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tags/tag1.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2" r:id="rId2"/>
  </p:sldMasterIdLst>
  <p:notesMasterIdLst>
    <p:notesMasterId r:id="rId26"/>
  </p:notesMasterIdLst>
  <p:handoutMasterIdLst>
    <p:handoutMasterId r:id="rId27"/>
  </p:handoutMasterIdLst>
  <p:sldIdLst>
    <p:sldId id="256" r:id="rId3"/>
    <p:sldId id="257" r:id="rId4"/>
    <p:sldId id="273" r:id="rId5"/>
    <p:sldId id="274" r:id="rId6"/>
    <p:sldId id="258" r:id="rId7"/>
    <p:sldId id="276" r:id="rId8"/>
    <p:sldId id="259" r:id="rId9"/>
    <p:sldId id="260" r:id="rId10"/>
    <p:sldId id="261" r:id="rId11"/>
    <p:sldId id="277" r:id="rId12"/>
    <p:sldId id="262" r:id="rId13"/>
    <p:sldId id="263" r:id="rId14"/>
    <p:sldId id="275" r:id="rId15"/>
    <p:sldId id="264" r:id="rId16"/>
    <p:sldId id="265" r:id="rId17"/>
    <p:sldId id="266" r:id="rId18"/>
    <p:sldId id="278" r:id="rId19"/>
    <p:sldId id="269" r:id="rId20"/>
    <p:sldId id="270" r:id="rId21"/>
    <p:sldId id="279" r:id="rId22"/>
    <p:sldId id="272" r:id="rId23"/>
    <p:sldId id="267" r:id="rId24"/>
    <p:sldId id="280" r:id="rId25"/>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412" autoAdjust="0"/>
  </p:normalViewPr>
  <p:slideViewPr>
    <p:cSldViewPr snapToGrid="0" snapToObjects="1">
      <p:cViewPr varScale="1">
        <p:scale>
          <a:sx n="63" d="100"/>
          <a:sy n="63" d="100"/>
        </p:scale>
        <p:origin x="177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03D23B7-C355-1B4B-9589-CDF9593E70C3}" type="doc">
      <dgm:prSet loTypeId="urn:microsoft.com/office/officeart/2005/8/layout/gear1" loCatId="" qsTypeId="urn:microsoft.com/office/officeart/2005/8/quickstyle/simple4" qsCatId="simple" csTypeId="urn:microsoft.com/office/officeart/2005/8/colors/accent1_2" csCatId="accent1" phldr="1"/>
      <dgm:spPr/>
    </dgm:pt>
    <dgm:pt modelId="{DDCE0894-7EA4-8448-9A9C-8ADFE069C6EA}">
      <dgm:prSet phldrT="[Text]"/>
      <dgm:spPr/>
      <dgm:t>
        <a:bodyPr/>
        <a:lstStyle/>
        <a:p>
          <a:r>
            <a:rPr lang="en-US" dirty="0"/>
            <a:t>Education</a:t>
          </a:r>
        </a:p>
      </dgm:t>
    </dgm:pt>
    <dgm:pt modelId="{30670A77-D1DB-C249-8877-83C6766CCD0A}" type="parTrans" cxnId="{9541483F-2620-D34F-A753-BB642E08767C}">
      <dgm:prSet/>
      <dgm:spPr/>
      <dgm:t>
        <a:bodyPr/>
        <a:lstStyle/>
        <a:p>
          <a:endParaRPr lang="en-US"/>
        </a:p>
      </dgm:t>
    </dgm:pt>
    <dgm:pt modelId="{6947B7C1-3786-734A-9435-43E6DA986EF1}" type="sibTrans" cxnId="{9541483F-2620-D34F-A753-BB642E08767C}">
      <dgm:prSet/>
      <dgm:spPr/>
      <dgm:t>
        <a:bodyPr/>
        <a:lstStyle/>
        <a:p>
          <a:endParaRPr lang="en-US"/>
        </a:p>
      </dgm:t>
    </dgm:pt>
    <dgm:pt modelId="{7E61BF88-BD82-8247-94A1-8EFDBF157E5B}">
      <dgm:prSet phldrT="[Text]" custT="1"/>
      <dgm:spPr/>
      <dgm:t>
        <a:bodyPr/>
        <a:lstStyle/>
        <a:p>
          <a:r>
            <a:rPr lang="en-US" sz="2000" dirty="0"/>
            <a:t>Occupation</a:t>
          </a:r>
        </a:p>
      </dgm:t>
    </dgm:pt>
    <dgm:pt modelId="{FF7C5E64-CA10-C54F-8F4B-93B7A26F0B76}" type="parTrans" cxnId="{51C6E92A-5216-B94D-BCB3-1A538A958C72}">
      <dgm:prSet/>
      <dgm:spPr/>
      <dgm:t>
        <a:bodyPr/>
        <a:lstStyle/>
        <a:p>
          <a:endParaRPr lang="en-US"/>
        </a:p>
      </dgm:t>
    </dgm:pt>
    <dgm:pt modelId="{535307F0-2454-5744-B8F2-E982FC48E981}" type="sibTrans" cxnId="{51C6E92A-5216-B94D-BCB3-1A538A958C72}">
      <dgm:prSet/>
      <dgm:spPr/>
      <dgm:t>
        <a:bodyPr/>
        <a:lstStyle/>
        <a:p>
          <a:endParaRPr lang="en-US"/>
        </a:p>
      </dgm:t>
    </dgm:pt>
    <dgm:pt modelId="{D9FA5A23-6F79-814F-A21A-6F26EC3709D9}">
      <dgm:prSet phldrT="[Text]" custT="1"/>
      <dgm:spPr/>
      <dgm:t>
        <a:bodyPr/>
        <a:lstStyle/>
        <a:p>
          <a:r>
            <a:rPr lang="en-US" sz="2400" dirty="0"/>
            <a:t>Income</a:t>
          </a:r>
        </a:p>
      </dgm:t>
    </dgm:pt>
    <dgm:pt modelId="{81673628-67C8-7A44-8B60-E108F633443E}" type="parTrans" cxnId="{E5FCB1B9-0629-8345-9B93-9282D78ADAFE}">
      <dgm:prSet/>
      <dgm:spPr/>
      <dgm:t>
        <a:bodyPr/>
        <a:lstStyle/>
        <a:p>
          <a:endParaRPr lang="en-US"/>
        </a:p>
      </dgm:t>
    </dgm:pt>
    <dgm:pt modelId="{4A7790CA-1F61-4C49-877A-F9A47987D367}" type="sibTrans" cxnId="{E5FCB1B9-0629-8345-9B93-9282D78ADAFE}">
      <dgm:prSet/>
      <dgm:spPr/>
      <dgm:t>
        <a:bodyPr/>
        <a:lstStyle/>
        <a:p>
          <a:endParaRPr lang="en-US"/>
        </a:p>
      </dgm:t>
    </dgm:pt>
    <dgm:pt modelId="{028A4D4C-EA21-8944-AB3B-354503AE130F}" type="pres">
      <dgm:prSet presAssocID="{103D23B7-C355-1B4B-9589-CDF9593E70C3}" presName="composite" presStyleCnt="0">
        <dgm:presLayoutVars>
          <dgm:chMax val="3"/>
          <dgm:animLvl val="lvl"/>
          <dgm:resizeHandles val="exact"/>
        </dgm:presLayoutVars>
      </dgm:prSet>
      <dgm:spPr/>
    </dgm:pt>
    <dgm:pt modelId="{59D461A4-47BD-0A48-A899-5438D76D343E}" type="pres">
      <dgm:prSet presAssocID="{DDCE0894-7EA4-8448-9A9C-8ADFE069C6EA}" presName="gear1" presStyleLbl="node1" presStyleIdx="0" presStyleCnt="3">
        <dgm:presLayoutVars>
          <dgm:chMax val="1"/>
          <dgm:bulletEnabled val="1"/>
        </dgm:presLayoutVars>
      </dgm:prSet>
      <dgm:spPr/>
    </dgm:pt>
    <dgm:pt modelId="{7F7CDFB4-231F-5748-97E7-D99A379E9071}" type="pres">
      <dgm:prSet presAssocID="{DDCE0894-7EA4-8448-9A9C-8ADFE069C6EA}" presName="gear1srcNode" presStyleLbl="node1" presStyleIdx="0" presStyleCnt="3"/>
      <dgm:spPr/>
    </dgm:pt>
    <dgm:pt modelId="{92EEAA77-8B21-5145-864B-CC3B43D2897A}" type="pres">
      <dgm:prSet presAssocID="{DDCE0894-7EA4-8448-9A9C-8ADFE069C6EA}" presName="gear1dstNode" presStyleLbl="node1" presStyleIdx="0" presStyleCnt="3"/>
      <dgm:spPr/>
    </dgm:pt>
    <dgm:pt modelId="{32309FE7-F98C-724A-A4EF-79DDBB7C0D26}" type="pres">
      <dgm:prSet presAssocID="{7E61BF88-BD82-8247-94A1-8EFDBF157E5B}" presName="gear2" presStyleLbl="node1" presStyleIdx="1" presStyleCnt="3" custScaleX="120782" custScaleY="118685" custLinFactNeighborX="-6803" custLinFactNeighborY="-567">
        <dgm:presLayoutVars>
          <dgm:chMax val="1"/>
          <dgm:bulletEnabled val="1"/>
        </dgm:presLayoutVars>
      </dgm:prSet>
      <dgm:spPr/>
    </dgm:pt>
    <dgm:pt modelId="{126E13ED-84B1-C84B-B78A-C3AA34333DF2}" type="pres">
      <dgm:prSet presAssocID="{7E61BF88-BD82-8247-94A1-8EFDBF157E5B}" presName="gear2srcNode" presStyleLbl="node1" presStyleIdx="1" presStyleCnt="3"/>
      <dgm:spPr/>
    </dgm:pt>
    <dgm:pt modelId="{2BFCA598-9343-D945-9556-FC96DE40E7FE}" type="pres">
      <dgm:prSet presAssocID="{7E61BF88-BD82-8247-94A1-8EFDBF157E5B}" presName="gear2dstNode" presStyleLbl="node1" presStyleIdx="1" presStyleCnt="3"/>
      <dgm:spPr/>
    </dgm:pt>
    <dgm:pt modelId="{770FDDC9-48CF-534A-AD06-73EBA879474D}" type="pres">
      <dgm:prSet presAssocID="{D9FA5A23-6F79-814F-A21A-6F26EC3709D9}" presName="gear3" presStyleLbl="node1" presStyleIdx="2" presStyleCnt="3"/>
      <dgm:spPr/>
    </dgm:pt>
    <dgm:pt modelId="{F2759D13-962C-6D4E-9EE6-F07E8C06BF3C}" type="pres">
      <dgm:prSet presAssocID="{D9FA5A23-6F79-814F-A21A-6F26EC3709D9}" presName="gear3tx" presStyleLbl="node1" presStyleIdx="2" presStyleCnt="3">
        <dgm:presLayoutVars>
          <dgm:chMax val="1"/>
          <dgm:bulletEnabled val="1"/>
        </dgm:presLayoutVars>
      </dgm:prSet>
      <dgm:spPr/>
    </dgm:pt>
    <dgm:pt modelId="{217421C0-D8CE-8846-8338-1569181150CE}" type="pres">
      <dgm:prSet presAssocID="{D9FA5A23-6F79-814F-A21A-6F26EC3709D9}" presName="gear3srcNode" presStyleLbl="node1" presStyleIdx="2" presStyleCnt="3"/>
      <dgm:spPr/>
    </dgm:pt>
    <dgm:pt modelId="{05783D1D-4665-4648-8E7E-B8563C940A38}" type="pres">
      <dgm:prSet presAssocID="{D9FA5A23-6F79-814F-A21A-6F26EC3709D9}" presName="gear3dstNode" presStyleLbl="node1" presStyleIdx="2" presStyleCnt="3"/>
      <dgm:spPr/>
    </dgm:pt>
    <dgm:pt modelId="{1F643F99-6F2C-BA4A-9268-7319B78620A7}" type="pres">
      <dgm:prSet presAssocID="{6947B7C1-3786-734A-9435-43E6DA986EF1}" presName="connector1" presStyleLbl="sibTrans2D1" presStyleIdx="0" presStyleCnt="3"/>
      <dgm:spPr/>
    </dgm:pt>
    <dgm:pt modelId="{8258AFEC-FD0F-A54C-B128-1D81D0425FB1}" type="pres">
      <dgm:prSet presAssocID="{535307F0-2454-5744-B8F2-E982FC48E981}" presName="connector2" presStyleLbl="sibTrans2D1" presStyleIdx="1" presStyleCnt="3" custLinFactNeighborX="-7536" custLinFactNeighborY="-1330"/>
      <dgm:spPr/>
    </dgm:pt>
    <dgm:pt modelId="{6E9E6653-40F4-E446-8947-268293B9E3E1}" type="pres">
      <dgm:prSet presAssocID="{4A7790CA-1F61-4C49-877A-F9A47987D367}" presName="connector3" presStyleLbl="sibTrans2D1" presStyleIdx="2" presStyleCnt="3"/>
      <dgm:spPr/>
    </dgm:pt>
  </dgm:ptLst>
  <dgm:cxnLst>
    <dgm:cxn modelId="{DB0B4F97-DE25-7047-8C16-F5A857335890}" type="presOf" srcId="{DDCE0894-7EA4-8448-9A9C-8ADFE069C6EA}" destId="{7F7CDFB4-231F-5748-97E7-D99A379E9071}" srcOrd="1" destOrd="0" presId="urn:microsoft.com/office/officeart/2005/8/layout/gear1"/>
    <dgm:cxn modelId="{90ED498C-C552-D74C-B664-4CEB94084C24}" type="presOf" srcId="{6947B7C1-3786-734A-9435-43E6DA986EF1}" destId="{1F643F99-6F2C-BA4A-9268-7319B78620A7}" srcOrd="0" destOrd="0" presId="urn:microsoft.com/office/officeart/2005/8/layout/gear1"/>
    <dgm:cxn modelId="{F3B97C52-7DB5-C748-A9A7-7B0CF8691E8A}" type="presOf" srcId="{103D23B7-C355-1B4B-9589-CDF9593E70C3}" destId="{028A4D4C-EA21-8944-AB3B-354503AE130F}" srcOrd="0" destOrd="0" presId="urn:microsoft.com/office/officeart/2005/8/layout/gear1"/>
    <dgm:cxn modelId="{65642F24-995E-7E46-AC57-581AB0598060}" type="presOf" srcId="{535307F0-2454-5744-B8F2-E982FC48E981}" destId="{8258AFEC-FD0F-A54C-B128-1D81D0425FB1}" srcOrd="0" destOrd="0" presId="urn:microsoft.com/office/officeart/2005/8/layout/gear1"/>
    <dgm:cxn modelId="{E0D20874-20E4-354C-BE09-C5B127177BAD}" type="presOf" srcId="{D9FA5A23-6F79-814F-A21A-6F26EC3709D9}" destId="{217421C0-D8CE-8846-8338-1569181150CE}" srcOrd="2" destOrd="0" presId="urn:microsoft.com/office/officeart/2005/8/layout/gear1"/>
    <dgm:cxn modelId="{57BEB2B0-F753-B34C-9E2B-CFBD5B94F12B}" type="presOf" srcId="{7E61BF88-BD82-8247-94A1-8EFDBF157E5B}" destId="{32309FE7-F98C-724A-A4EF-79DDBB7C0D26}" srcOrd="0" destOrd="0" presId="urn:microsoft.com/office/officeart/2005/8/layout/gear1"/>
    <dgm:cxn modelId="{CF62B662-CD13-274A-AB58-E76ABB3CFA49}" type="presOf" srcId="{D9FA5A23-6F79-814F-A21A-6F26EC3709D9}" destId="{05783D1D-4665-4648-8E7E-B8563C940A38}" srcOrd="3" destOrd="0" presId="urn:microsoft.com/office/officeart/2005/8/layout/gear1"/>
    <dgm:cxn modelId="{3A63D049-BC01-AD48-B3A6-3E9087A3F4CB}" type="presOf" srcId="{DDCE0894-7EA4-8448-9A9C-8ADFE069C6EA}" destId="{59D461A4-47BD-0A48-A899-5438D76D343E}" srcOrd="0" destOrd="0" presId="urn:microsoft.com/office/officeart/2005/8/layout/gear1"/>
    <dgm:cxn modelId="{9541483F-2620-D34F-A753-BB642E08767C}" srcId="{103D23B7-C355-1B4B-9589-CDF9593E70C3}" destId="{DDCE0894-7EA4-8448-9A9C-8ADFE069C6EA}" srcOrd="0" destOrd="0" parTransId="{30670A77-D1DB-C249-8877-83C6766CCD0A}" sibTransId="{6947B7C1-3786-734A-9435-43E6DA986EF1}"/>
    <dgm:cxn modelId="{3BF85461-13BA-3045-8BCC-B51386A1B0F4}" type="presOf" srcId="{7E61BF88-BD82-8247-94A1-8EFDBF157E5B}" destId="{126E13ED-84B1-C84B-B78A-C3AA34333DF2}" srcOrd="1" destOrd="0" presId="urn:microsoft.com/office/officeart/2005/8/layout/gear1"/>
    <dgm:cxn modelId="{51C6E92A-5216-B94D-BCB3-1A538A958C72}" srcId="{103D23B7-C355-1B4B-9589-CDF9593E70C3}" destId="{7E61BF88-BD82-8247-94A1-8EFDBF157E5B}" srcOrd="1" destOrd="0" parTransId="{FF7C5E64-CA10-C54F-8F4B-93B7A26F0B76}" sibTransId="{535307F0-2454-5744-B8F2-E982FC48E981}"/>
    <dgm:cxn modelId="{40D72489-92C0-E14F-9E40-122B0C236D1E}" type="presOf" srcId="{7E61BF88-BD82-8247-94A1-8EFDBF157E5B}" destId="{2BFCA598-9343-D945-9556-FC96DE40E7FE}" srcOrd="2" destOrd="0" presId="urn:microsoft.com/office/officeart/2005/8/layout/gear1"/>
    <dgm:cxn modelId="{C35E20CD-C5D5-954C-820D-CABABBC4451B}" type="presOf" srcId="{DDCE0894-7EA4-8448-9A9C-8ADFE069C6EA}" destId="{92EEAA77-8B21-5145-864B-CC3B43D2897A}" srcOrd="2" destOrd="0" presId="urn:microsoft.com/office/officeart/2005/8/layout/gear1"/>
    <dgm:cxn modelId="{608CFAE0-4198-694B-8170-E3E611AD8864}" type="presOf" srcId="{D9FA5A23-6F79-814F-A21A-6F26EC3709D9}" destId="{770FDDC9-48CF-534A-AD06-73EBA879474D}" srcOrd="0" destOrd="0" presId="urn:microsoft.com/office/officeart/2005/8/layout/gear1"/>
    <dgm:cxn modelId="{E5FCB1B9-0629-8345-9B93-9282D78ADAFE}" srcId="{103D23B7-C355-1B4B-9589-CDF9593E70C3}" destId="{D9FA5A23-6F79-814F-A21A-6F26EC3709D9}" srcOrd="2" destOrd="0" parTransId="{81673628-67C8-7A44-8B60-E108F633443E}" sibTransId="{4A7790CA-1F61-4C49-877A-F9A47987D367}"/>
    <dgm:cxn modelId="{F68283F5-2098-9D40-97CB-4EDE430D933B}" type="presOf" srcId="{4A7790CA-1F61-4C49-877A-F9A47987D367}" destId="{6E9E6653-40F4-E446-8947-268293B9E3E1}" srcOrd="0" destOrd="0" presId="urn:microsoft.com/office/officeart/2005/8/layout/gear1"/>
    <dgm:cxn modelId="{E6307EDC-C09F-4F41-86D1-0998861A4D1E}" type="presOf" srcId="{D9FA5A23-6F79-814F-A21A-6F26EC3709D9}" destId="{F2759D13-962C-6D4E-9EE6-F07E8C06BF3C}" srcOrd="1" destOrd="0" presId="urn:microsoft.com/office/officeart/2005/8/layout/gear1"/>
    <dgm:cxn modelId="{893BA8BB-2500-334E-BB87-69568C97C0CE}" type="presParOf" srcId="{028A4D4C-EA21-8944-AB3B-354503AE130F}" destId="{59D461A4-47BD-0A48-A899-5438D76D343E}" srcOrd="0" destOrd="0" presId="urn:microsoft.com/office/officeart/2005/8/layout/gear1"/>
    <dgm:cxn modelId="{008A0222-3B39-1D41-9B10-A5FB2872223C}" type="presParOf" srcId="{028A4D4C-EA21-8944-AB3B-354503AE130F}" destId="{7F7CDFB4-231F-5748-97E7-D99A379E9071}" srcOrd="1" destOrd="0" presId="urn:microsoft.com/office/officeart/2005/8/layout/gear1"/>
    <dgm:cxn modelId="{B57C7673-7861-9244-8ECA-92E778D00B8B}" type="presParOf" srcId="{028A4D4C-EA21-8944-AB3B-354503AE130F}" destId="{92EEAA77-8B21-5145-864B-CC3B43D2897A}" srcOrd="2" destOrd="0" presId="urn:microsoft.com/office/officeart/2005/8/layout/gear1"/>
    <dgm:cxn modelId="{2CEB3F2C-95D8-6A42-B4E9-D488FDDDF86F}" type="presParOf" srcId="{028A4D4C-EA21-8944-AB3B-354503AE130F}" destId="{32309FE7-F98C-724A-A4EF-79DDBB7C0D26}" srcOrd="3" destOrd="0" presId="urn:microsoft.com/office/officeart/2005/8/layout/gear1"/>
    <dgm:cxn modelId="{6C59673A-617F-BA44-AB31-50E889DC555D}" type="presParOf" srcId="{028A4D4C-EA21-8944-AB3B-354503AE130F}" destId="{126E13ED-84B1-C84B-B78A-C3AA34333DF2}" srcOrd="4" destOrd="0" presId="urn:microsoft.com/office/officeart/2005/8/layout/gear1"/>
    <dgm:cxn modelId="{0E90FA4C-2D9F-104C-BE65-05078EFF2B07}" type="presParOf" srcId="{028A4D4C-EA21-8944-AB3B-354503AE130F}" destId="{2BFCA598-9343-D945-9556-FC96DE40E7FE}" srcOrd="5" destOrd="0" presId="urn:microsoft.com/office/officeart/2005/8/layout/gear1"/>
    <dgm:cxn modelId="{17F2ADF9-9F81-F842-9E94-B3A2AA647D71}" type="presParOf" srcId="{028A4D4C-EA21-8944-AB3B-354503AE130F}" destId="{770FDDC9-48CF-534A-AD06-73EBA879474D}" srcOrd="6" destOrd="0" presId="urn:microsoft.com/office/officeart/2005/8/layout/gear1"/>
    <dgm:cxn modelId="{5B3F41ED-B1A5-6642-84BD-7061EF03C43A}" type="presParOf" srcId="{028A4D4C-EA21-8944-AB3B-354503AE130F}" destId="{F2759D13-962C-6D4E-9EE6-F07E8C06BF3C}" srcOrd="7" destOrd="0" presId="urn:microsoft.com/office/officeart/2005/8/layout/gear1"/>
    <dgm:cxn modelId="{A7F1EA84-7A51-774F-BC6C-34A080DAAADA}" type="presParOf" srcId="{028A4D4C-EA21-8944-AB3B-354503AE130F}" destId="{217421C0-D8CE-8846-8338-1569181150CE}" srcOrd="8" destOrd="0" presId="urn:microsoft.com/office/officeart/2005/8/layout/gear1"/>
    <dgm:cxn modelId="{634E80F4-FD16-864E-9DBE-9C7E6D5B8E16}" type="presParOf" srcId="{028A4D4C-EA21-8944-AB3B-354503AE130F}" destId="{05783D1D-4665-4648-8E7E-B8563C940A38}" srcOrd="9" destOrd="0" presId="urn:microsoft.com/office/officeart/2005/8/layout/gear1"/>
    <dgm:cxn modelId="{CAC51912-F2FC-B74A-9669-E028D0335CA0}" type="presParOf" srcId="{028A4D4C-EA21-8944-AB3B-354503AE130F}" destId="{1F643F99-6F2C-BA4A-9268-7319B78620A7}" srcOrd="10" destOrd="0" presId="urn:microsoft.com/office/officeart/2005/8/layout/gear1"/>
    <dgm:cxn modelId="{80583197-CD16-2146-B443-82F52A17FBBD}" type="presParOf" srcId="{028A4D4C-EA21-8944-AB3B-354503AE130F}" destId="{8258AFEC-FD0F-A54C-B128-1D81D0425FB1}" srcOrd="11" destOrd="0" presId="urn:microsoft.com/office/officeart/2005/8/layout/gear1"/>
    <dgm:cxn modelId="{114AD2E8-8867-6D49-92F3-911DAC2960D1}" type="presParOf" srcId="{028A4D4C-EA21-8944-AB3B-354503AE130F}" destId="{6E9E6653-40F4-E446-8947-268293B9E3E1}" srcOrd="12" destOrd="0" presId="urn:microsoft.com/office/officeart/2005/8/layout/gear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84C1992-8381-3942-A10A-1324436926BC}" type="doc">
      <dgm:prSet loTypeId="urn:microsoft.com/office/officeart/2005/8/layout/cycle5" loCatId="" qsTypeId="urn:microsoft.com/office/officeart/2005/8/quickstyle/simple4" qsCatId="simple" csTypeId="urn:microsoft.com/office/officeart/2005/8/colors/accent1_2" csCatId="accent1" phldr="1"/>
      <dgm:spPr/>
      <dgm:t>
        <a:bodyPr/>
        <a:lstStyle/>
        <a:p>
          <a:endParaRPr lang="en-US"/>
        </a:p>
      </dgm:t>
    </dgm:pt>
    <dgm:pt modelId="{38D0BBEC-ED4E-184D-8FA4-3DD2A2660589}">
      <dgm:prSet phldrT="[Text]"/>
      <dgm:spPr/>
      <dgm:t>
        <a:bodyPr/>
        <a:lstStyle/>
        <a:p>
          <a:r>
            <a:rPr lang="en-US" dirty="0"/>
            <a:t>Poor families</a:t>
          </a:r>
        </a:p>
      </dgm:t>
    </dgm:pt>
    <dgm:pt modelId="{60124BB4-46C6-0449-83A7-5187EE9F1E00}" type="parTrans" cxnId="{41A07597-5C02-C044-BD0A-F92C2A67AF2A}">
      <dgm:prSet/>
      <dgm:spPr/>
      <dgm:t>
        <a:bodyPr/>
        <a:lstStyle/>
        <a:p>
          <a:endParaRPr lang="en-US"/>
        </a:p>
      </dgm:t>
    </dgm:pt>
    <dgm:pt modelId="{F8AAD528-5DAF-F649-8A7B-36BB71EE48B5}" type="sibTrans" cxnId="{41A07597-5C02-C044-BD0A-F92C2A67AF2A}">
      <dgm:prSet/>
      <dgm:spPr/>
      <dgm:t>
        <a:bodyPr/>
        <a:lstStyle/>
        <a:p>
          <a:endParaRPr lang="en-US"/>
        </a:p>
      </dgm:t>
    </dgm:pt>
    <dgm:pt modelId="{0AD5D713-D93E-7B46-97CE-9DDFFFBBD44E}">
      <dgm:prSet phldrT="[Text]"/>
      <dgm:spPr/>
      <dgm:t>
        <a:bodyPr/>
        <a:lstStyle/>
        <a:p>
          <a:r>
            <a:rPr lang="en-US" dirty="0"/>
            <a:t>Low local tax base</a:t>
          </a:r>
        </a:p>
      </dgm:t>
    </dgm:pt>
    <dgm:pt modelId="{6CE56CBA-D970-6B46-ADAA-D42B44A6B615}" type="parTrans" cxnId="{809176EC-42E3-FA46-B1AD-CD27B149E7A8}">
      <dgm:prSet/>
      <dgm:spPr/>
      <dgm:t>
        <a:bodyPr/>
        <a:lstStyle/>
        <a:p>
          <a:endParaRPr lang="en-US"/>
        </a:p>
      </dgm:t>
    </dgm:pt>
    <dgm:pt modelId="{457D89B5-7594-064A-A0CE-3FA1004B0525}" type="sibTrans" cxnId="{809176EC-42E3-FA46-B1AD-CD27B149E7A8}">
      <dgm:prSet/>
      <dgm:spPr/>
      <dgm:t>
        <a:bodyPr/>
        <a:lstStyle/>
        <a:p>
          <a:endParaRPr lang="en-US"/>
        </a:p>
      </dgm:t>
    </dgm:pt>
    <dgm:pt modelId="{555F0D71-190C-6444-B35B-496BDFC63F7E}">
      <dgm:prSet phldrT="[Text]"/>
      <dgm:spPr/>
      <dgm:t>
        <a:bodyPr/>
        <a:lstStyle/>
        <a:p>
          <a:r>
            <a:rPr lang="en-US" dirty="0"/>
            <a:t>Less money for public schools</a:t>
          </a:r>
        </a:p>
      </dgm:t>
    </dgm:pt>
    <dgm:pt modelId="{BF7DC6CC-7D47-2141-840F-5CA7386A6B4E}" type="parTrans" cxnId="{D0CE1FBF-44DD-E740-B211-2A4E50519803}">
      <dgm:prSet/>
      <dgm:spPr/>
      <dgm:t>
        <a:bodyPr/>
        <a:lstStyle/>
        <a:p>
          <a:endParaRPr lang="en-US"/>
        </a:p>
      </dgm:t>
    </dgm:pt>
    <dgm:pt modelId="{18FB2A27-1E00-E84A-89DB-750D6AC173B8}" type="sibTrans" cxnId="{D0CE1FBF-44DD-E740-B211-2A4E50519803}">
      <dgm:prSet/>
      <dgm:spPr/>
      <dgm:t>
        <a:bodyPr/>
        <a:lstStyle/>
        <a:p>
          <a:endParaRPr lang="en-US"/>
        </a:p>
      </dgm:t>
    </dgm:pt>
    <dgm:pt modelId="{54AD828F-DB9B-0143-BAB3-CA4298109FEE}">
      <dgm:prSet phldrT="[Text]"/>
      <dgm:spPr/>
      <dgm:t>
        <a:bodyPr/>
        <a:lstStyle/>
        <a:p>
          <a:r>
            <a:rPr lang="en-US" dirty="0"/>
            <a:t>Poor student outcomes</a:t>
          </a:r>
        </a:p>
      </dgm:t>
    </dgm:pt>
    <dgm:pt modelId="{7B39C40B-9A27-6049-9D6A-B07892DD5D21}" type="parTrans" cxnId="{62AACBF8-16DC-5C44-9955-D0C461AF4DA6}">
      <dgm:prSet/>
      <dgm:spPr/>
      <dgm:t>
        <a:bodyPr/>
        <a:lstStyle/>
        <a:p>
          <a:endParaRPr lang="en-US"/>
        </a:p>
      </dgm:t>
    </dgm:pt>
    <dgm:pt modelId="{DDF2D70F-255C-4340-AA8E-F4657E720961}" type="sibTrans" cxnId="{62AACBF8-16DC-5C44-9955-D0C461AF4DA6}">
      <dgm:prSet/>
      <dgm:spPr/>
      <dgm:t>
        <a:bodyPr/>
        <a:lstStyle/>
        <a:p>
          <a:endParaRPr lang="en-US"/>
        </a:p>
      </dgm:t>
    </dgm:pt>
    <dgm:pt modelId="{92AC1B8D-C50A-A643-9941-7EF4F123A55A}">
      <dgm:prSet phldrT="[Text]"/>
      <dgm:spPr/>
      <dgm:t>
        <a:bodyPr/>
        <a:lstStyle/>
        <a:p>
          <a:r>
            <a:rPr lang="en-US" dirty="0"/>
            <a:t>Less opportunity for economic mobility</a:t>
          </a:r>
        </a:p>
      </dgm:t>
    </dgm:pt>
    <dgm:pt modelId="{533DA3FE-2F7D-5B45-BC2C-D00E529C10F4}" type="parTrans" cxnId="{D12BF22D-4A64-5F48-8EDC-825EB7EF0C98}">
      <dgm:prSet/>
      <dgm:spPr/>
      <dgm:t>
        <a:bodyPr/>
        <a:lstStyle/>
        <a:p>
          <a:endParaRPr lang="en-US"/>
        </a:p>
      </dgm:t>
    </dgm:pt>
    <dgm:pt modelId="{714000F7-DEB7-CE41-B32F-63A68D19E44F}" type="sibTrans" cxnId="{D12BF22D-4A64-5F48-8EDC-825EB7EF0C98}">
      <dgm:prSet/>
      <dgm:spPr/>
      <dgm:t>
        <a:bodyPr/>
        <a:lstStyle/>
        <a:p>
          <a:endParaRPr lang="en-US"/>
        </a:p>
      </dgm:t>
    </dgm:pt>
    <dgm:pt modelId="{F9E015F3-B40A-8143-81F9-9AF3DFC14269}" type="pres">
      <dgm:prSet presAssocID="{284C1992-8381-3942-A10A-1324436926BC}" presName="cycle" presStyleCnt="0">
        <dgm:presLayoutVars>
          <dgm:dir/>
          <dgm:resizeHandles val="exact"/>
        </dgm:presLayoutVars>
      </dgm:prSet>
      <dgm:spPr/>
    </dgm:pt>
    <dgm:pt modelId="{BF6807B1-4099-CF42-8A7F-9923E17C6866}" type="pres">
      <dgm:prSet presAssocID="{38D0BBEC-ED4E-184D-8FA4-3DD2A2660589}" presName="node" presStyleLbl="node1" presStyleIdx="0" presStyleCnt="5">
        <dgm:presLayoutVars>
          <dgm:bulletEnabled val="1"/>
        </dgm:presLayoutVars>
      </dgm:prSet>
      <dgm:spPr/>
    </dgm:pt>
    <dgm:pt modelId="{DA06BD31-78FB-FE43-BCC8-FB25BB125A93}" type="pres">
      <dgm:prSet presAssocID="{38D0BBEC-ED4E-184D-8FA4-3DD2A2660589}" presName="spNode" presStyleCnt="0"/>
      <dgm:spPr/>
    </dgm:pt>
    <dgm:pt modelId="{6BBA75C0-9B68-EB46-A8E9-8021B4785494}" type="pres">
      <dgm:prSet presAssocID="{F8AAD528-5DAF-F649-8A7B-36BB71EE48B5}" presName="sibTrans" presStyleLbl="sibTrans1D1" presStyleIdx="0" presStyleCnt="5"/>
      <dgm:spPr/>
    </dgm:pt>
    <dgm:pt modelId="{9B7A8F62-DBF8-6343-879C-E567C56E7286}" type="pres">
      <dgm:prSet presAssocID="{0AD5D713-D93E-7B46-97CE-9DDFFFBBD44E}" presName="node" presStyleLbl="node1" presStyleIdx="1" presStyleCnt="5">
        <dgm:presLayoutVars>
          <dgm:bulletEnabled val="1"/>
        </dgm:presLayoutVars>
      </dgm:prSet>
      <dgm:spPr/>
    </dgm:pt>
    <dgm:pt modelId="{E02E3030-3F73-3041-8DB7-F60E20A5D417}" type="pres">
      <dgm:prSet presAssocID="{0AD5D713-D93E-7B46-97CE-9DDFFFBBD44E}" presName="spNode" presStyleCnt="0"/>
      <dgm:spPr/>
    </dgm:pt>
    <dgm:pt modelId="{4913DEF8-9FDA-A94C-81E6-4A4307DDAB40}" type="pres">
      <dgm:prSet presAssocID="{457D89B5-7594-064A-A0CE-3FA1004B0525}" presName="sibTrans" presStyleLbl="sibTrans1D1" presStyleIdx="1" presStyleCnt="5"/>
      <dgm:spPr/>
    </dgm:pt>
    <dgm:pt modelId="{354A643E-9785-514C-B0A7-0D7A2395CB55}" type="pres">
      <dgm:prSet presAssocID="{555F0D71-190C-6444-B35B-496BDFC63F7E}" presName="node" presStyleLbl="node1" presStyleIdx="2" presStyleCnt="5">
        <dgm:presLayoutVars>
          <dgm:bulletEnabled val="1"/>
        </dgm:presLayoutVars>
      </dgm:prSet>
      <dgm:spPr/>
    </dgm:pt>
    <dgm:pt modelId="{58515377-BA7A-9740-AF48-F634E5326F2F}" type="pres">
      <dgm:prSet presAssocID="{555F0D71-190C-6444-B35B-496BDFC63F7E}" presName="spNode" presStyleCnt="0"/>
      <dgm:spPr/>
    </dgm:pt>
    <dgm:pt modelId="{559C8BE8-9850-F143-BB04-380A07D2C7BC}" type="pres">
      <dgm:prSet presAssocID="{18FB2A27-1E00-E84A-89DB-750D6AC173B8}" presName="sibTrans" presStyleLbl="sibTrans1D1" presStyleIdx="2" presStyleCnt="5"/>
      <dgm:spPr/>
    </dgm:pt>
    <dgm:pt modelId="{A3CD94FA-5F78-6B46-A7D0-22F0376FDF77}" type="pres">
      <dgm:prSet presAssocID="{54AD828F-DB9B-0143-BAB3-CA4298109FEE}" presName="node" presStyleLbl="node1" presStyleIdx="3" presStyleCnt="5">
        <dgm:presLayoutVars>
          <dgm:bulletEnabled val="1"/>
        </dgm:presLayoutVars>
      </dgm:prSet>
      <dgm:spPr/>
    </dgm:pt>
    <dgm:pt modelId="{4AC971CD-4D35-2E4E-8B9A-19F1E0E03D82}" type="pres">
      <dgm:prSet presAssocID="{54AD828F-DB9B-0143-BAB3-CA4298109FEE}" presName="spNode" presStyleCnt="0"/>
      <dgm:spPr/>
    </dgm:pt>
    <dgm:pt modelId="{EE989826-A99F-C649-B0F7-07653397B24C}" type="pres">
      <dgm:prSet presAssocID="{DDF2D70F-255C-4340-AA8E-F4657E720961}" presName="sibTrans" presStyleLbl="sibTrans1D1" presStyleIdx="3" presStyleCnt="5"/>
      <dgm:spPr/>
    </dgm:pt>
    <dgm:pt modelId="{E5CADD42-4062-2A47-9934-7610A6E2AD01}" type="pres">
      <dgm:prSet presAssocID="{92AC1B8D-C50A-A643-9941-7EF4F123A55A}" presName="node" presStyleLbl="node1" presStyleIdx="4" presStyleCnt="5">
        <dgm:presLayoutVars>
          <dgm:bulletEnabled val="1"/>
        </dgm:presLayoutVars>
      </dgm:prSet>
      <dgm:spPr/>
    </dgm:pt>
    <dgm:pt modelId="{B1F27A71-16C5-4449-98B5-9C2C8C2DDA60}" type="pres">
      <dgm:prSet presAssocID="{92AC1B8D-C50A-A643-9941-7EF4F123A55A}" presName="spNode" presStyleCnt="0"/>
      <dgm:spPr/>
    </dgm:pt>
    <dgm:pt modelId="{E713681B-C881-4448-A8AC-BB9794A10440}" type="pres">
      <dgm:prSet presAssocID="{714000F7-DEB7-CE41-B32F-63A68D19E44F}" presName="sibTrans" presStyleLbl="sibTrans1D1" presStyleIdx="4" presStyleCnt="5"/>
      <dgm:spPr/>
    </dgm:pt>
  </dgm:ptLst>
  <dgm:cxnLst>
    <dgm:cxn modelId="{AC3D0C7C-612D-C240-BC94-85773063A0C3}" type="presOf" srcId="{714000F7-DEB7-CE41-B32F-63A68D19E44F}" destId="{E713681B-C881-4448-A8AC-BB9794A10440}" srcOrd="0" destOrd="0" presId="urn:microsoft.com/office/officeart/2005/8/layout/cycle5"/>
    <dgm:cxn modelId="{35255741-2369-4049-BCD3-2E475E8BDB4B}" type="presOf" srcId="{92AC1B8D-C50A-A643-9941-7EF4F123A55A}" destId="{E5CADD42-4062-2A47-9934-7610A6E2AD01}" srcOrd="0" destOrd="0" presId="urn:microsoft.com/office/officeart/2005/8/layout/cycle5"/>
    <dgm:cxn modelId="{16988C6F-3579-C04A-B32F-E6A9B9D56C5E}" type="presOf" srcId="{284C1992-8381-3942-A10A-1324436926BC}" destId="{F9E015F3-B40A-8143-81F9-9AF3DFC14269}" srcOrd="0" destOrd="0" presId="urn:microsoft.com/office/officeart/2005/8/layout/cycle5"/>
    <dgm:cxn modelId="{5CE26F93-DA02-F248-AC3B-371A9A1B033E}" type="presOf" srcId="{54AD828F-DB9B-0143-BAB3-CA4298109FEE}" destId="{A3CD94FA-5F78-6B46-A7D0-22F0376FDF77}" srcOrd="0" destOrd="0" presId="urn:microsoft.com/office/officeart/2005/8/layout/cycle5"/>
    <dgm:cxn modelId="{89B34F49-5474-3141-A0EE-3BDA951F6F1A}" type="presOf" srcId="{38D0BBEC-ED4E-184D-8FA4-3DD2A2660589}" destId="{BF6807B1-4099-CF42-8A7F-9923E17C6866}" srcOrd="0" destOrd="0" presId="urn:microsoft.com/office/officeart/2005/8/layout/cycle5"/>
    <dgm:cxn modelId="{97F1F003-D497-CA4F-AED3-58B71F5AB7E1}" type="presOf" srcId="{F8AAD528-5DAF-F649-8A7B-36BB71EE48B5}" destId="{6BBA75C0-9B68-EB46-A8E9-8021B4785494}" srcOrd="0" destOrd="0" presId="urn:microsoft.com/office/officeart/2005/8/layout/cycle5"/>
    <dgm:cxn modelId="{6B4BFF58-0410-D24B-AD38-91CD9E4A3B67}" type="presOf" srcId="{555F0D71-190C-6444-B35B-496BDFC63F7E}" destId="{354A643E-9785-514C-B0A7-0D7A2395CB55}" srcOrd="0" destOrd="0" presId="urn:microsoft.com/office/officeart/2005/8/layout/cycle5"/>
    <dgm:cxn modelId="{28785A4E-A01B-8745-AF85-F6A28159069F}" type="presOf" srcId="{18FB2A27-1E00-E84A-89DB-750D6AC173B8}" destId="{559C8BE8-9850-F143-BB04-380A07D2C7BC}" srcOrd="0" destOrd="0" presId="urn:microsoft.com/office/officeart/2005/8/layout/cycle5"/>
    <dgm:cxn modelId="{669231AD-D0AF-D64E-93B2-44931E774872}" type="presOf" srcId="{DDF2D70F-255C-4340-AA8E-F4657E720961}" destId="{EE989826-A99F-C649-B0F7-07653397B24C}" srcOrd="0" destOrd="0" presId="urn:microsoft.com/office/officeart/2005/8/layout/cycle5"/>
    <dgm:cxn modelId="{D0CE1FBF-44DD-E740-B211-2A4E50519803}" srcId="{284C1992-8381-3942-A10A-1324436926BC}" destId="{555F0D71-190C-6444-B35B-496BDFC63F7E}" srcOrd="2" destOrd="0" parTransId="{BF7DC6CC-7D47-2141-840F-5CA7386A6B4E}" sibTransId="{18FB2A27-1E00-E84A-89DB-750D6AC173B8}"/>
    <dgm:cxn modelId="{0679A6B4-31DC-8644-98B8-7D8494EF22DF}" type="presOf" srcId="{0AD5D713-D93E-7B46-97CE-9DDFFFBBD44E}" destId="{9B7A8F62-DBF8-6343-879C-E567C56E7286}" srcOrd="0" destOrd="0" presId="urn:microsoft.com/office/officeart/2005/8/layout/cycle5"/>
    <dgm:cxn modelId="{809176EC-42E3-FA46-B1AD-CD27B149E7A8}" srcId="{284C1992-8381-3942-A10A-1324436926BC}" destId="{0AD5D713-D93E-7B46-97CE-9DDFFFBBD44E}" srcOrd="1" destOrd="0" parTransId="{6CE56CBA-D970-6B46-ADAA-D42B44A6B615}" sibTransId="{457D89B5-7594-064A-A0CE-3FA1004B0525}"/>
    <dgm:cxn modelId="{41A07597-5C02-C044-BD0A-F92C2A67AF2A}" srcId="{284C1992-8381-3942-A10A-1324436926BC}" destId="{38D0BBEC-ED4E-184D-8FA4-3DD2A2660589}" srcOrd="0" destOrd="0" parTransId="{60124BB4-46C6-0449-83A7-5187EE9F1E00}" sibTransId="{F8AAD528-5DAF-F649-8A7B-36BB71EE48B5}"/>
    <dgm:cxn modelId="{D12BF22D-4A64-5F48-8EDC-825EB7EF0C98}" srcId="{284C1992-8381-3942-A10A-1324436926BC}" destId="{92AC1B8D-C50A-A643-9941-7EF4F123A55A}" srcOrd="4" destOrd="0" parTransId="{533DA3FE-2F7D-5B45-BC2C-D00E529C10F4}" sibTransId="{714000F7-DEB7-CE41-B32F-63A68D19E44F}"/>
    <dgm:cxn modelId="{62AACBF8-16DC-5C44-9955-D0C461AF4DA6}" srcId="{284C1992-8381-3942-A10A-1324436926BC}" destId="{54AD828F-DB9B-0143-BAB3-CA4298109FEE}" srcOrd="3" destOrd="0" parTransId="{7B39C40B-9A27-6049-9D6A-B07892DD5D21}" sibTransId="{DDF2D70F-255C-4340-AA8E-F4657E720961}"/>
    <dgm:cxn modelId="{1F801D33-765D-2946-8590-CBC9E5557C3D}" type="presOf" srcId="{457D89B5-7594-064A-A0CE-3FA1004B0525}" destId="{4913DEF8-9FDA-A94C-81E6-4A4307DDAB40}" srcOrd="0" destOrd="0" presId="urn:microsoft.com/office/officeart/2005/8/layout/cycle5"/>
    <dgm:cxn modelId="{51D00DA5-F533-C146-B1CA-2B9629371DA7}" type="presParOf" srcId="{F9E015F3-B40A-8143-81F9-9AF3DFC14269}" destId="{BF6807B1-4099-CF42-8A7F-9923E17C6866}" srcOrd="0" destOrd="0" presId="urn:microsoft.com/office/officeart/2005/8/layout/cycle5"/>
    <dgm:cxn modelId="{725993C6-D207-8F4E-AD9B-11749A4135C1}" type="presParOf" srcId="{F9E015F3-B40A-8143-81F9-9AF3DFC14269}" destId="{DA06BD31-78FB-FE43-BCC8-FB25BB125A93}" srcOrd="1" destOrd="0" presId="urn:microsoft.com/office/officeart/2005/8/layout/cycle5"/>
    <dgm:cxn modelId="{ECD4B66A-58E2-A343-BCAD-994B8EBC3872}" type="presParOf" srcId="{F9E015F3-B40A-8143-81F9-9AF3DFC14269}" destId="{6BBA75C0-9B68-EB46-A8E9-8021B4785494}" srcOrd="2" destOrd="0" presId="urn:microsoft.com/office/officeart/2005/8/layout/cycle5"/>
    <dgm:cxn modelId="{A8E4D911-7451-A846-A8C7-908277FD9FC3}" type="presParOf" srcId="{F9E015F3-B40A-8143-81F9-9AF3DFC14269}" destId="{9B7A8F62-DBF8-6343-879C-E567C56E7286}" srcOrd="3" destOrd="0" presId="urn:microsoft.com/office/officeart/2005/8/layout/cycle5"/>
    <dgm:cxn modelId="{CB43648A-038E-6E45-92A5-A6ACEFA3C91F}" type="presParOf" srcId="{F9E015F3-B40A-8143-81F9-9AF3DFC14269}" destId="{E02E3030-3F73-3041-8DB7-F60E20A5D417}" srcOrd="4" destOrd="0" presId="urn:microsoft.com/office/officeart/2005/8/layout/cycle5"/>
    <dgm:cxn modelId="{23579108-A55F-5D44-8696-0DE8BF464358}" type="presParOf" srcId="{F9E015F3-B40A-8143-81F9-9AF3DFC14269}" destId="{4913DEF8-9FDA-A94C-81E6-4A4307DDAB40}" srcOrd="5" destOrd="0" presId="urn:microsoft.com/office/officeart/2005/8/layout/cycle5"/>
    <dgm:cxn modelId="{A9E139CB-AAA4-4941-8D74-166602409B48}" type="presParOf" srcId="{F9E015F3-B40A-8143-81F9-9AF3DFC14269}" destId="{354A643E-9785-514C-B0A7-0D7A2395CB55}" srcOrd="6" destOrd="0" presId="urn:microsoft.com/office/officeart/2005/8/layout/cycle5"/>
    <dgm:cxn modelId="{7F1E912B-FBF7-6049-BB44-233AEBE80590}" type="presParOf" srcId="{F9E015F3-B40A-8143-81F9-9AF3DFC14269}" destId="{58515377-BA7A-9740-AF48-F634E5326F2F}" srcOrd="7" destOrd="0" presId="urn:microsoft.com/office/officeart/2005/8/layout/cycle5"/>
    <dgm:cxn modelId="{0B560FDC-F28C-E542-A1C5-8960FAF27657}" type="presParOf" srcId="{F9E015F3-B40A-8143-81F9-9AF3DFC14269}" destId="{559C8BE8-9850-F143-BB04-380A07D2C7BC}" srcOrd="8" destOrd="0" presId="urn:microsoft.com/office/officeart/2005/8/layout/cycle5"/>
    <dgm:cxn modelId="{2AD8A338-D45D-D34B-89C6-B17A5BDB3EDC}" type="presParOf" srcId="{F9E015F3-B40A-8143-81F9-9AF3DFC14269}" destId="{A3CD94FA-5F78-6B46-A7D0-22F0376FDF77}" srcOrd="9" destOrd="0" presId="urn:microsoft.com/office/officeart/2005/8/layout/cycle5"/>
    <dgm:cxn modelId="{FD79BB1E-99FE-3149-9EE8-CF191B18AE06}" type="presParOf" srcId="{F9E015F3-B40A-8143-81F9-9AF3DFC14269}" destId="{4AC971CD-4D35-2E4E-8B9A-19F1E0E03D82}" srcOrd="10" destOrd="0" presId="urn:microsoft.com/office/officeart/2005/8/layout/cycle5"/>
    <dgm:cxn modelId="{26E56BB1-00D4-B642-886C-555453D06B5F}" type="presParOf" srcId="{F9E015F3-B40A-8143-81F9-9AF3DFC14269}" destId="{EE989826-A99F-C649-B0F7-07653397B24C}" srcOrd="11" destOrd="0" presId="urn:microsoft.com/office/officeart/2005/8/layout/cycle5"/>
    <dgm:cxn modelId="{A7C93667-1005-FA42-90E7-DFE42C5E1283}" type="presParOf" srcId="{F9E015F3-B40A-8143-81F9-9AF3DFC14269}" destId="{E5CADD42-4062-2A47-9934-7610A6E2AD01}" srcOrd="12" destOrd="0" presId="urn:microsoft.com/office/officeart/2005/8/layout/cycle5"/>
    <dgm:cxn modelId="{23BD50E5-DF2C-7D48-866C-9C5F36A1D304}" type="presParOf" srcId="{F9E015F3-B40A-8143-81F9-9AF3DFC14269}" destId="{B1F27A71-16C5-4449-98B5-9C2C8C2DDA60}" srcOrd="13" destOrd="0" presId="urn:microsoft.com/office/officeart/2005/8/layout/cycle5"/>
    <dgm:cxn modelId="{FF510014-6391-8F40-A984-065C994F7FA8}" type="presParOf" srcId="{F9E015F3-B40A-8143-81F9-9AF3DFC14269}" destId="{E713681B-C881-4448-A8AC-BB9794A10440}" srcOrd="14"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D461A4-47BD-0A48-A899-5438D76D343E}">
      <dsp:nvSpPr>
        <dsp:cNvPr id="0" name=""/>
        <dsp:cNvSpPr/>
      </dsp:nvSpPr>
      <dsp:spPr>
        <a:xfrm>
          <a:off x="4408109" y="2400299"/>
          <a:ext cx="2933700" cy="2933700"/>
        </a:xfrm>
        <a:prstGeom prst="gear9">
          <a:avLst/>
        </a:prstGeom>
        <a:solidFill>
          <a:schemeClr val="accent1">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en-US" sz="3200" kern="1200" dirty="0"/>
            <a:t>Education</a:t>
          </a:r>
        </a:p>
      </dsp:txBody>
      <dsp:txXfrm>
        <a:off x="4997913" y="3087504"/>
        <a:ext cx="1754092" cy="1507983"/>
      </dsp:txXfrm>
    </dsp:sp>
    <dsp:sp modelId="{32309FE7-F98C-724A-A4EF-79DDBB7C0D26}">
      <dsp:nvSpPr>
        <dsp:cNvPr id="0" name=""/>
        <dsp:cNvSpPr/>
      </dsp:nvSpPr>
      <dsp:spPr>
        <a:xfrm>
          <a:off x="2334378" y="1495450"/>
          <a:ext cx="2577004" cy="2532263"/>
        </a:xfrm>
        <a:prstGeom prst="gear6">
          <a:avLst/>
        </a:prstGeom>
        <a:solidFill>
          <a:schemeClr val="accent1">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Occupation</a:t>
          </a:r>
        </a:p>
      </dsp:txBody>
      <dsp:txXfrm>
        <a:off x="2978386" y="2136808"/>
        <a:ext cx="1288988" cy="1249547"/>
      </dsp:txXfrm>
    </dsp:sp>
    <dsp:sp modelId="{770FDDC9-48CF-534A-AD06-73EBA879474D}">
      <dsp:nvSpPr>
        <dsp:cNvPr id="0" name=""/>
        <dsp:cNvSpPr/>
      </dsp:nvSpPr>
      <dsp:spPr>
        <a:xfrm rot="20700000">
          <a:off x="3896263" y="234913"/>
          <a:ext cx="2090492" cy="2090492"/>
        </a:xfrm>
        <a:prstGeom prst="gear6">
          <a:avLst/>
        </a:prstGeom>
        <a:solidFill>
          <a:schemeClr val="accent1">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t>Income</a:t>
          </a:r>
        </a:p>
      </dsp:txBody>
      <dsp:txXfrm rot="-20700000">
        <a:off x="4354769" y="693420"/>
        <a:ext cx="1173480" cy="1173480"/>
      </dsp:txXfrm>
    </dsp:sp>
    <dsp:sp modelId="{1F643F99-6F2C-BA4A-9268-7319B78620A7}">
      <dsp:nvSpPr>
        <dsp:cNvPr id="0" name=""/>
        <dsp:cNvSpPr/>
      </dsp:nvSpPr>
      <dsp:spPr>
        <a:xfrm>
          <a:off x="4195241" y="1950342"/>
          <a:ext cx="3755136" cy="3755136"/>
        </a:xfrm>
        <a:prstGeom prst="circularArrow">
          <a:avLst>
            <a:gd name="adj1" fmla="val 4688"/>
            <a:gd name="adj2" fmla="val 299029"/>
            <a:gd name="adj3" fmla="val 2538006"/>
            <a:gd name="adj4" fmla="val 15815005"/>
            <a:gd name="adj5" fmla="val 5469"/>
          </a:avLst>
        </a:prstGeom>
        <a:solidFill>
          <a:schemeClr val="accent1">
            <a:tint val="60000"/>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 modelId="{8258AFEC-FD0F-A54C-B128-1D81D0425FB1}">
      <dsp:nvSpPr>
        <dsp:cNvPr id="0" name=""/>
        <dsp:cNvSpPr/>
      </dsp:nvSpPr>
      <dsp:spPr>
        <a:xfrm>
          <a:off x="2117765" y="1193617"/>
          <a:ext cx="2728341" cy="2728341"/>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 modelId="{6E9E6653-40F4-E446-8947-268293B9E3E1}">
      <dsp:nvSpPr>
        <dsp:cNvPr id="0" name=""/>
        <dsp:cNvSpPr/>
      </dsp:nvSpPr>
      <dsp:spPr>
        <a:xfrm>
          <a:off x="3412710" y="-227873"/>
          <a:ext cx="2941701" cy="2941701"/>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6807B1-4099-CF42-8A7F-9923E17C6866}">
      <dsp:nvSpPr>
        <dsp:cNvPr id="0" name=""/>
        <dsp:cNvSpPr/>
      </dsp:nvSpPr>
      <dsp:spPr>
        <a:xfrm>
          <a:off x="3718098" y="2344"/>
          <a:ext cx="1707802" cy="1110071"/>
        </a:xfrm>
        <a:prstGeom prst="roundRect">
          <a:avLst/>
        </a:prstGeom>
        <a:solidFill>
          <a:schemeClr val="accent1">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Poor families</a:t>
          </a:r>
        </a:p>
      </dsp:txBody>
      <dsp:txXfrm>
        <a:off x="3772287" y="56533"/>
        <a:ext cx="1599424" cy="1001693"/>
      </dsp:txXfrm>
    </dsp:sp>
    <dsp:sp modelId="{6BBA75C0-9B68-EB46-A8E9-8021B4785494}">
      <dsp:nvSpPr>
        <dsp:cNvPr id="0" name=""/>
        <dsp:cNvSpPr/>
      </dsp:nvSpPr>
      <dsp:spPr>
        <a:xfrm>
          <a:off x="2353854" y="557380"/>
          <a:ext cx="4436291" cy="4436291"/>
        </a:xfrm>
        <a:custGeom>
          <a:avLst/>
          <a:gdLst/>
          <a:ahLst/>
          <a:cxnLst/>
          <a:rect l="0" t="0" r="0" b="0"/>
          <a:pathLst>
            <a:path>
              <a:moveTo>
                <a:pt x="3300918" y="282228"/>
              </a:moveTo>
              <a:arcTo wR="2218145" hR="2218145" stAng="17953117" swAng="1212045"/>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9B7A8F62-DBF8-6343-879C-E567C56E7286}">
      <dsp:nvSpPr>
        <dsp:cNvPr id="0" name=""/>
        <dsp:cNvSpPr/>
      </dsp:nvSpPr>
      <dsp:spPr>
        <a:xfrm>
          <a:off x="5827680" y="1535045"/>
          <a:ext cx="1707802" cy="1110071"/>
        </a:xfrm>
        <a:prstGeom prst="roundRect">
          <a:avLst/>
        </a:prstGeom>
        <a:solidFill>
          <a:schemeClr val="accent1">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Low local tax base</a:t>
          </a:r>
        </a:p>
      </dsp:txBody>
      <dsp:txXfrm>
        <a:off x="5881869" y="1589234"/>
        <a:ext cx="1599424" cy="1001693"/>
      </dsp:txXfrm>
    </dsp:sp>
    <dsp:sp modelId="{4913DEF8-9FDA-A94C-81E6-4A4307DDAB40}">
      <dsp:nvSpPr>
        <dsp:cNvPr id="0" name=""/>
        <dsp:cNvSpPr/>
      </dsp:nvSpPr>
      <dsp:spPr>
        <a:xfrm>
          <a:off x="2353854" y="557380"/>
          <a:ext cx="4436291" cy="4436291"/>
        </a:xfrm>
        <a:custGeom>
          <a:avLst/>
          <a:gdLst/>
          <a:ahLst/>
          <a:cxnLst/>
          <a:rect l="0" t="0" r="0" b="0"/>
          <a:pathLst>
            <a:path>
              <a:moveTo>
                <a:pt x="4430978" y="2371585"/>
              </a:moveTo>
              <a:arcTo wR="2218145" hR="2218145" stAng="21837996" swAng="1360118"/>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354A643E-9785-514C-B0A7-0D7A2395CB55}">
      <dsp:nvSpPr>
        <dsp:cNvPr id="0" name=""/>
        <dsp:cNvSpPr/>
      </dsp:nvSpPr>
      <dsp:spPr>
        <a:xfrm>
          <a:off x="5021891" y="4015007"/>
          <a:ext cx="1707802" cy="1110071"/>
        </a:xfrm>
        <a:prstGeom prst="roundRect">
          <a:avLst/>
        </a:prstGeom>
        <a:solidFill>
          <a:schemeClr val="accent1">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Less money for public schools</a:t>
          </a:r>
        </a:p>
      </dsp:txBody>
      <dsp:txXfrm>
        <a:off x="5076080" y="4069196"/>
        <a:ext cx="1599424" cy="1001693"/>
      </dsp:txXfrm>
    </dsp:sp>
    <dsp:sp modelId="{559C8BE8-9850-F143-BB04-380A07D2C7BC}">
      <dsp:nvSpPr>
        <dsp:cNvPr id="0" name=""/>
        <dsp:cNvSpPr/>
      </dsp:nvSpPr>
      <dsp:spPr>
        <a:xfrm>
          <a:off x="2353854" y="557380"/>
          <a:ext cx="4436291" cy="4436291"/>
        </a:xfrm>
        <a:custGeom>
          <a:avLst/>
          <a:gdLst/>
          <a:ahLst/>
          <a:cxnLst/>
          <a:rect l="0" t="0" r="0" b="0"/>
          <a:pathLst>
            <a:path>
              <a:moveTo>
                <a:pt x="2490534" y="4419503"/>
              </a:moveTo>
              <a:arcTo wR="2218145" hR="2218145" stAng="4976775" swAng="846449"/>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A3CD94FA-5F78-6B46-A7D0-22F0376FDF77}">
      <dsp:nvSpPr>
        <dsp:cNvPr id="0" name=""/>
        <dsp:cNvSpPr/>
      </dsp:nvSpPr>
      <dsp:spPr>
        <a:xfrm>
          <a:off x="2414305" y="4015007"/>
          <a:ext cx="1707802" cy="1110071"/>
        </a:xfrm>
        <a:prstGeom prst="roundRect">
          <a:avLst/>
        </a:prstGeom>
        <a:solidFill>
          <a:schemeClr val="accent1">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Poor student outcomes</a:t>
          </a:r>
        </a:p>
      </dsp:txBody>
      <dsp:txXfrm>
        <a:off x="2468494" y="4069196"/>
        <a:ext cx="1599424" cy="1001693"/>
      </dsp:txXfrm>
    </dsp:sp>
    <dsp:sp modelId="{EE989826-A99F-C649-B0F7-07653397B24C}">
      <dsp:nvSpPr>
        <dsp:cNvPr id="0" name=""/>
        <dsp:cNvSpPr/>
      </dsp:nvSpPr>
      <dsp:spPr>
        <a:xfrm>
          <a:off x="2353854" y="557380"/>
          <a:ext cx="4436291" cy="4436291"/>
        </a:xfrm>
        <a:custGeom>
          <a:avLst/>
          <a:gdLst/>
          <a:ahLst/>
          <a:cxnLst/>
          <a:rect l="0" t="0" r="0" b="0"/>
          <a:pathLst>
            <a:path>
              <a:moveTo>
                <a:pt x="235392" y="3212559"/>
              </a:moveTo>
              <a:arcTo wR="2218145" hR="2218145" stAng="9201887" swAng="1360118"/>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E5CADD42-4062-2A47-9934-7610A6E2AD01}">
      <dsp:nvSpPr>
        <dsp:cNvPr id="0" name=""/>
        <dsp:cNvSpPr/>
      </dsp:nvSpPr>
      <dsp:spPr>
        <a:xfrm>
          <a:off x="1608516" y="1535045"/>
          <a:ext cx="1707802" cy="1110071"/>
        </a:xfrm>
        <a:prstGeom prst="roundRect">
          <a:avLst/>
        </a:prstGeom>
        <a:solidFill>
          <a:schemeClr val="accent1">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Less opportunity for economic mobility</a:t>
          </a:r>
        </a:p>
      </dsp:txBody>
      <dsp:txXfrm>
        <a:off x="1662705" y="1589234"/>
        <a:ext cx="1599424" cy="1001693"/>
      </dsp:txXfrm>
    </dsp:sp>
    <dsp:sp modelId="{E713681B-C881-4448-A8AC-BB9794A10440}">
      <dsp:nvSpPr>
        <dsp:cNvPr id="0" name=""/>
        <dsp:cNvSpPr/>
      </dsp:nvSpPr>
      <dsp:spPr>
        <a:xfrm>
          <a:off x="2353854" y="557380"/>
          <a:ext cx="4436291" cy="4436291"/>
        </a:xfrm>
        <a:custGeom>
          <a:avLst/>
          <a:gdLst/>
          <a:ahLst/>
          <a:cxnLst/>
          <a:rect l="0" t="0" r="0" b="0"/>
          <a:pathLst>
            <a:path>
              <a:moveTo>
                <a:pt x="533483" y="775202"/>
              </a:moveTo>
              <a:arcTo wR="2218145" hR="2218145" stAng="13234839" swAng="1212045"/>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BF6C5B69-CAEE-4290-BE9D-E70F39F1C15A}" type="datetimeFigureOut">
              <a:rPr lang="en-US" smtClean="0"/>
              <a:t>3/30/2017</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C2B77455-F449-4650-AC73-9095F00E748A}" type="slidenum">
              <a:rPr lang="en-US" smtClean="0"/>
              <a:t>‹#›</a:t>
            </a:fld>
            <a:endParaRPr lang="en-US"/>
          </a:p>
        </p:txBody>
      </p:sp>
    </p:spTree>
    <p:extLst>
      <p:ext uri="{BB962C8B-B14F-4D97-AF65-F5344CB8AC3E}">
        <p14:creationId xmlns:p14="http://schemas.microsoft.com/office/powerpoint/2010/main" val="21016846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12B65657-60A7-A84B-BFA8-C96EA30D1019}" type="datetimeFigureOut">
              <a:rPr lang="en-US" smtClean="0"/>
              <a:t>3/30/2017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500DD64-07F1-E848-A3D4-2EB02D154149}" type="slidenum">
              <a:rPr lang="en-US" smtClean="0"/>
              <a:t>‹#›</a:t>
            </a:fld>
            <a:endParaRPr lang="en-US"/>
          </a:p>
        </p:txBody>
      </p:sp>
    </p:spTree>
    <p:extLst>
      <p:ext uri="{BB962C8B-B14F-4D97-AF65-F5344CB8AC3E}">
        <p14:creationId xmlns:p14="http://schemas.microsoft.com/office/powerpoint/2010/main" val="75453307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notesMaster" Target="../notesMasters/notesMaster1.xml"/><Relationship Id="rId1" Type="http://schemas.openxmlformats.org/officeDocument/2006/relationships/tags" Target="../tags/tag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00DD64-07F1-E848-A3D4-2EB02D154149}" type="slidenum">
              <a:rPr lang="en-US" smtClean="0"/>
              <a:t>1</a:t>
            </a:fld>
            <a:endParaRPr lang="en-US"/>
          </a:p>
        </p:txBody>
      </p:sp>
    </p:spTree>
    <p:extLst>
      <p:ext uri="{BB962C8B-B14F-4D97-AF65-F5344CB8AC3E}">
        <p14:creationId xmlns:p14="http://schemas.microsoft.com/office/powerpoint/2010/main" val="17661770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87">
              <a:defRPr/>
            </a:pPr>
            <a:r>
              <a:rPr lang="en-US" dirty="0"/>
              <a:t>Income inequality is at the root of many forms of inequality related to the social determinants of health.  Many studies have demonstrated clear links between income inequality and poor health outcomes.  A 2008 report from the Robert Wood Johnson Foundation highlights the linear correlation between income level and child health that is seen across racial and ethnic groups (Figure above).  This linear correlation between low income and low health persists even when controlling for healthy vs. unhealthy behaviors in the home.  To further explore the pathophysiology of the link between poverty and health, please review the Pathophysiology Module of the Child Poverty Curriculum.</a:t>
            </a:r>
          </a:p>
          <a:p>
            <a:endParaRPr lang="en-US" dirty="0"/>
          </a:p>
        </p:txBody>
      </p:sp>
      <p:sp>
        <p:nvSpPr>
          <p:cNvPr id="4" name="Slide Number Placeholder 3"/>
          <p:cNvSpPr>
            <a:spLocks noGrp="1"/>
          </p:cNvSpPr>
          <p:nvPr>
            <p:ph type="sldNum" sz="quarter" idx="10"/>
          </p:nvPr>
        </p:nvSpPr>
        <p:spPr/>
        <p:txBody>
          <a:bodyPr/>
          <a:lstStyle/>
          <a:p>
            <a:fld id="{4500DD64-07F1-E848-A3D4-2EB02D154149}" type="slidenum">
              <a:rPr lang="en-US" smtClean="0"/>
              <a:t>11</a:t>
            </a:fld>
            <a:endParaRPr lang="en-US"/>
          </a:p>
        </p:txBody>
      </p:sp>
    </p:spTree>
    <p:extLst>
      <p:ext uri="{BB962C8B-B14F-4D97-AF65-F5344CB8AC3E}">
        <p14:creationId xmlns:p14="http://schemas.microsoft.com/office/powerpoint/2010/main" val="16168598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a:p>
            <a:r>
              <a:rPr lang="en-US" dirty="0"/>
              <a:t>Educational level has been consistently tied to numerous health outcomes for both children and adults both directly and via its impacts on occupation and income.  In the United States, all children regardless of immigration status or income level are eligible for a free public education.  Unfortunately, the funding available for that education varies substantially from district to district and state to state. </a:t>
            </a:r>
          </a:p>
          <a:p>
            <a:r>
              <a:rPr lang="en-US" dirty="0"/>
              <a:t> </a:t>
            </a:r>
          </a:p>
          <a:p>
            <a:r>
              <a:rPr lang="en-US" dirty="0"/>
              <a:t>Most school districts in the US rely in large part on local property and income taxes to fund the schools.  As a result school districts serving children with high rates of household poverty have less money to spend per student.  This is in spite of the fact that children living in poverty often have greater educational needs and fewer resources to support education outside of the school.  </a:t>
            </a:r>
            <a:r>
              <a:rPr lang="en-US"/>
              <a:t>Because educational attainment is a key strategy for rising out of poverty, the net effect of this inequality in school funding is to contribute to a generational cycle of poverty. </a:t>
            </a:r>
          </a:p>
          <a:p>
            <a:endParaRPr lang="en-US" dirty="0"/>
          </a:p>
        </p:txBody>
      </p:sp>
      <p:sp>
        <p:nvSpPr>
          <p:cNvPr id="4" name="Slide Number Placeholder 3"/>
          <p:cNvSpPr>
            <a:spLocks noGrp="1"/>
          </p:cNvSpPr>
          <p:nvPr>
            <p:ph type="sldNum" sz="quarter" idx="10"/>
          </p:nvPr>
        </p:nvSpPr>
        <p:spPr/>
        <p:txBody>
          <a:bodyPr/>
          <a:lstStyle/>
          <a:p>
            <a:fld id="{4500DD64-07F1-E848-A3D4-2EB02D154149}" type="slidenum">
              <a:rPr lang="en-US" smtClean="0"/>
              <a:t>12</a:t>
            </a:fld>
            <a:endParaRPr lang="en-US"/>
          </a:p>
        </p:txBody>
      </p:sp>
    </p:spTree>
    <p:extLst>
      <p:ext uri="{BB962C8B-B14F-4D97-AF65-F5344CB8AC3E}">
        <p14:creationId xmlns:p14="http://schemas.microsoft.com/office/powerpoint/2010/main" val="23148976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87">
              <a:defRPr/>
            </a:pPr>
            <a:r>
              <a:rPr lang="en-US" dirty="0"/>
              <a:t>The Earned Income Tax Credit (EITC) is a benefit for working people with low income who meet certain other requirements.  In order to receive the credit, the parent must file a tax return and the credit will either reduce the amount they owe or provide a cash refund in the event that they do not owe any taxes. The average EITC amount for qualifying households in 2013 was around $2,000-$2,500 and varied by state. </a:t>
            </a:r>
          </a:p>
          <a:p>
            <a:pPr defTabSz="465887">
              <a:defRPr/>
            </a:pPr>
            <a:r>
              <a:rPr lang="en-US" dirty="0"/>
              <a:t>When counted as income, this amount was sufficient to lift 3.2 million children above the poverty level according to an analysis by the Center on Budget and Policy Priorities (CBPP) of the 2013 US Census data.  When combined with the Child Tax Credit, the impacts are even higher as illustrated in the figure below.  In addition to its direct effects on poverty, the EITC also promotes financial security for families by creating a system that rewards parents for working.    </a:t>
            </a:r>
          </a:p>
          <a:p>
            <a:endParaRPr lang="en-US" dirty="0"/>
          </a:p>
        </p:txBody>
      </p:sp>
      <p:sp>
        <p:nvSpPr>
          <p:cNvPr id="4" name="Slide Number Placeholder 3"/>
          <p:cNvSpPr>
            <a:spLocks noGrp="1"/>
          </p:cNvSpPr>
          <p:nvPr>
            <p:ph type="sldNum" sz="quarter" idx="10"/>
          </p:nvPr>
        </p:nvSpPr>
        <p:spPr/>
        <p:txBody>
          <a:bodyPr/>
          <a:lstStyle/>
          <a:p>
            <a:fld id="{4500DD64-07F1-E848-A3D4-2EB02D154149}" type="slidenum">
              <a:rPr lang="en-US" smtClean="0"/>
              <a:t>14</a:t>
            </a:fld>
            <a:endParaRPr lang="en-US"/>
          </a:p>
        </p:txBody>
      </p:sp>
    </p:spTree>
    <p:extLst>
      <p:ext uri="{BB962C8B-B14F-4D97-AF65-F5344CB8AC3E}">
        <p14:creationId xmlns:p14="http://schemas.microsoft.com/office/powerpoint/2010/main" val="37756260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Supplemental Nutrition Assistance Program (SNAP), formerly known as food stamps, is a federally funded program that is administered by state or local agencies.  To receive SNAP, someone in the household must be a U.S. citizen, U.S. national or have status as a qualified alien.  The households must have limited countable resources and make no more than 100% of the Federal Poverty Level in net income.</a:t>
            </a:r>
            <a:r>
              <a:rPr lang="en-US" dirty="0">
                <a:effectLst/>
              </a:rPr>
              <a:t> </a:t>
            </a:r>
            <a:r>
              <a:rPr lang="en-US" dirty="0"/>
              <a:t>, this additional resource has lifted many families out of poverty.  According to US Census data, when SNAP benefits are counted as income, approximately 4 million households in 2012 rose above the FPL. See the figure above from the Center on Budget and Policy </a:t>
            </a:r>
          </a:p>
        </p:txBody>
      </p:sp>
      <p:sp>
        <p:nvSpPr>
          <p:cNvPr id="4" name="Slide Number Placeholder 3"/>
          <p:cNvSpPr>
            <a:spLocks noGrp="1"/>
          </p:cNvSpPr>
          <p:nvPr>
            <p:ph type="sldNum" sz="quarter" idx="10"/>
          </p:nvPr>
        </p:nvSpPr>
        <p:spPr/>
        <p:txBody>
          <a:bodyPr/>
          <a:lstStyle/>
          <a:p>
            <a:fld id="{4500DD64-07F1-E848-A3D4-2EB02D154149}" type="slidenum">
              <a:rPr lang="en-US" smtClean="0"/>
              <a:t>15</a:t>
            </a:fld>
            <a:endParaRPr lang="en-US"/>
          </a:p>
        </p:txBody>
      </p:sp>
    </p:spTree>
    <p:extLst>
      <p:ext uri="{BB962C8B-B14F-4D97-AF65-F5344CB8AC3E}">
        <p14:creationId xmlns:p14="http://schemas.microsoft.com/office/powerpoint/2010/main" val="37526717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t>Examples of Educational and community programs at different levels that target the disparities in children in low-income families, particularly related to educational achievement</a:t>
            </a:r>
          </a:p>
          <a:p>
            <a:r>
              <a:rPr lang="en-US" b="1" i="1" dirty="0"/>
              <a:t>Head Start and Early Head Start</a:t>
            </a:r>
          </a:p>
          <a:p>
            <a:r>
              <a:rPr lang="en-US" dirty="0"/>
              <a:t>Head Start is a federal program run by the Department of Health and Human Services that provides early childhood education as well as nutritional and other services to low-income children and their families.  The main goal of this program is to increase school readiness.  Head Start serves children ages 3-5, after which time they transition to kindergarten in the school system.  Early Head start is an extension of this program that provides support to pregnant women, infants and toddlers up to age 3.  </a:t>
            </a:r>
          </a:p>
          <a:p>
            <a:r>
              <a:rPr lang="en-US" dirty="0"/>
              <a:t>Many studies have been done on the long-term efficacy of Head Start with somewhat mixed results.  Early outcomes in terms of school readiness and early school performance are generally improved in children who have participated in Head Start.  However, there is some evidence that the impact fades over time, perhaps related to the ongoing stress and impact of poverty in their lives.  Other studies have have indicated that the program none the less has long term benefits that outweigh program costs. </a:t>
            </a:r>
          </a:p>
          <a:p>
            <a:endParaRPr lang="en-US" b="1" i="1" dirty="0"/>
          </a:p>
          <a:p>
            <a:r>
              <a:rPr lang="en-US" b="1" i="1" dirty="0"/>
              <a:t>Nurse Family Partnership</a:t>
            </a:r>
          </a:p>
          <a:p>
            <a:r>
              <a:rPr lang="en-US" dirty="0"/>
              <a:t>The Nurse Family Partnership (NFP) is an evidenced-based community health program that pairs low-income first-time mothers with a registered nurse.  The nurse visits the home throughout the prenatal period and for the first two years of the child’s life to provide education and support to the family.  The NFP model has been well researched over the last three decades and has been found to lead to several important outcomes including improved maternal and child health, reduced subsequent pregnancies and increased intervals between births, increased maternal employment, improved school readiness, and improved economic self-sufficiency. </a:t>
            </a:r>
          </a:p>
          <a:p>
            <a:r>
              <a:rPr lang="en-US" dirty="0"/>
              <a:t>  </a:t>
            </a:r>
          </a:p>
          <a:p>
            <a:r>
              <a:rPr lang="en-US" b="1" i="1" dirty="0"/>
              <a:t>Reach Out and Read </a:t>
            </a:r>
          </a:p>
          <a:p>
            <a:r>
              <a:rPr lang="en-US" dirty="0"/>
              <a:t>Reach Out and Read (ROR) is a not-for-profit organization that promotes literacy and school readiness particularly in children from low-income communities.  The program involves book distribution and literacy promotion strategies based out of the pediatric medical provider’s office.  The ROR program targets the gap that exists in the exposure to language and reading in low-income children, with a goal of improving school readiness and educational outcomes later in life.  Studies of the ROR program thus far have demonstrated success in terms of increased parental reading to children and improved scores on educational testing in the pre-school setting.  </a:t>
            </a:r>
          </a:p>
          <a:p>
            <a:endParaRPr lang="en-US" b="1" i="1" dirty="0"/>
          </a:p>
          <a:p>
            <a:r>
              <a:rPr lang="en-US" b="1" i="1" dirty="0"/>
              <a:t>The Harlem Children’s Zone </a:t>
            </a:r>
          </a:p>
          <a:p>
            <a:r>
              <a:rPr lang="en-US" dirty="0"/>
              <a:t>The Harlem Children’s Zone (HCZ) is a non-profit organization that provides comprehensive support services to children and their families in central Harlem.  Their “birth through college pipeline” model supported by an array of family, social service, health and community building programs.  The goal of HCZ is to break the cycle of poverty through early intervention and continuous support that allows the children in the neighborhood to succeed along the educational pipeline through college and gainful employment.  Early results show positive impacts on educational outcomes, particularly for students who attend the HCZ charter schools, although it is still to early to understand the full impact of this program on the ultimate goal of raising families out of poverty.  The HCZ model has been replicated in many other cities and is the foundation for the US Department of Education’s Promise Neighborhoods program that began under the Obama Administration</a:t>
            </a:r>
          </a:p>
          <a:p>
            <a:endParaRPr lang="en-US" dirty="0"/>
          </a:p>
        </p:txBody>
      </p:sp>
      <p:sp>
        <p:nvSpPr>
          <p:cNvPr id="4" name="Slide Number Placeholder 3"/>
          <p:cNvSpPr>
            <a:spLocks noGrp="1"/>
          </p:cNvSpPr>
          <p:nvPr>
            <p:ph type="sldNum" sz="quarter" idx="10"/>
          </p:nvPr>
        </p:nvSpPr>
        <p:spPr/>
        <p:txBody>
          <a:bodyPr/>
          <a:lstStyle/>
          <a:p>
            <a:fld id="{4500DD64-07F1-E848-A3D4-2EB02D154149}" type="slidenum">
              <a:rPr lang="en-US" smtClean="0"/>
              <a:t>16</a:t>
            </a:fld>
            <a:endParaRPr lang="en-US"/>
          </a:p>
        </p:txBody>
      </p:sp>
    </p:spTree>
    <p:extLst>
      <p:ext uri="{BB962C8B-B14F-4D97-AF65-F5344CB8AC3E}">
        <p14:creationId xmlns:p14="http://schemas.microsoft.com/office/powerpoint/2010/main" val="20891342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00DD64-07F1-E848-A3D4-2EB02D154149}" type="slidenum">
              <a:rPr lang="en-US" smtClean="0"/>
              <a:t>2</a:t>
            </a:fld>
            <a:endParaRPr lang="en-US"/>
          </a:p>
        </p:txBody>
      </p:sp>
    </p:spTree>
    <p:extLst>
      <p:ext uri="{BB962C8B-B14F-4D97-AF65-F5344CB8AC3E}">
        <p14:creationId xmlns:p14="http://schemas.microsoft.com/office/powerpoint/2010/main" val="25126355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00DD64-07F1-E848-A3D4-2EB02D154149}" type="slidenum">
              <a:rPr lang="en-US" smtClean="0"/>
              <a:t>3</a:t>
            </a:fld>
            <a:endParaRPr lang="en-US"/>
          </a:p>
        </p:txBody>
      </p:sp>
    </p:spTree>
    <p:extLst>
      <p:ext uri="{BB962C8B-B14F-4D97-AF65-F5344CB8AC3E}">
        <p14:creationId xmlns:p14="http://schemas.microsoft.com/office/powerpoint/2010/main" val="27877008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00DD64-07F1-E848-A3D4-2EB02D154149}" type="slidenum">
              <a:rPr lang="en-US" smtClean="0"/>
              <a:t>4</a:t>
            </a:fld>
            <a:endParaRPr lang="en-US"/>
          </a:p>
        </p:txBody>
      </p:sp>
    </p:spTree>
    <p:extLst>
      <p:ext uri="{BB962C8B-B14F-4D97-AF65-F5344CB8AC3E}">
        <p14:creationId xmlns:p14="http://schemas.microsoft.com/office/powerpoint/2010/main" val="4171203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00DD64-07F1-E848-A3D4-2EB02D154149}" type="slidenum">
              <a:rPr lang="en-US" smtClean="0"/>
              <a:t>6</a:t>
            </a:fld>
            <a:endParaRPr lang="en-US"/>
          </a:p>
        </p:txBody>
      </p:sp>
    </p:spTree>
    <p:extLst>
      <p:ext uri="{BB962C8B-B14F-4D97-AF65-F5344CB8AC3E}">
        <p14:creationId xmlns:p14="http://schemas.microsoft.com/office/powerpoint/2010/main" val="3822259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87">
              <a:defRPr/>
            </a:pPr>
            <a:r>
              <a:rPr lang="en-US" dirty="0"/>
              <a:t>The social determinants of health (SDH, SDOH) are the conditions or circumstances in which people are born, grow-up and age that affect their overall health, health risks, and quality of life.  These individual circumstances are influenced by wider societal forces including economics and policy (cite WHO, HP2020).  The social determinants of health can be categorized into several key domains.  The schematic from Healthy People 2020, depicts 5 key domains of SDH: </a:t>
            </a:r>
            <a:r>
              <a:rPr lang="en-US" i="1" dirty="0"/>
              <a:t>Economic Stability, Education, Social and Community Context, Health and Healthcare, Neighborhood and Built Environment</a:t>
            </a:r>
            <a:r>
              <a:rPr lang="en-US" dirty="0"/>
              <a:t>. (Healthy People 2020). </a:t>
            </a:r>
          </a:p>
          <a:p>
            <a:endParaRPr lang="en-US" dirty="0"/>
          </a:p>
        </p:txBody>
      </p:sp>
      <p:sp>
        <p:nvSpPr>
          <p:cNvPr id="4" name="Slide Number Placeholder 3"/>
          <p:cNvSpPr>
            <a:spLocks noGrp="1"/>
          </p:cNvSpPr>
          <p:nvPr>
            <p:ph type="sldNum" sz="quarter" idx="10"/>
          </p:nvPr>
        </p:nvSpPr>
        <p:spPr/>
        <p:txBody>
          <a:bodyPr/>
          <a:lstStyle/>
          <a:p>
            <a:fld id="{4500DD64-07F1-E848-A3D4-2EB02D154149}" type="slidenum">
              <a:rPr lang="en-US" smtClean="0"/>
              <a:t>7</a:t>
            </a:fld>
            <a:endParaRPr lang="en-US"/>
          </a:p>
        </p:txBody>
      </p:sp>
    </p:spTree>
    <p:extLst>
      <p:ext uri="{BB962C8B-B14F-4D97-AF65-F5344CB8AC3E}">
        <p14:creationId xmlns:p14="http://schemas.microsoft.com/office/powerpoint/2010/main" val="218361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87">
              <a:defRPr/>
            </a:pPr>
            <a:r>
              <a:rPr lang="en-US" dirty="0"/>
              <a:t>Socio-economic status (SES) is a closely related concept to the social determinants of health.  In particular, socio-economic status is defined as the combination of </a:t>
            </a:r>
            <a:r>
              <a:rPr lang="en-US" i="1" dirty="0"/>
              <a:t>Income, Education, Occupation. </a:t>
            </a:r>
            <a:endParaRPr lang="en-US" dirty="0"/>
          </a:p>
          <a:p>
            <a:endParaRPr lang="en-US" dirty="0"/>
          </a:p>
        </p:txBody>
      </p:sp>
      <p:sp>
        <p:nvSpPr>
          <p:cNvPr id="4" name="Slide Number Placeholder 3"/>
          <p:cNvSpPr>
            <a:spLocks noGrp="1"/>
          </p:cNvSpPr>
          <p:nvPr>
            <p:ph type="sldNum" sz="quarter" idx="10"/>
          </p:nvPr>
        </p:nvSpPr>
        <p:spPr/>
        <p:txBody>
          <a:bodyPr/>
          <a:lstStyle/>
          <a:p>
            <a:fld id="{4500DD64-07F1-E848-A3D4-2EB02D154149}" type="slidenum">
              <a:rPr lang="en-US" smtClean="0"/>
              <a:t>8</a:t>
            </a:fld>
            <a:endParaRPr lang="en-US"/>
          </a:p>
        </p:txBody>
      </p:sp>
    </p:spTree>
    <p:extLst>
      <p:ext uri="{BB962C8B-B14F-4D97-AF65-F5344CB8AC3E}">
        <p14:creationId xmlns:p14="http://schemas.microsoft.com/office/powerpoint/2010/main" val="2795996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dirty="0"/>
              <a:t>Watch this 2 minute video</a:t>
            </a:r>
            <a:r>
              <a:rPr lang="en-US" baseline="0" dirty="0"/>
              <a:t> together for a brief illustration of social determinants of health.  Sound is not necessary though if you have sound you will hear music playing</a:t>
            </a:r>
            <a:endParaRPr lang="en-US" dirty="0"/>
          </a:p>
        </p:txBody>
      </p:sp>
      <p:sp>
        <p:nvSpPr>
          <p:cNvPr id="4" name="Slide Number Placeholder 3"/>
          <p:cNvSpPr>
            <a:spLocks noGrp="1"/>
          </p:cNvSpPr>
          <p:nvPr>
            <p:ph type="sldNum" sz="quarter" idx="10"/>
          </p:nvPr>
        </p:nvSpPr>
        <p:spPr/>
        <p:txBody>
          <a:bodyPr/>
          <a:lstStyle/>
          <a:p>
            <a:fld id="{4500DD64-07F1-E848-A3D4-2EB02D154149}" type="slidenum">
              <a:rPr lang="en-US" smtClean="0"/>
              <a:t>9</a:t>
            </a:fld>
            <a:endParaRPr lang="en-US"/>
          </a:p>
        </p:txBody>
      </p:sp>
    </p:spTree>
    <p:extLst>
      <p:ext uri="{BB962C8B-B14F-4D97-AF65-F5344CB8AC3E}">
        <p14:creationId xmlns:p14="http://schemas.microsoft.com/office/powerpoint/2010/main" val="38513992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00DD64-07F1-E848-A3D4-2EB02D154149}" type="slidenum">
              <a:rPr lang="en-US" smtClean="0"/>
              <a:t>10</a:t>
            </a:fld>
            <a:endParaRPr lang="en-US"/>
          </a:p>
        </p:txBody>
      </p:sp>
    </p:spTree>
    <p:extLst>
      <p:ext uri="{BB962C8B-B14F-4D97-AF65-F5344CB8AC3E}">
        <p14:creationId xmlns:p14="http://schemas.microsoft.com/office/powerpoint/2010/main" val="42289226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lgn="ctr">
              <a:defRPr sz="5400" b="1">
                <a:ln>
                  <a:noFill/>
                </a:ln>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1094658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499B688-E68E-D945-A0E4-877CC3684AD3}" type="datetimeFigureOut">
              <a:rPr lang="en-US" smtClean="0">
                <a:solidFill>
                  <a:srgbClr val="DFDCB7"/>
                </a:solidFill>
              </a:rPr>
              <a:pPr/>
              <a:t>3/30/2017</a:t>
            </a:fld>
            <a:endParaRPr lang="en-US">
              <a:solidFill>
                <a:srgbClr val="DFDCB7"/>
              </a:solidFill>
            </a:endParaRPr>
          </a:p>
        </p:txBody>
      </p:sp>
      <p:sp>
        <p:nvSpPr>
          <p:cNvPr id="5" name="Footer Placeholder 4"/>
          <p:cNvSpPr>
            <a:spLocks noGrp="1"/>
          </p:cNvSpPr>
          <p:nvPr>
            <p:ph type="ftr" sz="quarter" idx="11"/>
          </p:nvPr>
        </p:nvSpPr>
        <p:spPr>
          <a:xfrm rot="16200000">
            <a:off x="5929720" y="2869088"/>
            <a:ext cx="5554662" cy="365760"/>
          </a:xfrm>
          <a:prstGeom prst="rect">
            <a:avLst/>
          </a:prstGeom>
        </p:spPr>
        <p:txBody>
          <a:bodyPr/>
          <a:lstStyle/>
          <a:p>
            <a:endParaRPr lang="en-US">
              <a:solidFill>
                <a:srgbClr val="2F2B20"/>
              </a:solidFill>
            </a:endParaRPr>
          </a:p>
        </p:txBody>
      </p:sp>
      <p:sp>
        <p:nvSpPr>
          <p:cNvPr id="6" name="Slide Number Placeholder 5"/>
          <p:cNvSpPr>
            <a:spLocks noGrp="1"/>
          </p:cNvSpPr>
          <p:nvPr>
            <p:ph type="sldNum" sz="quarter" idx="12"/>
          </p:nvPr>
        </p:nvSpPr>
        <p:spPr/>
        <p:txBody>
          <a:bodyPr/>
          <a:lstStyle/>
          <a:p>
            <a:fld id="{A7A5B702-95F7-9B40-89F3-856592FB616E}" type="slidenum">
              <a:rPr lang="en-US" smtClean="0"/>
              <a:pPr/>
              <a:t>‹#›</a:t>
            </a:fld>
            <a:endParaRPr lang="en-US"/>
          </a:p>
        </p:txBody>
      </p:sp>
    </p:spTree>
    <p:extLst>
      <p:ext uri="{BB962C8B-B14F-4D97-AF65-F5344CB8AC3E}">
        <p14:creationId xmlns:p14="http://schemas.microsoft.com/office/powerpoint/2010/main" val="26475552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499B688-E68E-D945-A0E4-877CC3684AD3}" type="datetimeFigureOut">
              <a:rPr lang="en-US" smtClean="0">
                <a:solidFill>
                  <a:srgbClr val="DFDCB7"/>
                </a:solidFill>
              </a:rPr>
              <a:pPr/>
              <a:t>3/30/2017</a:t>
            </a:fld>
            <a:endParaRPr lang="en-US">
              <a:solidFill>
                <a:srgbClr val="DFDCB7"/>
              </a:solidFill>
            </a:endParaRPr>
          </a:p>
        </p:txBody>
      </p:sp>
      <p:sp>
        <p:nvSpPr>
          <p:cNvPr id="5" name="Footer Placeholder 4"/>
          <p:cNvSpPr>
            <a:spLocks noGrp="1"/>
          </p:cNvSpPr>
          <p:nvPr>
            <p:ph type="ftr" sz="quarter" idx="11"/>
          </p:nvPr>
        </p:nvSpPr>
        <p:spPr>
          <a:xfrm rot="16200000">
            <a:off x="5929720" y="2869088"/>
            <a:ext cx="5554662" cy="365760"/>
          </a:xfrm>
          <a:prstGeom prst="rect">
            <a:avLst/>
          </a:prstGeom>
        </p:spPr>
        <p:txBody>
          <a:bodyPr/>
          <a:lstStyle/>
          <a:p>
            <a:endParaRPr lang="en-US">
              <a:solidFill>
                <a:srgbClr val="2F2B20"/>
              </a:solidFill>
            </a:endParaRPr>
          </a:p>
        </p:txBody>
      </p:sp>
      <p:sp>
        <p:nvSpPr>
          <p:cNvPr id="6" name="Slide Number Placeholder 5"/>
          <p:cNvSpPr>
            <a:spLocks noGrp="1"/>
          </p:cNvSpPr>
          <p:nvPr>
            <p:ph type="sldNum" sz="quarter" idx="12"/>
          </p:nvPr>
        </p:nvSpPr>
        <p:spPr/>
        <p:txBody>
          <a:bodyPr/>
          <a:lstStyle/>
          <a:p>
            <a:fld id="{A7A5B702-95F7-9B40-89F3-856592FB616E}" type="slidenum">
              <a:rPr lang="en-US" smtClean="0"/>
              <a:pPr/>
              <a:t>‹#›</a:t>
            </a:fld>
            <a:endParaRPr lang="en-US"/>
          </a:p>
        </p:txBody>
      </p:sp>
    </p:spTree>
    <p:extLst>
      <p:ext uri="{BB962C8B-B14F-4D97-AF65-F5344CB8AC3E}">
        <p14:creationId xmlns:p14="http://schemas.microsoft.com/office/powerpoint/2010/main" val="10649154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2"/>
            <a:ext cx="7543800" cy="2593975"/>
          </a:xfrm>
        </p:spPr>
        <p:txBody>
          <a:bodyPr anchor="b"/>
          <a:lstStyle>
            <a:lvl1pPr algn="ctr">
              <a:defRPr sz="4050" b="1">
                <a:ln>
                  <a:noFill/>
                </a:ln>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ctr">
              <a:buNone/>
              <a:defRPr sz="2100">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26890795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dirty="0"/>
              <a:t>Click to edit Master title style</a:t>
            </a:r>
          </a:p>
        </p:txBody>
      </p:sp>
      <p:sp>
        <p:nvSpPr>
          <p:cNvPr id="3" name="Content Placeholder 2"/>
          <p:cNvSpPr>
            <a:spLocks noGrp="1"/>
          </p:cNvSpPr>
          <p:nvPr>
            <p:ph idx="1"/>
          </p:nvPr>
        </p:nvSpPr>
        <p:spPr/>
        <p:txBody>
          <a:bodyPr/>
          <a:lstStyle>
            <a:lvl1pPr>
              <a:defRPr sz="2100"/>
            </a:lvl1pPr>
            <a:lvl2pPr>
              <a:defRPr sz="1800"/>
            </a:lvl2pPr>
            <a:lvl3pPr>
              <a:defRPr sz="165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3869803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97013" y="1752600"/>
            <a:ext cx="5884863" cy="1168400"/>
          </a:xfrm>
        </p:spPr>
        <p:txBody>
          <a:bodyPr anchor="t"/>
          <a:lstStyle>
            <a:lvl1pPr algn="ctr">
              <a:defRPr sz="2700" b="1" cap="all"/>
            </a:lvl1pPr>
          </a:lstStyle>
          <a:p>
            <a:r>
              <a:rPr lang="en-US" dirty="0"/>
              <a:t>Click to edit Master title style</a:t>
            </a:r>
          </a:p>
        </p:txBody>
      </p:sp>
      <p:sp>
        <p:nvSpPr>
          <p:cNvPr id="3" name="Text Placeholder 2"/>
          <p:cNvSpPr>
            <a:spLocks noGrp="1"/>
          </p:cNvSpPr>
          <p:nvPr>
            <p:ph type="body" idx="1"/>
          </p:nvPr>
        </p:nvSpPr>
        <p:spPr>
          <a:xfrm>
            <a:off x="1497014" y="2921000"/>
            <a:ext cx="6135687" cy="1231900"/>
          </a:xfrm>
        </p:spPr>
        <p:txBody>
          <a:bodyPr anchor="b">
            <a:normAutofit/>
          </a:bodyPr>
          <a:lstStyle>
            <a:lvl1pPr marL="0" indent="0" algn="ctr">
              <a:buNone/>
              <a:defRPr sz="21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dirty="0"/>
              <a:t>Click to edit Master text styles</a:t>
            </a:r>
          </a:p>
        </p:txBody>
      </p:sp>
      <p:sp>
        <p:nvSpPr>
          <p:cNvPr id="6" name="Slide Number Placeholder 5"/>
          <p:cNvSpPr>
            <a:spLocks noGrp="1"/>
          </p:cNvSpPr>
          <p:nvPr>
            <p:ph type="sldNum" sz="quarter" idx="12"/>
          </p:nvPr>
        </p:nvSpPr>
        <p:spPr/>
        <p:txBody>
          <a:bodyPr/>
          <a:lstStyle/>
          <a:p>
            <a:fld id="{A7A5B702-95F7-9B40-89F3-856592FB616E}" type="slidenum">
              <a:rPr lang="en-US" smtClean="0"/>
              <a:pPr/>
              <a:t>‹#›</a:t>
            </a:fld>
            <a:endParaRPr lang="en-US"/>
          </a:p>
        </p:txBody>
      </p:sp>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277226" y="5801360"/>
            <a:ext cx="866775" cy="438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Curved Right Arrow 8"/>
          <p:cNvSpPr/>
          <p:nvPr userDrawn="1"/>
        </p:nvSpPr>
        <p:spPr>
          <a:xfrm>
            <a:off x="387931" y="1531793"/>
            <a:ext cx="969818" cy="1493982"/>
          </a:xfrm>
          <a:prstGeom prst="curvedRightArrow">
            <a:avLst/>
          </a:prstGeom>
          <a:solidFill>
            <a:srgbClr val="CCCC00"/>
          </a:solidFill>
          <a:ln>
            <a:solidFill>
              <a:srgbClr val="002060"/>
            </a:solidFill>
          </a:ln>
          <a:effectLst>
            <a:reflection blurRad="6350" stA="50000" endA="300" endPos="900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endParaRPr lang="en-US" sz="1350">
              <a:solidFill>
                <a:srgbClr val="2F2B20"/>
              </a:solidFill>
            </a:endParaRPr>
          </a:p>
        </p:txBody>
      </p:sp>
    </p:spTree>
    <p:extLst>
      <p:ext uri="{BB962C8B-B14F-4D97-AF65-F5344CB8AC3E}">
        <p14:creationId xmlns:p14="http://schemas.microsoft.com/office/powerpoint/2010/main" val="21262813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a:xfrm rot="16200000">
            <a:off x="5929720" y="2869088"/>
            <a:ext cx="5554662" cy="365760"/>
          </a:xfrm>
          <a:prstGeom prst="rect">
            <a:avLst/>
          </a:prstGeom>
        </p:spPr>
        <p:txBody>
          <a:bodyPr/>
          <a:lstStyle/>
          <a:p>
            <a:pPr defTabSz="342900"/>
            <a:endParaRPr lang="en-US">
              <a:solidFill>
                <a:srgbClr val="2F2B20"/>
              </a:solidFill>
            </a:endParaRPr>
          </a:p>
        </p:txBody>
      </p:sp>
      <p:sp>
        <p:nvSpPr>
          <p:cNvPr id="7" name="Slide Number Placeholder 6"/>
          <p:cNvSpPr>
            <a:spLocks noGrp="1"/>
          </p:cNvSpPr>
          <p:nvPr>
            <p:ph type="sldNum" sz="quarter" idx="12"/>
          </p:nvPr>
        </p:nvSpPr>
        <p:spPr/>
        <p:txBody>
          <a:bodyPr/>
          <a:lstStyle/>
          <a:p>
            <a:fld id="{A7A5B702-95F7-9B40-89F3-856592FB616E}" type="slidenum">
              <a:rPr lang="en-US" smtClean="0"/>
              <a:pPr/>
              <a:t>‹#›</a:t>
            </a:fld>
            <a:endParaRPr lang="en-US"/>
          </a:p>
        </p:txBody>
      </p:sp>
    </p:spTree>
    <p:extLst>
      <p:ext uri="{BB962C8B-B14F-4D97-AF65-F5344CB8AC3E}">
        <p14:creationId xmlns:p14="http://schemas.microsoft.com/office/powerpoint/2010/main" val="1548466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1500" b="1">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1500" b="1">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a:xfrm rot="16200000">
            <a:off x="5929720" y="2869088"/>
            <a:ext cx="5554662" cy="365760"/>
          </a:xfrm>
          <a:prstGeom prst="rect">
            <a:avLst/>
          </a:prstGeom>
        </p:spPr>
        <p:txBody>
          <a:bodyPr/>
          <a:lstStyle/>
          <a:p>
            <a:pPr defTabSz="342900"/>
            <a:endParaRPr lang="en-US">
              <a:solidFill>
                <a:srgbClr val="2F2B20"/>
              </a:solidFill>
            </a:endParaRPr>
          </a:p>
        </p:txBody>
      </p:sp>
    </p:spTree>
    <p:extLst>
      <p:ext uri="{BB962C8B-B14F-4D97-AF65-F5344CB8AC3E}">
        <p14:creationId xmlns:p14="http://schemas.microsoft.com/office/powerpoint/2010/main" val="39461654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6882580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rot="16200000">
            <a:off x="5929720" y="2869088"/>
            <a:ext cx="5554662" cy="365760"/>
          </a:xfrm>
          <a:prstGeom prst="rect">
            <a:avLst/>
          </a:prstGeom>
        </p:spPr>
        <p:txBody>
          <a:bodyPr/>
          <a:lstStyle/>
          <a:p>
            <a:pPr defTabSz="342900"/>
            <a:endParaRPr lang="en-US" dirty="0">
              <a:solidFill>
                <a:srgbClr val="2F2B20"/>
              </a:solidFill>
            </a:endParaRPr>
          </a:p>
        </p:txBody>
      </p:sp>
    </p:spTree>
    <p:extLst>
      <p:ext uri="{BB962C8B-B14F-4D97-AF65-F5344CB8AC3E}">
        <p14:creationId xmlns:p14="http://schemas.microsoft.com/office/powerpoint/2010/main" val="31040020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1650" b="1"/>
            </a:lvl1pPr>
          </a:lstStyle>
          <a:p>
            <a:r>
              <a:rPr lang="en-US"/>
              <a:t>Click to edit Master title style</a:t>
            </a:r>
            <a:endParaRPr lang="en-US" dirty="0"/>
          </a:p>
        </p:txBody>
      </p:sp>
      <p:sp>
        <p:nvSpPr>
          <p:cNvPr id="4" name="Text Placeholder 3"/>
          <p:cNvSpPr>
            <a:spLocks noGrp="1"/>
          </p:cNvSpPr>
          <p:nvPr>
            <p:ph type="body" sz="half" idx="2"/>
          </p:nvPr>
        </p:nvSpPr>
        <p:spPr>
          <a:xfrm>
            <a:off x="304800" y="6096000"/>
            <a:ext cx="7772401" cy="609600"/>
          </a:xfrm>
        </p:spPr>
        <p:txBody>
          <a:bodyPr>
            <a:normAutofit/>
          </a:bodyPr>
          <a:lstStyle>
            <a:lvl1pPr marL="0" indent="0" algn="ctr">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6" name="Footer Placeholder 5"/>
          <p:cNvSpPr>
            <a:spLocks noGrp="1"/>
          </p:cNvSpPr>
          <p:nvPr>
            <p:ph type="ftr" sz="quarter" idx="11"/>
          </p:nvPr>
        </p:nvSpPr>
        <p:spPr>
          <a:xfrm rot="16200000">
            <a:off x="5929720" y="2869088"/>
            <a:ext cx="5554662" cy="365760"/>
          </a:xfrm>
          <a:prstGeom prst="rect">
            <a:avLst/>
          </a:prstGeom>
        </p:spPr>
        <p:txBody>
          <a:bodyPr/>
          <a:lstStyle/>
          <a:p>
            <a:pPr defTabSz="342900"/>
            <a:endParaRPr lang="en-US">
              <a:solidFill>
                <a:srgbClr val="2F2B20"/>
              </a:solidFill>
            </a:endParaRPr>
          </a:p>
        </p:txBody>
      </p:sp>
      <p:sp>
        <p:nvSpPr>
          <p:cNvPr id="7" name="Slide Number Placeholder 6"/>
          <p:cNvSpPr>
            <a:spLocks noGrp="1"/>
          </p:cNvSpPr>
          <p:nvPr>
            <p:ph type="sldNum" sz="quarter" idx="12"/>
          </p:nvPr>
        </p:nvSpPr>
        <p:spPr/>
        <p:txBody>
          <a:bodyPr/>
          <a:lstStyle/>
          <a:p>
            <a:fld id="{A7A5B702-95F7-9B40-89F3-856592FB616E}"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50747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dirty="0"/>
              <a:t>Click to edit Master title style</a:t>
            </a:r>
          </a:p>
        </p:txBody>
      </p:sp>
      <p:sp>
        <p:nvSpPr>
          <p:cNvPr id="3" name="Content Placeholder 2"/>
          <p:cNvSpPr>
            <a:spLocks noGrp="1"/>
          </p:cNvSpPr>
          <p:nvPr>
            <p:ph idx="1"/>
          </p:nvPr>
        </p:nvSpPr>
        <p:spPr/>
        <p:txBody>
          <a:bodyPr/>
          <a:lstStyle>
            <a:lvl1pPr>
              <a:defRPr sz="2800"/>
            </a:lvl1pPr>
            <a:lvl2pPr>
              <a:defRPr sz="2400"/>
            </a:lvl2pPr>
            <a:lvl3pPr>
              <a:defRPr sz="22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065267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165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10" name="Footer Placeholder 9"/>
          <p:cNvSpPr>
            <a:spLocks noGrp="1"/>
          </p:cNvSpPr>
          <p:nvPr>
            <p:ph type="ftr" sz="quarter" idx="12"/>
          </p:nvPr>
        </p:nvSpPr>
        <p:spPr>
          <a:xfrm rot="16200000">
            <a:off x="5929720" y="2869088"/>
            <a:ext cx="5554662" cy="365760"/>
          </a:xfrm>
          <a:prstGeom prst="rect">
            <a:avLst/>
          </a:prstGeom>
        </p:spPr>
        <p:txBody>
          <a:bodyPr/>
          <a:lstStyle/>
          <a:p>
            <a:pPr defTabSz="342900"/>
            <a:endParaRPr lang="en-US">
              <a:solidFill>
                <a:srgbClr val="2F2B20"/>
              </a:solidFill>
            </a:endParaRPr>
          </a:p>
        </p:txBody>
      </p:sp>
    </p:spTree>
    <p:extLst>
      <p:ext uri="{BB962C8B-B14F-4D97-AF65-F5344CB8AC3E}">
        <p14:creationId xmlns:p14="http://schemas.microsoft.com/office/powerpoint/2010/main" val="26351342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499B688-E68E-D945-A0E4-877CC3684AD3}" type="datetimeFigureOut">
              <a:rPr lang="en-US" smtClean="0">
                <a:solidFill>
                  <a:srgbClr val="DFDCB7"/>
                </a:solidFill>
              </a:rPr>
              <a:pPr/>
              <a:t>3/30/2017</a:t>
            </a:fld>
            <a:endParaRPr lang="en-US">
              <a:solidFill>
                <a:srgbClr val="DFDCB7"/>
              </a:solidFill>
            </a:endParaRPr>
          </a:p>
        </p:txBody>
      </p:sp>
      <p:sp>
        <p:nvSpPr>
          <p:cNvPr id="5" name="Footer Placeholder 4"/>
          <p:cNvSpPr>
            <a:spLocks noGrp="1"/>
          </p:cNvSpPr>
          <p:nvPr>
            <p:ph type="ftr" sz="quarter" idx="11"/>
          </p:nvPr>
        </p:nvSpPr>
        <p:spPr>
          <a:xfrm rot="16200000">
            <a:off x="5929720" y="2869088"/>
            <a:ext cx="5554662" cy="365760"/>
          </a:xfrm>
          <a:prstGeom prst="rect">
            <a:avLst/>
          </a:prstGeom>
        </p:spPr>
        <p:txBody>
          <a:bodyPr/>
          <a:lstStyle/>
          <a:p>
            <a:pPr defTabSz="342900"/>
            <a:endParaRPr lang="en-US">
              <a:solidFill>
                <a:srgbClr val="2F2B20"/>
              </a:solidFill>
            </a:endParaRPr>
          </a:p>
        </p:txBody>
      </p:sp>
      <p:sp>
        <p:nvSpPr>
          <p:cNvPr id="6" name="Slide Number Placeholder 5"/>
          <p:cNvSpPr>
            <a:spLocks noGrp="1"/>
          </p:cNvSpPr>
          <p:nvPr>
            <p:ph type="sldNum" sz="quarter" idx="12"/>
          </p:nvPr>
        </p:nvSpPr>
        <p:spPr/>
        <p:txBody>
          <a:bodyPr/>
          <a:lstStyle/>
          <a:p>
            <a:fld id="{A7A5B702-95F7-9B40-89F3-856592FB616E}" type="slidenum">
              <a:rPr lang="en-US" smtClean="0"/>
              <a:pPr/>
              <a:t>‹#›</a:t>
            </a:fld>
            <a:endParaRPr lang="en-US"/>
          </a:p>
        </p:txBody>
      </p:sp>
    </p:spTree>
    <p:extLst>
      <p:ext uri="{BB962C8B-B14F-4D97-AF65-F5344CB8AC3E}">
        <p14:creationId xmlns:p14="http://schemas.microsoft.com/office/powerpoint/2010/main" val="31135931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499B688-E68E-D945-A0E4-877CC3684AD3}" type="datetimeFigureOut">
              <a:rPr lang="en-US" smtClean="0">
                <a:solidFill>
                  <a:srgbClr val="DFDCB7"/>
                </a:solidFill>
              </a:rPr>
              <a:pPr/>
              <a:t>3/30/2017</a:t>
            </a:fld>
            <a:endParaRPr lang="en-US">
              <a:solidFill>
                <a:srgbClr val="DFDCB7"/>
              </a:solidFill>
            </a:endParaRPr>
          </a:p>
        </p:txBody>
      </p:sp>
      <p:sp>
        <p:nvSpPr>
          <p:cNvPr id="5" name="Footer Placeholder 4"/>
          <p:cNvSpPr>
            <a:spLocks noGrp="1"/>
          </p:cNvSpPr>
          <p:nvPr>
            <p:ph type="ftr" sz="quarter" idx="11"/>
          </p:nvPr>
        </p:nvSpPr>
        <p:spPr>
          <a:xfrm rot="16200000">
            <a:off x="5929720" y="2869088"/>
            <a:ext cx="5554662" cy="365760"/>
          </a:xfrm>
          <a:prstGeom prst="rect">
            <a:avLst/>
          </a:prstGeom>
        </p:spPr>
        <p:txBody>
          <a:bodyPr/>
          <a:lstStyle/>
          <a:p>
            <a:pPr defTabSz="342900"/>
            <a:endParaRPr lang="en-US">
              <a:solidFill>
                <a:srgbClr val="2F2B20"/>
              </a:solidFill>
            </a:endParaRPr>
          </a:p>
        </p:txBody>
      </p:sp>
      <p:sp>
        <p:nvSpPr>
          <p:cNvPr id="6" name="Slide Number Placeholder 5"/>
          <p:cNvSpPr>
            <a:spLocks noGrp="1"/>
          </p:cNvSpPr>
          <p:nvPr>
            <p:ph type="sldNum" sz="quarter" idx="12"/>
          </p:nvPr>
        </p:nvSpPr>
        <p:spPr/>
        <p:txBody>
          <a:bodyPr/>
          <a:lstStyle/>
          <a:p>
            <a:fld id="{A7A5B702-95F7-9B40-89F3-856592FB616E}" type="slidenum">
              <a:rPr lang="en-US" smtClean="0"/>
              <a:pPr/>
              <a:t>‹#›</a:t>
            </a:fld>
            <a:endParaRPr lang="en-US"/>
          </a:p>
        </p:txBody>
      </p:sp>
    </p:spTree>
    <p:extLst>
      <p:ext uri="{BB962C8B-B14F-4D97-AF65-F5344CB8AC3E}">
        <p14:creationId xmlns:p14="http://schemas.microsoft.com/office/powerpoint/2010/main" val="3615655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97012" y="1752600"/>
            <a:ext cx="5884863" cy="1168400"/>
          </a:xfrm>
        </p:spPr>
        <p:txBody>
          <a:bodyPr anchor="t"/>
          <a:lstStyle>
            <a:lvl1pPr algn="ctr">
              <a:defRPr sz="3600" b="1" cap="all"/>
            </a:lvl1pPr>
          </a:lstStyle>
          <a:p>
            <a:r>
              <a:rPr lang="en-US" dirty="0"/>
              <a:t>Click to edit Master title style</a:t>
            </a:r>
          </a:p>
        </p:txBody>
      </p:sp>
      <p:sp>
        <p:nvSpPr>
          <p:cNvPr id="3" name="Text Placeholder 2"/>
          <p:cNvSpPr>
            <a:spLocks noGrp="1"/>
          </p:cNvSpPr>
          <p:nvPr>
            <p:ph type="body" idx="1"/>
          </p:nvPr>
        </p:nvSpPr>
        <p:spPr>
          <a:xfrm>
            <a:off x="1497013" y="2921000"/>
            <a:ext cx="6135687" cy="1231900"/>
          </a:xfrm>
        </p:spPr>
        <p:txBody>
          <a:bodyPr anchor="b">
            <a:normAutofit/>
          </a:bodyPr>
          <a:lstStyle>
            <a:lvl1pPr marL="0" indent="0" algn="ctr">
              <a:buNone/>
              <a:defRPr sz="2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6" name="Slide Number Placeholder 5"/>
          <p:cNvSpPr>
            <a:spLocks noGrp="1"/>
          </p:cNvSpPr>
          <p:nvPr>
            <p:ph type="sldNum" sz="quarter" idx="12"/>
          </p:nvPr>
        </p:nvSpPr>
        <p:spPr/>
        <p:txBody>
          <a:bodyPr/>
          <a:lstStyle/>
          <a:p>
            <a:fld id="{A7A5B702-95F7-9B40-89F3-856592FB616E}" type="slidenum">
              <a:rPr lang="en-US" smtClean="0"/>
              <a:pPr/>
              <a:t>‹#›</a:t>
            </a:fld>
            <a:endParaRPr lang="en-US"/>
          </a:p>
        </p:txBody>
      </p:sp>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277225" y="5801360"/>
            <a:ext cx="866775" cy="438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Curved Right Arrow 8"/>
          <p:cNvSpPr/>
          <p:nvPr userDrawn="1"/>
        </p:nvSpPr>
        <p:spPr>
          <a:xfrm>
            <a:off x="387931" y="1531793"/>
            <a:ext cx="969818" cy="1493982"/>
          </a:xfrm>
          <a:prstGeom prst="curvedRightArrow">
            <a:avLst/>
          </a:prstGeom>
          <a:solidFill>
            <a:srgbClr val="CCCC00"/>
          </a:solidFill>
          <a:ln>
            <a:solidFill>
              <a:srgbClr val="002060"/>
            </a:solidFill>
          </a:ln>
          <a:effectLst>
            <a:reflection blurRad="6350" stA="50000" endA="300" endPos="900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F2B20"/>
              </a:solidFill>
            </a:endParaRPr>
          </a:p>
        </p:txBody>
      </p:sp>
    </p:spTree>
    <p:extLst>
      <p:ext uri="{BB962C8B-B14F-4D97-AF65-F5344CB8AC3E}">
        <p14:creationId xmlns:p14="http://schemas.microsoft.com/office/powerpoint/2010/main" val="1092490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a:xfrm rot="16200000">
            <a:off x="5929720" y="2869088"/>
            <a:ext cx="5554662" cy="365760"/>
          </a:xfrm>
          <a:prstGeom prst="rect">
            <a:avLst/>
          </a:prstGeom>
        </p:spPr>
        <p:txBody>
          <a:bodyPr/>
          <a:lstStyle/>
          <a:p>
            <a:endParaRPr lang="en-US">
              <a:solidFill>
                <a:srgbClr val="2F2B20"/>
              </a:solidFill>
            </a:endParaRPr>
          </a:p>
        </p:txBody>
      </p:sp>
      <p:sp>
        <p:nvSpPr>
          <p:cNvPr id="7" name="Slide Number Placeholder 6"/>
          <p:cNvSpPr>
            <a:spLocks noGrp="1"/>
          </p:cNvSpPr>
          <p:nvPr>
            <p:ph type="sldNum" sz="quarter" idx="12"/>
          </p:nvPr>
        </p:nvSpPr>
        <p:spPr/>
        <p:txBody>
          <a:bodyPr/>
          <a:lstStyle/>
          <a:p>
            <a:fld id="{A7A5B702-95F7-9B40-89F3-856592FB616E}" type="slidenum">
              <a:rPr lang="en-US" smtClean="0"/>
              <a:pPr/>
              <a:t>‹#›</a:t>
            </a:fld>
            <a:endParaRPr lang="en-US"/>
          </a:p>
        </p:txBody>
      </p:sp>
    </p:spTree>
    <p:extLst>
      <p:ext uri="{BB962C8B-B14F-4D97-AF65-F5344CB8AC3E}">
        <p14:creationId xmlns:p14="http://schemas.microsoft.com/office/powerpoint/2010/main" val="683922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a:xfrm rot="16200000">
            <a:off x="5929720" y="2869088"/>
            <a:ext cx="5554662" cy="365760"/>
          </a:xfrm>
          <a:prstGeom prst="rect">
            <a:avLst/>
          </a:prstGeom>
        </p:spPr>
        <p:txBody>
          <a:bodyPr/>
          <a:lstStyle/>
          <a:p>
            <a:endParaRPr lang="en-US">
              <a:solidFill>
                <a:srgbClr val="2F2B20"/>
              </a:solidFill>
            </a:endParaRPr>
          </a:p>
        </p:txBody>
      </p:sp>
    </p:spTree>
    <p:extLst>
      <p:ext uri="{BB962C8B-B14F-4D97-AF65-F5344CB8AC3E}">
        <p14:creationId xmlns:p14="http://schemas.microsoft.com/office/powerpoint/2010/main" val="36830337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556512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rot="16200000">
            <a:off x="5929720" y="2869088"/>
            <a:ext cx="5554662" cy="365760"/>
          </a:xfrm>
          <a:prstGeom prst="rect">
            <a:avLst/>
          </a:prstGeom>
        </p:spPr>
        <p:txBody>
          <a:bodyPr/>
          <a:lstStyle/>
          <a:p>
            <a:endParaRPr lang="en-US" dirty="0">
              <a:solidFill>
                <a:srgbClr val="2F2B20"/>
              </a:solidFill>
            </a:endParaRPr>
          </a:p>
        </p:txBody>
      </p:sp>
    </p:spTree>
    <p:extLst>
      <p:ext uri="{BB962C8B-B14F-4D97-AF65-F5344CB8AC3E}">
        <p14:creationId xmlns:p14="http://schemas.microsoft.com/office/powerpoint/2010/main" val="892299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a:xfrm rot="16200000">
            <a:off x="5929720" y="2869088"/>
            <a:ext cx="5554662" cy="365760"/>
          </a:xfrm>
          <a:prstGeom prst="rect">
            <a:avLst/>
          </a:prstGeom>
        </p:spPr>
        <p:txBody>
          <a:bodyPr/>
          <a:lstStyle/>
          <a:p>
            <a:endParaRPr lang="en-US">
              <a:solidFill>
                <a:srgbClr val="2F2B20"/>
              </a:solidFill>
            </a:endParaRPr>
          </a:p>
        </p:txBody>
      </p:sp>
      <p:sp>
        <p:nvSpPr>
          <p:cNvPr id="7" name="Slide Number Placeholder 6"/>
          <p:cNvSpPr>
            <a:spLocks noGrp="1"/>
          </p:cNvSpPr>
          <p:nvPr>
            <p:ph type="sldNum" sz="quarter" idx="12"/>
          </p:nvPr>
        </p:nvSpPr>
        <p:spPr/>
        <p:txBody>
          <a:bodyPr/>
          <a:lstStyle/>
          <a:p>
            <a:fld id="{A7A5B702-95F7-9B40-89F3-856592FB616E}"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72765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Footer Placeholder 9"/>
          <p:cNvSpPr>
            <a:spLocks noGrp="1"/>
          </p:cNvSpPr>
          <p:nvPr>
            <p:ph type="ftr" sz="quarter" idx="12"/>
          </p:nvPr>
        </p:nvSpPr>
        <p:spPr>
          <a:xfrm rot="16200000">
            <a:off x="5929720" y="2869088"/>
            <a:ext cx="5554662" cy="365760"/>
          </a:xfrm>
          <a:prstGeom prst="rect">
            <a:avLst/>
          </a:prstGeom>
        </p:spPr>
        <p:txBody>
          <a:bodyPr/>
          <a:lstStyle/>
          <a:p>
            <a:endParaRPr lang="en-US">
              <a:solidFill>
                <a:srgbClr val="2F2B20"/>
              </a:solidFill>
            </a:endParaRPr>
          </a:p>
        </p:txBody>
      </p:sp>
    </p:spTree>
    <p:extLst>
      <p:ext uri="{BB962C8B-B14F-4D97-AF65-F5344CB8AC3E}">
        <p14:creationId xmlns:p14="http://schemas.microsoft.com/office/powerpoint/2010/main" val="2740020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A7A5B702-95F7-9B40-89F3-856592FB616E}" type="slidenum">
              <a:rPr lang="en-US" smtClean="0"/>
              <a:pPr/>
              <a:t>‹#›</a:t>
            </a:fld>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4499B688-E68E-D945-A0E4-877CC3684AD3}" type="datetimeFigureOut">
              <a:rPr lang="en-US" smtClean="0">
                <a:solidFill>
                  <a:srgbClr val="DFDCB7"/>
                </a:solidFill>
              </a:rPr>
              <a:pPr/>
              <a:t>3/30/2017</a:t>
            </a:fld>
            <a:endParaRPr lang="en-US">
              <a:solidFill>
                <a:srgbClr val="DFDCB7"/>
              </a:solidFill>
            </a:endParaRPr>
          </a:p>
        </p:txBody>
      </p:sp>
      <p:sp>
        <p:nvSpPr>
          <p:cNvPr id="9" name="Rectangle 8"/>
          <p:cNvSpPr/>
          <p:nvPr userDrawn="1"/>
        </p:nvSpPr>
        <p:spPr>
          <a:xfrm>
            <a:off x="8280400" y="0"/>
            <a:ext cx="889000" cy="685800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2050" name="Picture 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8280400" y="6067425"/>
            <a:ext cx="866775" cy="438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TextBox 10"/>
          <p:cNvSpPr txBox="1"/>
          <p:nvPr userDrawn="1"/>
        </p:nvSpPr>
        <p:spPr>
          <a:xfrm rot="16200000">
            <a:off x="5763159" y="2838986"/>
            <a:ext cx="5971107" cy="369332"/>
          </a:xfrm>
          <a:prstGeom prst="rect">
            <a:avLst/>
          </a:prstGeom>
          <a:noFill/>
        </p:spPr>
        <p:txBody>
          <a:bodyPr wrap="square" rtlCol="0">
            <a:spAutoFit/>
          </a:bodyPr>
          <a:lstStyle/>
          <a:p>
            <a:pPr algn="ctr"/>
            <a:r>
              <a:rPr lang="en-US" b="1" dirty="0">
                <a:solidFill>
                  <a:srgbClr val="FFFFFF"/>
                </a:solidFill>
              </a:rPr>
              <a:t>APA Taskforce on Poverty – Education  </a:t>
            </a:r>
          </a:p>
        </p:txBody>
      </p:sp>
    </p:spTree>
    <p:extLst>
      <p:ext uri="{BB962C8B-B14F-4D97-AF65-F5344CB8AC3E}">
        <p14:creationId xmlns:p14="http://schemas.microsoft.com/office/powerpoint/2010/main" val="31411988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8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6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24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20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endParaRPr lang="en-US" sz="1350">
              <a:solidFill>
                <a:srgbClr val="FFFFFF"/>
              </a:solidFill>
            </a:endParaRPr>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endParaRPr lang="en-US" sz="1350">
              <a:solidFill>
                <a:srgbClr val="FFFFFF"/>
              </a:solidFill>
            </a:endParaRPr>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350">
                <a:solidFill>
                  <a:srgbClr val="FFFFFF"/>
                </a:solidFill>
              </a:defRPr>
            </a:lvl1pPr>
          </a:lstStyle>
          <a:p>
            <a:pPr defTabSz="342900"/>
            <a:fld id="{A7A5B702-95F7-9B40-89F3-856592FB616E}" type="slidenum">
              <a:rPr lang="en-US" smtClean="0"/>
              <a:pPr defTabSz="342900"/>
              <a:t>‹#›</a:t>
            </a:fld>
            <a:endParaRPr lang="en-US"/>
          </a:p>
        </p:txBody>
      </p:sp>
      <p:sp>
        <p:nvSpPr>
          <p:cNvPr id="4" name="Date Placeholder 3"/>
          <p:cNvSpPr>
            <a:spLocks noGrp="1"/>
          </p:cNvSpPr>
          <p:nvPr>
            <p:ph type="dt" sz="half" idx="2"/>
          </p:nvPr>
        </p:nvSpPr>
        <p:spPr>
          <a:xfrm rot="16200000">
            <a:off x="7551352" y="1645920"/>
            <a:ext cx="2438399" cy="365760"/>
          </a:xfrm>
          <a:prstGeom prst="rect">
            <a:avLst/>
          </a:prstGeom>
        </p:spPr>
        <p:txBody>
          <a:bodyPr vert="horz" lIns="91440" tIns="45720" rIns="91440" bIns="45720" rtlCol="0" anchor="ctr"/>
          <a:lstStyle>
            <a:lvl1pPr algn="l">
              <a:defRPr sz="900">
                <a:solidFill>
                  <a:schemeClr val="bg2"/>
                </a:solidFill>
              </a:defRPr>
            </a:lvl1pPr>
          </a:lstStyle>
          <a:p>
            <a:pPr defTabSz="342900"/>
            <a:fld id="{4499B688-E68E-D945-A0E4-877CC3684AD3}" type="datetimeFigureOut">
              <a:rPr lang="en-US" smtClean="0">
                <a:solidFill>
                  <a:srgbClr val="DFDCB7"/>
                </a:solidFill>
              </a:rPr>
              <a:pPr defTabSz="342900"/>
              <a:t>3/30/2017</a:t>
            </a:fld>
            <a:endParaRPr lang="en-US">
              <a:solidFill>
                <a:srgbClr val="DFDCB7"/>
              </a:solidFill>
            </a:endParaRPr>
          </a:p>
        </p:txBody>
      </p:sp>
      <p:sp>
        <p:nvSpPr>
          <p:cNvPr id="9" name="Rectangle 8"/>
          <p:cNvSpPr/>
          <p:nvPr userDrawn="1"/>
        </p:nvSpPr>
        <p:spPr>
          <a:xfrm>
            <a:off x="8280401" y="0"/>
            <a:ext cx="889000" cy="685800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endParaRPr lang="en-US" sz="1350">
              <a:solidFill>
                <a:srgbClr val="FFFFFF"/>
              </a:solidFill>
            </a:endParaRPr>
          </a:p>
        </p:txBody>
      </p:sp>
      <p:pic>
        <p:nvPicPr>
          <p:cNvPr id="2050" name="Picture 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8280401" y="6067425"/>
            <a:ext cx="866775" cy="438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TextBox 10"/>
          <p:cNvSpPr txBox="1"/>
          <p:nvPr userDrawn="1"/>
        </p:nvSpPr>
        <p:spPr>
          <a:xfrm rot="16200000">
            <a:off x="5763160" y="2873611"/>
            <a:ext cx="5971107" cy="300082"/>
          </a:xfrm>
          <a:prstGeom prst="rect">
            <a:avLst/>
          </a:prstGeom>
          <a:noFill/>
        </p:spPr>
        <p:txBody>
          <a:bodyPr wrap="square" rtlCol="0">
            <a:spAutoFit/>
          </a:bodyPr>
          <a:lstStyle/>
          <a:p>
            <a:pPr algn="ctr" defTabSz="342900"/>
            <a:r>
              <a:rPr lang="en-US" sz="1350" b="1" dirty="0">
                <a:solidFill>
                  <a:srgbClr val="FFFFFF"/>
                </a:solidFill>
              </a:rPr>
              <a:t>APA Taskforce on Poverty – Education  </a:t>
            </a:r>
          </a:p>
        </p:txBody>
      </p:sp>
    </p:spTree>
    <p:extLst>
      <p:ext uri="{BB962C8B-B14F-4D97-AF65-F5344CB8AC3E}">
        <p14:creationId xmlns:p14="http://schemas.microsoft.com/office/powerpoint/2010/main" val="28848023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spcBef>
          <a:spcPct val="0"/>
        </a:spcBef>
        <a:buNone/>
        <a:defRPr sz="3450" kern="1200" cap="none" spc="-75" baseline="0">
          <a:ln>
            <a:noFill/>
          </a:ln>
          <a:solidFill>
            <a:schemeClr val="tx2"/>
          </a:solidFill>
          <a:effectLst/>
          <a:latin typeface="+mj-lt"/>
          <a:ea typeface="+mj-ea"/>
          <a:cs typeface="+mj-cs"/>
        </a:defRPr>
      </a:lvl1pPr>
    </p:titleStyle>
    <p:bodyStyle>
      <a:lvl1pPr marL="257175" indent="-171450" algn="l" defTabSz="685800" rtl="0" eaLnBrk="1" latinLnBrk="0" hangingPunct="1">
        <a:spcBef>
          <a:spcPct val="20000"/>
        </a:spcBef>
        <a:buClr>
          <a:schemeClr val="accent1"/>
        </a:buClr>
        <a:buFont typeface="Arial" pitchFamily="34" charset="0"/>
        <a:buChar char="•"/>
        <a:defRPr sz="2100" kern="1200">
          <a:solidFill>
            <a:schemeClr val="tx1"/>
          </a:solidFill>
          <a:latin typeface="+mn-lt"/>
          <a:ea typeface="+mn-ea"/>
          <a:cs typeface="+mn-cs"/>
        </a:defRPr>
      </a:lvl1pPr>
      <a:lvl2pPr marL="480060" indent="-171450" algn="l" defTabSz="685800" rtl="0" eaLnBrk="1" latinLnBrk="0" hangingPunct="1">
        <a:spcBef>
          <a:spcPct val="20000"/>
        </a:spcBef>
        <a:buClr>
          <a:schemeClr val="accent2"/>
        </a:buClr>
        <a:buFont typeface="Arial" pitchFamily="34" charset="0"/>
        <a:buChar char="•"/>
        <a:defRPr sz="1950" kern="1200">
          <a:solidFill>
            <a:schemeClr val="tx1"/>
          </a:solidFill>
          <a:latin typeface="+mn-lt"/>
          <a:ea typeface="+mn-ea"/>
          <a:cs typeface="+mn-cs"/>
        </a:defRPr>
      </a:lvl2pPr>
      <a:lvl3pPr marL="754380" indent="-171450" algn="l" defTabSz="6858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960120" indent="-171450" algn="l" defTabSz="685800" rtl="0" eaLnBrk="1" latinLnBrk="0" hangingPunct="1">
        <a:spcBef>
          <a:spcPct val="20000"/>
        </a:spcBef>
        <a:buClr>
          <a:schemeClr val="accent4"/>
        </a:buClr>
        <a:buFont typeface="Arial" pitchFamily="34" charset="0"/>
        <a:buChar char="•"/>
        <a:defRPr sz="1500" kern="1200">
          <a:solidFill>
            <a:schemeClr val="tx1"/>
          </a:solidFill>
          <a:latin typeface="+mn-lt"/>
          <a:ea typeface="+mn-ea"/>
          <a:cs typeface="+mn-cs"/>
        </a:defRPr>
      </a:lvl4pPr>
      <a:lvl5pPr marL="1165860" indent="-171450" algn="l" defTabSz="685800" rtl="0" eaLnBrk="1" latinLnBrk="0" hangingPunct="1">
        <a:spcBef>
          <a:spcPct val="20000"/>
        </a:spcBef>
        <a:buClr>
          <a:schemeClr val="accent5"/>
        </a:buClr>
        <a:buFont typeface="Arial" pitchFamily="34" charset="0"/>
        <a:buChar char="•"/>
        <a:defRPr sz="1050" kern="1200" baseline="0">
          <a:solidFill>
            <a:schemeClr val="tx1"/>
          </a:solidFill>
          <a:latin typeface="+mn-lt"/>
          <a:ea typeface="+mn-ea"/>
          <a:cs typeface="+mn-cs"/>
        </a:defRPr>
      </a:lvl5pPr>
      <a:lvl6pPr marL="1303020" indent="-137160" algn="l" defTabSz="685800" rtl="0" eaLnBrk="1" latinLnBrk="0" hangingPunct="1">
        <a:spcBef>
          <a:spcPct val="20000"/>
        </a:spcBef>
        <a:buClr>
          <a:schemeClr val="accent1"/>
        </a:buClr>
        <a:buFont typeface="Arial" pitchFamily="34" charset="0"/>
        <a:buChar char="•"/>
        <a:defRPr sz="1050" kern="1200" baseline="0">
          <a:solidFill>
            <a:schemeClr val="tx1"/>
          </a:solidFill>
          <a:latin typeface="+mn-lt"/>
          <a:ea typeface="+mn-ea"/>
          <a:cs typeface="+mn-cs"/>
        </a:defRPr>
      </a:lvl6pPr>
      <a:lvl7pPr marL="1440180" indent="-137160" algn="l" defTabSz="685800" rtl="0" eaLnBrk="1" latinLnBrk="0" hangingPunct="1">
        <a:spcBef>
          <a:spcPct val="20000"/>
        </a:spcBef>
        <a:buClr>
          <a:schemeClr val="accent2"/>
        </a:buClr>
        <a:buFont typeface="Arial" pitchFamily="34" charset="0"/>
        <a:buChar char="•"/>
        <a:defRPr sz="1050" kern="1200">
          <a:solidFill>
            <a:schemeClr val="tx1"/>
          </a:solidFill>
          <a:latin typeface="+mn-lt"/>
          <a:ea typeface="+mn-ea"/>
          <a:cs typeface="+mn-cs"/>
        </a:defRPr>
      </a:lvl7pPr>
      <a:lvl8pPr marL="1577340" indent="-137160" algn="l" defTabSz="685800" rtl="0" eaLnBrk="1" latinLnBrk="0" hangingPunct="1">
        <a:spcBef>
          <a:spcPct val="20000"/>
        </a:spcBef>
        <a:buClr>
          <a:schemeClr val="accent3"/>
        </a:buClr>
        <a:buFont typeface="Arial" pitchFamily="34" charset="0"/>
        <a:buChar char="•"/>
        <a:defRPr sz="1050" kern="1200">
          <a:solidFill>
            <a:schemeClr val="tx1"/>
          </a:solidFill>
          <a:latin typeface="+mn-lt"/>
          <a:ea typeface="+mn-ea"/>
          <a:cs typeface="+mn-cs"/>
        </a:defRPr>
      </a:lvl8pPr>
      <a:lvl9pPr marL="1714500" indent="-137160" algn="l" defTabSz="685800" rtl="0" eaLnBrk="1" latinLnBrk="0" hangingPunct="1">
        <a:spcBef>
          <a:spcPct val="20000"/>
        </a:spcBef>
        <a:buClr>
          <a:schemeClr val="accent4"/>
        </a:buClr>
        <a:buFont typeface="Arial" pitchFamily="34" charset="0"/>
        <a:buChar char="•"/>
        <a:defRPr sz="10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ideo" Target="https://www.youtube.com/embed/_11xLlwKgWc" TargetMode="Externa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47850"/>
            <a:ext cx="7543800" cy="2593975"/>
          </a:xfrm>
        </p:spPr>
        <p:txBody>
          <a:bodyPr/>
          <a:lstStyle/>
          <a:p>
            <a:r>
              <a:rPr lang="en-US" dirty="0"/>
              <a:t>The Social Determinants of Health</a:t>
            </a:r>
          </a:p>
        </p:txBody>
      </p:sp>
      <p:sp>
        <p:nvSpPr>
          <p:cNvPr id="3" name="Subtitle 2"/>
          <p:cNvSpPr>
            <a:spLocks noGrp="1"/>
          </p:cNvSpPr>
          <p:nvPr>
            <p:ph type="subTitle" idx="1"/>
          </p:nvPr>
        </p:nvSpPr>
        <p:spPr/>
        <p:txBody>
          <a:bodyPr/>
          <a:lstStyle/>
          <a:p>
            <a:r>
              <a:rPr lang="en-US" dirty="0"/>
              <a:t>APA Child Poverty Curriculum</a:t>
            </a:r>
          </a:p>
          <a:p>
            <a:r>
              <a:rPr lang="en-US" dirty="0"/>
              <a:t>Module 2</a:t>
            </a:r>
          </a:p>
        </p:txBody>
      </p:sp>
    </p:spTree>
    <p:extLst>
      <p:ext uri="{BB962C8B-B14F-4D97-AF65-F5344CB8AC3E}">
        <p14:creationId xmlns:p14="http://schemas.microsoft.com/office/powerpoint/2010/main" val="16827952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97012" y="1752599"/>
            <a:ext cx="5884863" cy="2543356"/>
          </a:xfrm>
        </p:spPr>
        <p:txBody>
          <a:bodyPr/>
          <a:lstStyle/>
          <a:p>
            <a:r>
              <a:rPr lang="en-US" dirty="0"/>
              <a:t>Interactions of </a:t>
            </a:r>
            <a:br>
              <a:rPr lang="en-US" dirty="0"/>
            </a:br>
            <a:r>
              <a:rPr lang="en-US" dirty="0"/>
              <a:t>income, health</a:t>
            </a:r>
            <a:br>
              <a:rPr lang="en-US" dirty="0"/>
            </a:br>
            <a:r>
              <a:rPr lang="en-US" dirty="0"/>
              <a:t>&amp; </a:t>
            </a:r>
            <a:br>
              <a:rPr lang="en-US" dirty="0"/>
            </a:br>
            <a:r>
              <a:rPr lang="en-US" dirty="0"/>
              <a:t>inequalities</a:t>
            </a:r>
            <a:br>
              <a:rPr lang="en-US" dirty="0"/>
            </a:br>
            <a:endParaRPr lang="en-US" dirty="0"/>
          </a:p>
        </p:txBody>
      </p:sp>
    </p:spTree>
    <p:extLst>
      <p:ext uri="{BB962C8B-B14F-4D97-AF65-F5344CB8AC3E}">
        <p14:creationId xmlns:p14="http://schemas.microsoft.com/office/powerpoint/2010/main" val="4078754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5780"/>
            <a:ext cx="8229600" cy="1031648"/>
          </a:xfrm>
        </p:spPr>
        <p:txBody>
          <a:bodyPr/>
          <a:lstStyle/>
          <a:p>
            <a:r>
              <a:rPr lang="en-US" dirty="0"/>
              <a:t>Income and Health</a:t>
            </a:r>
          </a:p>
        </p:txBody>
      </p:sp>
      <p:pic>
        <p:nvPicPr>
          <p:cNvPr id="4" name="Content Placeholder 3"/>
          <p:cNvPicPr>
            <a:picLocks noGrp="1"/>
          </p:cNvPicPr>
          <p:nvPr>
            <p:ph idx="1"/>
          </p:nvPr>
        </p:nvPicPr>
        <p:blipFill rotWithShape="1">
          <a:blip r:embed="rId3"/>
          <a:srcRect l="1936" r="3413" b="15365"/>
          <a:stretch/>
        </p:blipFill>
        <p:spPr>
          <a:xfrm>
            <a:off x="1113904" y="1446415"/>
            <a:ext cx="6342963" cy="4722156"/>
          </a:xfrm>
          <a:prstGeom prst="rect">
            <a:avLst/>
          </a:prstGeom>
        </p:spPr>
      </p:pic>
      <p:sp>
        <p:nvSpPr>
          <p:cNvPr id="6" name="TextBox 5"/>
          <p:cNvSpPr txBox="1"/>
          <p:nvPr/>
        </p:nvSpPr>
        <p:spPr>
          <a:xfrm>
            <a:off x="1898953" y="6156475"/>
            <a:ext cx="6023428" cy="646331"/>
          </a:xfrm>
          <a:prstGeom prst="rect">
            <a:avLst/>
          </a:prstGeom>
          <a:noFill/>
        </p:spPr>
        <p:txBody>
          <a:bodyPr wrap="square" rtlCol="0">
            <a:spAutoFit/>
          </a:bodyPr>
          <a:lstStyle/>
          <a:p>
            <a:r>
              <a:rPr lang="en-US" i="1" dirty="0"/>
              <a:t>Figure from Robert Wood Johnson Foundation report on the 2003 National Survey of Children’s Health</a:t>
            </a:r>
          </a:p>
        </p:txBody>
      </p:sp>
    </p:spTree>
    <p:extLst>
      <p:ext uri="{BB962C8B-B14F-4D97-AF65-F5344CB8AC3E}">
        <p14:creationId xmlns:p14="http://schemas.microsoft.com/office/powerpoint/2010/main" val="6416088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Educational Funding and Inequality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16427683"/>
              </p:ext>
            </p:extLst>
          </p:nvPr>
        </p:nvGraphicFramePr>
        <p:xfrm>
          <a:off x="0" y="1417638"/>
          <a:ext cx="9144000" cy="52009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545975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7012" y="2466975"/>
            <a:ext cx="6323013" cy="1168400"/>
          </a:xfrm>
        </p:spPr>
        <p:txBody>
          <a:bodyPr/>
          <a:lstStyle/>
          <a:p>
            <a:r>
              <a:rPr lang="en-US" sz="6000" dirty="0"/>
              <a:t>Interventions</a:t>
            </a:r>
          </a:p>
        </p:txBody>
      </p:sp>
    </p:spTree>
    <p:extLst>
      <p:ext uri="{BB962C8B-B14F-4D97-AF65-F5344CB8AC3E}">
        <p14:creationId xmlns:p14="http://schemas.microsoft.com/office/powerpoint/2010/main" val="22098182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Earned Income Tax Credit (EITC) </a:t>
            </a:r>
          </a:p>
        </p:txBody>
      </p:sp>
      <p:sp>
        <p:nvSpPr>
          <p:cNvPr id="4" name="Content Placeholder 3"/>
          <p:cNvSpPr>
            <a:spLocks noGrp="1"/>
          </p:cNvSpPr>
          <p:nvPr>
            <p:ph sz="half" idx="1"/>
          </p:nvPr>
        </p:nvSpPr>
        <p:spPr>
          <a:xfrm>
            <a:off x="304799" y="1612392"/>
            <a:ext cx="4124325" cy="4590288"/>
          </a:xfrm>
        </p:spPr>
        <p:txBody>
          <a:bodyPr>
            <a:normAutofit/>
          </a:bodyPr>
          <a:lstStyle/>
          <a:p>
            <a:r>
              <a:rPr lang="en-US" dirty="0"/>
              <a:t>Tax credit for low income working families </a:t>
            </a:r>
          </a:p>
          <a:p>
            <a:r>
              <a:rPr lang="en-US" dirty="0"/>
              <a:t>$2,000 – 2,500 per household, 2013</a:t>
            </a:r>
          </a:p>
          <a:p>
            <a:r>
              <a:rPr lang="en-US" dirty="0"/>
              <a:t>Lifted 3.2 million children out of poverty in 2013</a:t>
            </a:r>
          </a:p>
          <a:p>
            <a:r>
              <a:rPr lang="en-US" dirty="0"/>
              <a:t>Incentivizes rejoining the workforce </a:t>
            </a:r>
          </a:p>
        </p:txBody>
      </p:sp>
      <p:pic>
        <p:nvPicPr>
          <p:cNvPr id="6" name="Content Placeholder 5"/>
          <p:cNvPicPr>
            <a:picLocks noGrp="1"/>
          </p:cNvPicPr>
          <p:nvPr>
            <p:ph sz="half" idx="2"/>
          </p:nvPr>
        </p:nvPicPr>
        <p:blipFill rotWithShape="1">
          <a:blip r:embed="rId3">
            <a:extLst>
              <a:ext uri="{28A0092B-C50C-407E-A947-70E740481C1C}">
                <a14:useLocalDpi xmlns:a14="http://schemas.microsoft.com/office/drawing/2010/main" val="0"/>
              </a:ext>
            </a:extLst>
          </a:blip>
          <a:stretch/>
        </p:blipFill>
        <p:spPr bwMode="auto">
          <a:xfrm>
            <a:off x="4599765" y="1536700"/>
            <a:ext cx="3392519" cy="4589463"/>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4304569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76076"/>
            <a:ext cx="8360229" cy="1143000"/>
          </a:xfrm>
        </p:spPr>
        <p:txBody>
          <a:bodyPr>
            <a:noAutofit/>
          </a:bodyPr>
          <a:lstStyle/>
          <a:p>
            <a:r>
              <a:rPr lang="en-US" sz="3200" dirty="0"/>
              <a:t>Supplemental Nutrition Assistance Program (SNAP)</a:t>
            </a:r>
          </a:p>
        </p:txBody>
      </p:sp>
      <p:sp>
        <p:nvSpPr>
          <p:cNvPr id="3" name="Content Placeholder 2"/>
          <p:cNvSpPr>
            <a:spLocks noGrp="1"/>
          </p:cNvSpPr>
          <p:nvPr>
            <p:ph sz="half" idx="1"/>
          </p:nvPr>
        </p:nvSpPr>
        <p:spPr>
          <a:xfrm>
            <a:off x="312057" y="1322009"/>
            <a:ext cx="7803244" cy="1338943"/>
          </a:xfrm>
        </p:spPr>
        <p:txBody>
          <a:bodyPr>
            <a:normAutofit fontScale="77500" lnSpcReduction="20000"/>
          </a:bodyPr>
          <a:lstStyle/>
          <a:p>
            <a:r>
              <a:rPr lang="en-US" dirty="0"/>
              <a:t>Aka food stamps</a:t>
            </a:r>
          </a:p>
          <a:p>
            <a:r>
              <a:rPr lang="en-US" dirty="0"/>
              <a:t>Supplemental money to purchase of food (debit card)</a:t>
            </a:r>
          </a:p>
          <a:p>
            <a:r>
              <a:rPr lang="en-US" dirty="0"/>
              <a:t>SNAP benefits lifted 4 million people above the poverty line (2012)</a:t>
            </a:r>
          </a:p>
        </p:txBody>
      </p:sp>
      <p:pic>
        <p:nvPicPr>
          <p:cNvPr id="6" name="Content Placeholder 5"/>
          <p:cNvPicPr>
            <a:picLocks noGrp="1" noChangeAspect="1"/>
          </p:cNvPicPr>
          <p:nvPr>
            <p:ph sz="half" idx="2"/>
          </p:nvPr>
        </p:nvPicPr>
        <p:blipFill>
          <a:blip r:embed="rId3"/>
          <a:stretch>
            <a:fillRect/>
          </a:stretch>
        </p:blipFill>
        <p:spPr>
          <a:xfrm>
            <a:off x="1531620" y="2554593"/>
            <a:ext cx="5494020" cy="4179210"/>
          </a:xfrm>
          <a:prstGeom prst="rect">
            <a:avLst/>
          </a:prstGeom>
        </p:spPr>
      </p:pic>
    </p:spTree>
    <p:extLst>
      <p:ext uri="{BB962C8B-B14F-4D97-AF65-F5344CB8AC3E}">
        <p14:creationId xmlns:p14="http://schemas.microsoft.com/office/powerpoint/2010/main" val="40898097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Educational and Community Programs</a:t>
            </a:r>
          </a:p>
        </p:txBody>
      </p:sp>
      <p:sp>
        <p:nvSpPr>
          <p:cNvPr id="3" name="Content Placeholder 2"/>
          <p:cNvSpPr>
            <a:spLocks noGrp="1"/>
          </p:cNvSpPr>
          <p:nvPr>
            <p:ph idx="1"/>
          </p:nvPr>
        </p:nvSpPr>
        <p:spPr/>
        <p:txBody>
          <a:bodyPr>
            <a:normAutofit/>
          </a:bodyPr>
          <a:lstStyle/>
          <a:p>
            <a:r>
              <a:rPr lang="en-US" dirty="0"/>
              <a:t>Head Start/Early Head Start</a:t>
            </a:r>
          </a:p>
          <a:p>
            <a:pPr lvl="1"/>
            <a:r>
              <a:rPr lang="en-US" dirty="0"/>
              <a:t>Federal Program</a:t>
            </a:r>
          </a:p>
          <a:p>
            <a:pPr marL="514350" indent="-457200"/>
            <a:r>
              <a:rPr lang="en-US" dirty="0"/>
              <a:t>Nurse Family Partnership</a:t>
            </a:r>
          </a:p>
          <a:p>
            <a:pPr marL="914400" lvl="1" indent="-457200"/>
            <a:r>
              <a:rPr lang="en-US" dirty="0"/>
              <a:t>National not-for profit organization</a:t>
            </a:r>
          </a:p>
          <a:p>
            <a:pPr marL="914400" lvl="1" indent="-457200"/>
            <a:r>
              <a:rPr lang="en-US" dirty="0"/>
              <a:t>Partners with state and local governments</a:t>
            </a:r>
          </a:p>
          <a:p>
            <a:pPr marL="514350" indent="-457200"/>
            <a:r>
              <a:rPr lang="en-US" dirty="0"/>
              <a:t>Reach Out and Read</a:t>
            </a:r>
          </a:p>
          <a:p>
            <a:pPr marL="914400" lvl="1" indent="-457200"/>
            <a:r>
              <a:rPr lang="en-US" dirty="0"/>
              <a:t>National not-for-profit organization</a:t>
            </a:r>
          </a:p>
          <a:p>
            <a:pPr marL="914400" lvl="1" indent="-457200"/>
            <a:r>
              <a:rPr lang="en-US" dirty="0"/>
              <a:t>Partners with local pediatric practices</a:t>
            </a:r>
          </a:p>
          <a:p>
            <a:pPr marL="514350" indent="-457200"/>
            <a:r>
              <a:rPr lang="en-US" dirty="0"/>
              <a:t>Harlem Children’s Zone</a:t>
            </a:r>
          </a:p>
          <a:p>
            <a:pPr marL="914400" lvl="1" indent="-457200"/>
            <a:r>
              <a:rPr lang="en-US" dirty="0"/>
              <a:t>Community based not-for-profit organization</a:t>
            </a:r>
          </a:p>
        </p:txBody>
      </p:sp>
    </p:spTree>
    <p:extLst>
      <p:ext uri="{BB962C8B-B14F-4D97-AF65-F5344CB8AC3E}">
        <p14:creationId xmlns:p14="http://schemas.microsoft.com/office/powerpoint/2010/main" val="23672468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7012" y="2154673"/>
            <a:ext cx="5884863" cy="1168400"/>
          </a:xfrm>
        </p:spPr>
        <p:txBody>
          <a:bodyPr/>
          <a:lstStyle/>
          <a:p>
            <a:r>
              <a:rPr lang="en-US" sz="6000" dirty="0"/>
              <a:t>cases</a:t>
            </a:r>
          </a:p>
        </p:txBody>
      </p:sp>
      <p:sp>
        <p:nvSpPr>
          <p:cNvPr id="4" name="Text Placeholder 3"/>
          <p:cNvSpPr>
            <a:spLocks noGrp="1"/>
          </p:cNvSpPr>
          <p:nvPr>
            <p:ph type="body" idx="1"/>
          </p:nvPr>
        </p:nvSpPr>
        <p:spPr>
          <a:xfrm>
            <a:off x="1497013" y="3197032"/>
            <a:ext cx="6135687" cy="598591"/>
          </a:xfrm>
        </p:spPr>
        <p:txBody>
          <a:bodyPr/>
          <a:lstStyle/>
          <a:p>
            <a:r>
              <a:rPr lang="en-US" dirty="0"/>
              <a:t>Application to Practice </a:t>
            </a:r>
          </a:p>
        </p:txBody>
      </p:sp>
    </p:spTree>
    <p:extLst>
      <p:ext uri="{BB962C8B-B14F-4D97-AF65-F5344CB8AC3E}">
        <p14:creationId xmlns:p14="http://schemas.microsoft.com/office/powerpoint/2010/main" val="1793721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1 Summary - Mary</a:t>
            </a:r>
          </a:p>
        </p:txBody>
      </p:sp>
      <p:sp>
        <p:nvSpPr>
          <p:cNvPr id="3" name="Content Placeholder 2"/>
          <p:cNvSpPr>
            <a:spLocks noGrp="1"/>
          </p:cNvSpPr>
          <p:nvPr>
            <p:ph idx="1"/>
          </p:nvPr>
        </p:nvSpPr>
        <p:spPr/>
        <p:txBody>
          <a:bodyPr>
            <a:normAutofit/>
          </a:bodyPr>
          <a:lstStyle/>
          <a:p>
            <a:r>
              <a:rPr lang="en-US" dirty="0"/>
              <a:t>2 y/o child </a:t>
            </a:r>
          </a:p>
          <a:p>
            <a:r>
              <a:rPr lang="en-US" dirty="0"/>
              <a:t>Speech delay on a regular well child care visit</a:t>
            </a:r>
          </a:p>
          <a:p>
            <a:r>
              <a:rPr lang="en-US" dirty="0"/>
              <a:t>Provider refers family to Early Intervention and a hearing test </a:t>
            </a:r>
          </a:p>
          <a:p>
            <a:pPr lvl="1"/>
            <a:r>
              <a:rPr lang="en-US" dirty="0"/>
              <a:t>Mother fails to follow through</a:t>
            </a:r>
          </a:p>
          <a:p>
            <a:r>
              <a:rPr lang="en-US" dirty="0"/>
              <a:t>After multiple visits provider learns that mother has functional illiteracy and that social context prevents her from taking child to multiple appointments</a:t>
            </a:r>
          </a:p>
        </p:txBody>
      </p:sp>
    </p:spTree>
    <p:extLst>
      <p:ext uri="{BB962C8B-B14F-4D97-AF65-F5344CB8AC3E}">
        <p14:creationId xmlns:p14="http://schemas.microsoft.com/office/powerpoint/2010/main" val="19807642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for Discussion</a:t>
            </a:r>
          </a:p>
        </p:txBody>
      </p:sp>
      <p:sp>
        <p:nvSpPr>
          <p:cNvPr id="3" name="Content Placeholder 2"/>
          <p:cNvSpPr>
            <a:spLocks noGrp="1"/>
          </p:cNvSpPr>
          <p:nvPr>
            <p:ph idx="1"/>
          </p:nvPr>
        </p:nvSpPr>
        <p:spPr/>
        <p:txBody>
          <a:bodyPr/>
          <a:lstStyle/>
          <a:p>
            <a:r>
              <a:rPr lang="en-US" dirty="0"/>
              <a:t>What initial information might have been helpful for provider to have before setting up follow up plan?</a:t>
            </a:r>
          </a:p>
          <a:p>
            <a:r>
              <a:rPr lang="en-US" dirty="0"/>
              <a:t>How can we assess reasons for non-adherence to a follow up plan?</a:t>
            </a:r>
          </a:p>
          <a:p>
            <a:r>
              <a:rPr lang="en-US" dirty="0"/>
              <a:t>What tools can be used in the clinical encounter to ensure caregiver understanding of instructions given?</a:t>
            </a:r>
          </a:p>
          <a:p>
            <a:pPr marL="0" indent="0">
              <a:buNone/>
            </a:pPr>
            <a:endParaRPr lang="en-US" dirty="0"/>
          </a:p>
          <a:p>
            <a:endParaRPr lang="en-US" dirty="0"/>
          </a:p>
        </p:txBody>
      </p:sp>
    </p:spTree>
    <p:extLst>
      <p:ext uri="{BB962C8B-B14F-4D97-AF65-F5344CB8AC3E}">
        <p14:creationId xmlns:p14="http://schemas.microsoft.com/office/powerpoint/2010/main" val="1969390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of this Module</a:t>
            </a:r>
          </a:p>
        </p:txBody>
      </p:sp>
      <p:sp>
        <p:nvSpPr>
          <p:cNvPr id="3" name="Content Placeholder 2"/>
          <p:cNvSpPr>
            <a:spLocks noGrp="1"/>
          </p:cNvSpPr>
          <p:nvPr>
            <p:ph idx="1"/>
          </p:nvPr>
        </p:nvSpPr>
        <p:spPr>
          <a:xfrm>
            <a:off x="380999" y="1417638"/>
            <a:ext cx="7680619" cy="5065410"/>
          </a:xfrm>
        </p:spPr>
        <p:txBody>
          <a:bodyPr>
            <a:normAutofit/>
          </a:bodyPr>
          <a:lstStyle/>
          <a:p>
            <a:pPr marL="0" indent="0">
              <a:buNone/>
            </a:pPr>
            <a:r>
              <a:rPr lang="en-US" dirty="0"/>
              <a:t>By the end of this session, participants will be able to:</a:t>
            </a:r>
          </a:p>
          <a:p>
            <a:pPr marL="457200" indent="-457200"/>
            <a:r>
              <a:rPr lang="en-US" dirty="0"/>
              <a:t>Describe how the social determinants of health play a role in creating and perpetuating health disparities. </a:t>
            </a:r>
          </a:p>
          <a:p>
            <a:pPr marL="457200" indent="-457200"/>
            <a:r>
              <a:rPr lang="en-US" dirty="0"/>
              <a:t>Describe the local, state and federal programs that decrease the rates of poverty and mitigate the effects of poverty on child health in the US.</a:t>
            </a:r>
          </a:p>
        </p:txBody>
      </p:sp>
    </p:spTree>
    <p:extLst>
      <p:ext uri="{BB962C8B-B14F-4D97-AF65-F5344CB8AC3E}">
        <p14:creationId xmlns:p14="http://schemas.microsoft.com/office/powerpoint/2010/main" val="3534963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Case 2 Summary - Barbara </a:t>
            </a:r>
          </a:p>
        </p:txBody>
      </p:sp>
      <p:sp>
        <p:nvSpPr>
          <p:cNvPr id="5" name="Content Placeholder 4"/>
          <p:cNvSpPr>
            <a:spLocks noGrp="1"/>
          </p:cNvSpPr>
          <p:nvPr>
            <p:ph idx="1"/>
          </p:nvPr>
        </p:nvSpPr>
        <p:spPr/>
        <p:txBody>
          <a:bodyPr>
            <a:normAutofit/>
          </a:bodyPr>
          <a:lstStyle/>
          <a:p>
            <a:r>
              <a:rPr lang="en-US" sz="2400" dirty="0"/>
              <a:t>19 year old unemployed teen, with multiple medical problems who becomes a mother</a:t>
            </a:r>
          </a:p>
          <a:p>
            <a:r>
              <a:rPr lang="en-US" sz="2400" dirty="0"/>
              <a:t>Son, </a:t>
            </a:r>
            <a:r>
              <a:rPr lang="en-US" sz="2400" dirty="0" err="1"/>
              <a:t>Tayshawn</a:t>
            </a:r>
            <a:r>
              <a:rPr lang="en-US" sz="2400" dirty="0"/>
              <a:t>, has speech delay and asthma</a:t>
            </a:r>
          </a:p>
          <a:p>
            <a:r>
              <a:rPr lang="en-US" sz="2400" dirty="0"/>
              <a:t>Barbara and </a:t>
            </a:r>
            <a:r>
              <a:rPr lang="en-US" sz="2400" dirty="0" err="1"/>
              <a:t>Tayshawn</a:t>
            </a:r>
            <a:r>
              <a:rPr lang="en-US" sz="2400" dirty="0"/>
              <a:t> require housing assistance</a:t>
            </a:r>
          </a:p>
          <a:p>
            <a:r>
              <a:rPr lang="en-US" sz="2400" dirty="0"/>
              <a:t>They individually and as a family are eligible for numerous entitlements</a:t>
            </a:r>
          </a:p>
          <a:p>
            <a:r>
              <a:rPr lang="en-US" sz="2400" dirty="0"/>
              <a:t>Barbara engages her medical provider to help her navigate the entitlement system</a:t>
            </a:r>
          </a:p>
          <a:p>
            <a:pPr marL="85725" indent="0">
              <a:buNone/>
            </a:pPr>
            <a:endParaRPr lang="en-US" dirty="0"/>
          </a:p>
        </p:txBody>
      </p:sp>
      <p:sp>
        <p:nvSpPr>
          <p:cNvPr id="2" name="TextBox 1"/>
          <p:cNvSpPr txBox="1"/>
          <p:nvPr/>
        </p:nvSpPr>
        <p:spPr>
          <a:xfrm>
            <a:off x="1561338" y="5629079"/>
            <a:ext cx="5074920" cy="253916"/>
          </a:xfrm>
          <a:prstGeom prst="rect">
            <a:avLst/>
          </a:prstGeom>
          <a:noFill/>
        </p:spPr>
        <p:txBody>
          <a:bodyPr wrap="square" rtlCol="0">
            <a:spAutoFit/>
          </a:bodyPr>
          <a:lstStyle/>
          <a:p>
            <a:pPr defTabSz="342900"/>
            <a:r>
              <a:rPr lang="en-US" sz="1050" kern="0" dirty="0">
                <a:solidFill>
                  <a:srgbClr val="2F2B20"/>
                </a:solidFill>
              </a:rPr>
              <a:t>Appreciate the work of Dr. Anne Armstrong-</a:t>
            </a:r>
            <a:r>
              <a:rPr lang="en-US" sz="1050" kern="0" dirty="0" err="1">
                <a:solidFill>
                  <a:srgbClr val="2F2B20"/>
                </a:solidFill>
              </a:rPr>
              <a:t>Coben</a:t>
            </a:r>
            <a:r>
              <a:rPr lang="en-US" sz="1050" kern="0" dirty="0">
                <a:solidFill>
                  <a:srgbClr val="2F2B20"/>
                </a:solidFill>
              </a:rPr>
              <a:t>, who  originally developed this case   </a:t>
            </a:r>
          </a:p>
        </p:txBody>
      </p:sp>
    </p:spTree>
    <p:extLst>
      <p:ext uri="{BB962C8B-B14F-4D97-AF65-F5344CB8AC3E}">
        <p14:creationId xmlns:p14="http://schemas.microsoft.com/office/powerpoint/2010/main" val="11785292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for Discussion</a:t>
            </a:r>
          </a:p>
        </p:txBody>
      </p:sp>
      <p:sp>
        <p:nvSpPr>
          <p:cNvPr id="3" name="Content Placeholder 2"/>
          <p:cNvSpPr>
            <a:spLocks noGrp="1"/>
          </p:cNvSpPr>
          <p:nvPr>
            <p:ph idx="1"/>
          </p:nvPr>
        </p:nvSpPr>
        <p:spPr/>
        <p:txBody>
          <a:bodyPr>
            <a:normAutofit/>
          </a:bodyPr>
          <a:lstStyle/>
          <a:p>
            <a:r>
              <a:rPr lang="en-US" dirty="0"/>
              <a:t>What is an entitlement?</a:t>
            </a:r>
          </a:p>
          <a:p>
            <a:r>
              <a:rPr lang="en-US" dirty="0"/>
              <a:t>What are some examples?</a:t>
            </a:r>
          </a:p>
          <a:p>
            <a:r>
              <a:rPr lang="en-US" dirty="0"/>
              <a:t>What does the Federal Poverty Level mean?</a:t>
            </a:r>
          </a:p>
          <a:p>
            <a:r>
              <a:rPr lang="en-US" dirty="0"/>
              <a:t>What are key factors one needs to know in order to help families know which entitlements they qualify for?</a:t>
            </a:r>
            <a:endParaRPr lang="en-US" sz="2800" dirty="0"/>
          </a:p>
          <a:p>
            <a:r>
              <a:rPr lang="en-US" dirty="0"/>
              <a:t>What is meant by “Welfare”?</a:t>
            </a:r>
          </a:p>
          <a:p>
            <a:r>
              <a:rPr lang="en-US" dirty="0"/>
              <a:t>Can families survive on entitlements alone?</a:t>
            </a:r>
          </a:p>
        </p:txBody>
      </p:sp>
    </p:spTree>
    <p:extLst>
      <p:ext uri="{BB962C8B-B14F-4D97-AF65-F5344CB8AC3E}">
        <p14:creationId xmlns:p14="http://schemas.microsoft.com/office/powerpoint/2010/main" val="23847119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Summary/Wrap-up</a:t>
            </a:r>
          </a:p>
        </p:txBody>
      </p:sp>
      <p:sp>
        <p:nvSpPr>
          <p:cNvPr id="6" name="Content Placeholder 5"/>
          <p:cNvSpPr>
            <a:spLocks noGrp="1"/>
          </p:cNvSpPr>
          <p:nvPr>
            <p:ph idx="1"/>
          </p:nvPr>
        </p:nvSpPr>
        <p:spPr/>
        <p:txBody>
          <a:bodyPr/>
          <a:lstStyle/>
          <a:p>
            <a:endParaRPr lang="en-US"/>
          </a:p>
        </p:txBody>
      </p:sp>
    </p:spTree>
    <p:extLst>
      <p:ext uri="{BB962C8B-B14F-4D97-AF65-F5344CB8AC3E}">
        <p14:creationId xmlns:p14="http://schemas.microsoft.com/office/powerpoint/2010/main" val="9168385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106680"/>
            <a:ext cx="6377940" cy="1741062"/>
          </a:xfrm>
        </p:spPr>
        <p:txBody>
          <a:bodyPr/>
          <a:lstStyle/>
          <a:p>
            <a:r>
              <a:rPr lang="en-US" dirty="0"/>
              <a:t>Acknowledgements</a:t>
            </a:r>
          </a:p>
        </p:txBody>
      </p:sp>
      <p:sp>
        <p:nvSpPr>
          <p:cNvPr id="3" name="Content Placeholder 2"/>
          <p:cNvSpPr>
            <a:spLocks noGrp="1"/>
          </p:cNvSpPr>
          <p:nvPr>
            <p:ph idx="1"/>
          </p:nvPr>
        </p:nvSpPr>
        <p:spPr>
          <a:xfrm>
            <a:off x="457200" y="1463040"/>
            <a:ext cx="7620000" cy="4937760"/>
          </a:xfrm>
        </p:spPr>
        <p:txBody>
          <a:bodyPr>
            <a:normAutofit fontScale="92500" lnSpcReduction="10000"/>
          </a:bodyPr>
          <a:lstStyle/>
          <a:p>
            <a:r>
              <a:rPr lang="en-US" dirty="0"/>
              <a:t>The APA Task Force on Child Poverty convened the education subcommittee to develop and products and activities regarding US Child Poverty</a:t>
            </a:r>
          </a:p>
          <a:p>
            <a:r>
              <a:rPr lang="en-US" dirty="0"/>
              <a:t>Child Poverty Education Committee Co-Chairs – Lisa Chamberlain, MD, MPH, FAAP &amp; Melissa Klein, MD, MEd, FAAP</a:t>
            </a:r>
          </a:p>
          <a:p>
            <a:r>
              <a:rPr lang="en-US" dirty="0"/>
              <a:t>Workgroup Leaders – Liz Hanson, MD and Dodi Meyer, MD</a:t>
            </a:r>
          </a:p>
          <a:p>
            <a:r>
              <a:rPr lang="en-US" dirty="0"/>
              <a:t>Content Contributors – Cara Lichtenstein, MD, MPH, Hans Kersten, MD, Sue Berger, PhD, James Kaferly, MD and Melissa Ruiz, MD</a:t>
            </a:r>
          </a:p>
          <a:p>
            <a:r>
              <a:rPr lang="en-US" dirty="0"/>
              <a:t>Facilitator Guide developer – Melissa Ruiz</a:t>
            </a:r>
          </a:p>
        </p:txBody>
      </p:sp>
    </p:spTree>
    <p:extLst>
      <p:ext uri="{BB962C8B-B14F-4D97-AF65-F5344CB8AC3E}">
        <p14:creationId xmlns:p14="http://schemas.microsoft.com/office/powerpoint/2010/main" val="40289195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 Objectives – Goal 1</a:t>
            </a:r>
          </a:p>
        </p:txBody>
      </p:sp>
      <p:sp>
        <p:nvSpPr>
          <p:cNvPr id="3" name="Content Placeholder 2"/>
          <p:cNvSpPr>
            <a:spLocks noGrp="1"/>
          </p:cNvSpPr>
          <p:nvPr>
            <p:ph idx="1"/>
          </p:nvPr>
        </p:nvSpPr>
        <p:spPr/>
        <p:txBody>
          <a:bodyPr>
            <a:normAutofit/>
          </a:bodyPr>
          <a:lstStyle/>
          <a:p>
            <a:r>
              <a:rPr lang="en-US" dirty="0"/>
              <a:t>Define five critical social determinants and their impact on health.  </a:t>
            </a:r>
          </a:p>
          <a:p>
            <a:r>
              <a:rPr lang="en-US" dirty="0"/>
              <a:t>Articulate how the three important components of Socio-Economic Status (SES) contribute to health disparities.  </a:t>
            </a:r>
          </a:p>
          <a:p>
            <a:r>
              <a:rPr lang="en-US" dirty="0"/>
              <a:t>Evaluate the impact of income inequality on health outcomes and life expectancy in the United States and abroad </a:t>
            </a:r>
          </a:p>
          <a:p>
            <a:endParaRPr lang="en-US" dirty="0"/>
          </a:p>
        </p:txBody>
      </p:sp>
    </p:spTree>
    <p:extLst>
      <p:ext uri="{BB962C8B-B14F-4D97-AF65-F5344CB8AC3E}">
        <p14:creationId xmlns:p14="http://schemas.microsoft.com/office/powerpoint/2010/main" val="720966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 Objectives – Goal 2</a:t>
            </a:r>
          </a:p>
        </p:txBody>
      </p:sp>
      <p:sp>
        <p:nvSpPr>
          <p:cNvPr id="3" name="Content Placeholder 2"/>
          <p:cNvSpPr>
            <a:spLocks noGrp="1"/>
          </p:cNvSpPr>
          <p:nvPr>
            <p:ph idx="1"/>
          </p:nvPr>
        </p:nvSpPr>
        <p:spPr/>
        <p:txBody>
          <a:bodyPr>
            <a:normAutofit lnSpcReduction="10000"/>
          </a:bodyPr>
          <a:lstStyle/>
          <a:p>
            <a:r>
              <a:rPr lang="en-US" dirty="0"/>
              <a:t>Describe three federal income based programs that effectively decrease rates of poverty </a:t>
            </a:r>
          </a:p>
          <a:p>
            <a:r>
              <a:rPr lang="en-US" dirty="0"/>
              <a:t>Analyze the impact of educational and community based programs that invest in children and families long term to reverse the cycle of generational poverty and educational disparities </a:t>
            </a:r>
          </a:p>
          <a:p>
            <a:r>
              <a:rPr lang="en-US" dirty="0"/>
              <a:t>Explain how the funding mechanisms for education affect educational inequities between communities and nations and perpetuate the cycle of poverty. </a:t>
            </a:r>
          </a:p>
          <a:p>
            <a:endParaRPr lang="en-US" dirty="0"/>
          </a:p>
        </p:txBody>
      </p:sp>
    </p:spTree>
    <p:extLst>
      <p:ext uri="{BB962C8B-B14F-4D97-AF65-F5344CB8AC3E}">
        <p14:creationId xmlns:p14="http://schemas.microsoft.com/office/powerpoint/2010/main" val="374709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Module Roadmap</a:t>
            </a:r>
          </a:p>
        </p:txBody>
      </p:sp>
      <p:sp>
        <p:nvSpPr>
          <p:cNvPr id="3" name="Content Placeholder 2"/>
          <p:cNvSpPr>
            <a:spLocks noGrp="1"/>
          </p:cNvSpPr>
          <p:nvPr>
            <p:ph idx="1"/>
          </p:nvPr>
        </p:nvSpPr>
        <p:spPr/>
        <p:txBody>
          <a:bodyPr/>
          <a:lstStyle/>
          <a:p>
            <a:r>
              <a:rPr lang="en-US" dirty="0"/>
              <a:t>Background Information:</a:t>
            </a:r>
          </a:p>
          <a:p>
            <a:pPr lvl="1"/>
            <a:r>
              <a:rPr lang="en-US" dirty="0"/>
              <a:t>Definitions of SDH and SES</a:t>
            </a:r>
          </a:p>
          <a:p>
            <a:pPr lvl="1"/>
            <a:r>
              <a:rPr lang="en-US" dirty="0"/>
              <a:t>Interactions between poverty and health</a:t>
            </a:r>
          </a:p>
          <a:p>
            <a:pPr lvl="1"/>
            <a:r>
              <a:rPr lang="en-US" dirty="0"/>
              <a:t>Interventions available</a:t>
            </a:r>
          </a:p>
          <a:p>
            <a:r>
              <a:rPr lang="en-US" dirty="0"/>
              <a:t>Two cases to illustrate interactions and potential interventions</a:t>
            </a:r>
          </a:p>
        </p:txBody>
      </p:sp>
    </p:spTree>
    <p:extLst>
      <p:ext uri="{BB962C8B-B14F-4D97-AF65-F5344CB8AC3E}">
        <p14:creationId xmlns:p14="http://schemas.microsoft.com/office/powerpoint/2010/main" val="37984680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7012" y="1966823"/>
            <a:ext cx="5884863" cy="1538377"/>
          </a:xfrm>
        </p:spPr>
        <p:txBody>
          <a:bodyPr/>
          <a:lstStyle/>
          <a:p>
            <a:r>
              <a:rPr lang="en-US" dirty="0"/>
              <a:t>key</a:t>
            </a:r>
            <a:br>
              <a:rPr lang="en-US" dirty="0"/>
            </a:br>
            <a:r>
              <a:rPr lang="en-US" dirty="0"/>
              <a:t>definitions</a:t>
            </a:r>
          </a:p>
        </p:txBody>
      </p:sp>
    </p:spTree>
    <p:extLst>
      <p:ext uri="{BB962C8B-B14F-4D97-AF65-F5344CB8AC3E}">
        <p14:creationId xmlns:p14="http://schemas.microsoft.com/office/powerpoint/2010/main" val="33225456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Social Determinants of Health</a:t>
            </a:r>
          </a:p>
        </p:txBody>
      </p:sp>
      <p:pic>
        <p:nvPicPr>
          <p:cNvPr id="4" name="Content Placeholder 3"/>
          <p:cNvPicPr>
            <a:picLocks noGrp="1"/>
          </p:cNvPicPr>
          <p:nvPr>
            <p:ph idx="1"/>
          </p:nvPr>
        </p:nvPicPr>
        <p:blipFill>
          <a:blip r:embed="rId3">
            <a:extLst>
              <a:ext uri="{28A0092B-C50C-407E-A947-70E740481C1C}">
                <a14:useLocalDpi xmlns:a14="http://schemas.microsoft.com/office/drawing/2010/main" val="0"/>
              </a:ext>
            </a:extLst>
          </a:blip>
          <a:stretch>
            <a:fillRect/>
          </a:stretch>
        </p:blipFill>
        <p:spPr>
          <a:xfrm>
            <a:off x="1552575" y="2057400"/>
            <a:ext cx="5429250" cy="3886200"/>
          </a:xfrm>
          <a:prstGeom prst="rect">
            <a:avLst/>
          </a:prstGeom>
        </p:spPr>
      </p:pic>
      <p:sp>
        <p:nvSpPr>
          <p:cNvPr id="5" name="TextBox 4"/>
          <p:cNvSpPr txBox="1"/>
          <p:nvPr/>
        </p:nvSpPr>
        <p:spPr>
          <a:xfrm>
            <a:off x="3713239" y="6241143"/>
            <a:ext cx="4148666" cy="369332"/>
          </a:xfrm>
          <a:prstGeom prst="rect">
            <a:avLst/>
          </a:prstGeom>
          <a:noFill/>
        </p:spPr>
        <p:txBody>
          <a:bodyPr wrap="square" rtlCol="0">
            <a:spAutoFit/>
          </a:bodyPr>
          <a:lstStyle/>
          <a:p>
            <a:r>
              <a:rPr lang="en-US" i="1" dirty="0"/>
              <a:t>Schematic from Healthy People 2020</a:t>
            </a:r>
          </a:p>
        </p:txBody>
      </p:sp>
    </p:spTree>
    <p:extLst>
      <p:ext uri="{BB962C8B-B14F-4D97-AF65-F5344CB8AC3E}">
        <p14:creationId xmlns:p14="http://schemas.microsoft.com/office/powerpoint/2010/main" val="39672001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7400"/>
            <a:ext cx="8229600" cy="1143000"/>
          </a:xfrm>
        </p:spPr>
        <p:txBody>
          <a:bodyPr/>
          <a:lstStyle/>
          <a:p>
            <a:r>
              <a:rPr lang="en-US" dirty="0"/>
              <a:t>Socioeconomic Status (SES)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8932257"/>
              </p:ext>
            </p:extLst>
          </p:nvPr>
        </p:nvGraphicFramePr>
        <p:xfrm>
          <a:off x="-362857" y="943430"/>
          <a:ext cx="9349619" cy="533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648782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brief illustration of SDH</a:t>
            </a:r>
          </a:p>
        </p:txBody>
      </p:sp>
      <p:sp>
        <p:nvSpPr>
          <p:cNvPr id="3" name="TextBox 2"/>
          <p:cNvSpPr txBox="1"/>
          <p:nvPr/>
        </p:nvSpPr>
        <p:spPr>
          <a:xfrm>
            <a:off x="3196317" y="2969759"/>
            <a:ext cx="2743200" cy="918482"/>
          </a:xfrm>
          <a:prstGeom prst="rect">
            <a:avLst/>
          </a:prstGeom>
        </p:spPr>
        <p:txBody>
          <a:bodyPr rtlCol="0">
            <a:spAutoFit/>
          </a:bodyPr>
          <a:lstStyle/>
          <a:p>
            <a:pPr algn="ctr"/>
            <a:r>
              <a:rPr lang="en-US"/>
              <a:t>Click to add text</a:t>
            </a:r>
          </a:p>
        </p:txBody>
      </p:sp>
      <p:pic>
        <p:nvPicPr>
          <p:cNvPr id="5" name="Picture 4"/>
          <p:cNvPicPr/>
          <p:nvPr>
            <a:videoFile r:link="rId1"/>
          </p:nvPr>
        </p:nvPicPr>
        <p:blipFill>
          <a:blip r:embed="rId4"/>
          <a:stretch>
            <a:fillRect/>
          </a:stretch>
        </p:blipFill>
        <p:spPr>
          <a:xfrm>
            <a:off x="1049663" y="1653268"/>
            <a:ext cx="5771614" cy="4274003"/>
          </a:xfrm>
          <a:prstGeom prst="rect">
            <a:avLst/>
          </a:prstGeom>
        </p:spPr>
      </p:pic>
    </p:spTree>
    <p:extLst>
      <p:ext uri="{BB962C8B-B14F-4D97-AF65-F5344CB8AC3E}">
        <p14:creationId xmlns:p14="http://schemas.microsoft.com/office/powerpoint/2010/main" val="422003163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1_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605</TotalTime>
  <Words>1625</Words>
  <Application>Microsoft Office PowerPoint</Application>
  <PresentationFormat>On-screen Show (4:3)</PresentationFormat>
  <Paragraphs>131</Paragraphs>
  <Slides>23</Slides>
  <Notes>14</Notes>
  <HiddenSlides>0</HiddenSlides>
  <MMClips>1</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23</vt:i4>
      </vt:variant>
    </vt:vector>
  </HeadingPairs>
  <TitlesOfParts>
    <vt:vector size="28" baseType="lpstr">
      <vt:lpstr>Arial</vt:lpstr>
      <vt:lpstr>Calibri</vt:lpstr>
      <vt:lpstr>Cambria</vt:lpstr>
      <vt:lpstr>Adjacency</vt:lpstr>
      <vt:lpstr>1_Adjacency</vt:lpstr>
      <vt:lpstr>The Social Determinants of Health</vt:lpstr>
      <vt:lpstr>Goals of this Module</vt:lpstr>
      <vt:lpstr>Specific Objectives – Goal 1</vt:lpstr>
      <vt:lpstr>Specific Objectives – Goal 2</vt:lpstr>
      <vt:lpstr>Module Roadmap</vt:lpstr>
      <vt:lpstr>key definitions</vt:lpstr>
      <vt:lpstr>Social Determinants of Health</vt:lpstr>
      <vt:lpstr>Socioeconomic Status (SES)</vt:lpstr>
      <vt:lpstr>A brief illustration of SDH</vt:lpstr>
      <vt:lpstr>Interactions of  income, health &amp;  inequalities </vt:lpstr>
      <vt:lpstr>Income and Health</vt:lpstr>
      <vt:lpstr>Educational Funding and Inequality </vt:lpstr>
      <vt:lpstr>Interventions</vt:lpstr>
      <vt:lpstr>Earned Income Tax Credit (EITC) </vt:lpstr>
      <vt:lpstr>Supplemental Nutrition Assistance Program (SNAP)</vt:lpstr>
      <vt:lpstr>Educational and Community Programs</vt:lpstr>
      <vt:lpstr>cases</vt:lpstr>
      <vt:lpstr>Case 1 Summary - Mary</vt:lpstr>
      <vt:lpstr>Questions for Discussion</vt:lpstr>
      <vt:lpstr>Case 2 Summary - Barbara </vt:lpstr>
      <vt:lpstr>Questions for Discussion</vt:lpstr>
      <vt:lpstr>Summary/Wrap-up</vt:lpstr>
      <vt:lpstr>Acknowledgements</vt:lpstr>
    </vt:vector>
  </TitlesOfParts>
  <Company>UTHSCSA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Elizabeth Hanson</dc:creator>
  <cp:lastModifiedBy>Davis, Jean</cp:lastModifiedBy>
  <cp:revision>33</cp:revision>
  <cp:lastPrinted>2016-02-22T19:57:07Z</cp:lastPrinted>
  <dcterms:created xsi:type="dcterms:W3CDTF">2015-08-04T21:13:39Z</dcterms:created>
  <dcterms:modified xsi:type="dcterms:W3CDTF">2017-03-30T17:35:05Z</dcterms:modified>
</cp:coreProperties>
</file>