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59" r:id="rId3"/>
    <p:sldId id="319" r:id="rId4"/>
    <p:sldId id="260" r:id="rId5"/>
    <p:sldId id="262" r:id="rId6"/>
    <p:sldId id="264" r:id="rId7"/>
    <p:sldId id="270" r:id="rId8"/>
    <p:sldId id="298" r:id="rId9"/>
    <p:sldId id="269" r:id="rId10"/>
    <p:sldId id="268" r:id="rId11"/>
    <p:sldId id="304" r:id="rId12"/>
    <p:sldId id="305" r:id="rId13"/>
    <p:sldId id="265" r:id="rId14"/>
    <p:sldId id="307" r:id="rId15"/>
    <p:sldId id="302" r:id="rId16"/>
    <p:sldId id="320" r:id="rId17"/>
    <p:sldId id="300" r:id="rId18"/>
    <p:sldId id="317" r:id="rId19"/>
    <p:sldId id="318" r:id="rId20"/>
    <p:sldId id="287" r:id="rId21"/>
    <p:sldId id="272" r:id="rId22"/>
    <p:sldId id="316" r:id="rId23"/>
    <p:sldId id="281" r:id="rId24"/>
    <p:sldId id="309" r:id="rId25"/>
    <p:sldId id="311" r:id="rId26"/>
    <p:sldId id="312" r:id="rId27"/>
    <p:sldId id="313" r:id="rId28"/>
    <p:sldId id="314" r:id="rId29"/>
    <p:sldId id="31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Junghahn" initials="VJ" lastIdx="9" clrIdx="0">
    <p:extLst/>
  </p:cmAuthor>
  <p:cmAuthor id="2" name="Deb" initials="D" lastIdx="6" clrIdx="1"/>
  <p:cmAuthor id="3" name="Deagle, Cornelia (VDH)" initials="DC(" lastIdx="6" clrIdx="2"/>
  <p:cmAuthor id="4" name="Holmes, Breena" initials="HB" lastIdx="3" clrIdx="3">
    <p:extLst>
      <p:ext uri="{19B8F6BF-5375-455C-9EA6-DF929625EA0E}">
        <p15:presenceInfo xmlns:p15="http://schemas.microsoft.com/office/powerpoint/2012/main" userId="S-1-5-21-515967899-1979792683-839522115-37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6" autoAdjust="0"/>
    <p:restoredTop sz="60273" autoAdjust="0"/>
  </p:normalViewPr>
  <p:slideViewPr>
    <p:cSldViewPr snapToGrid="0" showGuides="1">
      <p:cViewPr varScale="1">
        <p:scale>
          <a:sx n="67" d="100"/>
          <a:sy n="67" d="100"/>
        </p:scale>
        <p:origin x="2856" y="66"/>
      </p:cViewPr>
      <p:guideLst>
        <p:guide orient="horz" pos="2160"/>
        <p:guide pos="2880"/>
      </p:guideLst>
    </p:cSldViewPr>
  </p:slideViewPr>
  <p:notesTextViewPr>
    <p:cViewPr>
      <p:scale>
        <a:sx n="1" d="1"/>
        <a:sy n="1" d="1"/>
      </p:scale>
      <p:origin x="0" y="0"/>
    </p:cViewPr>
  </p:notesTextViewPr>
  <p:sorterViewPr>
    <p:cViewPr>
      <p:scale>
        <a:sx n="100" d="100"/>
        <a:sy n="100" d="100"/>
      </p:scale>
      <p:origin x="0" y="-1308"/>
    </p:cViewPr>
  </p:sorterViewPr>
  <p:notesViewPr>
    <p:cSldViewPr snapToGrid="0">
      <p:cViewPr varScale="1">
        <p:scale>
          <a:sx n="61" d="100"/>
          <a:sy n="61" d="100"/>
        </p:scale>
        <p:origin x="154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7FB03-A1CF-44D4-AF0B-2972360914C1}" type="datetimeFigureOut">
              <a:rPr lang="en-US" smtClean="0"/>
              <a:t>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0E5AC0-DB72-441C-9EC6-9F9B151735FD}" type="slidenum">
              <a:rPr lang="en-US" smtClean="0"/>
              <a:t>‹#›</a:t>
            </a:fld>
            <a:endParaRPr lang="en-US"/>
          </a:p>
        </p:txBody>
      </p:sp>
    </p:spTree>
    <p:extLst>
      <p:ext uri="{BB962C8B-B14F-4D97-AF65-F5344CB8AC3E}">
        <p14:creationId xmlns:p14="http://schemas.microsoft.com/office/powerpoint/2010/main" val="417863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hop.aap.org/bright-futures-guidelines-for-health-supervision-of-infants-children-and-adolescents-4th-edition-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rightfutures.aap.org/Pages/default.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E5AC0-DB72-441C-9EC6-9F9B151735FD}" type="slidenum">
              <a:rPr lang="en-US" smtClean="0"/>
              <a:t>1</a:t>
            </a:fld>
            <a:endParaRPr lang="en-US"/>
          </a:p>
        </p:txBody>
      </p:sp>
    </p:spTree>
    <p:extLst>
      <p:ext uri="{BB962C8B-B14F-4D97-AF65-F5344CB8AC3E}">
        <p14:creationId xmlns:p14="http://schemas.microsoft.com/office/powerpoint/2010/main" val="379765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Universal </a:t>
            </a:r>
            <a:r>
              <a:rPr lang="en-US" dirty="0"/>
              <a:t>preventive services new to the </a:t>
            </a:r>
            <a:r>
              <a:rPr lang="en-US" i="1" dirty="0"/>
              <a:t>Bright Futures Guidelines, </a:t>
            </a:r>
            <a:r>
              <a:rPr lang="en-US" i="0" dirty="0"/>
              <a:t>Fourth</a:t>
            </a:r>
            <a:r>
              <a:rPr lang="en-US" dirty="0"/>
              <a:t> Edition: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Newborn bilirubin screening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Maternal depression screening – Universal at the 1,</a:t>
            </a:r>
            <a:r>
              <a:rPr lang="en-US" baseline="0" dirty="0"/>
              <a:t> 2, 4, and 6 Month visits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Oral health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Universal fluoride varnish for ages 6 months through 5 years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Universal </a:t>
            </a:r>
            <a:r>
              <a:rPr lang="en-US" dirty="0"/>
              <a:t>fluoride supplementation for ages 6 months to 16 years</a:t>
            </a:r>
            <a:r>
              <a:rPr lang="en-US" baseline="0" dirty="0"/>
              <a:t> (skipping the 15 month visit)</a:t>
            </a:r>
            <a:endParaRPr lang="en-US" dirty="0"/>
          </a:p>
          <a:p>
            <a:pPr marL="171450" indent="-171450">
              <a:buFont typeface="Arial" panose="020B0604020202020204" pitchFamily="34" charset="0"/>
              <a:buChar char="•"/>
            </a:pPr>
            <a:r>
              <a:rPr lang="en-US" dirty="0"/>
              <a:t>Dyslipidemia</a:t>
            </a:r>
            <a:r>
              <a:rPr lang="en-US" baseline="0" dirty="0"/>
              <a:t> </a:t>
            </a:r>
            <a:r>
              <a:rPr lang="en-US" dirty="0"/>
              <a:t>screening – has</a:t>
            </a:r>
            <a:r>
              <a:rPr lang="en-US" baseline="0" dirty="0"/>
              <a:t> been updated to be a universal screening once between 9 and 11 year visits; and once between the 17 and 21 year visits</a:t>
            </a:r>
            <a:endParaRPr lang="en-US" dirty="0"/>
          </a:p>
          <a:p>
            <a:pPr marL="171450" lvl="0" indent="-171450">
              <a:buFont typeface="Arial" panose="020B0604020202020204" pitchFamily="34" charset="0"/>
              <a:buChar char="•"/>
            </a:pPr>
            <a:r>
              <a:rPr lang="en-US" dirty="0"/>
              <a:t>Depression screening for adolescents beginning at age 12</a:t>
            </a:r>
          </a:p>
          <a:p>
            <a:pPr marL="171450" lvl="0" indent="-171450">
              <a:buFont typeface="Arial" panose="020B0604020202020204" pitchFamily="34" charset="0"/>
              <a:buChar char="•"/>
            </a:pPr>
            <a:r>
              <a:rPr lang="en-US" dirty="0"/>
              <a:t>Human immunodeficiency virus (HIV) – universal screening onc</a:t>
            </a:r>
            <a:r>
              <a:rPr lang="en-US" baseline="0" dirty="0"/>
              <a:t>e between the 15 and 18 year visits</a:t>
            </a:r>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10</a:t>
            </a:fld>
            <a:endParaRPr lang="en-US"/>
          </a:p>
        </p:txBody>
      </p:sp>
    </p:spTree>
    <p:extLst>
      <p:ext uri="{BB962C8B-B14F-4D97-AF65-F5344CB8AC3E}">
        <p14:creationId xmlns:p14="http://schemas.microsoft.com/office/powerpoint/2010/main" val="13070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updated screenings include:</a:t>
            </a:r>
          </a:p>
          <a:p>
            <a:endParaRPr lang="en-US" dirty="0"/>
          </a:p>
          <a:p>
            <a:pPr marL="171450" indent="-171450">
              <a:buFont typeface="Arial" panose="020B0604020202020204" pitchFamily="34" charset="0"/>
              <a:buChar char="•"/>
            </a:pPr>
            <a:r>
              <a:rPr lang="en-US" dirty="0"/>
              <a:t>Adolescent hearing screening – was changed</a:t>
            </a:r>
            <a:r>
              <a:rPr lang="en-US" baseline="0" dirty="0"/>
              <a:t> from selective screening based on risk assessment to universal screen once in the early, middle and late adolescent visits.</a:t>
            </a:r>
          </a:p>
          <a:p>
            <a:endParaRPr lang="en-US" baseline="0" dirty="0"/>
          </a:p>
          <a:p>
            <a:pPr marL="171450" indent="-171450">
              <a:buFont typeface="Arial" panose="020B0604020202020204" pitchFamily="34" charset="0"/>
              <a:buChar char="•"/>
            </a:pPr>
            <a:r>
              <a:rPr lang="en-US" baseline="0" dirty="0"/>
              <a:t>Tobacco, alcohol or drug use assessment is universally recommended at all adolescent visits. </a:t>
            </a:r>
          </a:p>
          <a:p>
            <a:endParaRPr lang="en-US" dirty="0"/>
          </a:p>
          <a:p>
            <a:pPr marL="171450" indent="-171450">
              <a:buFont typeface="Arial" panose="020B0604020202020204" pitchFamily="34" charset="0"/>
              <a:buChar char="•"/>
            </a:pPr>
            <a:r>
              <a:rPr lang="en-US" dirty="0"/>
              <a:t>Annual pelvic examinations for cervical dysplasia for sexually active adolescent and young adult females is</a:t>
            </a:r>
            <a:r>
              <a:rPr lang="en-US" baseline="0" dirty="0"/>
              <a:t> now recommended to begin at the </a:t>
            </a:r>
            <a:r>
              <a:rPr lang="en-US" dirty="0"/>
              <a:t>21 year</a:t>
            </a:r>
            <a:r>
              <a:rPr lang="en-US" baseline="0" dirty="0"/>
              <a:t> visit.</a:t>
            </a:r>
            <a:endParaRPr lang="en-US" dirty="0"/>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11</a:t>
            </a:fld>
            <a:endParaRPr lang="en-US"/>
          </a:p>
        </p:txBody>
      </p:sp>
    </p:spTree>
    <p:extLst>
      <p:ext uri="{BB962C8B-B14F-4D97-AF65-F5344CB8AC3E}">
        <p14:creationId xmlns:p14="http://schemas.microsoft.com/office/powerpoint/2010/main" val="278996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tasks of a well-child visit include disease detection, disease prevention, health promotion, and anticipatory guidance. </a:t>
            </a:r>
          </a:p>
          <a:p>
            <a:endParaRPr lang="en-US" dirty="0"/>
          </a:p>
          <a:p>
            <a:r>
              <a:rPr lang="en-US" dirty="0"/>
              <a:t>Disease detection most commonly refers to screening, surveillance, and the physical examination. Disease prevention includes both primary prevention activities applied to a whole population (i.e. immunizations or “back to sleep” recommendation) and secondary prevention activities aimed at patients with specific risk factors. </a:t>
            </a:r>
          </a:p>
          <a:p>
            <a:endParaRPr lang="en-US" dirty="0"/>
          </a:p>
          <a:p>
            <a:r>
              <a:rPr lang="en-US" dirty="0"/>
              <a:t>Health promotion activities focus the visits on wellness. And anticipatory guidance presents families with advice that is developmentally consistent.  All of these activities</a:t>
            </a:r>
            <a:r>
              <a:rPr lang="en-US" baseline="0" dirty="0"/>
              <a:t> </a:t>
            </a:r>
            <a:r>
              <a:rPr lang="en-US" dirty="0"/>
              <a:t>work together for a successful visit.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12</a:t>
            </a:fld>
            <a:endParaRPr lang="en-US"/>
          </a:p>
        </p:txBody>
      </p:sp>
    </p:spTree>
    <p:extLst>
      <p:ext uri="{BB962C8B-B14F-4D97-AF65-F5344CB8AC3E}">
        <p14:creationId xmlns:p14="http://schemas.microsoft.com/office/powerpoint/2010/main" val="321937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6921">
              <a:defRPr>
                <a:solidFill>
                  <a:schemeClr val="tx1"/>
                </a:solidFill>
                <a:latin typeface="Calibri" panose="020F0502020204030204" pitchFamily="34" charset="0"/>
                <a:cs typeface="Arial" panose="020B0604020202020204" pitchFamily="34" charset="0"/>
              </a:defRPr>
            </a:lvl1pPr>
            <a:lvl2pPr marL="757066" indent="-291179" defTabSz="926921">
              <a:defRPr>
                <a:solidFill>
                  <a:schemeClr val="tx1"/>
                </a:solidFill>
                <a:latin typeface="Calibri" panose="020F0502020204030204" pitchFamily="34" charset="0"/>
                <a:cs typeface="Arial" panose="020B0604020202020204" pitchFamily="34" charset="0"/>
              </a:defRPr>
            </a:lvl2pPr>
            <a:lvl3pPr marL="1164717" indent="-232943" defTabSz="926921">
              <a:defRPr>
                <a:solidFill>
                  <a:schemeClr val="tx1"/>
                </a:solidFill>
                <a:latin typeface="Calibri" panose="020F0502020204030204" pitchFamily="34" charset="0"/>
                <a:cs typeface="Arial" panose="020B0604020202020204" pitchFamily="34" charset="0"/>
              </a:defRPr>
            </a:lvl3pPr>
            <a:lvl4pPr marL="1630604" indent="-232943" defTabSz="926921">
              <a:defRPr>
                <a:solidFill>
                  <a:schemeClr val="tx1"/>
                </a:solidFill>
                <a:latin typeface="Calibri" panose="020F0502020204030204" pitchFamily="34" charset="0"/>
                <a:cs typeface="Arial" panose="020B0604020202020204" pitchFamily="34" charset="0"/>
              </a:defRPr>
            </a:lvl4pPr>
            <a:lvl5pPr marL="2096491" indent="-232943" defTabSz="926921">
              <a:defRPr>
                <a:solidFill>
                  <a:schemeClr val="tx1"/>
                </a:solidFill>
                <a:latin typeface="Calibri" panose="020F0502020204030204" pitchFamily="34" charset="0"/>
                <a:cs typeface="Arial" panose="020B0604020202020204" pitchFamily="34" charset="0"/>
              </a:defRPr>
            </a:lvl5pPr>
            <a:lvl6pPr marL="2562377" indent="-232943" defTabSz="9269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defTabSz="9269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defTabSz="9269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defTabSz="926921"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312F8E-67C8-4F9B-800A-98C0ADAA59FE}" type="slidenum">
              <a:rPr lang="en-US" altLang="en-US" smtClean="0">
                <a:latin typeface="Arial" panose="020B0604020202020204" pitchFamily="34" charset="0"/>
                <a:ea typeface="MS PGothic" panose="020B0600070205080204" pitchFamily="34" charset="-128"/>
              </a:rPr>
              <a:pPr/>
              <a:t>13</a:t>
            </a:fld>
            <a:endParaRPr lang="en-US" altLang="en-US">
              <a:latin typeface="Arial" panose="020B0604020202020204" pitchFamily="34" charset="0"/>
              <a:ea typeface="MS PGothic" panose="020B0600070205080204" pitchFamily="34" charset="-128"/>
            </a:endParaRPr>
          </a:p>
        </p:txBody>
      </p:sp>
      <p:sp>
        <p:nvSpPr>
          <p:cNvPr id="27651" name="Rectangle 2"/>
          <p:cNvSpPr>
            <a:spLocks noGrp="1" noRot="1" noChangeAspect="1" noChangeArrowheads="1" noTextEdit="1"/>
          </p:cNvSpPr>
          <p:nvPr>
            <p:ph type="sldImg"/>
          </p:nvPr>
        </p:nvSpPr>
        <p:spPr bwMode="auto">
          <a:xfrm>
            <a:off x="1303338" y="744538"/>
            <a:ext cx="4956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information on this slide outlines the important components of a Bright Futures visit.  </a:t>
            </a:r>
          </a:p>
          <a:p>
            <a:endParaRPr lang="en-US" dirty="0"/>
          </a:p>
          <a:p>
            <a:pPr marL="171450" indent="-171450">
              <a:buFont typeface="Arial" panose="020B0604020202020204" pitchFamily="34" charset="0"/>
              <a:buChar char="•"/>
            </a:pPr>
            <a:r>
              <a:rPr lang="en-US" dirty="0"/>
              <a:t>History is defined as information clinicians gather from families and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a:t>
            </a:r>
            <a:r>
              <a:rPr lang="en-US" dirty="0"/>
              <a:t>urveillance are the observations about certain aspects of health made by an experienced clinician throughout the visit; </a:t>
            </a:r>
          </a:p>
          <a:p>
            <a:pPr marL="171450" indent="-171450">
              <a:buFont typeface="Arial" panose="020B0604020202020204" pitchFamily="34" charset="0"/>
              <a:buChar char="•"/>
            </a:pPr>
            <a:r>
              <a:rPr lang="en-US" dirty="0"/>
              <a:t>The</a:t>
            </a:r>
            <a:r>
              <a:rPr lang="en-US" baseline="0" dirty="0"/>
              <a:t> </a:t>
            </a:r>
            <a:r>
              <a:rPr lang="en-US" dirty="0"/>
              <a:t>physical exam begins with height and weight (BMI calculation) and then Bright Futures recommends a comprehensive exam for each age and developmental stage visit</a:t>
            </a:r>
          </a:p>
          <a:p>
            <a:pPr marL="171450" indent="-171450">
              <a:buFont typeface="Arial" panose="020B0604020202020204" pitchFamily="34" charset="0"/>
              <a:buChar char="•"/>
            </a:pPr>
            <a:r>
              <a:rPr lang="en-US" dirty="0"/>
              <a:t>Screening includes using validated tools to detect certain short and long term conditions and health risks</a:t>
            </a:r>
          </a:p>
          <a:p>
            <a:pPr marL="171450" indent="-171450">
              <a:buFont typeface="Arial" panose="020B0604020202020204" pitchFamily="34" charset="0"/>
              <a:buChar char="•"/>
            </a:pPr>
            <a:r>
              <a:rPr lang="en-US" dirty="0"/>
              <a:t>Immunizations protect us from disease.  For example, more people die from flu every year in the US than from any other vaccine-preventable disease  </a:t>
            </a:r>
          </a:p>
          <a:p>
            <a:pPr marL="171450" indent="-171450">
              <a:buFont typeface="Arial" panose="020B0604020202020204" pitchFamily="34" charset="0"/>
              <a:buChar char="•"/>
            </a:pPr>
            <a:r>
              <a:rPr lang="en-US" dirty="0"/>
              <a:t>Anticipatory guidance refers</a:t>
            </a:r>
            <a:r>
              <a:rPr lang="en-US" baseline="0" dirty="0"/>
              <a:t> to </a:t>
            </a:r>
            <a:r>
              <a:rPr lang="en-US" dirty="0"/>
              <a:t>unique conversations between the clinician and family that recognize there are specific topics to discuss about health promotion at any age and point in development.</a:t>
            </a:r>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271869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departments have utilized the </a:t>
            </a:r>
            <a:r>
              <a:rPr lang="en-US" sz="1200" kern="1200" dirty="0">
                <a:solidFill>
                  <a:schemeClr val="tx1"/>
                </a:solidFill>
                <a:effectLst/>
                <a:latin typeface="+mn-lt"/>
                <a:ea typeface="+mn-ea"/>
                <a:cs typeface="+mn-cs"/>
              </a:rPr>
              <a:t>Bright Futures/AAP Periodicity Schedule </a:t>
            </a:r>
            <a:r>
              <a:rPr lang="en-US" dirty="0"/>
              <a:t>and Bright Futures in a variety of ways. For example, many health departments have trained home visiting staff to use Bright Futures resources to engage families in conversations about health promotion in the home setting.  Pediatricians who champion Bright Futures in their communities can access Bright Futures resources via the Bright Futures website for use in presentations to families and other health care professionals.  Resources include the Bright Futures video, tip sheets, sample PowerPoint presentations and many others.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E5AC0-DB72-441C-9EC6-9F9B151735FD}" type="slidenum">
              <a:rPr lang="en-US" smtClean="0"/>
              <a:t>14</a:t>
            </a:fld>
            <a:endParaRPr lang="en-US"/>
          </a:p>
        </p:txBody>
      </p:sp>
    </p:spTree>
    <p:extLst>
      <p:ext uri="{BB962C8B-B14F-4D97-AF65-F5344CB8AC3E}">
        <p14:creationId xmlns:p14="http://schemas.microsoft.com/office/powerpoint/2010/main" val="3055350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families: Bright Futures helps promote credible and reliable health information resources to patients and their families and involves the entire family in the health and wellness of the child. When families and professionals work together, sharing their knowledge and experience, children—and their families—thrive.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Bright Futures has resources for families.  For example, the Bright Futures Activity Book is a coloring book for parents to share with young children that highlight the Bright Futures’ themes. This resource also includes parent handouts for every visit.</a:t>
            </a:r>
            <a:r>
              <a:rPr lang="en-US" sz="1200" i="0" dirty="0"/>
              <a:t> The Family Pocket Guide </a:t>
            </a:r>
            <a:r>
              <a:rPr lang="en-US" sz="1200" kern="1200" dirty="0">
                <a:solidFill>
                  <a:schemeClr val="tx1"/>
                </a:solidFill>
                <a:effectLst/>
                <a:latin typeface="+mn-lt"/>
                <a:ea typeface="+mn-ea"/>
                <a:cs typeface="+mn-cs"/>
              </a:rPr>
              <a:t>is an abbreviated, plain language version that details what to expect for each visit. For example, it includes tips such as encouraging</a:t>
            </a:r>
            <a:r>
              <a:rPr lang="en-US" sz="1200" kern="1200" baseline="0" dirty="0">
                <a:solidFill>
                  <a:schemeClr val="tx1"/>
                </a:solidFill>
                <a:effectLst/>
                <a:latin typeface="+mn-lt"/>
                <a:ea typeface="+mn-ea"/>
                <a:cs typeface="+mn-cs"/>
              </a:rPr>
              <a:t> families </a:t>
            </a:r>
            <a:r>
              <a:rPr lang="en-US" sz="1200" kern="1200" dirty="0">
                <a:solidFill>
                  <a:schemeClr val="tx1"/>
                </a:solidFill>
                <a:effectLst/>
                <a:latin typeface="+mn-lt"/>
                <a:ea typeface="+mn-ea"/>
                <a:cs typeface="+mn-cs"/>
              </a:rPr>
              <a:t>to speak up and take active roles in their children’s care.  It also includes links to resources for further information for children’s good health.</a:t>
            </a:r>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15</a:t>
            </a:fld>
            <a:endParaRPr lang="en-US"/>
          </a:p>
        </p:txBody>
      </p:sp>
    </p:spTree>
    <p:extLst>
      <p:ext uri="{BB962C8B-B14F-4D97-AF65-F5344CB8AC3E}">
        <p14:creationId xmlns:p14="http://schemas.microsoft.com/office/powerpoint/2010/main" val="169770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study conducted this year, researchers found that most states do align with the Bright Futures/AAP Periodicity Schedule. Many states’ Medicaid programs have adopted the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as the standard of care for the states’ EPSDT programs and have aligned the programs to the Bright Futures/AAP Periodicity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sure to visit the States and Communities section of the Bright Futures Website to view 10 new stories of how various EPSDT programs are using the </a:t>
            </a:r>
            <a:r>
              <a:rPr lang="en-US" sz="1200" i="1" kern="1200" dirty="0">
                <a:solidFill>
                  <a:schemeClr val="tx1"/>
                </a:solidFill>
                <a:effectLst/>
                <a:latin typeface="+mn-lt"/>
                <a:ea typeface="+mn-ea"/>
                <a:cs typeface="+mn-cs"/>
              </a:rPr>
              <a:t>Bright Futures Guidelines. </a:t>
            </a:r>
            <a:r>
              <a:rPr lang="en-US" sz="1200" i="0" kern="1200" dirty="0">
                <a:solidFill>
                  <a:schemeClr val="tx1"/>
                </a:solidFill>
                <a:effectLst/>
                <a:latin typeface="+mn-lt"/>
                <a:ea typeface="+mn-ea"/>
                <a:cs typeface="+mn-cs"/>
              </a:rPr>
              <a:t>For example, </a:t>
            </a:r>
            <a:r>
              <a:rPr lang="en-US" sz="1200" kern="1200" dirty="0">
                <a:solidFill>
                  <a:schemeClr val="tx1"/>
                </a:solidFill>
                <a:effectLst/>
                <a:latin typeface="+mn-lt"/>
                <a:ea typeface="+mn-ea"/>
                <a:cs typeface="+mn-cs"/>
              </a:rPr>
              <a:t>Pennsylvania’s EPSDT staff has implemented the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by improving oral health throughout the state by increasing access to and use of routine pediatric dental care. They have done so by collaborating with managed care organizations in the state.</a:t>
            </a: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 the new state stories are: </a:t>
            </a:r>
            <a:r>
              <a:rPr lang="en-US" sz="1200" kern="1200" dirty="0">
                <a:solidFill>
                  <a:schemeClr val="tx1"/>
                </a:solidFill>
                <a:effectLst/>
                <a:latin typeface="+mn-lt"/>
                <a:ea typeface="+mn-ea"/>
                <a:cs typeface="+mn-cs"/>
              </a:rPr>
              <a:t>California, Colorado, Kentucky, Minnesota, Montana, Nevada, North Dakota, Pennsylvania, Rhode Island, South Dakota, Utah, Wyoming.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check your state’s website to see whether the state’s EPSDT schedule aligns to the Bright Futures/AAP Periodicity Schedule and follows the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E5AC0-DB72-441C-9EC6-9F9B151735FD}" type="slidenum">
              <a:rPr lang="en-US" smtClean="0"/>
              <a:t>16</a:t>
            </a:fld>
            <a:endParaRPr lang="en-US"/>
          </a:p>
        </p:txBody>
      </p:sp>
    </p:spTree>
    <p:extLst>
      <p:ext uri="{BB962C8B-B14F-4D97-AF65-F5344CB8AC3E}">
        <p14:creationId xmlns:p14="http://schemas.microsoft.com/office/powerpoint/2010/main" val="223487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Visit the State and Communities section of the Bright Futures Website for implementation assistance, materials, and state stories that may be helpful during provider-focused implementation efforts.</a:t>
            </a:r>
          </a:p>
        </p:txBody>
      </p:sp>
      <p:sp>
        <p:nvSpPr>
          <p:cNvPr id="4" name="Slide Number Placeholder 3"/>
          <p:cNvSpPr>
            <a:spLocks noGrp="1"/>
          </p:cNvSpPr>
          <p:nvPr>
            <p:ph type="sldNum" sz="quarter" idx="10"/>
          </p:nvPr>
        </p:nvSpPr>
        <p:spPr/>
        <p:txBody>
          <a:bodyPr/>
          <a:lstStyle/>
          <a:p>
            <a:fld id="{9F0E5AC0-DB72-441C-9EC6-9F9B151735FD}" type="slidenum">
              <a:rPr lang="en-US" smtClean="0"/>
              <a:t>17</a:t>
            </a:fld>
            <a:endParaRPr lang="en-US"/>
          </a:p>
        </p:txBody>
      </p:sp>
    </p:spTree>
    <p:extLst>
      <p:ext uri="{BB962C8B-B14F-4D97-AF65-F5344CB8AC3E}">
        <p14:creationId xmlns:p14="http://schemas.microsoft.com/office/powerpoint/2010/main" val="201600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Medicaid providers, departments of public health, and Title V, child care, child welfare, and other local agencies that work with family health, education, and well-being are key drivers of state health promotion and disease prevention initiatives. </a:t>
            </a:r>
            <a:r>
              <a:rPr lang="en-US" sz="1200" kern="1200" dirty="0">
                <a:solidFill>
                  <a:schemeClr val="tx1"/>
                </a:solidFill>
                <a:effectLst/>
                <a:latin typeface="+mn-lt"/>
                <a:ea typeface="+mn-ea"/>
                <a:cs typeface="+mn-cs"/>
              </a:rPr>
              <a:t>This slide provides examples of ways state agencies and Bright Futures can partner together.</a:t>
            </a:r>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18</a:t>
            </a:fld>
            <a:endParaRPr lang="en-US"/>
          </a:p>
        </p:txBody>
      </p:sp>
    </p:spTree>
    <p:extLst>
      <p:ext uri="{BB962C8B-B14F-4D97-AF65-F5344CB8AC3E}">
        <p14:creationId xmlns:p14="http://schemas.microsoft.com/office/powerpoint/2010/main" val="240916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ways –using a variety of models--in which state and local agencies can integrate and implement the </a:t>
            </a:r>
            <a:r>
              <a:rPr lang="en-US" sz="1200" i="1" kern="1200" dirty="0">
                <a:solidFill>
                  <a:schemeClr val="tx1"/>
                </a:solidFill>
                <a:effectLst/>
                <a:latin typeface="+mn-lt"/>
                <a:ea typeface="+mn-ea"/>
                <a:cs typeface="+mn-cs"/>
              </a:rPr>
              <a:t>Bright Futures Guidelines. </a:t>
            </a:r>
            <a:r>
              <a:rPr lang="en-US" sz="1200" kern="1200" dirty="0">
                <a:solidFill>
                  <a:schemeClr val="tx1"/>
                </a:solidFill>
                <a:effectLst/>
                <a:latin typeface="+mn-lt"/>
                <a:ea typeface="+mn-ea"/>
                <a:cs typeface="+mn-cs"/>
              </a:rPr>
              <a:t>For example, some</a:t>
            </a:r>
            <a:r>
              <a:rPr lang="en-US" sz="1200" kern="1200" baseline="0" dirty="0">
                <a:solidFill>
                  <a:schemeClr val="tx1"/>
                </a:solidFill>
                <a:effectLst/>
                <a:latin typeface="+mn-lt"/>
                <a:ea typeface="+mn-ea"/>
                <a:cs typeface="+mn-cs"/>
              </a:rPr>
              <a:t> state </a:t>
            </a:r>
            <a:r>
              <a:rPr lang="en-US" sz="1200" kern="1200" dirty="0">
                <a:solidFill>
                  <a:schemeClr val="tx1"/>
                </a:solidFill>
                <a:effectLst/>
                <a:latin typeface="+mn-lt"/>
                <a:ea typeface="+mn-ea"/>
                <a:cs typeface="+mn-cs"/>
              </a:rPr>
              <a:t>health departments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working alongside local health department staff to train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home-visiting representatives and home-based care managers in developmental screening. Using the Bright Futures/AAP Periodicity Schedule as a road map, the trainings focus on common developmental screening tools by educating the representatives on how and when to use the tools, and how to refer families to specialized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example,</a:t>
            </a:r>
            <a:r>
              <a:rPr lang="en-US" sz="1200" kern="1200" dirty="0">
                <a:solidFill>
                  <a:schemeClr val="tx1"/>
                </a:solidFill>
                <a:effectLst/>
                <a:latin typeface="+mn-lt"/>
                <a:ea typeface="+mn-ea"/>
                <a:cs typeface="+mn-cs"/>
              </a:rPr>
              <a:t> the Tennessee Governor’s Children’s Cabinet partnership, comprised of 6 state agencies, is charged with coordinating and enhancing state efforts to provide resources and services to children in TN. Such efforts include providing detailed online information on screenings, well-child visits, developmental milestones, and more.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terms of Quality Improvement, the </a:t>
            </a:r>
            <a:r>
              <a:rPr lang="en-US" sz="1200" i="1" kern="1200" dirty="0">
                <a:solidFill>
                  <a:schemeClr val="tx1"/>
                </a:solidFill>
                <a:effectLst/>
                <a:latin typeface="+mn-lt"/>
                <a:ea typeface="+mn-ea"/>
                <a:cs typeface="+mn-cs"/>
              </a:rPr>
              <a:t>Bright Futures Guidelines </a:t>
            </a:r>
            <a:r>
              <a:rPr lang="en-US" sz="1200" kern="1200" dirty="0">
                <a:solidFill>
                  <a:schemeClr val="tx1"/>
                </a:solidFill>
                <a:effectLst/>
                <a:latin typeface="+mn-lt"/>
                <a:ea typeface="+mn-ea"/>
                <a:cs typeface="+mn-cs"/>
              </a:rPr>
              <a:t>serve as an excellent roadmap to identify core indicators and measures that may be improved.  Examples include maternal depression screening, autism spectrum disorder screening, and immunization rates.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family engagement is an area many practices and organizations struggle with. A South Carolina program has made family</a:t>
            </a:r>
            <a:r>
              <a:rPr lang="en-US" sz="1200" kern="1200" baseline="0" dirty="0">
                <a:solidFill>
                  <a:schemeClr val="tx1"/>
                </a:solidFill>
                <a:effectLst/>
                <a:latin typeface="+mn-lt"/>
                <a:ea typeface="+mn-ea"/>
                <a:cs typeface="+mn-cs"/>
              </a:rPr>
              <a:t> engagement</a:t>
            </a:r>
            <a:r>
              <a:rPr lang="en-US" sz="1200" kern="1200" dirty="0">
                <a:solidFill>
                  <a:schemeClr val="tx1"/>
                </a:solidFill>
                <a:effectLst/>
                <a:latin typeface="+mn-lt"/>
                <a:ea typeface="+mn-ea"/>
                <a:cs typeface="+mn-cs"/>
              </a:rPr>
              <a:t> a priority and now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offers webinars to participating practices/clinics on how best to involve families in improvement processes.  Successful strategies</a:t>
            </a:r>
            <a:r>
              <a:rPr lang="en-US" sz="1200" kern="1200" baseline="0" dirty="0">
                <a:solidFill>
                  <a:schemeClr val="tx1"/>
                </a:solidFill>
                <a:effectLst/>
                <a:latin typeface="+mn-lt"/>
                <a:ea typeface="+mn-ea"/>
                <a:cs typeface="+mn-cs"/>
              </a:rPr>
              <a:t> include </a:t>
            </a:r>
            <a:r>
              <a:rPr lang="en-US" sz="1200" kern="1200" dirty="0">
                <a:solidFill>
                  <a:schemeClr val="tx1"/>
                </a:solidFill>
                <a:effectLst/>
                <a:latin typeface="+mn-lt"/>
                <a:ea typeface="+mn-ea"/>
                <a:cs typeface="+mn-cs"/>
              </a:rPr>
              <a:t>creating Patient Advisory Committees and developing</a:t>
            </a:r>
            <a:r>
              <a:rPr lang="en-US" sz="1200" kern="1200" baseline="0" dirty="0">
                <a:solidFill>
                  <a:schemeClr val="tx1"/>
                </a:solidFill>
                <a:effectLst/>
                <a:latin typeface="+mn-lt"/>
                <a:ea typeface="+mn-ea"/>
                <a:cs typeface="+mn-cs"/>
              </a:rPr>
              <a:t> and implementing </a:t>
            </a:r>
            <a:r>
              <a:rPr lang="en-US" sz="1200" kern="1200" dirty="0">
                <a:solidFill>
                  <a:schemeClr val="tx1"/>
                </a:solidFill>
                <a:effectLst/>
                <a:latin typeface="+mn-lt"/>
                <a:ea typeface="+mn-ea"/>
                <a:cs typeface="+mn-cs"/>
              </a:rPr>
              <a:t> parent evaluation forms after visits.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just a few example of projects in certain states and communities.</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owever, use Bright Futures and its resources in any way that may benefit children and families in your</a:t>
            </a:r>
            <a:r>
              <a:rPr lang="en-US" sz="1200" kern="1200" baseline="0" dirty="0">
                <a:solidFill>
                  <a:schemeClr val="tx1"/>
                </a:solidFill>
                <a:effectLst/>
                <a:latin typeface="+mn-lt"/>
                <a:ea typeface="+mn-ea"/>
                <a:cs typeface="+mn-cs"/>
              </a:rPr>
              <a:t> area</a:t>
            </a:r>
            <a:r>
              <a:rPr lang="en-US" sz="1200" kern="1200" dirty="0">
                <a:solidFill>
                  <a:schemeClr val="tx1"/>
                </a:solidFill>
                <a:effectLst/>
                <a:latin typeface="+mn-lt"/>
                <a:ea typeface="+mn-ea"/>
                <a:cs typeface="+mn-cs"/>
              </a:rPr>
              <a:t>. For more information and examples of tried and true Bright Futures implementation efforts, visit the State and Communities page of the Bright Futures website.</a:t>
            </a:r>
          </a:p>
        </p:txBody>
      </p:sp>
      <p:sp>
        <p:nvSpPr>
          <p:cNvPr id="4" name="Slide Number Placeholder 3"/>
          <p:cNvSpPr>
            <a:spLocks noGrp="1"/>
          </p:cNvSpPr>
          <p:nvPr>
            <p:ph type="sldNum" sz="quarter" idx="10"/>
          </p:nvPr>
        </p:nvSpPr>
        <p:spPr/>
        <p:txBody>
          <a:bodyPr/>
          <a:lstStyle/>
          <a:p>
            <a:fld id="{9F0E5AC0-DB72-441C-9EC6-9F9B151735FD}" type="slidenum">
              <a:rPr lang="en-US" smtClean="0"/>
              <a:t>19</a:t>
            </a:fld>
            <a:endParaRPr lang="en-US"/>
          </a:p>
        </p:txBody>
      </p:sp>
    </p:spTree>
    <p:extLst>
      <p:ext uri="{BB962C8B-B14F-4D97-AF65-F5344CB8AC3E}">
        <p14:creationId xmlns:p14="http://schemas.microsoft.com/office/powerpoint/2010/main" val="24255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2</a:t>
            </a:fld>
            <a:endParaRPr lang="en-US"/>
          </a:p>
        </p:txBody>
      </p:sp>
    </p:spTree>
    <p:extLst>
      <p:ext uri="{BB962C8B-B14F-4D97-AF65-F5344CB8AC3E}">
        <p14:creationId xmlns:p14="http://schemas.microsoft.com/office/powerpoint/2010/main" val="118337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health departments and state agencies find that integrating the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into health promotion and prevention programs helps them accomplish their goals of improving the health of children. There are many ways you can begin to implement Bright Futures at the state and community levels.</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ere are some tips to get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started.</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Start gradually, so you can modify activities as you go along. Replicate successful projects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scale up implementation efforts,</a:t>
            </a:r>
            <a:r>
              <a:rPr lang="en-US" sz="1200" kern="1200" baseline="0" dirty="0">
                <a:solidFill>
                  <a:schemeClr val="tx1"/>
                </a:solidFill>
                <a:effectLst/>
                <a:latin typeface="+mn-lt"/>
                <a:ea typeface="+mn-ea"/>
                <a:cs typeface="+mn-cs"/>
              </a:rPr>
              <a:t> when appropriate</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Focusing on individual elements of the </a:t>
            </a:r>
            <a:r>
              <a:rPr lang="en-US" sz="1200" i="1" kern="1200" dirty="0">
                <a:solidFill>
                  <a:schemeClr val="tx1"/>
                </a:solidFill>
                <a:effectLst/>
                <a:latin typeface="+mn-lt"/>
                <a:ea typeface="+mn-ea"/>
                <a:cs typeface="+mn-cs"/>
              </a:rPr>
              <a:t>Guidelines</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feel less overwhelming, and will allow a project’s efficacy to be evaluated effectively.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Include families and community partners at all stages of implementation.  They</a:t>
            </a:r>
            <a:r>
              <a:rPr lang="en-US" sz="1200" kern="1200" baseline="0" dirty="0">
                <a:solidFill>
                  <a:schemeClr val="tx1"/>
                </a:solidFill>
                <a:effectLst/>
                <a:latin typeface="+mn-lt"/>
                <a:ea typeface="+mn-ea"/>
                <a:cs typeface="+mn-cs"/>
              </a:rPr>
              <a:t> are</a:t>
            </a:r>
            <a:r>
              <a:rPr lang="en-US" sz="1200" kern="1200" dirty="0">
                <a:solidFill>
                  <a:schemeClr val="tx1"/>
                </a:solidFill>
                <a:effectLst/>
                <a:latin typeface="+mn-lt"/>
                <a:ea typeface="+mn-ea"/>
                <a:cs typeface="+mn-cs"/>
              </a:rPr>
              <a:t> integral stakeholders that help refine goals, provide feedback, and establish valuable relationships.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Working with existing initiatives leverages and synchronizes efforts, which may lead to a greater positive impact.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Obtain</a:t>
            </a:r>
            <a:r>
              <a:rPr lang="en-US" sz="1200" kern="1200" baseline="0" dirty="0">
                <a:solidFill>
                  <a:schemeClr val="tx1"/>
                </a:solidFill>
                <a:effectLst/>
                <a:latin typeface="+mn-lt"/>
                <a:ea typeface="+mn-ea"/>
                <a:cs typeface="+mn-cs"/>
              </a:rPr>
              <a:t> clinician </a:t>
            </a:r>
            <a:r>
              <a:rPr lang="en-US" sz="1200" kern="1200" dirty="0">
                <a:solidFill>
                  <a:schemeClr val="tx1"/>
                </a:solidFill>
                <a:effectLst/>
                <a:latin typeface="+mn-lt"/>
                <a:ea typeface="+mn-ea"/>
                <a:cs typeface="+mn-cs"/>
              </a:rPr>
              <a:t>buy-in and tailor implementation projects and Bright Futures tools to the needs of local practices/clinics. Understand the clinician’s barriers and work together to leverage existing resources to address their concerns.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participating clinics/practices gather data to monitor progress and evaluate the effectiveness of the intervention.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update your organization or agency’s website to make it easy for clinicians and others to access the Bright Futures materials.</a:t>
            </a:r>
          </a:p>
        </p:txBody>
      </p:sp>
      <p:sp>
        <p:nvSpPr>
          <p:cNvPr id="4" name="Slide Number Placeholder 3"/>
          <p:cNvSpPr>
            <a:spLocks noGrp="1"/>
          </p:cNvSpPr>
          <p:nvPr>
            <p:ph type="sldNum" sz="quarter" idx="10"/>
          </p:nvPr>
        </p:nvSpPr>
        <p:spPr/>
        <p:txBody>
          <a:bodyPr/>
          <a:lstStyle/>
          <a:p>
            <a:fld id="{9F0E5AC0-DB72-441C-9EC6-9F9B151735FD}" type="slidenum">
              <a:rPr lang="en-US" smtClean="0"/>
              <a:t>20</a:t>
            </a:fld>
            <a:endParaRPr lang="en-US"/>
          </a:p>
        </p:txBody>
      </p:sp>
    </p:spTree>
    <p:extLst>
      <p:ext uri="{BB962C8B-B14F-4D97-AF65-F5344CB8AC3E}">
        <p14:creationId xmlns:p14="http://schemas.microsoft.com/office/powerpoint/2010/main" val="262534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Bright Futures provides a set of materials and measures to track and document preventive care activities and services. These resources facilitate engagement of pediatric health care professionals in performing Quality Improvement (QI) activities at the practice level or in partnership with others at the state or community level  They will improve preventive care and achieve outcomes related to the Bright Futures tasks of disease prevention, risk and disease detection, and health promotion</a:t>
            </a:r>
            <a:r>
              <a:rPr lang="en-US" sz="1200" kern="1200" dirty="0">
                <a:solidFill>
                  <a:schemeClr val="tx1"/>
                </a:solidFill>
                <a:effectLst/>
                <a:latin typeface="+mn-lt"/>
                <a:ea typeface="+mn-ea"/>
                <a:cs typeface="+mn-cs"/>
              </a:rPr>
              <a:t>. The measures are grouped under the following categories: Infancy &amp; Early Childhood, Middle Childhood &amp; Adolescence, and Office-Based System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Measurement is a critical step in "translating" the </a:t>
            </a:r>
            <a:r>
              <a:rPr lang="en-US" sz="1200" i="1" kern="1200" dirty="0">
                <a:solidFill>
                  <a:schemeClr val="tx1"/>
                </a:solidFill>
                <a:effectLst/>
                <a:latin typeface="+mn-lt"/>
                <a:ea typeface="+mn-ea"/>
                <a:cs typeface="+mn-cs"/>
              </a:rPr>
              <a:t>Guidelines</a:t>
            </a:r>
            <a:r>
              <a:rPr lang="en-US" sz="1200" kern="1200" dirty="0">
                <a:solidFill>
                  <a:schemeClr val="tx1"/>
                </a:solidFill>
                <a:effectLst/>
                <a:latin typeface="+mn-lt"/>
                <a:ea typeface="+mn-ea"/>
                <a:cs typeface="+mn-cs"/>
              </a:rPr>
              <a:t> into quantifiable components through chart audit and/or office systems inventory. The Bright Futures QI measures combine nationally endorsed measures and measures tested in, or adopted from, previous QI preventive services projects. To be included, the measures must reflect an important component of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and be appropriate for practice change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l"/>
            <a:r>
              <a:rPr lang="en-US" sz="1200" kern="1200" dirty="0">
                <a:solidFill>
                  <a:schemeClr val="tx1"/>
                </a:solidFill>
                <a:effectLst/>
                <a:latin typeface="+mn-lt"/>
                <a:ea typeface="+mn-ea"/>
                <a:cs typeface="+mn-cs"/>
              </a:rPr>
              <a:t>The QI Measures can be found under the Quality Improvement tab in the Bright Futures website.</a:t>
            </a:r>
            <a:br>
              <a:rPr lang="en-US" b="1" i="0" dirty="0">
                <a:solidFill>
                  <a:srgbClr val="FFFFFF"/>
                </a:solidFill>
                <a:effectLst/>
                <a:latin typeface="Arial" panose="020B0604020202020204" pitchFamily="34" charset="0"/>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0E5AC0-DB72-441C-9EC6-9F9B151735FD}" type="slidenum">
              <a:rPr lang="en-US" smtClean="0"/>
              <a:t>21</a:t>
            </a:fld>
            <a:endParaRPr lang="en-US"/>
          </a:p>
        </p:txBody>
      </p:sp>
    </p:spTree>
    <p:extLst>
      <p:ext uri="{BB962C8B-B14F-4D97-AF65-F5344CB8AC3E}">
        <p14:creationId xmlns:p14="http://schemas.microsoft.com/office/powerpoint/2010/main" val="2725304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Bright Futures Website provides access to the Bright Futures resources including the </a:t>
            </a:r>
            <a:r>
              <a:rPr lang="en-US" i="1" dirty="0"/>
              <a:t>Bright Futures Guidelines</a:t>
            </a:r>
            <a:r>
              <a:rPr lang="en-US" i="0" dirty="0"/>
              <a:t>, the Pocket Guide, the Bright Futures Tool and Resource Kit, the Performing Preventive Services Manual, the Bright Futures: Nutrition and Pocket Guide, the Bright Futures Activity Book, and the Family Pocket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Bright Futures materials, aimed at specific target audiences such as health care professionals or families have been developed</a:t>
            </a:r>
            <a:r>
              <a:rPr lang="en-US" baseline="0" dirty="0"/>
              <a:t> </a:t>
            </a:r>
            <a:r>
              <a:rPr lang="en-US" dirty="0"/>
              <a:t>including a Tool and Resource Kit.  This Kit is currently being updated to align with the Fourth Edition.   </a:t>
            </a:r>
          </a:p>
        </p:txBody>
      </p:sp>
      <p:sp>
        <p:nvSpPr>
          <p:cNvPr id="4" name="Slide Number Placeholder 3"/>
          <p:cNvSpPr>
            <a:spLocks noGrp="1"/>
          </p:cNvSpPr>
          <p:nvPr>
            <p:ph type="sldNum" sz="quarter" idx="10"/>
          </p:nvPr>
        </p:nvSpPr>
        <p:spPr/>
        <p:txBody>
          <a:bodyPr/>
          <a:lstStyle/>
          <a:p>
            <a:fld id="{9F0E5AC0-DB72-441C-9EC6-9F9B151735FD}" type="slidenum">
              <a:rPr lang="en-US" smtClean="0"/>
              <a:t>22</a:t>
            </a:fld>
            <a:endParaRPr lang="en-US"/>
          </a:p>
        </p:txBody>
      </p:sp>
    </p:spTree>
    <p:extLst>
      <p:ext uri="{BB962C8B-B14F-4D97-AF65-F5344CB8AC3E}">
        <p14:creationId xmlns:p14="http://schemas.microsoft.com/office/powerpoint/2010/main" val="1864235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Tools are an integral component of the suite of Bright Futures resources. Different audiences use the</a:t>
            </a:r>
            <a:r>
              <a:rPr lang="en-US" baseline="0" dirty="0"/>
              <a:t> toolkit differently.  For example, a public health clinician might use the Previsit Questionnaires in a local clinic, whereas a school nurse might also distribute education handouts to adolescent students. </a:t>
            </a:r>
          </a:p>
          <a:p>
            <a:endParaRPr lang="en-US" dirty="0"/>
          </a:p>
          <a:p>
            <a:r>
              <a:rPr lang="en-US" dirty="0"/>
              <a:t>The new Tool and Resource Kit is currently under development and is anticipated to be released</a:t>
            </a:r>
            <a:r>
              <a:rPr lang="en-US" baseline="0" dirty="0"/>
              <a:t> in</a:t>
            </a:r>
            <a:r>
              <a:rPr lang="en-US" dirty="0"/>
              <a:t> early 2018. </a:t>
            </a:r>
            <a:r>
              <a:rPr lang="en-US" baseline="0" dirty="0"/>
              <a:t> This Kit</a:t>
            </a:r>
            <a:r>
              <a:rPr lang="en-US" dirty="0"/>
              <a:t> will help health care professionals support and implement the recommendations provided in the Fourth Edition.</a:t>
            </a:r>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23</a:t>
            </a:fld>
            <a:endParaRPr lang="en-US"/>
          </a:p>
        </p:txBody>
      </p:sp>
    </p:spTree>
    <p:extLst>
      <p:ext uri="{BB962C8B-B14F-4D97-AF65-F5344CB8AC3E}">
        <p14:creationId xmlns:p14="http://schemas.microsoft.com/office/powerpoint/2010/main" val="292438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a:t>
            </a:r>
            <a:r>
              <a:rPr lang="en-US" baseline="0" dirty="0"/>
              <a:t> are currently under development and will be available in the near future to assist with implementation of the Fourth Edition.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risk assessment questions will be posted soon on the Bright Futures website. The Bright Futures Tool and Resource Kit, which will contain the risk assessment questions, patient and parent handouts, and other materials, is currently under development and </a:t>
            </a:r>
            <a:r>
              <a:rPr lang="en-US" dirty="0"/>
              <a:t>is anticipated to be released in early 2018.</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24</a:t>
            </a:fld>
            <a:endParaRPr lang="en-US"/>
          </a:p>
        </p:txBody>
      </p:sp>
    </p:spTree>
    <p:extLst>
      <p:ext uri="{BB962C8B-B14F-4D97-AF65-F5344CB8AC3E}">
        <p14:creationId xmlns:p14="http://schemas.microsoft.com/office/powerpoint/2010/main" val="266730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u="sng" dirty="0"/>
              <a:t>Coding for Pediatric Preventive Care</a:t>
            </a:r>
            <a:r>
              <a:rPr lang="en-US" dirty="0"/>
              <a:t> booklet includes the </a:t>
            </a:r>
            <a:r>
              <a:rPr lang="en-US" i="1" dirty="0"/>
              <a:t>Current Procedural Terminology, known as CPT,</a:t>
            </a:r>
            <a:r>
              <a:rPr lang="en-US" dirty="0"/>
              <a:t> Healthcare Common Procedure Coding System Level II, and ICD-10-CM</a:t>
            </a:r>
            <a:r>
              <a:rPr lang="en-US" i="1" dirty="0"/>
              <a:t> </a:t>
            </a:r>
            <a:r>
              <a:rPr lang="en-US" dirty="0"/>
              <a:t>codes most commonly reported by pediatricians in providing preventive care services.   </a:t>
            </a:r>
          </a:p>
          <a:p>
            <a:endParaRPr lang="en-US" dirty="0"/>
          </a:p>
          <a:p>
            <a:r>
              <a:rPr lang="en-US" dirty="0"/>
              <a:t>Education in Quality Improvement for Pediatric Practice or EQIPP is a self-directed, online learning program that weaves measurement-based improvement principles and concepts with pediatric-specific clinical content to improve children’s health and wellness. EQIPP courses help identify and close the gaps in practices using practical tools. With these online courses, users learn to document improved quality care on a continuous basis, earn continuing medical education credits, and meet MOC Part 4 (Performance in Practice) requirements all at once.	</a:t>
            </a:r>
          </a:p>
          <a:p>
            <a:r>
              <a:rPr lang="en-US" dirty="0"/>
              <a:t>Both of the Bright</a:t>
            </a:r>
            <a:r>
              <a:rPr lang="en-US" baseline="0" dirty="0"/>
              <a:t> Futures EQIPP courses are available on the EQIPP web site.</a:t>
            </a:r>
          </a:p>
          <a:p>
            <a:endParaRPr lang="en-US" baseline="0" dirty="0"/>
          </a:p>
        </p:txBody>
      </p:sp>
      <p:sp>
        <p:nvSpPr>
          <p:cNvPr id="4" name="Slide Number Placeholder 3"/>
          <p:cNvSpPr>
            <a:spLocks noGrp="1"/>
          </p:cNvSpPr>
          <p:nvPr>
            <p:ph type="sldNum" sz="quarter" idx="10"/>
          </p:nvPr>
        </p:nvSpPr>
        <p:spPr/>
        <p:txBody>
          <a:bodyPr/>
          <a:lstStyle/>
          <a:p>
            <a:fld id="{9F0E5AC0-DB72-441C-9EC6-9F9B151735FD}" type="slidenum">
              <a:rPr lang="en-US" smtClean="0"/>
              <a:t>25</a:t>
            </a:fld>
            <a:endParaRPr lang="en-US"/>
          </a:p>
        </p:txBody>
      </p:sp>
    </p:spTree>
    <p:extLst>
      <p:ext uri="{BB962C8B-B14F-4D97-AF65-F5344CB8AC3E}">
        <p14:creationId xmlns:p14="http://schemas.microsoft.com/office/powerpoint/2010/main" val="2127909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check out the Bright Futures website. </a:t>
            </a:r>
            <a:br>
              <a:rPr lang="en-US" dirty="0"/>
            </a:br>
            <a:r>
              <a:rPr lang="en-US" dirty="0"/>
              <a:t>For a preview of the book go to: </a:t>
            </a:r>
            <a:r>
              <a:rPr lang="en-US" dirty="0">
                <a:hlinkClick r:id="rId3"/>
              </a:rPr>
              <a:t>https://shop.aap.org/bright-futures-guidelines-for-health-supervision-of-infants-children-and-adolescents-4th-edition-1/</a:t>
            </a:r>
            <a:r>
              <a:rPr lang="en-US" dirty="0"/>
              <a:t> </a:t>
            </a:r>
          </a:p>
        </p:txBody>
      </p:sp>
      <p:sp>
        <p:nvSpPr>
          <p:cNvPr id="4" name="Slide Number Placeholder 3"/>
          <p:cNvSpPr>
            <a:spLocks noGrp="1"/>
          </p:cNvSpPr>
          <p:nvPr>
            <p:ph type="sldNum" sz="quarter" idx="10"/>
          </p:nvPr>
        </p:nvSpPr>
        <p:spPr/>
        <p:txBody>
          <a:bodyPr/>
          <a:lstStyle/>
          <a:p>
            <a:fld id="{9F0E5AC0-DB72-441C-9EC6-9F9B151735FD}" type="slidenum">
              <a:rPr lang="en-US" smtClean="0"/>
              <a:t>26</a:t>
            </a:fld>
            <a:endParaRPr lang="en-US"/>
          </a:p>
        </p:txBody>
      </p:sp>
    </p:spTree>
    <p:extLst>
      <p:ext uri="{BB962C8B-B14F-4D97-AF65-F5344CB8AC3E}">
        <p14:creationId xmlns:p14="http://schemas.microsoft.com/office/powerpoint/2010/main" val="13557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Please contact us if you are interested in learning more about how to implement Bright Futures in your state or if you have any experiences and/or lessons learned to share.</a:t>
            </a:r>
          </a:p>
          <a:p>
            <a:pPr eaLnBrk="1" hangingPunct="1">
              <a:spcBef>
                <a:spcPct val="0"/>
              </a:spcBef>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E2655B-DBAC-4B2F-AD3B-092BD8ABADDF}" type="slidenum">
              <a:rPr lang="en-US" altLang="en-US" smtClean="0"/>
              <a:pPr/>
              <a:t>27</a:t>
            </a:fld>
            <a:endParaRPr lang="en-US" altLang="en-US"/>
          </a:p>
        </p:txBody>
      </p:sp>
    </p:spTree>
    <p:extLst>
      <p:ext uri="{BB962C8B-B14F-4D97-AF65-F5344CB8AC3E}">
        <p14:creationId xmlns:p14="http://schemas.microsoft.com/office/powerpoint/2010/main" val="3913677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28</a:t>
            </a:fld>
            <a:endParaRPr lang="en-US"/>
          </a:p>
        </p:txBody>
      </p:sp>
    </p:spTree>
    <p:extLst>
      <p:ext uri="{BB962C8B-B14F-4D97-AF65-F5344CB8AC3E}">
        <p14:creationId xmlns:p14="http://schemas.microsoft.com/office/powerpoint/2010/main" val="21449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Bright Futures is a set of principles, strategies and tools that are theory-based, evidence-driven, and systems-oriented that can be used to improve the health and well-being of all children through culturally appropriate interventions that address the current and emerging health promotion needs at the family, clinical practice, community, health system and policy levels.</a:t>
            </a:r>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3</a:t>
            </a:fld>
            <a:endParaRPr lang="en-US"/>
          </a:p>
        </p:txBody>
      </p:sp>
    </p:spTree>
    <p:extLst>
      <p:ext uri="{BB962C8B-B14F-4D97-AF65-F5344CB8AC3E}">
        <p14:creationId xmlns:p14="http://schemas.microsoft.com/office/powerpoint/2010/main" val="212842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clinicians, Bright Futures contains relevant information, tools and resources for a variety of audiences including: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state and local public health programs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policymakers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child health clinicians that directly provide primary care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home visiting staff</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community mental health providers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school nurses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pediatric educators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medical residents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advocates and families who actively participate in well-child visits.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of these audiences have important roles to play in keeping children healthy and safe. State and local government agencies and community organizations have the responsibility of helping families access care and resources that promote safe and healthful environments. For example, many state Medicaid agencies have adopted the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as the standard of care in the state, and most Early and Periodic Screening, Diagnosis, and Treatment (EPSDT) programs follow the Bright Futures/American Academy of Pediatrics (AAP) Periodicity Schedule and the </a:t>
            </a:r>
            <a:r>
              <a:rPr lang="en-US" sz="1200" i="1" kern="1200" dirty="0">
                <a:solidFill>
                  <a:schemeClr val="tx1"/>
                </a:solidFill>
                <a:effectLst/>
                <a:latin typeface="+mn-lt"/>
                <a:ea typeface="+mn-ea"/>
                <a:cs typeface="+mn-cs"/>
              </a:rPr>
              <a:t>Guidelines</a:t>
            </a:r>
            <a:r>
              <a:rPr lang="en-US" sz="1200" kern="1200" dirty="0">
                <a:solidFill>
                  <a:schemeClr val="tx1"/>
                </a:solidFill>
                <a:effectLst/>
                <a:latin typeface="+mn-lt"/>
                <a:ea typeface="+mn-ea"/>
                <a:cs typeface="+mn-cs"/>
              </a:rPr>
              <a:t>' pediatric screening recommendations, thus ensuring that children and teens obtaining care through government agencies receive quality and covered preventive services. The 2017 Periodicity Schedule is consistent with the Fourth Edition.</a:t>
            </a:r>
            <a:endParaRPr lang="en-US" dirty="0"/>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4</a:t>
            </a:fld>
            <a:endParaRPr lang="en-US"/>
          </a:p>
        </p:txBody>
      </p:sp>
    </p:spTree>
    <p:extLst>
      <p:ext uri="{BB962C8B-B14F-4D97-AF65-F5344CB8AC3E}">
        <p14:creationId xmlns:p14="http://schemas.microsoft.com/office/powerpoint/2010/main" val="94041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beginning, the </a:t>
            </a:r>
            <a:r>
              <a:rPr lang="en-US" i="1" dirty="0"/>
              <a:t>Bright Futures Guidelines</a:t>
            </a:r>
            <a:r>
              <a:rPr lang="en-US" dirty="0"/>
              <a:t> have had a rich history with many tireless contributors.</a:t>
            </a:r>
          </a:p>
          <a:p>
            <a:endParaRPr lang="en-US" dirty="0"/>
          </a:p>
          <a:p>
            <a:r>
              <a:rPr lang="en-US" dirty="0"/>
              <a:t>The richness of the Fourth Edition reflects the combined wisdom of the multidisciplinary child and adolescent health care professionals and families who served on the 4 Bright Futures Expert Panels on Infancy, Early Childhood, Middle Childhood, and Adolescence. </a:t>
            </a:r>
          </a:p>
          <a:p>
            <a:endParaRPr lang="en-US" dirty="0"/>
          </a:p>
          <a:p>
            <a:r>
              <a:rPr lang="en-US" dirty="0"/>
              <a:t>Each Panel, and many expert reviewers, carefully considered the health supervision needs of an age group and developmental stage, as well as recommendations set forth in each of the 12 health promotion themes. </a:t>
            </a:r>
          </a:p>
          <a:p>
            <a:endParaRPr lang="en-US" dirty="0"/>
          </a:p>
          <a:p>
            <a:r>
              <a:rPr lang="en-US" dirty="0"/>
              <a:t>The Fourth Edition has also undergone Public Review receiving over 3500 comments from public external reviewers who represented AAP committees, councils, and sections; professional organizations; institutions; and individuals with expertise and interest in this project. </a:t>
            </a:r>
          </a:p>
        </p:txBody>
      </p:sp>
      <p:sp>
        <p:nvSpPr>
          <p:cNvPr id="4" name="Slide Number Placeholder 3"/>
          <p:cNvSpPr>
            <a:spLocks noGrp="1"/>
          </p:cNvSpPr>
          <p:nvPr>
            <p:ph type="sldNum" sz="quarter" idx="10"/>
          </p:nvPr>
        </p:nvSpPr>
        <p:spPr/>
        <p:txBody>
          <a:bodyPr/>
          <a:lstStyle/>
          <a:p>
            <a:fld id="{9F0E5AC0-DB72-441C-9EC6-9F9B151735FD}" type="slidenum">
              <a:rPr lang="en-US" smtClean="0"/>
              <a:t>5</a:t>
            </a:fld>
            <a:endParaRPr lang="en-US"/>
          </a:p>
        </p:txBody>
      </p:sp>
    </p:spTree>
    <p:extLst>
      <p:ext uri="{BB962C8B-B14F-4D97-AF65-F5344CB8AC3E}">
        <p14:creationId xmlns:p14="http://schemas.microsoft.com/office/powerpoint/2010/main" val="279820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bottom line- the Bright Futures/AAP Periodicity Schedule recommends exactly what pediatric clinicians should screen for and do at every well-child visit to promote comprehensive health supervision, while the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provides clinicians with all-inclusive recommendations and tips to provide patients the best care. Within the public health arena, the Bright Futures/AAP Periodicity Schedule may be adopted as the standard of care for pediatric services. It can help identify health indicators and screenings and can be used by clinicians in health department clinics.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AAP Recommendations for Preventive Pediatric Health Care, or Periodicity Schedule, is actually AAP Policy and is published annually in </a:t>
            </a:r>
            <a:r>
              <a:rPr lang="en-US" sz="1200" i="1" kern="1200" dirty="0">
                <a:solidFill>
                  <a:schemeClr val="tx1"/>
                </a:solidFill>
                <a:effectLst/>
                <a:latin typeface="+mn-lt"/>
                <a:ea typeface="+mn-ea"/>
                <a:cs typeface="+mn-cs"/>
              </a:rPr>
              <a:t>Pediatrics</a:t>
            </a:r>
            <a:r>
              <a:rPr lang="en-US" sz="1200" kern="1200" dirty="0">
                <a:solidFill>
                  <a:schemeClr val="tx1"/>
                </a:solidFill>
                <a:effectLst/>
                <a:latin typeface="+mn-lt"/>
                <a:ea typeface="+mn-ea"/>
                <a:cs typeface="+mn-cs"/>
              </a:rPr>
              <a:t>, the AAP peer reviewed journal.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Periodicity Schedule is updated annually as new evidence emerges–you can find it on </a:t>
            </a:r>
            <a:r>
              <a:rPr lang="en-US" sz="1200" u="sng" kern="1200" dirty="0">
                <a:solidFill>
                  <a:schemeClr val="tx1"/>
                </a:solidFill>
                <a:effectLst/>
                <a:latin typeface="+mn-lt"/>
                <a:ea typeface="+mn-ea"/>
                <a:cs typeface="+mn-cs"/>
                <a:hlinkClick r:id="rId3"/>
              </a:rPr>
              <a:t>brightfutures.aap.org</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linking to the Periodicity Schedule online, make sure to directly link to the Bright Futures website for the latest version.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AAP updates the Periodicity Schedule annually, which is the reason the Schedule is not found in the book itself. </a:t>
            </a:r>
          </a:p>
        </p:txBody>
      </p:sp>
      <p:sp>
        <p:nvSpPr>
          <p:cNvPr id="4" name="Slide Number Placeholder 3"/>
          <p:cNvSpPr>
            <a:spLocks noGrp="1"/>
          </p:cNvSpPr>
          <p:nvPr>
            <p:ph type="sldNum" sz="quarter" idx="10"/>
          </p:nvPr>
        </p:nvSpPr>
        <p:spPr/>
        <p:txBody>
          <a:bodyPr/>
          <a:lstStyle/>
          <a:p>
            <a:fld id="{9F0E5AC0-DB72-441C-9EC6-9F9B151735FD}" type="slidenum">
              <a:rPr lang="en-US" smtClean="0"/>
              <a:t>6</a:t>
            </a:fld>
            <a:endParaRPr lang="en-US"/>
          </a:p>
        </p:txBody>
      </p:sp>
    </p:spTree>
    <p:extLst>
      <p:ext uri="{BB962C8B-B14F-4D97-AF65-F5344CB8AC3E}">
        <p14:creationId xmlns:p14="http://schemas.microsoft.com/office/powerpoint/2010/main" val="229067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science has evolved, so, too, has the evidence-base for the health supervision recommendations as reflected in the Fourth Edition. The Evidence and Rationale chapter provides evidence-driven guidance for implementing the recommendations included in the Periodicity Schedule and also describes other preventive care services likely to be beneficial, but that are not supported by the same degree of evidence. The chapter reflects Bright Futures’ desire to be as transparent as possible about the evidence supporting its recommendations.</a:t>
            </a:r>
          </a:p>
          <a:p>
            <a:endParaRPr lang="en-US" dirty="0"/>
          </a:p>
          <a:p>
            <a:r>
              <a:rPr lang="en-US" dirty="0"/>
              <a:t>The Evidence and Rationale chapter presents each component of </a:t>
            </a:r>
            <a:r>
              <a:rPr lang="en-US" i="0" dirty="0"/>
              <a:t>the Periodicity Schedule</a:t>
            </a:r>
            <a:r>
              <a:rPr lang="en-US" i="1" dirty="0"/>
              <a:t> </a:t>
            </a:r>
            <a:r>
              <a:rPr lang="en-US" dirty="0"/>
              <a:t>beginning with text that summarizes the supporting evidence. This summary is followed by tables that provide evidence citations, the rationale for the screening tasks, techniques, and risk assessment questions used in the </a:t>
            </a:r>
            <a:r>
              <a:rPr lang="en-US" i="1" dirty="0"/>
              <a:t>Guidelines. </a:t>
            </a:r>
            <a:r>
              <a:rPr lang="en-US" dirty="0"/>
              <a:t>The components are presented alphabetically by topic, unlike the </a:t>
            </a:r>
            <a:r>
              <a:rPr lang="en-US" i="0" dirty="0"/>
              <a:t>Periodicity</a:t>
            </a:r>
            <a:r>
              <a:rPr lang="en-US" i="1" dirty="0"/>
              <a:t> </a:t>
            </a:r>
            <a:r>
              <a:rPr lang="en-US" i="0" dirty="0"/>
              <a:t>Schedule</a:t>
            </a:r>
            <a:r>
              <a:rPr lang="en-US" i="1" dirty="0"/>
              <a:t>, </a:t>
            </a:r>
            <a:r>
              <a:rPr lang="en-US" dirty="0"/>
              <a:t>which follows a different order.</a:t>
            </a:r>
          </a:p>
          <a:p>
            <a:endParaRPr lang="en-US" dirty="0"/>
          </a:p>
        </p:txBody>
      </p:sp>
      <p:sp>
        <p:nvSpPr>
          <p:cNvPr id="4" name="Slide Number Placeholder 3"/>
          <p:cNvSpPr>
            <a:spLocks noGrp="1"/>
          </p:cNvSpPr>
          <p:nvPr>
            <p:ph type="sldNum" sz="quarter" idx="10"/>
          </p:nvPr>
        </p:nvSpPr>
        <p:spPr/>
        <p:txBody>
          <a:bodyPr/>
          <a:lstStyle/>
          <a:p>
            <a:fld id="{9F0E5AC0-DB72-441C-9EC6-9F9B151735FD}" type="slidenum">
              <a:rPr lang="en-US" smtClean="0"/>
              <a:t>7</a:t>
            </a:fld>
            <a:endParaRPr lang="en-US"/>
          </a:p>
        </p:txBody>
      </p:sp>
    </p:spTree>
    <p:extLst>
      <p:ext uri="{BB962C8B-B14F-4D97-AF65-F5344CB8AC3E}">
        <p14:creationId xmlns:p14="http://schemas.microsoft.com/office/powerpoint/2010/main" val="398423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new team of experts was convened to develop a new health promotion theme: </a:t>
            </a:r>
            <a:r>
              <a:rPr lang="en-US" sz="1200" i="1" kern="1200" dirty="0">
                <a:solidFill>
                  <a:schemeClr val="tx1"/>
                </a:solidFill>
                <a:effectLst/>
                <a:latin typeface="+mn-lt"/>
                <a:ea typeface="+mn-ea"/>
                <a:cs typeface="+mn-cs"/>
              </a:rPr>
              <a:t>Promoting Lifelong Health for Families and Communities. </a:t>
            </a:r>
            <a:r>
              <a:rPr lang="en-US" sz="1200" kern="1200" dirty="0">
                <a:solidFill>
                  <a:schemeClr val="tx1"/>
                </a:solidFill>
                <a:effectLst/>
                <a:latin typeface="+mn-lt"/>
                <a:ea typeface="+mn-ea"/>
                <a:cs typeface="+mn-cs"/>
              </a:rPr>
              <a:t>The theme provides a current review of the science of development and insight for how this science might be applied in our practices and clinics. It helps health care professionals understand how the interplay of biological, behavioral, psychological, social, and environmental factors influence children’s capacity to reach their full potential for health and how to take the opportunity to positively influence the future health and wellness of patients and their families.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Bright Futures</a:t>
            </a:r>
            <a:r>
              <a:rPr lang="en-US" sz="1200" kern="1200" baseline="0" dirty="0">
                <a:solidFill>
                  <a:schemeClr val="tx1"/>
                </a:solidFill>
                <a:effectLst/>
                <a:latin typeface="+mn-lt"/>
                <a:ea typeface="+mn-ea"/>
                <a:cs typeface="+mn-cs"/>
              </a:rPr>
              <a:t> has always emphasized the importance of families and family engagement in care</a:t>
            </a:r>
            <a:r>
              <a:rPr lang="en-US" sz="1200" kern="1200" dirty="0">
                <a:solidFill>
                  <a:schemeClr val="tx1"/>
                </a:solidFill>
                <a:effectLst/>
                <a:latin typeface="+mn-lt"/>
                <a:ea typeface="+mn-ea"/>
                <a:cs typeface="+mn-cs"/>
              </a:rPr>
              <a:t>. We now have the data that prove what pediatricians have always believed to be correct--- early life experiences are important—and matter. </a:t>
            </a:r>
          </a:p>
        </p:txBody>
      </p:sp>
      <p:sp>
        <p:nvSpPr>
          <p:cNvPr id="4" name="Slide Number Placeholder 3"/>
          <p:cNvSpPr>
            <a:spLocks noGrp="1"/>
          </p:cNvSpPr>
          <p:nvPr>
            <p:ph type="sldNum" sz="quarter" idx="10"/>
          </p:nvPr>
        </p:nvSpPr>
        <p:spPr/>
        <p:txBody>
          <a:bodyPr/>
          <a:lstStyle/>
          <a:p>
            <a:fld id="{9F0E5AC0-DB72-441C-9EC6-9F9B151735FD}" type="slidenum">
              <a:rPr lang="en-US" smtClean="0"/>
              <a:t>8</a:t>
            </a:fld>
            <a:endParaRPr lang="en-US"/>
          </a:p>
        </p:txBody>
      </p:sp>
    </p:spTree>
    <p:extLst>
      <p:ext uri="{BB962C8B-B14F-4D97-AF65-F5344CB8AC3E}">
        <p14:creationId xmlns:p14="http://schemas.microsoft.com/office/powerpoint/2010/main" val="231969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determinants of health are social and economic factors that affect the health of children and families. The </a:t>
            </a:r>
            <a:r>
              <a:rPr lang="en-US" sz="1200" i="1" kern="1200" dirty="0">
                <a:solidFill>
                  <a:schemeClr val="tx1"/>
                </a:solidFill>
                <a:effectLst/>
                <a:latin typeface="+mn-lt"/>
                <a:ea typeface="+mn-ea"/>
                <a:cs typeface="+mn-cs"/>
              </a:rPr>
              <a:t>Bright Futures Guidelines’</a:t>
            </a:r>
            <a:r>
              <a:rPr lang="en-US" sz="1200" kern="1200" dirty="0">
                <a:solidFill>
                  <a:schemeClr val="tx1"/>
                </a:solidFill>
                <a:effectLst/>
                <a:latin typeface="+mn-lt"/>
                <a:ea typeface="+mn-ea"/>
                <a:cs typeface="+mn-cs"/>
              </a:rPr>
              <a:t> emphasis on social determinants reflects the importance of a broad view of health promotion–one that identifies ways to enhance social and physical environments in ways that promote quality of life and good health for all.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Contemporary health supervision looks beyond the office encounter to assess and address the risks, strengths and protective factors, which emerge from the family’s and community’s circumstances affecting health in both positive and negative ways. The AAP promotes a lifelong health model that encourages health care professionals to be guardians of healthy child development and to function as community leaders to help build strong foundations for positive social interactions, educational achievement, economic productivity, responsible citizenship, and lifelong health.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social factors are not new issues for health care professionals who care for children, adolescents and families, new science underpins their importance and provides evidence for effective interventions. In terms of screening for social determinants, Bright Futures suggests categories of social determinants that health care professionals may wish to address. It is best for local health departments and clinicians to determine which tools work best for their patient populations.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Understanding risks, strengths and protective factors makes a difference for the health and well-being of the child and family.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developmental milestones are still important in care, even with enhanced screening tools available. The milestones in the Fourth Edition were developed with help from colleagues who are experts in developmental surveillance and screening.</a:t>
            </a:r>
          </a:p>
        </p:txBody>
      </p:sp>
      <p:sp>
        <p:nvSpPr>
          <p:cNvPr id="4" name="Slide Number Placeholder 3"/>
          <p:cNvSpPr>
            <a:spLocks noGrp="1"/>
          </p:cNvSpPr>
          <p:nvPr>
            <p:ph type="sldNum" sz="quarter" idx="10"/>
          </p:nvPr>
        </p:nvSpPr>
        <p:spPr/>
        <p:txBody>
          <a:bodyPr/>
          <a:lstStyle/>
          <a:p>
            <a:fld id="{9F0E5AC0-DB72-441C-9EC6-9F9B151735FD}" type="slidenum">
              <a:rPr lang="en-US" smtClean="0"/>
              <a:t>9</a:t>
            </a:fld>
            <a:endParaRPr lang="en-US"/>
          </a:p>
        </p:txBody>
      </p:sp>
    </p:spTree>
    <p:extLst>
      <p:ext uri="{BB962C8B-B14F-4D97-AF65-F5344CB8AC3E}">
        <p14:creationId xmlns:p14="http://schemas.microsoft.com/office/powerpoint/2010/main" val="776635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 y="0"/>
            <a:ext cx="9137936" cy="6858000"/>
          </a:xfrm>
          <a:prstGeom prst="rect">
            <a:avLst/>
          </a:prstGeom>
        </p:spPr>
      </p:pic>
      <p:sp>
        <p:nvSpPr>
          <p:cNvPr id="8" name="Title Placeholder 1"/>
          <p:cNvSpPr>
            <a:spLocks noGrp="1"/>
          </p:cNvSpPr>
          <p:nvPr>
            <p:ph type="title"/>
          </p:nvPr>
        </p:nvSpPr>
        <p:spPr>
          <a:xfrm>
            <a:off x="633819" y="47238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9" name="Title Placeholder 1"/>
          <p:cNvSpPr txBox="1">
            <a:spLocks/>
          </p:cNvSpPr>
          <p:nvPr userDrawn="1"/>
        </p:nvSpPr>
        <p:spPr>
          <a:xfrm>
            <a:off x="633819" y="2285858"/>
            <a:ext cx="78867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endParaRPr lang="en-US" sz="3200" dirty="0"/>
          </a:p>
        </p:txBody>
      </p:sp>
      <p:sp>
        <p:nvSpPr>
          <p:cNvPr id="3" name="Text Placeholder 2"/>
          <p:cNvSpPr>
            <a:spLocks noGrp="1"/>
          </p:cNvSpPr>
          <p:nvPr>
            <p:ph type="body" sz="quarter" idx="10" hasCustomPrompt="1"/>
          </p:nvPr>
        </p:nvSpPr>
        <p:spPr>
          <a:xfrm>
            <a:off x="628651" y="2416873"/>
            <a:ext cx="7886699" cy="798512"/>
          </a:xfrm>
          <a:prstGeom prst="rect">
            <a:avLst/>
          </a:prstGeom>
        </p:spPr>
        <p:txBody>
          <a:bodyPr/>
          <a:lstStyle>
            <a:lvl1pPr marL="0" indent="0" algn="ctr">
              <a:buFontTx/>
              <a:buNone/>
              <a:defRPr/>
            </a:lvl1pPr>
          </a:lstStyle>
          <a:p>
            <a:r>
              <a:rPr lang="en-US" sz="2800" dirty="0"/>
              <a:t>Insert</a:t>
            </a:r>
            <a:r>
              <a:rPr lang="en-US" sz="2800" baseline="0" dirty="0"/>
              <a:t> Subtitle Here</a:t>
            </a:r>
            <a:endParaRPr lang="en-US" sz="2800" dirty="0"/>
          </a:p>
        </p:txBody>
      </p:sp>
      <p:sp>
        <p:nvSpPr>
          <p:cNvPr id="11" name="Picture Placeholder 10"/>
          <p:cNvSpPr>
            <a:spLocks noGrp="1"/>
          </p:cNvSpPr>
          <p:nvPr>
            <p:ph type="pic" sz="quarter" idx="11" hasCustomPrompt="1"/>
          </p:nvPr>
        </p:nvSpPr>
        <p:spPr>
          <a:xfrm>
            <a:off x="6416675" y="4432300"/>
            <a:ext cx="2347913" cy="635000"/>
          </a:xfrm>
          <a:prstGeom prst="rect">
            <a:avLst/>
          </a:prstGeom>
        </p:spPr>
        <p:txBody>
          <a:bodyPr/>
          <a:lstStyle>
            <a:lvl1pPr marL="0" indent="0" algn="ctr">
              <a:buFontTx/>
              <a:buNone/>
              <a:defRPr sz="1800" baseline="0"/>
            </a:lvl1pPr>
          </a:lstStyle>
          <a:p>
            <a:r>
              <a:rPr lang="en-US" dirty="0"/>
              <a:t>3rd Party Logo</a:t>
            </a:r>
          </a:p>
        </p:txBody>
      </p:sp>
    </p:spTree>
    <p:extLst>
      <p:ext uri="{BB962C8B-B14F-4D97-AF65-F5344CB8AC3E}">
        <p14:creationId xmlns:p14="http://schemas.microsoft.com/office/powerpoint/2010/main" val="336528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307911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835645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533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582982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73AE9F-745D-435E-B126-F609D979BB2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366676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AE9F-745D-435E-B126-F609D979BB2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332162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73AE9F-745D-435E-B126-F609D979BB2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258140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73AE9F-745D-435E-B126-F609D979BB27}"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291700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73AE9F-745D-435E-B126-F609D979BB27}"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1236040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73AE9F-745D-435E-B126-F609D979BB27}"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397880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 y="0"/>
            <a:ext cx="9137936" cy="6858000"/>
          </a:xfrm>
          <a:prstGeom prst="rect">
            <a:avLst/>
          </a:prstGeom>
        </p:spPr>
      </p:pic>
      <p:sp>
        <p:nvSpPr>
          <p:cNvPr id="4" name="Picture Placeholder 10"/>
          <p:cNvSpPr>
            <a:spLocks noGrp="1"/>
          </p:cNvSpPr>
          <p:nvPr>
            <p:ph type="pic" sz="quarter" idx="11" hasCustomPrompt="1"/>
          </p:nvPr>
        </p:nvSpPr>
        <p:spPr>
          <a:xfrm>
            <a:off x="6416675" y="4432300"/>
            <a:ext cx="2347913" cy="635000"/>
          </a:xfrm>
          <a:prstGeom prst="rect">
            <a:avLst/>
          </a:prstGeom>
        </p:spPr>
        <p:txBody>
          <a:bodyPr/>
          <a:lstStyle>
            <a:lvl1pPr marL="0" indent="0" algn="ctr">
              <a:buFontTx/>
              <a:buNone/>
              <a:defRPr sz="1800" baseline="0"/>
            </a:lvl1pPr>
          </a:lstStyle>
          <a:p>
            <a:r>
              <a:rPr lang="en-US" dirty="0"/>
              <a:t>3rd Party Logo</a:t>
            </a:r>
          </a:p>
        </p:txBody>
      </p:sp>
      <p:sp>
        <p:nvSpPr>
          <p:cNvPr id="13" name="Text Placeholder 12"/>
          <p:cNvSpPr>
            <a:spLocks noGrp="1"/>
          </p:cNvSpPr>
          <p:nvPr>
            <p:ph type="body" sz="quarter" idx="12" hasCustomPrompt="1"/>
          </p:nvPr>
        </p:nvSpPr>
        <p:spPr>
          <a:xfrm>
            <a:off x="488950" y="1014413"/>
            <a:ext cx="7197725" cy="365125"/>
          </a:xfrm>
          <a:prstGeom prst="rect">
            <a:avLst/>
          </a:prstGeom>
        </p:spPr>
        <p:txBody>
          <a:bodyPr/>
          <a:lstStyle>
            <a:lvl1pPr marL="0" indent="0">
              <a:buFontTx/>
              <a:buNone/>
              <a:defRPr sz="1400" b="1"/>
            </a:lvl1pPr>
          </a:lstStyle>
          <a:p>
            <a:pPr lvl="0"/>
            <a:r>
              <a:rPr lang="en-US" dirty="0"/>
              <a:t>Presentation Name</a:t>
            </a:r>
          </a:p>
        </p:txBody>
      </p:sp>
      <p:sp>
        <p:nvSpPr>
          <p:cNvPr id="14" name="Text Placeholder 12"/>
          <p:cNvSpPr>
            <a:spLocks noGrp="1"/>
          </p:cNvSpPr>
          <p:nvPr>
            <p:ph type="body" sz="quarter" idx="13" hasCustomPrompt="1"/>
          </p:nvPr>
        </p:nvSpPr>
        <p:spPr>
          <a:xfrm>
            <a:off x="494119" y="1391542"/>
            <a:ext cx="7197725" cy="561249"/>
          </a:xfrm>
          <a:prstGeom prst="rect">
            <a:avLst/>
          </a:prstGeom>
        </p:spPr>
        <p:txBody>
          <a:bodyPr/>
          <a:lstStyle>
            <a:lvl1pPr marL="0" indent="0">
              <a:buFontTx/>
              <a:buNone/>
              <a:defRPr sz="3600" b="1"/>
            </a:lvl1pPr>
          </a:lstStyle>
          <a:p>
            <a:pPr lvl="0"/>
            <a:r>
              <a:rPr lang="en-US" dirty="0"/>
              <a:t>Section Title</a:t>
            </a:r>
          </a:p>
        </p:txBody>
      </p:sp>
      <p:sp>
        <p:nvSpPr>
          <p:cNvPr id="15" name="Text Placeholder 12"/>
          <p:cNvSpPr>
            <a:spLocks noGrp="1"/>
          </p:cNvSpPr>
          <p:nvPr>
            <p:ph type="body" sz="quarter" idx="14" hasCustomPrompt="1"/>
          </p:nvPr>
        </p:nvSpPr>
        <p:spPr>
          <a:xfrm>
            <a:off x="494119" y="2677900"/>
            <a:ext cx="7197725" cy="669736"/>
          </a:xfrm>
          <a:prstGeom prst="rect">
            <a:avLst/>
          </a:prstGeom>
        </p:spPr>
        <p:txBody>
          <a:bodyPr/>
          <a:lstStyle>
            <a:lvl1pPr marL="0" indent="0">
              <a:buFontTx/>
              <a:buNone/>
              <a:defRPr sz="1600" b="1"/>
            </a:lvl1pPr>
          </a:lstStyle>
          <a:p>
            <a:pPr lvl="0"/>
            <a:r>
              <a:rPr lang="en-US" dirty="0"/>
              <a:t>Speaker Name</a:t>
            </a:r>
          </a:p>
          <a:p>
            <a:pPr lvl="0"/>
            <a:r>
              <a:rPr lang="en-US" dirty="0"/>
              <a:t>Date</a:t>
            </a:r>
          </a:p>
        </p:txBody>
      </p:sp>
    </p:spTree>
    <p:extLst>
      <p:ext uri="{BB962C8B-B14F-4D97-AF65-F5344CB8AC3E}">
        <p14:creationId xmlns:p14="http://schemas.microsoft.com/office/powerpoint/2010/main" val="1852303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3AE9F-745D-435E-B126-F609D979BB27}"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1396435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73AE9F-745D-435E-B126-F609D979BB27}"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3543622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73AE9F-745D-435E-B126-F609D979BB27}"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1990144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AE9F-745D-435E-B126-F609D979BB2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1800456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73AE9F-745D-435E-B126-F609D979BB27}"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0B2A7-0433-4D2B-9B34-3E860313DAB6}" type="slidenum">
              <a:rPr lang="en-US" smtClean="0"/>
              <a:t>‹#›</a:t>
            </a:fld>
            <a:endParaRPr lang="en-US"/>
          </a:p>
        </p:txBody>
      </p:sp>
    </p:spTree>
    <p:extLst>
      <p:ext uri="{BB962C8B-B14F-4D97-AF65-F5344CB8AC3E}">
        <p14:creationId xmlns:p14="http://schemas.microsoft.com/office/powerpoint/2010/main" val="414280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 y="0"/>
            <a:ext cx="9137936" cy="6858000"/>
          </a:xfrm>
          <a:prstGeom prst="rect">
            <a:avLst/>
          </a:prstGeom>
        </p:spPr>
      </p:pic>
      <p:sp>
        <p:nvSpPr>
          <p:cNvPr id="6"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98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121256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423208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158177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82377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369164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90747AD-C6DE-4C10-B4D4-7646C1256D46}" type="datetimeFigureOut">
              <a:rPr lang="en-US" smtClean="0"/>
              <a:t>10/5/2018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0EC348A-1CD0-4B1A-8B5B-AF89657B901A}" type="slidenum">
              <a:rPr lang="en-US" smtClean="0"/>
              <a:t>‹#›</a:t>
            </a:fld>
            <a:endParaRPr lang="en-US"/>
          </a:p>
        </p:txBody>
      </p:sp>
    </p:spTree>
    <p:extLst>
      <p:ext uri="{BB962C8B-B14F-4D97-AF65-F5344CB8AC3E}">
        <p14:creationId xmlns:p14="http://schemas.microsoft.com/office/powerpoint/2010/main" val="153747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645984"/>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3AE9F-745D-435E-B126-F609D979BB27}" type="datetimeFigureOut">
              <a:rPr lang="en-US" smtClean="0"/>
              <a:t>10/5/2018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0B2A7-0433-4D2B-9B34-3E860313DAB6}" type="slidenum">
              <a:rPr lang="en-US" smtClean="0"/>
              <a:t>‹#›</a:t>
            </a:fld>
            <a:endParaRPr lang="en-US"/>
          </a:p>
        </p:txBody>
      </p:sp>
    </p:spTree>
    <p:extLst>
      <p:ext uri="{BB962C8B-B14F-4D97-AF65-F5344CB8AC3E}">
        <p14:creationId xmlns:p14="http://schemas.microsoft.com/office/powerpoint/2010/main" val="3934955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hrcpediatricians.com/staff.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brightfutures.aap.org/Bright%20Futures%20Documents/BF_PreventiveServices_Tipsheet.pdf"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brightfutures.aap.org/materials-and-tools/Pages/Presentations-and-Handouts.asp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p.org/en-us/Documents/coding_preventive_care.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s://brightfutures.aap.org/Pages/default.asp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shopaap.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brightfutures@aap.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hyperlink" Target="https://brightfutures.aap.org/Pages/default.a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760"/>
            <a:ext cx="7886700" cy="1594749"/>
          </a:xfrm>
        </p:spPr>
        <p:txBody>
          <a:bodyPr/>
          <a:lstStyle/>
          <a:p>
            <a:r>
              <a:rPr lang="en-US" sz="2800" b="1" dirty="0"/>
              <a:t>AAP Bright Futures National Center </a:t>
            </a:r>
            <a:br>
              <a:rPr lang="en-US" sz="2800" dirty="0"/>
            </a:br>
            <a:r>
              <a:rPr lang="en-US" sz="2800" dirty="0"/>
              <a:t>Bright Futures: Guidelines for Health Supervision of Infants, Children, and Adolescents </a:t>
            </a:r>
          </a:p>
        </p:txBody>
      </p:sp>
      <p:sp>
        <p:nvSpPr>
          <p:cNvPr id="3" name="Text Placeholder 2"/>
          <p:cNvSpPr>
            <a:spLocks noGrp="1"/>
          </p:cNvSpPr>
          <p:nvPr>
            <p:ph type="body" sz="quarter" idx="10"/>
          </p:nvPr>
        </p:nvSpPr>
        <p:spPr/>
        <p:txBody>
          <a:bodyPr/>
          <a:lstStyle/>
          <a:p>
            <a:r>
              <a:rPr lang="en-US" b="1" dirty="0"/>
              <a:t>What’s New in the Fourth Edition?</a:t>
            </a:r>
          </a:p>
        </p:txBody>
      </p:sp>
    </p:spTree>
    <p:extLst>
      <p:ext uri="{BB962C8B-B14F-4D97-AF65-F5344CB8AC3E}">
        <p14:creationId xmlns:p14="http://schemas.microsoft.com/office/powerpoint/2010/main" val="21047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3029" y="1693362"/>
            <a:ext cx="7742321" cy="4563059"/>
          </a:xfrm>
        </p:spPr>
        <p:txBody>
          <a:bodyPr>
            <a:noAutofit/>
          </a:bodyPr>
          <a:lstStyle/>
          <a:p>
            <a:pPr lvl="0"/>
            <a:r>
              <a:rPr lang="en-US" sz="2000" b="1" i="1" dirty="0"/>
              <a:t>Bilirubin screening:</a:t>
            </a:r>
            <a:r>
              <a:rPr lang="en-US" sz="2000" b="1" dirty="0"/>
              <a:t> </a:t>
            </a:r>
            <a:r>
              <a:rPr lang="en-US" sz="2000" dirty="0"/>
              <a:t>Universal at the Newborn Visit.</a:t>
            </a:r>
          </a:p>
          <a:p>
            <a:pPr lvl="0"/>
            <a:r>
              <a:rPr lang="en-US" sz="2000" b="1" i="1" dirty="0"/>
              <a:t>Maternal depression screening:</a:t>
            </a:r>
            <a:r>
              <a:rPr lang="en-US" sz="2000" dirty="0"/>
              <a:t> Universal at the 1 Month through 6 Month Visits.</a:t>
            </a:r>
          </a:p>
          <a:p>
            <a:pPr lvl="0"/>
            <a:r>
              <a:rPr lang="en-US" sz="2000" b="1" i="1" dirty="0"/>
              <a:t>Oral health: </a:t>
            </a:r>
            <a:r>
              <a:rPr lang="en-US" sz="2000" dirty="0"/>
              <a:t>Universal fluoride varnish at the 6 Month (first tooth eruption) through 5 Year Visits, in addition to Selective fluoride supplementation at the 6 Months through 16 Year Visits.</a:t>
            </a:r>
          </a:p>
          <a:p>
            <a:pPr lvl="0"/>
            <a:r>
              <a:rPr lang="en-US" sz="2000" b="1" i="1" dirty="0"/>
              <a:t>Dyslipidemia screening:</a:t>
            </a:r>
            <a:r>
              <a:rPr lang="en-US" sz="2000" b="1" dirty="0"/>
              <a:t> </a:t>
            </a:r>
            <a:r>
              <a:rPr lang="en-US" sz="2000" dirty="0"/>
              <a:t>Universal once between the 9 Year and 11 Year Visits, in addition to the Universal dyslipidemia once between the 17 and 21 Year Visits carried over from the 3rd Edition.</a:t>
            </a:r>
          </a:p>
          <a:p>
            <a:pPr lvl="0"/>
            <a:r>
              <a:rPr lang="en-US" sz="2000" b="1" i="1" dirty="0"/>
              <a:t>Depression screening:</a:t>
            </a:r>
            <a:r>
              <a:rPr lang="en-US" sz="2000" b="1" dirty="0"/>
              <a:t> </a:t>
            </a:r>
            <a:r>
              <a:rPr lang="en-US" sz="2000" dirty="0"/>
              <a:t>Universal for adolescents, annually beginning at the 12 Year Visit.</a:t>
            </a:r>
          </a:p>
          <a:p>
            <a:pPr lvl="0"/>
            <a:r>
              <a:rPr lang="en-US" sz="2000" b="1" i="1" dirty="0"/>
              <a:t>Human immunodeficiency virus (HIV) screening:</a:t>
            </a:r>
            <a:r>
              <a:rPr lang="en-US" sz="2000" b="1" dirty="0"/>
              <a:t> </a:t>
            </a:r>
            <a:r>
              <a:rPr lang="en-US" sz="2000" dirty="0"/>
              <a:t>Universal once between the 15 Year and 18 Year Visits.</a:t>
            </a:r>
          </a:p>
          <a:p>
            <a:pPr marL="0" indent="0">
              <a:buNone/>
            </a:pPr>
            <a:r>
              <a:rPr lang="en-US" sz="1800" dirty="0"/>
              <a:t> </a:t>
            </a:r>
          </a:p>
        </p:txBody>
      </p:sp>
      <p:sp>
        <p:nvSpPr>
          <p:cNvPr id="2" name="Title 1"/>
          <p:cNvSpPr>
            <a:spLocks noGrp="1"/>
          </p:cNvSpPr>
          <p:nvPr>
            <p:ph type="title" idx="4294967295"/>
          </p:nvPr>
        </p:nvSpPr>
        <p:spPr>
          <a:xfrm>
            <a:off x="628650" y="720725"/>
            <a:ext cx="7886700" cy="771191"/>
          </a:xfrm>
          <a:prstGeom prst="rect">
            <a:avLst/>
          </a:prstGeom>
        </p:spPr>
        <p:txBody>
          <a:bodyPr/>
          <a:lstStyle/>
          <a:p>
            <a:r>
              <a:rPr lang="en-US" sz="3600" dirty="0">
                <a:solidFill>
                  <a:schemeClr val="tx1"/>
                </a:solidFill>
              </a:rPr>
              <a:t>New Screenings Since </a:t>
            </a:r>
            <a:r>
              <a:rPr lang="en-US" sz="3600" dirty="0"/>
              <a:t>Third</a:t>
            </a:r>
            <a:r>
              <a:rPr lang="en-US" sz="3600" dirty="0">
                <a:solidFill>
                  <a:schemeClr val="tx1"/>
                </a:solidFill>
              </a:rPr>
              <a:t> Edition</a:t>
            </a:r>
          </a:p>
        </p:txBody>
      </p:sp>
    </p:spTree>
    <p:extLst>
      <p:ext uri="{BB962C8B-B14F-4D97-AF65-F5344CB8AC3E}">
        <p14:creationId xmlns:p14="http://schemas.microsoft.com/office/powerpoint/2010/main" val="76349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199" y="1558564"/>
            <a:ext cx="7813601" cy="4351338"/>
          </a:xfrm>
        </p:spPr>
        <p:txBody>
          <a:bodyPr>
            <a:noAutofit/>
          </a:bodyPr>
          <a:lstStyle/>
          <a:p>
            <a:pPr marL="0" indent="0">
              <a:buNone/>
            </a:pPr>
            <a:r>
              <a:rPr lang="en-US" sz="1800" dirty="0"/>
              <a:t> </a:t>
            </a:r>
            <a:endParaRPr lang="en-US" sz="2000" dirty="0"/>
          </a:p>
          <a:p>
            <a:pPr lvl="0"/>
            <a:r>
              <a:rPr lang="en-US" sz="2400" b="1" i="1" dirty="0"/>
              <a:t>Adolescent hearing screening:</a:t>
            </a:r>
            <a:r>
              <a:rPr lang="en-US" sz="2400" b="1" dirty="0"/>
              <a:t>  </a:t>
            </a:r>
          </a:p>
          <a:p>
            <a:pPr lvl="1"/>
            <a:r>
              <a:rPr lang="en-US" sz="1600" b="1" dirty="0"/>
              <a:t>3</a:t>
            </a:r>
            <a:r>
              <a:rPr lang="en-US" sz="1600" b="1" baseline="30000" dirty="0"/>
              <a:t>rd</a:t>
            </a:r>
            <a:r>
              <a:rPr lang="en-US" sz="1600" b="1" dirty="0"/>
              <a:t> Edition: </a:t>
            </a:r>
            <a:r>
              <a:rPr lang="en-US" sz="1600" dirty="0"/>
              <a:t>Selective audiometry based on risk assessment at all Adolescent Visits; </a:t>
            </a:r>
          </a:p>
          <a:p>
            <a:pPr lvl="1"/>
            <a:r>
              <a:rPr lang="en-US" sz="1600" b="1" dirty="0"/>
              <a:t>4</a:t>
            </a:r>
            <a:r>
              <a:rPr lang="en-US" sz="1600" b="1" baseline="30000" dirty="0"/>
              <a:t>th</a:t>
            </a:r>
            <a:r>
              <a:rPr lang="en-US" sz="1600" b="1" dirty="0"/>
              <a:t> Edition: </a:t>
            </a:r>
            <a:r>
              <a:rPr lang="en-US" sz="1600" dirty="0"/>
              <a:t>Universal audiometry (once during the Early, the Middle, and Late Adolescence Visits). </a:t>
            </a:r>
          </a:p>
          <a:p>
            <a:r>
              <a:rPr lang="en-US" sz="2400" b="1" i="1" dirty="0"/>
              <a:t>Adolescent tobacco, alcohol, or drug use assessment: </a:t>
            </a:r>
          </a:p>
          <a:p>
            <a:pPr lvl="1"/>
            <a:r>
              <a:rPr lang="en-US" sz="1600" b="1" dirty="0"/>
              <a:t>3</a:t>
            </a:r>
            <a:r>
              <a:rPr lang="en-US" sz="1600" b="1" baseline="30000" dirty="0"/>
              <a:t>rd</a:t>
            </a:r>
            <a:r>
              <a:rPr lang="en-US" sz="1600" b="1" dirty="0"/>
              <a:t> Edition: </a:t>
            </a:r>
            <a:r>
              <a:rPr lang="en-US" sz="1600" dirty="0"/>
              <a:t>Selective based on risk assessment for Alcohol and drugs. </a:t>
            </a:r>
          </a:p>
          <a:p>
            <a:pPr lvl="1"/>
            <a:r>
              <a:rPr lang="en-US" sz="1600" b="1" dirty="0"/>
              <a:t>4</a:t>
            </a:r>
            <a:r>
              <a:rPr lang="en-US" sz="1600" b="1" baseline="30000" dirty="0"/>
              <a:t>th</a:t>
            </a:r>
            <a:r>
              <a:rPr lang="en-US" sz="1600" b="1" dirty="0"/>
              <a:t> Edition: </a:t>
            </a:r>
            <a:r>
              <a:rPr lang="en-US" sz="1600" dirty="0"/>
              <a:t>Tobacco, alcohol, or drugs Universal administration of an assessment tool at all Adolescent Visits.</a:t>
            </a:r>
          </a:p>
          <a:p>
            <a:pPr lvl="0"/>
            <a:r>
              <a:rPr lang="en-US" sz="2400" b="1" i="1" dirty="0"/>
              <a:t>Cervical dysplasia:</a:t>
            </a:r>
            <a:r>
              <a:rPr lang="en-US" sz="2400" b="1" dirty="0"/>
              <a:t> </a:t>
            </a:r>
          </a:p>
          <a:p>
            <a:pPr lvl="1"/>
            <a:r>
              <a:rPr lang="en-US" sz="1600" b="1" dirty="0"/>
              <a:t>3</a:t>
            </a:r>
            <a:r>
              <a:rPr lang="en-US" sz="1600" b="1" baseline="30000" dirty="0"/>
              <a:t>rd</a:t>
            </a:r>
            <a:r>
              <a:rPr lang="en-US" sz="1600" b="1" dirty="0"/>
              <a:t> Edition: </a:t>
            </a:r>
            <a:r>
              <a:rPr lang="en-US" sz="1600" dirty="0"/>
              <a:t>Selective based on risk assessment at all Adolescent Visits. </a:t>
            </a:r>
          </a:p>
          <a:p>
            <a:pPr lvl="1"/>
            <a:r>
              <a:rPr lang="en-US" sz="1600" b="1" dirty="0"/>
              <a:t>4</a:t>
            </a:r>
            <a:r>
              <a:rPr lang="en-US" sz="1600" b="1" baseline="30000" dirty="0"/>
              <a:t>th</a:t>
            </a:r>
            <a:r>
              <a:rPr lang="en-US" sz="1600" b="1" dirty="0"/>
              <a:t> Edition: </a:t>
            </a:r>
            <a:r>
              <a:rPr lang="en-US" sz="1600" dirty="0"/>
              <a:t>Universal beginning at the 21 Year Visit in the 4</a:t>
            </a:r>
            <a:r>
              <a:rPr lang="en-US" sz="1600" baseline="30000" dirty="0"/>
              <a:t>th</a:t>
            </a:r>
            <a:r>
              <a:rPr lang="en-US" sz="1600" dirty="0"/>
              <a:t> Edition. </a:t>
            </a:r>
          </a:p>
        </p:txBody>
      </p:sp>
      <p:sp>
        <p:nvSpPr>
          <p:cNvPr id="2" name="Title 1"/>
          <p:cNvSpPr>
            <a:spLocks noGrp="1"/>
          </p:cNvSpPr>
          <p:nvPr>
            <p:ph type="title" idx="4294967295"/>
          </p:nvPr>
        </p:nvSpPr>
        <p:spPr>
          <a:xfrm>
            <a:off x="203200" y="733425"/>
            <a:ext cx="8737600" cy="729615"/>
          </a:xfrm>
          <a:prstGeom prst="rect">
            <a:avLst/>
          </a:prstGeom>
        </p:spPr>
        <p:txBody>
          <a:bodyPr/>
          <a:lstStyle/>
          <a:p>
            <a:r>
              <a:rPr lang="en-US" sz="3600" dirty="0">
                <a:solidFill>
                  <a:schemeClr val="tx1"/>
                </a:solidFill>
              </a:rPr>
              <a:t>Screenings Updated From Third Edition</a:t>
            </a:r>
          </a:p>
        </p:txBody>
      </p:sp>
    </p:spTree>
    <p:extLst>
      <p:ext uri="{BB962C8B-B14F-4D97-AF65-F5344CB8AC3E}">
        <p14:creationId xmlns:p14="http://schemas.microsoft.com/office/powerpoint/2010/main" val="316947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84846"/>
            <a:ext cx="7886700" cy="1325563"/>
          </a:xfrm>
          <a:prstGeom prst="rect">
            <a:avLst/>
          </a:prstGeom>
        </p:spPr>
        <p:txBody>
          <a:bodyPr/>
          <a:lstStyle/>
          <a:p>
            <a:pPr>
              <a:lnSpc>
                <a:spcPct val="100000"/>
              </a:lnSpc>
            </a:pPr>
            <a:r>
              <a:rPr lang="en-US" sz="4000" dirty="0"/>
              <a:t>Well-Child Visits </a:t>
            </a:r>
            <a:r>
              <a:rPr lang="en-US" dirty="0"/>
              <a:t> </a:t>
            </a:r>
            <a:br>
              <a:rPr lang="en-US" dirty="0"/>
            </a:br>
            <a:r>
              <a:rPr lang="en-US" dirty="0"/>
              <a:t> </a:t>
            </a:r>
          </a:p>
        </p:txBody>
      </p:sp>
      <p:sp>
        <p:nvSpPr>
          <p:cNvPr id="5" name="Content Placeholder 4"/>
          <p:cNvSpPr>
            <a:spLocks noGrp="1"/>
          </p:cNvSpPr>
          <p:nvPr>
            <p:ph idx="1"/>
          </p:nvPr>
        </p:nvSpPr>
        <p:spPr>
          <a:xfrm>
            <a:off x="431490" y="1825625"/>
            <a:ext cx="7886700" cy="4351338"/>
          </a:xfrm>
        </p:spPr>
        <p:txBody>
          <a:bodyPr/>
          <a:lstStyle/>
          <a:p>
            <a:pPr lvl="0"/>
            <a:endParaRPr lang="en-US" dirty="0"/>
          </a:p>
          <a:p>
            <a:pPr marL="0" lvl="0" indent="0">
              <a:buNone/>
            </a:pPr>
            <a:r>
              <a:rPr lang="en-US" dirty="0"/>
              <a:t>The Four Tasks of a Well-Child Visit:</a:t>
            </a:r>
          </a:p>
          <a:p>
            <a:pPr lvl="0"/>
            <a:r>
              <a:rPr lang="en-US" dirty="0"/>
              <a:t>Disease detection</a:t>
            </a:r>
          </a:p>
          <a:p>
            <a:pPr lvl="0"/>
            <a:r>
              <a:rPr lang="en-US" dirty="0"/>
              <a:t>Disease prevention</a:t>
            </a:r>
          </a:p>
          <a:p>
            <a:pPr lvl="0"/>
            <a:r>
              <a:rPr lang="en-US" dirty="0"/>
              <a:t>Health promotion</a:t>
            </a:r>
          </a:p>
          <a:p>
            <a:pPr lvl="0"/>
            <a:r>
              <a:rPr lang="en-US" dirty="0"/>
              <a:t>Anticipatory guidance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840" y="3300816"/>
            <a:ext cx="4353524" cy="269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3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97552" y="711201"/>
            <a:ext cx="6655848" cy="460772"/>
          </a:xfrm>
          <a:prstGeom prst="rect">
            <a:avLst/>
          </a:prstGeom>
        </p:spPr>
        <p:txBody>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000" dirty="0">
                <a:ea typeface="+mn-ea"/>
                <a:cs typeface="+mn-cs"/>
              </a:rPr>
              <a:t>Components of a Bright Futures Visit</a:t>
            </a:r>
            <a:endParaRPr lang="en-US" sz="3000" dirty="0"/>
          </a:p>
        </p:txBody>
      </p:sp>
      <p:sp>
        <p:nvSpPr>
          <p:cNvPr id="4" name="Flowchart: Alternate Process 3"/>
          <p:cNvSpPr/>
          <p:nvPr/>
        </p:nvSpPr>
        <p:spPr>
          <a:xfrm>
            <a:off x="1497552" y="1403497"/>
            <a:ext cx="5577131" cy="4885660"/>
          </a:xfrm>
          <a:prstGeom prst="flowChartAlternateProcess">
            <a:avLst/>
          </a:prstGeom>
          <a:gradFill>
            <a:gsLst>
              <a:gs pos="0">
                <a:schemeClr val="accent1">
                  <a:lumMod val="20000"/>
                  <a:lumOff val="80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anchor="ctr"/>
          <a:lstStyle/>
          <a:p>
            <a:pPr>
              <a:lnSpc>
                <a:spcPct val="150000"/>
              </a:lnSpc>
              <a:buFont typeface="Wingdings" panose="05000000000000000000" pitchFamily="2" charset="2"/>
              <a:buChar char="v"/>
              <a:defRPr/>
            </a:pPr>
            <a:r>
              <a:rPr lang="en-US" altLang="en-US" sz="2400" b="1" dirty="0">
                <a:solidFill>
                  <a:schemeClr val="tx1"/>
                </a:solidFill>
              </a:rPr>
              <a:t>History</a:t>
            </a:r>
          </a:p>
          <a:p>
            <a:pPr>
              <a:lnSpc>
                <a:spcPct val="150000"/>
              </a:lnSpc>
              <a:buFont typeface="Wingdings" panose="05000000000000000000" pitchFamily="2" charset="2"/>
              <a:buChar char="v"/>
              <a:defRPr/>
            </a:pPr>
            <a:r>
              <a:rPr lang="en-US" altLang="en-US" sz="2400" b="1" dirty="0">
                <a:solidFill>
                  <a:schemeClr val="tx1"/>
                </a:solidFill>
              </a:rPr>
              <a:t>Surveillance of development</a:t>
            </a:r>
          </a:p>
          <a:p>
            <a:pPr>
              <a:lnSpc>
                <a:spcPct val="150000"/>
              </a:lnSpc>
              <a:buFont typeface="Wingdings" panose="05000000000000000000" pitchFamily="2" charset="2"/>
              <a:buChar char="v"/>
              <a:defRPr/>
            </a:pPr>
            <a:r>
              <a:rPr lang="en-US" altLang="en-US" sz="2400" b="1" dirty="0">
                <a:solidFill>
                  <a:schemeClr val="tx1"/>
                </a:solidFill>
              </a:rPr>
              <a:t>Review of systems</a:t>
            </a:r>
          </a:p>
          <a:p>
            <a:pPr>
              <a:lnSpc>
                <a:spcPct val="150000"/>
              </a:lnSpc>
              <a:buFont typeface="Wingdings" panose="05000000000000000000" pitchFamily="2" charset="2"/>
              <a:buChar char="v"/>
              <a:defRPr/>
            </a:pPr>
            <a:r>
              <a:rPr lang="en-US" altLang="en-US" sz="2400" b="1" dirty="0">
                <a:solidFill>
                  <a:schemeClr val="tx1"/>
                </a:solidFill>
              </a:rPr>
              <a:t>Observation of interaction</a:t>
            </a:r>
          </a:p>
          <a:p>
            <a:pPr>
              <a:lnSpc>
                <a:spcPct val="150000"/>
              </a:lnSpc>
              <a:buFont typeface="Wingdings" panose="05000000000000000000" pitchFamily="2" charset="2"/>
              <a:buChar char="v"/>
              <a:defRPr/>
            </a:pPr>
            <a:r>
              <a:rPr lang="en-US" altLang="en-US" sz="2400" b="1" dirty="0">
                <a:solidFill>
                  <a:schemeClr val="tx1"/>
                </a:solidFill>
              </a:rPr>
              <a:t>Physical examination</a:t>
            </a:r>
          </a:p>
          <a:p>
            <a:pPr>
              <a:lnSpc>
                <a:spcPct val="150000"/>
              </a:lnSpc>
              <a:buFont typeface="Wingdings" panose="05000000000000000000" pitchFamily="2" charset="2"/>
              <a:buChar char="v"/>
              <a:defRPr/>
            </a:pPr>
            <a:r>
              <a:rPr lang="en-US" altLang="en-US" sz="2400" b="1" dirty="0">
                <a:solidFill>
                  <a:schemeClr val="tx1"/>
                </a:solidFill>
              </a:rPr>
              <a:t>Screening</a:t>
            </a:r>
          </a:p>
          <a:p>
            <a:pPr>
              <a:lnSpc>
                <a:spcPct val="150000"/>
              </a:lnSpc>
              <a:buFont typeface="Wingdings" panose="05000000000000000000" pitchFamily="2" charset="2"/>
              <a:buChar char="v"/>
              <a:defRPr/>
            </a:pPr>
            <a:r>
              <a:rPr lang="en-US" altLang="en-US" sz="2400" b="1" dirty="0">
                <a:solidFill>
                  <a:schemeClr val="tx1"/>
                </a:solidFill>
              </a:rPr>
              <a:t>Immunizations</a:t>
            </a:r>
          </a:p>
          <a:p>
            <a:pPr>
              <a:lnSpc>
                <a:spcPct val="150000"/>
              </a:lnSpc>
              <a:buFont typeface="Wingdings" panose="05000000000000000000" pitchFamily="2" charset="2"/>
              <a:buChar char="v"/>
              <a:defRPr/>
            </a:pPr>
            <a:r>
              <a:rPr lang="en-US" altLang="en-US" sz="2400" b="1" dirty="0">
                <a:solidFill>
                  <a:schemeClr val="tx1"/>
                </a:solidFill>
              </a:rPr>
              <a:t>Anticipatory guidance</a:t>
            </a:r>
          </a:p>
        </p:txBody>
      </p:sp>
    </p:spTree>
    <p:extLst>
      <p:ext uri="{BB962C8B-B14F-4D97-AF65-F5344CB8AC3E}">
        <p14:creationId xmlns:p14="http://schemas.microsoft.com/office/powerpoint/2010/main" val="33349161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1500" y="1391808"/>
            <a:ext cx="8441690" cy="5156200"/>
          </a:xfrm>
        </p:spPr>
        <p:txBody>
          <a:bodyPr/>
          <a:lstStyle/>
          <a:p>
            <a:pPr marL="0" indent="0">
              <a:buNone/>
            </a:pPr>
            <a:r>
              <a:rPr lang="en-US" sz="2400" b="1" i="1" dirty="0"/>
              <a:t>For public health professionals Bright Futures provides</a:t>
            </a:r>
            <a:r>
              <a:rPr lang="en-US" sz="2400" dirty="0"/>
              <a:t>:  </a:t>
            </a:r>
          </a:p>
          <a:p>
            <a:pPr>
              <a:lnSpc>
                <a:spcPct val="100000"/>
              </a:lnSpc>
            </a:pPr>
            <a:r>
              <a:rPr lang="en-US" sz="2200" dirty="0"/>
              <a:t>Clinicians with specific information for age-related health supervision visits</a:t>
            </a:r>
          </a:p>
          <a:p>
            <a:pPr>
              <a:lnSpc>
                <a:spcPct val="100000"/>
              </a:lnSpc>
            </a:pPr>
            <a:r>
              <a:rPr lang="en-US" sz="2200" dirty="0"/>
              <a:t>Educational content to home-visitors, school nurses, WIC staff, and others to use and share with children and families</a:t>
            </a:r>
          </a:p>
          <a:p>
            <a:pPr>
              <a:lnSpc>
                <a:spcPct val="100000"/>
              </a:lnSpc>
            </a:pPr>
            <a:r>
              <a:rPr lang="en-US" sz="2200" dirty="0"/>
              <a:t>Recommended standardized developmental assessments and screening tools</a:t>
            </a:r>
          </a:p>
          <a:p>
            <a:pPr>
              <a:lnSpc>
                <a:spcPct val="100000"/>
              </a:lnSpc>
            </a:pPr>
            <a:r>
              <a:rPr lang="en-US" sz="2200" dirty="0"/>
              <a:t>Engagement with community partners to develop a comprehensive referral network to support children and families</a:t>
            </a:r>
          </a:p>
          <a:p>
            <a:pPr>
              <a:lnSpc>
                <a:spcPct val="100000"/>
              </a:lnSpc>
            </a:pPr>
            <a:r>
              <a:rPr lang="en-US" sz="2200" dirty="0"/>
              <a:t>Standards of pediatric preventive care</a:t>
            </a:r>
          </a:p>
          <a:p>
            <a:pPr>
              <a:lnSpc>
                <a:spcPct val="100000"/>
              </a:lnSpc>
            </a:pPr>
            <a:r>
              <a:rPr lang="en-US" sz="2200" dirty="0"/>
              <a:t>Measures of Quality Improvement </a:t>
            </a:r>
          </a:p>
          <a:p>
            <a:pPr>
              <a:lnSpc>
                <a:spcPct val="100000"/>
              </a:lnSpc>
            </a:pPr>
            <a:r>
              <a:rPr lang="en-US" sz="2200" dirty="0"/>
              <a:t>Training resources for local clinics</a:t>
            </a:r>
          </a:p>
        </p:txBody>
      </p:sp>
      <p:sp>
        <p:nvSpPr>
          <p:cNvPr id="5" name="Title 1"/>
          <p:cNvSpPr txBox="1">
            <a:spLocks/>
          </p:cNvSpPr>
          <p:nvPr/>
        </p:nvSpPr>
        <p:spPr>
          <a:xfrm>
            <a:off x="571500" y="537846"/>
            <a:ext cx="8270240"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4000" dirty="0"/>
              <a:t>How does Bright Futures help you?</a:t>
            </a:r>
          </a:p>
        </p:txBody>
      </p:sp>
    </p:spTree>
    <p:extLst>
      <p:ext uri="{BB962C8B-B14F-4D97-AF65-F5344CB8AC3E}">
        <p14:creationId xmlns:p14="http://schemas.microsoft.com/office/powerpoint/2010/main" val="262003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010" y="1709247"/>
            <a:ext cx="7886700" cy="2567471"/>
          </a:xfrm>
        </p:spPr>
        <p:txBody>
          <a:bodyPr/>
          <a:lstStyle/>
          <a:p>
            <a:pPr marL="0" indent="0">
              <a:buNone/>
            </a:pPr>
            <a:r>
              <a:rPr lang="en-US" sz="3200" b="1" i="1" dirty="0"/>
              <a:t>For families: </a:t>
            </a:r>
          </a:p>
          <a:p>
            <a:r>
              <a:rPr lang="en-US" dirty="0"/>
              <a:t>Provides resources and educational materials specific to each well-child visit.  Bright Futures recognizes the strengths that families and parents bring to the health care partnership.</a:t>
            </a:r>
          </a:p>
          <a:p>
            <a:pPr marL="0" indent="0">
              <a:buNone/>
            </a:pPr>
            <a:endParaRPr lang="en-US" dirty="0"/>
          </a:p>
        </p:txBody>
      </p:sp>
      <p:sp>
        <p:nvSpPr>
          <p:cNvPr id="3" name="Title 1"/>
          <p:cNvSpPr txBox="1">
            <a:spLocks/>
          </p:cNvSpPr>
          <p:nvPr/>
        </p:nvSpPr>
        <p:spPr>
          <a:xfrm>
            <a:off x="457200" y="784846"/>
            <a:ext cx="8148320"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pPr algn="l"/>
            <a:r>
              <a:rPr lang="en-US" sz="4000"/>
              <a:t>How does Bright Futures help you? </a:t>
            </a:r>
            <a:br>
              <a:rPr lang="en-US"/>
            </a:b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900" y="4003768"/>
            <a:ext cx="2580100" cy="2580100"/>
          </a:xfrm>
          <a:prstGeom prst="rect">
            <a:avLst/>
          </a:prstGeom>
        </p:spPr>
      </p:pic>
      <p:pic>
        <p:nvPicPr>
          <p:cNvPr id="4" name="Picture 3"/>
          <p:cNvPicPr>
            <a:picLocks noChangeAspect="1"/>
          </p:cNvPicPr>
          <p:nvPr/>
        </p:nvPicPr>
        <p:blipFill>
          <a:blip r:embed="rId4"/>
          <a:stretch>
            <a:fillRect/>
          </a:stretch>
        </p:blipFill>
        <p:spPr>
          <a:xfrm>
            <a:off x="1015631" y="4003768"/>
            <a:ext cx="3817259" cy="2394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529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In most states the EPSDT schedules/programs and the Bright Futures/AAP Periodicity Schedule are closely aligned</a:t>
            </a:r>
          </a:p>
          <a:p>
            <a:pPr marL="0" indent="0">
              <a:buNone/>
            </a:pPr>
            <a:endParaRPr lang="en-US" sz="800" dirty="0"/>
          </a:p>
          <a:p>
            <a:r>
              <a:rPr lang="en-US" dirty="0"/>
              <a:t>Many states’ Medicaid programs have adopted the </a:t>
            </a:r>
            <a:r>
              <a:rPr lang="en-US" i="1" dirty="0"/>
              <a:t>Bright Futures Guidelines</a:t>
            </a:r>
            <a:r>
              <a:rPr lang="en-US" dirty="0"/>
              <a:t> as the standard of care for the states’ EPSDT programs </a:t>
            </a:r>
          </a:p>
          <a:p>
            <a:pPr marL="0" indent="0">
              <a:buNone/>
            </a:pPr>
            <a:endParaRPr lang="en-US" sz="1000" dirty="0"/>
          </a:p>
          <a:p>
            <a:r>
              <a:rPr lang="en-US" dirty="0"/>
              <a:t>Check your state’s website to see whether the  EPSDT schedule aligns to the Bright Futures/AAP Periodicity Schedule</a:t>
            </a:r>
          </a:p>
          <a:p>
            <a:endParaRPr lang="en-US" dirty="0"/>
          </a:p>
        </p:txBody>
      </p:sp>
      <p:sp>
        <p:nvSpPr>
          <p:cNvPr id="5" name="Title 2"/>
          <p:cNvSpPr txBox="1">
            <a:spLocks/>
          </p:cNvSpPr>
          <p:nvPr/>
        </p:nvSpPr>
        <p:spPr>
          <a:xfrm>
            <a:off x="628650" y="752707"/>
            <a:ext cx="7886700"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4000" dirty="0"/>
              <a:t>EPSDT and Bright Futures</a:t>
            </a:r>
          </a:p>
        </p:txBody>
      </p:sp>
    </p:spTree>
    <p:extLst>
      <p:ext uri="{BB962C8B-B14F-4D97-AF65-F5344CB8AC3E}">
        <p14:creationId xmlns:p14="http://schemas.microsoft.com/office/powerpoint/2010/main" val="370970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2263" y="1524000"/>
            <a:ext cx="7261553" cy="4652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itle 1"/>
          <p:cNvSpPr txBox="1">
            <a:spLocks/>
          </p:cNvSpPr>
          <p:nvPr/>
        </p:nvSpPr>
        <p:spPr>
          <a:xfrm>
            <a:off x="628650" y="685990"/>
            <a:ext cx="7886700"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4000" dirty="0"/>
              <a:t>States and Communities</a:t>
            </a:r>
          </a:p>
        </p:txBody>
      </p:sp>
    </p:spTree>
    <p:extLst>
      <p:ext uri="{BB962C8B-B14F-4D97-AF65-F5344CB8AC3E}">
        <p14:creationId xmlns:p14="http://schemas.microsoft.com/office/powerpoint/2010/main" val="93890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01825"/>
            <a:ext cx="7981950" cy="4351338"/>
          </a:xfrm>
        </p:spPr>
        <p:txBody>
          <a:bodyPr/>
          <a:lstStyle/>
          <a:p>
            <a:pPr marL="0" indent="0">
              <a:buNone/>
            </a:pPr>
            <a:r>
              <a:rPr lang="en-US" dirty="0"/>
              <a:t>State agencies are in a unique position to:</a:t>
            </a:r>
          </a:p>
          <a:p>
            <a:r>
              <a:rPr lang="en-US" sz="2200" dirty="0"/>
              <a:t>Update/revise provider manuals or Periodicity Schedules</a:t>
            </a:r>
          </a:p>
          <a:p>
            <a:r>
              <a:rPr lang="en-US" sz="2200" dirty="0"/>
              <a:t>Recommend standardized developmental assessments</a:t>
            </a:r>
          </a:p>
          <a:p>
            <a:r>
              <a:rPr lang="en-US" sz="2200" dirty="0"/>
              <a:t>Promote Bright Futures tools and resources</a:t>
            </a:r>
          </a:p>
          <a:p>
            <a:r>
              <a:rPr lang="en-US" sz="2200" dirty="0"/>
              <a:t>Use data-driven strategies to improve preventive services</a:t>
            </a:r>
          </a:p>
          <a:p>
            <a:r>
              <a:rPr lang="en-US" sz="2200" dirty="0"/>
              <a:t>Educate the public and train providers/home-visiting professionals about Bright Futures content</a:t>
            </a:r>
          </a:p>
          <a:p>
            <a:r>
              <a:rPr lang="en-US" sz="2200" dirty="0"/>
              <a:t>Change billing and payment policies</a:t>
            </a:r>
          </a:p>
          <a:p>
            <a:r>
              <a:rPr lang="en-US" sz="2200" dirty="0"/>
              <a:t>Implement </a:t>
            </a:r>
            <a:r>
              <a:rPr lang="en-US" sz="2200" i="1" dirty="0"/>
              <a:t>Bright Futures Guidelines</a:t>
            </a:r>
            <a:r>
              <a:rPr lang="en-US" sz="2200" dirty="0"/>
              <a:t> in public health clinics</a:t>
            </a:r>
          </a:p>
          <a:p>
            <a:endParaRPr lang="en-US" sz="2000" dirty="0"/>
          </a:p>
        </p:txBody>
      </p:sp>
      <p:sp>
        <p:nvSpPr>
          <p:cNvPr id="3" name="Title 1"/>
          <p:cNvSpPr txBox="1">
            <a:spLocks/>
          </p:cNvSpPr>
          <p:nvPr/>
        </p:nvSpPr>
        <p:spPr>
          <a:xfrm>
            <a:off x="628650" y="685990"/>
            <a:ext cx="7886700"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3600" dirty="0"/>
              <a:t>States Agencies and Bright Futures</a:t>
            </a:r>
            <a:br>
              <a:rPr lang="en-US" sz="3600" dirty="0"/>
            </a:br>
            <a:r>
              <a:rPr lang="en-US" sz="3600" dirty="0"/>
              <a:t>A Strong Partnership </a:t>
            </a:r>
          </a:p>
        </p:txBody>
      </p:sp>
    </p:spTree>
    <p:extLst>
      <p:ext uri="{BB962C8B-B14F-4D97-AF65-F5344CB8AC3E}">
        <p14:creationId xmlns:p14="http://schemas.microsoft.com/office/powerpoint/2010/main" val="1674356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50" y="685990"/>
            <a:ext cx="8039099" cy="899529"/>
          </a:xfrm>
          <a:prstGeom prst="rect">
            <a:avLst/>
          </a:prstGeom>
        </p:spPr>
        <p:txBody>
          <a:bodyPr/>
          <a:lstStyle/>
          <a:p>
            <a:r>
              <a:rPr lang="en-US" sz="4000" dirty="0"/>
              <a:t>Implementation Strategies/Models</a:t>
            </a:r>
            <a:br>
              <a:rPr lang="en-US" sz="3600" dirty="0"/>
            </a:br>
            <a:r>
              <a:rPr lang="en-US" sz="3600" dirty="0"/>
              <a:t>  </a:t>
            </a:r>
            <a:br>
              <a:rPr lang="en-US" sz="3600" dirty="0"/>
            </a:br>
            <a:endParaRPr lang="en-US" sz="3600" dirty="0"/>
          </a:p>
        </p:txBody>
      </p:sp>
      <p:sp>
        <p:nvSpPr>
          <p:cNvPr id="3" name="Rectangle 2"/>
          <p:cNvSpPr/>
          <p:nvPr/>
        </p:nvSpPr>
        <p:spPr>
          <a:xfrm>
            <a:off x="1127294" y="1786855"/>
            <a:ext cx="6929306" cy="4524315"/>
          </a:xfrm>
          <a:prstGeom prst="rect">
            <a:avLst/>
          </a:prstGeom>
        </p:spPr>
        <p:txBody>
          <a:bodyPr wrap="square">
            <a:spAutoFit/>
          </a:bodyPr>
          <a:lstStyle/>
          <a:p>
            <a:pPr marL="285750" lvl="0" indent="-285750">
              <a:buFont typeface="Arial" panose="020B0604020202020204" pitchFamily="34" charset="0"/>
              <a:buChar char="•"/>
            </a:pPr>
            <a:r>
              <a:rPr lang="en-US" sz="2400" dirty="0"/>
              <a:t>Trainings/Learning Collaboratives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Home Visiting Programs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Improvement Partnerships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Quality Improvement Projects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Family Engagement</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n-US" sz="2400" dirty="0"/>
              <a:t>Adapting or Promoting Bright Futures Tools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10160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84846"/>
            <a:ext cx="7886700" cy="1325563"/>
          </a:xfrm>
          <a:prstGeom prst="rect">
            <a:avLst/>
          </a:prstGeom>
        </p:spPr>
        <p:txBody>
          <a:bodyPr/>
          <a:lstStyle/>
          <a:p>
            <a:r>
              <a:rPr lang="en-US" sz="4400" dirty="0"/>
              <a:t>Webinar Presenters</a:t>
            </a:r>
            <a:br>
              <a:rPr lang="en-US" dirty="0"/>
            </a:br>
            <a:endParaRPr lang="en-US" dirty="0"/>
          </a:p>
        </p:txBody>
      </p:sp>
      <p:sp>
        <p:nvSpPr>
          <p:cNvPr id="3" name="Content Placeholder 2"/>
          <p:cNvSpPr>
            <a:spLocks noGrp="1"/>
          </p:cNvSpPr>
          <p:nvPr>
            <p:ph idx="1"/>
          </p:nvPr>
        </p:nvSpPr>
        <p:spPr/>
        <p:txBody>
          <a:bodyPr/>
          <a:lstStyle/>
          <a:p>
            <a:pPr marL="0" indent="0">
              <a:buNone/>
            </a:pPr>
            <a:r>
              <a:rPr lang="en-US" sz="2000" b="1" dirty="0"/>
              <a:t>	Joseph F. Hagan, Jr. MD, FAAP</a:t>
            </a:r>
            <a:r>
              <a:rPr lang="en-US" sz="2000" dirty="0"/>
              <a:t>, Clinical Professor in 	Pediatrics, The Robert Larner, M.D. College of Medicine at 	the University of Vermont and The University of Vermont 	Children’s Hospital</a:t>
            </a:r>
          </a:p>
          <a:p>
            <a:pPr marL="0" indent="0">
              <a:buNone/>
            </a:pPr>
            <a:r>
              <a:rPr lang="en-US" sz="2000" dirty="0"/>
              <a:t>	Co-editor: </a:t>
            </a:r>
            <a:r>
              <a:rPr lang="en-US" sz="2000" i="1" dirty="0"/>
              <a:t>Bright Futures Guidelines</a:t>
            </a:r>
            <a:r>
              <a:rPr lang="en-US" sz="2000" dirty="0"/>
              <a:t>, Fourth Edition</a:t>
            </a:r>
          </a:p>
          <a:p>
            <a:pPr marL="0" indent="0">
              <a:buNone/>
            </a:pPr>
            <a:endParaRPr lang="en-US" sz="2000" dirty="0"/>
          </a:p>
          <a:p>
            <a:pPr marL="0" indent="0">
              <a:buNone/>
            </a:pPr>
            <a:r>
              <a:rPr lang="en-US" sz="2000" b="1" dirty="0"/>
              <a:t>	Judith S. Shaw, EdD, MPH, RN, FAAP, </a:t>
            </a:r>
            <a:r>
              <a:rPr lang="en-US" sz="2000" dirty="0"/>
              <a:t>Executive Director, 	Vermont Child Health Improvement Program; Executive 	Director, National Improvement Partnership Network; and 	Professor of Pediatrics &amp; Nursing, The Robert Larner, M.D. 	College of Medicine at the University of Vermont  </a:t>
            </a:r>
          </a:p>
          <a:p>
            <a:pPr marL="0" indent="0">
              <a:buNone/>
            </a:pPr>
            <a:r>
              <a:rPr lang="en-US" dirty="0"/>
              <a:t>	</a:t>
            </a:r>
            <a:r>
              <a:rPr lang="en-US" sz="2000" dirty="0"/>
              <a:t>Co-editor: </a:t>
            </a:r>
            <a:r>
              <a:rPr lang="en-US" sz="2000" i="1" dirty="0"/>
              <a:t>Bright Futures Guidelines</a:t>
            </a:r>
            <a:r>
              <a:rPr lang="en-US" sz="2000" dirty="0"/>
              <a:t>, Fourth Edition</a:t>
            </a:r>
          </a:p>
        </p:txBody>
      </p:sp>
      <p:pic>
        <p:nvPicPr>
          <p:cNvPr id="4" name="Picture 3" descr="http://www.hrcpediatricians.com/images/Joe%20portrait%20-%20Aug%208%202013.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19" y="1978977"/>
            <a:ext cx="619125" cy="929005"/>
          </a:xfrm>
          <a:prstGeom prst="rect">
            <a:avLst/>
          </a:prstGeom>
          <a:noFill/>
          <a:ln>
            <a:noFill/>
          </a:ln>
        </p:spPr>
      </p:pic>
      <p:pic>
        <p:nvPicPr>
          <p:cNvPr id="5" name="Picture 4" descr="Judith Shaw, EdD, MPH, RN, FAAP"/>
          <p:cNvPicPr/>
          <p:nvPr/>
        </p:nvPicPr>
        <p:blipFill>
          <a:blip r:embed="rId5"/>
          <a:srcRect/>
          <a:stretch>
            <a:fillRect/>
          </a:stretch>
        </p:blipFill>
        <p:spPr bwMode="auto">
          <a:xfrm>
            <a:off x="793114" y="3941445"/>
            <a:ext cx="699770" cy="933450"/>
          </a:xfrm>
          <a:prstGeom prst="rect">
            <a:avLst/>
          </a:prstGeom>
          <a:noFill/>
          <a:ln w="9525">
            <a:noFill/>
            <a:miter lim="800000"/>
            <a:headEnd/>
            <a:tailEnd/>
          </a:ln>
        </p:spPr>
      </p:pic>
    </p:spTree>
    <p:extLst>
      <p:ext uri="{BB962C8B-B14F-4D97-AF65-F5344CB8AC3E}">
        <p14:creationId xmlns:p14="http://schemas.microsoft.com/office/powerpoint/2010/main" val="374799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5990"/>
            <a:ext cx="7886700" cy="1325563"/>
          </a:xfrm>
          <a:prstGeom prst="rect">
            <a:avLst/>
          </a:prstGeom>
        </p:spPr>
        <p:txBody>
          <a:bodyPr/>
          <a:lstStyle/>
          <a:p>
            <a:r>
              <a:rPr lang="en-US" sz="3600" dirty="0"/>
              <a:t>Preliminary Implementation Steps for Public Health Professionals</a:t>
            </a:r>
            <a:br>
              <a:rPr lang="en-US" sz="3600" dirty="0"/>
            </a:br>
            <a:br>
              <a:rPr lang="en-US" sz="3600" dirty="0"/>
            </a:br>
            <a:endParaRPr lang="en-US" sz="3600" dirty="0"/>
          </a:p>
        </p:txBody>
      </p:sp>
      <p:sp>
        <p:nvSpPr>
          <p:cNvPr id="3" name="Rectangle 2"/>
          <p:cNvSpPr/>
          <p:nvPr/>
        </p:nvSpPr>
        <p:spPr>
          <a:xfrm>
            <a:off x="552712" y="1863209"/>
            <a:ext cx="8038576" cy="4832092"/>
          </a:xfrm>
          <a:prstGeom prst="rect">
            <a:avLst/>
          </a:prstGeom>
        </p:spPr>
        <p:txBody>
          <a:bodyPr wrap="square">
            <a:spAutoFit/>
          </a:bodyPr>
          <a:lstStyle/>
          <a:p>
            <a:pPr marL="285750" lvl="0" indent="-285750">
              <a:buFont typeface="Arial" panose="020B0604020202020204" pitchFamily="34" charset="0"/>
              <a:buChar char="•"/>
            </a:pPr>
            <a:r>
              <a:rPr lang="en-US" sz="2200" dirty="0"/>
              <a:t>Start gradually and replicate successful projects</a:t>
            </a:r>
          </a:p>
          <a:p>
            <a:pPr lvl="0"/>
            <a:endParaRPr lang="en-US" sz="2200" dirty="0"/>
          </a:p>
          <a:p>
            <a:pPr marL="285750" lvl="0" indent="-285750">
              <a:buFont typeface="Arial" panose="020B0604020202020204" pitchFamily="34" charset="0"/>
              <a:buChar char="•"/>
            </a:pPr>
            <a:r>
              <a:rPr lang="en-US" sz="2200" dirty="0"/>
              <a:t>Include families and the communities at all stages of implementation</a:t>
            </a:r>
          </a:p>
          <a:p>
            <a:pPr lvl="0"/>
            <a:endParaRPr lang="en-US" sz="2200" dirty="0"/>
          </a:p>
          <a:p>
            <a:pPr marL="285750" lvl="0" indent="-285750">
              <a:buFont typeface="Arial" panose="020B0604020202020204" pitchFamily="34" charset="0"/>
              <a:buChar char="•"/>
            </a:pPr>
            <a:r>
              <a:rPr lang="en-US" sz="2200" dirty="0"/>
              <a:t>Work with existing initiatives</a:t>
            </a:r>
          </a:p>
          <a:p>
            <a:pPr lvl="0"/>
            <a:endParaRPr lang="en-US" sz="2200" dirty="0"/>
          </a:p>
          <a:p>
            <a:pPr marL="285750" lvl="0" indent="-285750">
              <a:buFont typeface="Arial" panose="020B0604020202020204" pitchFamily="34" charset="0"/>
              <a:buChar char="•"/>
            </a:pPr>
            <a:r>
              <a:rPr lang="en-US" sz="2200" dirty="0"/>
              <a:t>Create provider buy-in and understand their barriers </a:t>
            </a:r>
          </a:p>
          <a:p>
            <a:pPr lvl="0"/>
            <a:endParaRPr lang="en-US" sz="2200" dirty="0"/>
          </a:p>
          <a:p>
            <a:pPr marL="285750" lvl="0" indent="-285750">
              <a:buFont typeface="Arial" panose="020B0604020202020204" pitchFamily="34" charset="0"/>
              <a:buChar char="•"/>
            </a:pPr>
            <a:r>
              <a:rPr lang="en-US" sz="2200" dirty="0"/>
              <a:t>Encourage providers to engage their offices/clinics</a:t>
            </a:r>
          </a:p>
          <a:p>
            <a:pPr lvl="0"/>
            <a:endParaRPr lang="en-US" sz="2200" dirty="0"/>
          </a:p>
          <a:p>
            <a:pPr marL="285750" lvl="0" indent="-285750">
              <a:buFont typeface="Arial" panose="020B0604020202020204" pitchFamily="34" charset="0"/>
              <a:buChar char="•"/>
            </a:pPr>
            <a:r>
              <a:rPr lang="en-US" sz="2200" dirty="0"/>
              <a:t>Adapt Bright Futures tools</a:t>
            </a:r>
          </a:p>
          <a:p>
            <a:pPr lvl="0"/>
            <a:endParaRPr lang="en-US" sz="2200" dirty="0"/>
          </a:p>
          <a:p>
            <a:pPr marL="285750" lvl="0" indent="-285750">
              <a:buFont typeface="Arial" panose="020B0604020202020204" pitchFamily="34" charset="0"/>
              <a:buChar char="•"/>
            </a:pPr>
            <a:r>
              <a:rPr lang="en-US" sz="2200" dirty="0"/>
              <a:t>Use measures to evaluate</a:t>
            </a:r>
            <a:endParaRPr lang="en-US" dirty="0"/>
          </a:p>
        </p:txBody>
      </p:sp>
    </p:spTree>
    <p:extLst>
      <p:ext uri="{BB962C8B-B14F-4D97-AF65-F5344CB8AC3E}">
        <p14:creationId xmlns:p14="http://schemas.microsoft.com/office/powerpoint/2010/main" val="367830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685990"/>
            <a:ext cx="7886700"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3600" dirty="0"/>
              <a:t>Highlighting an Implementation Step: Using Measures</a:t>
            </a:r>
            <a:br>
              <a:rPr lang="en-US" sz="3600" dirty="0"/>
            </a:br>
            <a:br>
              <a:rPr lang="en-US" sz="3600" dirty="0"/>
            </a:br>
            <a:endParaRPr lang="en-US" sz="3600" dirty="0"/>
          </a:p>
        </p:txBody>
      </p:sp>
      <p:sp>
        <p:nvSpPr>
          <p:cNvPr id="13" name="TextBox 12"/>
          <p:cNvSpPr txBox="1"/>
          <p:nvPr/>
        </p:nvSpPr>
        <p:spPr>
          <a:xfrm>
            <a:off x="312767" y="2011553"/>
            <a:ext cx="5007379" cy="3939540"/>
          </a:xfrm>
          <a:prstGeom prst="rect">
            <a:avLst/>
          </a:prstGeom>
          <a:noFill/>
        </p:spPr>
        <p:txBody>
          <a:bodyPr wrap="square" rtlCol="0">
            <a:spAutoFit/>
          </a:bodyPr>
          <a:lstStyle/>
          <a:p>
            <a:r>
              <a:rPr lang="en-US" sz="2400" dirty="0"/>
              <a:t>The list of Bright Futures Quality Improvement Measures is dynamic and is updated as new components of high-quality care preventive service visits are identified. They are grouped under the following categories:</a:t>
            </a:r>
          </a:p>
          <a:p>
            <a:endParaRPr lang="en-US" sz="1000" dirty="0"/>
          </a:p>
          <a:p>
            <a:pPr marL="342900" indent="-342900">
              <a:buFont typeface="Arial" panose="020B0604020202020204" pitchFamily="34" charset="0"/>
              <a:buChar char="•"/>
            </a:pPr>
            <a:r>
              <a:rPr lang="en-US" sz="2400" dirty="0"/>
              <a:t>Infancy &amp; Early Childhood</a:t>
            </a:r>
          </a:p>
          <a:p>
            <a:pPr marL="342900" indent="-342900">
              <a:buFont typeface="Arial" panose="020B0604020202020204" pitchFamily="34" charset="0"/>
              <a:buChar char="•"/>
            </a:pPr>
            <a:r>
              <a:rPr lang="en-US" sz="2400" dirty="0"/>
              <a:t>Middle Childhood &amp; Adolescence</a:t>
            </a:r>
          </a:p>
          <a:p>
            <a:pPr marL="342900" indent="-342900">
              <a:buFont typeface="Arial" panose="020B0604020202020204" pitchFamily="34" charset="0"/>
              <a:buChar char="•"/>
            </a:pPr>
            <a:r>
              <a:rPr lang="en-US" sz="2400" dirty="0"/>
              <a:t>Office-Based System Measures</a:t>
            </a:r>
          </a:p>
        </p:txBody>
      </p:sp>
      <p:pic>
        <p:nvPicPr>
          <p:cNvPr id="4" name="Picture 3"/>
          <p:cNvPicPr>
            <a:picLocks noChangeAspect="1"/>
          </p:cNvPicPr>
          <p:nvPr/>
        </p:nvPicPr>
        <p:blipFill>
          <a:blip r:embed="rId3"/>
          <a:stretch>
            <a:fillRect/>
          </a:stretch>
        </p:blipFill>
        <p:spPr>
          <a:xfrm>
            <a:off x="5320146" y="1965516"/>
            <a:ext cx="2113156"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764027" y="3337116"/>
            <a:ext cx="2137965"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91565" y="6023673"/>
            <a:ext cx="4504286" cy="646331"/>
          </a:xfrm>
          <a:prstGeom prst="rect">
            <a:avLst/>
          </a:prstGeom>
          <a:noFill/>
        </p:spPr>
        <p:txBody>
          <a:bodyPr wrap="square" rtlCol="0">
            <a:spAutoFit/>
          </a:bodyPr>
          <a:lstStyle/>
          <a:p>
            <a:r>
              <a:rPr lang="en-US" sz="1200" dirty="0"/>
              <a:t>Available at: </a:t>
            </a:r>
            <a:r>
              <a:rPr lang="en-US" sz="1200" dirty="0">
                <a:hlinkClick r:id="rId5"/>
              </a:rPr>
              <a:t>https://brightfutures.aap.org/Bright%20Futures%20Documents/AAP_BF_Tipsheet_PreventiveServices_revFINAL.pdf</a:t>
            </a:r>
            <a:r>
              <a:rPr lang="en-US" sz="1200" dirty="0"/>
              <a:t>  </a:t>
            </a:r>
          </a:p>
        </p:txBody>
      </p:sp>
    </p:spTree>
    <p:extLst>
      <p:ext uri="{BB962C8B-B14F-4D97-AF65-F5344CB8AC3E}">
        <p14:creationId xmlns:p14="http://schemas.microsoft.com/office/powerpoint/2010/main" val="369710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508" y="1866923"/>
            <a:ext cx="8159692" cy="4165283"/>
          </a:xfrm>
        </p:spPr>
        <p:txBody>
          <a:bodyPr/>
          <a:lstStyle/>
          <a:p>
            <a:pPr marL="0" indent="0">
              <a:buNone/>
            </a:pPr>
            <a:r>
              <a:rPr lang="en-US" dirty="0"/>
              <a:t>The Bright Futures standards, tools and resources can be used and adopted “as-is” and/or adapted by a broad audience to meet state-specific pediatric preventive care requirements. </a:t>
            </a:r>
            <a:endParaRPr lang="en-US" sz="3600" dirty="0"/>
          </a:p>
        </p:txBody>
      </p:sp>
      <p:sp>
        <p:nvSpPr>
          <p:cNvPr id="5" name="Title 2"/>
          <p:cNvSpPr txBox="1">
            <a:spLocks/>
          </p:cNvSpPr>
          <p:nvPr/>
        </p:nvSpPr>
        <p:spPr>
          <a:xfrm>
            <a:off x="679508" y="458250"/>
            <a:ext cx="8159692" cy="120801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3600" dirty="0"/>
              <a:t>Using Bright Futures Resources for Implementation Models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527" y="3666538"/>
            <a:ext cx="4188033" cy="2568868"/>
          </a:xfrm>
          <a:prstGeom prst="rect">
            <a:avLst/>
          </a:prstGeom>
        </p:spPr>
      </p:pic>
    </p:spTree>
    <p:extLst>
      <p:ext uri="{BB962C8B-B14F-4D97-AF65-F5344CB8AC3E}">
        <p14:creationId xmlns:p14="http://schemas.microsoft.com/office/powerpoint/2010/main" val="28935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480" y="784846"/>
            <a:ext cx="8686800" cy="1325563"/>
          </a:xfrm>
          <a:prstGeom prst="rect">
            <a:avLst/>
          </a:prstGeom>
        </p:spPr>
        <p:txBody>
          <a:bodyPr/>
          <a:lstStyle/>
          <a:p>
            <a:r>
              <a:rPr lang="en-US" sz="4000" dirty="0"/>
              <a:t>Bright Futures Tool and Resource Kit</a:t>
            </a:r>
          </a:p>
        </p:txBody>
      </p:sp>
      <p:sp>
        <p:nvSpPr>
          <p:cNvPr id="3" name="Content Placeholder 2"/>
          <p:cNvSpPr>
            <a:spLocks noGrp="1"/>
          </p:cNvSpPr>
          <p:nvPr>
            <p:ph idx="1"/>
          </p:nvPr>
        </p:nvSpPr>
        <p:spPr>
          <a:xfrm>
            <a:off x="880428" y="5159195"/>
            <a:ext cx="7330122" cy="885727"/>
          </a:xfrm>
        </p:spPr>
        <p:style>
          <a:lnRef idx="1">
            <a:schemeClr val="accent6"/>
          </a:lnRef>
          <a:fillRef idx="3">
            <a:schemeClr val="accent6"/>
          </a:fillRef>
          <a:effectRef idx="2">
            <a:schemeClr val="accent6"/>
          </a:effectRef>
          <a:fontRef idx="minor">
            <a:schemeClr val="lt1"/>
          </a:fontRef>
        </p:style>
        <p:txBody>
          <a:bodyPr/>
          <a:lstStyle/>
          <a:p>
            <a:pPr marL="0" indent="0">
              <a:buNone/>
            </a:pPr>
            <a:r>
              <a:rPr lang="en-US" dirty="0">
                <a:solidFill>
                  <a:schemeClr val="tx1"/>
                </a:solidFill>
              </a:rPr>
              <a:t>The revised Kit is anticipated in late 2018 </a:t>
            </a:r>
            <a:br>
              <a:rPr lang="en-US" dirty="0">
                <a:solidFill>
                  <a:schemeClr val="tx1"/>
                </a:solidFill>
              </a:rPr>
            </a:br>
            <a:r>
              <a:rPr lang="en-US" dirty="0">
                <a:solidFill>
                  <a:schemeClr val="tx1"/>
                </a:solidFill>
              </a:rPr>
              <a:t>and will include these core tools</a:t>
            </a:r>
          </a:p>
          <a:p>
            <a:endParaRPr lang="en-US" dirty="0"/>
          </a:p>
        </p:txBody>
      </p:sp>
      <p:grpSp>
        <p:nvGrpSpPr>
          <p:cNvPr id="4" name="Group 3"/>
          <p:cNvGrpSpPr/>
          <p:nvPr/>
        </p:nvGrpSpPr>
        <p:grpSpPr>
          <a:xfrm>
            <a:off x="4819650" y="1541679"/>
            <a:ext cx="4151630" cy="2925213"/>
            <a:chOff x="-301760" y="230161"/>
            <a:chExt cx="3784952" cy="259553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60" y="230161"/>
              <a:ext cx="3784952" cy="2221395"/>
            </a:xfrm>
            <a:prstGeom prst="rect">
              <a:avLst/>
            </a:prstGeom>
          </p:spPr>
        </p:pic>
        <p:sp>
          <p:nvSpPr>
            <p:cNvPr id="6" name="Text Box 8"/>
            <p:cNvSpPr txBox="1"/>
            <p:nvPr/>
          </p:nvSpPr>
          <p:spPr>
            <a:xfrm>
              <a:off x="93216" y="2443128"/>
              <a:ext cx="3143543" cy="38256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solidFill>
                    <a:srgbClr val="333333"/>
                  </a:solidFill>
                  <a:effectLst/>
                  <a:latin typeface="Franklin Gothic Book" panose="020B0503020102020204" pitchFamily="34" charset="0"/>
                  <a:ea typeface="Times New Roman" panose="02020603050405020304" pitchFamily="18" charset="0"/>
                  <a:cs typeface="Arial" panose="020B0604020202020204" pitchFamily="34" charset="0"/>
                </a:rPr>
                <a:t>Core Bright Futures Tools: </a:t>
              </a:r>
              <a:r>
                <a:rPr lang="en-US" sz="900" dirty="0" err="1">
                  <a:solidFill>
                    <a:srgbClr val="333333"/>
                  </a:solidFill>
                  <a:effectLst/>
                  <a:latin typeface="Franklin Gothic Book" panose="020B0503020102020204" pitchFamily="34" charset="0"/>
                  <a:ea typeface="Times New Roman" panose="02020603050405020304" pitchFamily="18" charset="0"/>
                  <a:cs typeface="Arial" panose="020B0604020202020204" pitchFamily="34" charset="0"/>
                </a:rPr>
                <a:t>Previsit</a:t>
              </a:r>
              <a:r>
                <a:rPr lang="en-US" sz="900" dirty="0">
                  <a:solidFill>
                    <a:srgbClr val="333333"/>
                  </a:solidFill>
                  <a:effectLst/>
                  <a:latin typeface="Franklin Gothic Book" panose="020B0503020102020204" pitchFamily="34" charset="0"/>
                  <a:ea typeface="Times New Roman" panose="02020603050405020304" pitchFamily="18" charset="0"/>
                  <a:cs typeface="Arial" panose="020B0604020202020204" pitchFamily="34" charset="0"/>
                </a:rPr>
                <a:t> Questionnaires, Documentation Forms, Parent/Patient Education Handouts</a:t>
              </a:r>
              <a:endParaRPr lang="en-US" sz="1100" dirty="0">
                <a:solidFill>
                  <a:srgbClr val="333333"/>
                </a:solidFill>
                <a:effectLst/>
                <a:latin typeface="Franklin Gothic Book" panose="020B0503020102020204" pitchFamily="34" charset="0"/>
                <a:ea typeface="Times New Roman" panose="02020603050405020304" pitchFamily="18" charset="0"/>
                <a:cs typeface="Arial" panose="020B0604020202020204" pitchFamily="34" charset="0"/>
              </a:endParaRPr>
            </a:p>
          </p:txBody>
        </p:sp>
      </p:grpSp>
      <p:sp>
        <p:nvSpPr>
          <p:cNvPr id="7" name="Content Placeholder 2"/>
          <p:cNvSpPr txBox="1">
            <a:spLocks/>
          </p:cNvSpPr>
          <p:nvPr/>
        </p:nvSpPr>
        <p:spPr>
          <a:xfrm>
            <a:off x="-171450" y="2214210"/>
            <a:ext cx="5734050" cy="2252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dirty="0"/>
              <a:t>Previsit Questionnaires </a:t>
            </a:r>
          </a:p>
          <a:p>
            <a:pPr lvl="1"/>
            <a:r>
              <a:rPr lang="en-US" sz="2800" dirty="0"/>
              <a:t>Visit Documentation Forms </a:t>
            </a:r>
          </a:p>
          <a:p>
            <a:pPr lvl="1"/>
            <a:r>
              <a:rPr lang="en-US" sz="2800" dirty="0"/>
              <a:t>Patient/Parent Education Handouts</a:t>
            </a:r>
          </a:p>
        </p:txBody>
      </p:sp>
    </p:spTree>
    <p:extLst>
      <p:ext uri="{BB962C8B-B14F-4D97-AF65-F5344CB8AC3E}">
        <p14:creationId xmlns:p14="http://schemas.microsoft.com/office/powerpoint/2010/main" val="3753188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62" y="1583418"/>
            <a:ext cx="8230235" cy="4351338"/>
          </a:xfrm>
        </p:spPr>
        <p:txBody>
          <a:bodyPr/>
          <a:lstStyle/>
          <a:p>
            <a:pPr marL="0" indent="0">
              <a:buNone/>
            </a:pPr>
            <a:r>
              <a:rPr lang="en-US" sz="2600" dirty="0"/>
              <a:t>Below are some tools and resources currently under development that will soon be available to assist with implementation of the Fourth Edition:</a:t>
            </a:r>
          </a:p>
          <a:p>
            <a:pPr marL="0" indent="0">
              <a:buNone/>
            </a:pPr>
            <a:r>
              <a:rPr lang="en-US" dirty="0"/>
              <a:t>• </a:t>
            </a:r>
            <a:r>
              <a:rPr lang="en-US" sz="2400" dirty="0"/>
              <a:t>Screening and Priorities for each age/stage</a:t>
            </a:r>
          </a:p>
          <a:p>
            <a:pPr lvl="1">
              <a:buFont typeface="Courier New" panose="02070309020205020404" pitchFamily="49" charset="0"/>
              <a:buChar char="o"/>
            </a:pPr>
            <a:r>
              <a:rPr lang="en-US" sz="2000" dirty="0"/>
              <a:t>Available on: </a:t>
            </a:r>
            <a:r>
              <a:rPr lang="en-US" sz="2000" dirty="0">
                <a:hlinkClick r:id="rId3"/>
              </a:rPr>
              <a:t>brightfutures.aap.org/materials-and-tools/Pages/Presentations-and-Handouts.aspx</a:t>
            </a:r>
            <a:r>
              <a:rPr lang="en-US" sz="2000" dirty="0"/>
              <a:t> </a:t>
            </a:r>
          </a:p>
          <a:p>
            <a:r>
              <a:rPr lang="en-US" sz="2400" dirty="0"/>
              <a:t>Medical Screening Reference Tables </a:t>
            </a:r>
          </a:p>
          <a:p>
            <a:pPr lvl="1">
              <a:buFont typeface="Courier New" panose="02070309020205020404" pitchFamily="49" charset="0"/>
              <a:buChar char="o"/>
            </a:pPr>
            <a:r>
              <a:rPr lang="en-US" sz="2000" dirty="0"/>
              <a:t> Include risk assessment questions</a:t>
            </a:r>
          </a:p>
          <a:p>
            <a:r>
              <a:rPr lang="en-US" sz="2400" dirty="0"/>
              <a:t>Revised Infancy Parent Education Handouts with updated food allergy and oral health information</a:t>
            </a:r>
          </a:p>
          <a:p>
            <a:pPr lvl="1">
              <a:buFont typeface="Courier New" panose="02070309020205020404" pitchFamily="49" charset="0"/>
              <a:buChar char="o"/>
            </a:pPr>
            <a:r>
              <a:rPr lang="en-US" sz="2000" dirty="0"/>
              <a:t> 4, 6, 9, and 12 Month visits</a:t>
            </a:r>
          </a:p>
        </p:txBody>
      </p:sp>
      <p:sp>
        <p:nvSpPr>
          <p:cNvPr id="4" name="Title 1"/>
          <p:cNvSpPr txBox="1">
            <a:spLocks/>
          </p:cNvSpPr>
          <p:nvPr/>
        </p:nvSpPr>
        <p:spPr>
          <a:xfrm>
            <a:off x="284480" y="784846"/>
            <a:ext cx="8686800"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4000"/>
              <a:t>Bright Futures Tool and Resource Kit</a:t>
            </a:r>
            <a:endParaRPr lang="en-US" sz="4000" dirty="0"/>
          </a:p>
        </p:txBody>
      </p:sp>
    </p:spTree>
    <p:extLst>
      <p:ext uri="{BB962C8B-B14F-4D97-AF65-F5344CB8AC3E}">
        <p14:creationId xmlns:p14="http://schemas.microsoft.com/office/powerpoint/2010/main" val="119957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689597"/>
            <a:ext cx="7886700" cy="660586"/>
          </a:xfrm>
          <a:prstGeom prst="rect">
            <a:avLst/>
          </a:prstGeom>
        </p:spPr>
        <p:txBody>
          <a:bodyPr/>
          <a:lstStyle/>
          <a:p>
            <a:r>
              <a:rPr lang="en-US" sz="4000" dirty="0"/>
              <a:t>Additional Resources</a:t>
            </a:r>
            <a:endParaRPr lang="en-US" dirty="0"/>
          </a:p>
        </p:txBody>
      </p:sp>
      <p:sp>
        <p:nvSpPr>
          <p:cNvPr id="3" name="Content Placeholder 2"/>
          <p:cNvSpPr>
            <a:spLocks noGrp="1"/>
          </p:cNvSpPr>
          <p:nvPr>
            <p:ph idx="1"/>
          </p:nvPr>
        </p:nvSpPr>
        <p:spPr>
          <a:xfrm>
            <a:off x="575017" y="1683736"/>
            <a:ext cx="4681968" cy="4638971"/>
          </a:xfrm>
        </p:spPr>
        <p:txBody>
          <a:bodyPr/>
          <a:lstStyle/>
          <a:p>
            <a:r>
              <a:rPr lang="en-US" i="1" dirty="0"/>
              <a:t>Coding for Pediatric Preventive Care </a:t>
            </a:r>
            <a:br>
              <a:rPr lang="en-US" i="1" dirty="0"/>
            </a:br>
            <a:r>
              <a:rPr lang="en-US" dirty="0">
                <a:hlinkClick r:id="rId3"/>
              </a:rPr>
              <a:t>2018</a:t>
            </a:r>
            <a:r>
              <a:rPr lang="en-US" i="1" dirty="0">
                <a:hlinkClick r:id="rId3"/>
              </a:rPr>
              <a:t> </a:t>
            </a:r>
            <a:r>
              <a:rPr lang="en-US" dirty="0">
                <a:hlinkClick r:id="rId3"/>
              </a:rPr>
              <a:t>booklet</a:t>
            </a:r>
            <a:br>
              <a:rPr lang="en-US" dirty="0"/>
            </a:br>
            <a:endParaRPr lang="en-US" dirty="0"/>
          </a:p>
          <a:p>
            <a:r>
              <a:rPr lang="en-US" dirty="0"/>
              <a:t>EQIPP courses help identify and close gaps in your practice using practice tools. </a:t>
            </a:r>
          </a:p>
          <a:p>
            <a:pPr lvl="1"/>
            <a:r>
              <a:rPr lang="en-US" sz="2000" dirty="0"/>
              <a:t>Bright Futures - Infancy and Early Childhood Course </a:t>
            </a:r>
          </a:p>
          <a:p>
            <a:pPr lvl="1"/>
            <a:r>
              <a:rPr lang="en-US" sz="2000" dirty="0"/>
              <a:t>Bright Futures - Middle Childhood and Adolescence Course</a:t>
            </a:r>
            <a:br>
              <a:rPr lang="en-US" dirty="0"/>
            </a:br>
            <a:endParaRPr lang="en-US" dirty="0"/>
          </a:p>
          <a:p>
            <a:endParaRPr lang="en-US" dirty="0"/>
          </a:p>
        </p:txBody>
      </p:sp>
      <p:pic>
        <p:nvPicPr>
          <p:cNvPr id="5" name="Picture 4"/>
          <p:cNvPicPr>
            <a:picLocks noChangeAspect="1"/>
          </p:cNvPicPr>
          <p:nvPr/>
        </p:nvPicPr>
        <p:blipFill>
          <a:blip r:embed="rId4"/>
          <a:stretch>
            <a:fillRect/>
          </a:stretch>
        </p:blipFill>
        <p:spPr>
          <a:xfrm>
            <a:off x="5532058" y="4136571"/>
            <a:ext cx="2983292" cy="19202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D6414A1-C818-42EF-99DD-0987C0EE06E0}"/>
              </a:ext>
            </a:extLst>
          </p:cNvPr>
          <p:cNvPicPr>
            <a:picLocks noChangeAspect="1"/>
          </p:cNvPicPr>
          <p:nvPr/>
        </p:nvPicPr>
        <p:blipFill>
          <a:blip r:embed="rId5"/>
          <a:stretch>
            <a:fillRect/>
          </a:stretch>
        </p:blipFill>
        <p:spPr>
          <a:xfrm>
            <a:off x="6183697" y="1350183"/>
            <a:ext cx="1680013" cy="256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5960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160" y="784846"/>
            <a:ext cx="8453120" cy="1325563"/>
          </a:xfrm>
          <a:prstGeom prst="rect">
            <a:avLst/>
          </a:prstGeom>
        </p:spPr>
        <p:txBody>
          <a:bodyPr/>
          <a:lstStyle/>
          <a:p>
            <a:pPr algn="l"/>
            <a:r>
              <a:rPr lang="en-US" sz="3600" dirty="0"/>
              <a:t>How to Obtain Bright Futures Materials</a:t>
            </a:r>
            <a:r>
              <a:rPr lang="en-US" sz="4000" dirty="0"/>
              <a:t> </a:t>
            </a:r>
          </a:p>
        </p:txBody>
      </p:sp>
      <p:sp>
        <p:nvSpPr>
          <p:cNvPr id="3" name="Content Placeholder 2"/>
          <p:cNvSpPr>
            <a:spLocks noGrp="1"/>
          </p:cNvSpPr>
          <p:nvPr>
            <p:ph idx="1"/>
          </p:nvPr>
        </p:nvSpPr>
        <p:spPr>
          <a:xfrm>
            <a:off x="3604008" y="1922089"/>
            <a:ext cx="5190809" cy="4351338"/>
          </a:xfrm>
        </p:spPr>
        <p:txBody>
          <a:bodyPr/>
          <a:lstStyle/>
          <a:p>
            <a:pPr marL="0" indent="0">
              <a:buNone/>
            </a:pPr>
            <a:r>
              <a:rPr lang="en-US" sz="2600" dirty="0"/>
              <a:t>Visit the Bright Futures Web site: </a:t>
            </a:r>
            <a:r>
              <a:rPr lang="en-US" sz="2600" b="1" u="sng" dirty="0">
                <a:hlinkClick r:id="rId3"/>
              </a:rPr>
              <a:t>brightfutures.aap.org</a:t>
            </a:r>
            <a:r>
              <a:rPr lang="en-US" sz="2600" b="1" dirty="0"/>
              <a:t> </a:t>
            </a:r>
            <a:br>
              <a:rPr lang="en-US" b="1" dirty="0"/>
            </a:br>
            <a:endParaRPr lang="en-US" dirty="0"/>
          </a:p>
          <a:p>
            <a:pPr marL="0" indent="0">
              <a:buNone/>
            </a:pPr>
            <a:br>
              <a:rPr lang="en-US" dirty="0"/>
            </a:br>
            <a:br>
              <a:rPr lang="en-US" dirty="0"/>
            </a:br>
            <a:r>
              <a:rPr lang="en-US" sz="2600" dirty="0"/>
              <a:t>For a preview of the book go to </a:t>
            </a:r>
            <a:r>
              <a:rPr lang="en-US" sz="2600" u="sng" dirty="0">
                <a:hlinkClick r:id="rId4"/>
              </a:rPr>
              <a:t>shopAAP.org</a:t>
            </a:r>
            <a:br>
              <a:rPr lang="en-US" sz="2600" u="sng" dirty="0"/>
            </a:br>
            <a:endParaRPr lang="en-US" sz="2600" dirty="0"/>
          </a:p>
          <a:p>
            <a:pPr marL="0" indent="0">
              <a:lnSpc>
                <a:spcPct val="100000"/>
              </a:lnSpc>
              <a:buNone/>
            </a:pPr>
            <a:r>
              <a:rPr lang="en-US" sz="2600" dirty="0"/>
              <a:t>Sign up for our eNews and other alerts at </a:t>
            </a:r>
            <a:r>
              <a:rPr lang="en-US" sz="2600" b="1" u="sng" dirty="0">
                <a:hlinkClick r:id="rId3"/>
              </a:rPr>
              <a:t>brightfutures.aap.org</a:t>
            </a:r>
            <a:endParaRPr lang="en-US" sz="2600" dirty="0"/>
          </a:p>
        </p:txBody>
      </p:sp>
      <p:pic>
        <p:nvPicPr>
          <p:cNvPr id="4"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443" y="3857126"/>
            <a:ext cx="2012455" cy="260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stretch>
            <a:fillRect/>
          </a:stretch>
        </p:blipFill>
        <p:spPr>
          <a:xfrm>
            <a:off x="216158" y="1658266"/>
            <a:ext cx="3211387" cy="192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3088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idx="1"/>
          </p:nvPr>
        </p:nvSpPr>
        <p:spPr bwMode="auto">
          <a:xfrm>
            <a:off x="908050" y="925511"/>
            <a:ext cx="8235950" cy="49228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algn="ctr">
              <a:spcBef>
                <a:spcPct val="0"/>
              </a:spcBef>
              <a:buNone/>
              <a:defRPr/>
            </a:pPr>
            <a:r>
              <a:rPr lang="en-US" altLang="en-US" sz="2850" b="1" dirty="0">
                <a:solidFill>
                  <a:schemeClr val="accent2"/>
                </a:solidFill>
              </a:rPr>
              <a:t>American Academy of Pediatrics</a:t>
            </a:r>
            <a:br>
              <a:rPr lang="en-US" altLang="en-US" sz="2850" b="1" dirty="0">
                <a:solidFill>
                  <a:schemeClr val="accent2"/>
                </a:solidFill>
              </a:rPr>
            </a:br>
            <a:r>
              <a:rPr lang="en-US" altLang="en-US" sz="2850" b="1" dirty="0">
                <a:solidFill>
                  <a:schemeClr val="accent2"/>
                </a:solidFill>
              </a:rPr>
              <a:t>Bright Future National Center</a:t>
            </a:r>
          </a:p>
          <a:p>
            <a:pPr algn="ctr" eaLnBrk="1" hangingPunct="1">
              <a:spcBef>
                <a:spcPct val="0"/>
              </a:spcBef>
              <a:buFontTx/>
              <a:buNone/>
              <a:defRPr/>
            </a:pPr>
            <a:endParaRPr lang="en-US" altLang="en-US" sz="975" b="1" i="1" dirty="0"/>
          </a:p>
          <a:p>
            <a:pPr marL="0" algn="ctr">
              <a:spcBef>
                <a:spcPct val="0"/>
              </a:spcBef>
              <a:buNone/>
              <a:defRPr/>
            </a:pPr>
            <a:r>
              <a:rPr lang="en-US" altLang="en-US" sz="2475" b="1" i="1" dirty="0"/>
              <a:t>Jane Bassewitz, MA </a:t>
            </a:r>
          </a:p>
          <a:p>
            <a:pPr marL="0" algn="ctr">
              <a:spcBef>
                <a:spcPct val="0"/>
              </a:spcBef>
              <a:buNone/>
              <a:defRPr/>
            </a:pPr>
            <a:r>
              <a:rPr lang="en-US" altLang="en-US" sz="1800" b="1" i="1" dirty="0"/>
              <a:t>Manager, Bright Futures National Center </a:t>
            </a:r>
            <a:br>
              <a:rPr lang="en-US" altLang="en-US" sz="1800" b="1" i="1" dirty="0"/>
            </a:br>
            <a:endParaRPr lang="en-US" altLang="en-US" sz="1800" b="1" i="1" dirty="0"/>
          </a:p>
          <a:p>
            <a:pPr algn="ctr" eaLnBrk="1" hangingPunct="1">
              <a:spcBef>
                <a:spcPct val="0"/>
              </a:spcBef>
              <a:buFontTx/>
              <a:buNone/>
              <a:defRPr/>
            </a:pPr>
            <a:r>
              <a:rPr lang="en-US" altLang="en-US" sz="2475" b="1" i="1" dirty="0"/>
              <a:t>Kathy Janies</a:t>
            </a:r>
          </a:p>
          <a:p>
            <a:pPr marL="0" algn="ctr">
              <a:spcBef>
                <a:spcPct val="0"/>
              </a:spcBef>
              <a:buNone/>
              <a:defRPr/>
            </a:pPr>
            <a:r>
              <a:rPr lang="en-US" altLang="en-US" sz="1800" b="1" i="1" dirty="0"/>
              <a:t>Manager, Bright Futures Implementation</a:t>
            </a:r>
          </a:p>
          <a:p>
            <a:pPr marL="0" algn="ctr">
              <a:spcBef>
                <a:spcPct val="0"/>
              </a:spcBef>
              <a:buNone/>
              <a:defRPr/>
            </a:pPr>
            <a:br>
              <a:rPr lang="en-US" altLang="en-US" sz="1575" b="1" i="1" dirty="0"/>
            </a:br>
            <a:r>
              <a:rPr lang="en-US" altLang="en-US" sz="2475" b="1" i="1" dirty="0">
                <a:solidFill>
                  <a:schemeClr val="accent2"/>
                </a:solidFill>
              </a:rPr>
              <a:t>Phone</a:t>
            </a:r>
          </a:p>
          <a:p>
            <a:pPr algn="ctr" eaLnBrk="1" hangingPunct="1">
              <a:spcBef>
                <a:spcPct val="0"/>
              </a:spcBef>
              <a:buFontTx/>
              <a:buNone/>
              <a:defRPr/>
            </a:pPr>
            <a:r>
              <a:rPr lang="en-US" altLang="en-US" sz="2100" b="1" dirty="0"/>
              <a:t>630-626-6223</a:t>
            </a:r>
            <a:br>
              <a:rPr lang="en-US" altLang="en-US" sz="2100" b="1" dirty="0"/>
            </a:br>
            <a:endParaRPr lang="en-US" altLang="en-US" sz="900" b="1" dirty="0"/>
          </a:p>
          <a:p>
            <a:pPr marL="0" algn="ctr">
              <a:spcBef>
                <a:spcPct val="0"/>
              </a:spcBef>
              <a:buNone/>
              <a:defRPr/>
            </a:pPr>
            <a:r>
              <a:rPr lang="en-US" altLang="en-US" sz="2475" b="1" i="1" dirty="0">
                <a:solidFill>
                  <a:schemeClr val="accent2"/>
                </a:solidFill>
              </a:rPr>
              <a:t>E-mail</a:t>
            </a:r>
            <a:br>
              <a:rPr lang="en-US" altLang="en-US" sz="2475" b="1" i="1" dirty="0">
                <a:solidFill>
                  <a:schemeClr val="accent2"/>
                </a:solidFill>
              </a:rPr>
            </a:br>
            <a:r>
              <a:rPr lang="en-US" altLang="en-US" sz="2475" b="1" dirty="0">
                <a:hlinkClick r:id="rId3"/>
              </a:rPr>
              <a:t>brightfutures@aap.org</a:t>
            </a:r>
            <a:br>
              <a:rPr lang="en-US" altLang="en-US" sz="2475" b="1" dirty="0">
                <a:hlinkClick r:id="rId3"/>
              </a:rPr>
            </a:br>
            <a:r>
              <a:rPr lang="en-US" altLang="en-US" sz="1050" b="1" dirty="0">
                <a:hlinkClick r:id="rId3"/>
              </a:rPr>
              <a:t> </a:t>
            </a:r>
            <a:endParaRPr lang="en-US" altLang="en-US" sz="2475" b="1" dirty="0"/>
          </a:p>
          <a:p>
            <a:pPr marL="0" algn="ctr">
              <a:spcBef>
                <a:spcPct val="0"/>
              </a:spcBef>
              <a:buNone/>
              <a:defRPr/>
            </a:pPr>
            <a:r>
              <a:rPr lang="en-US" altLang="en-US" sz="2475" b="1" i="1" dirty="0">
                <a:solidFill>
                  <a:schemeClr val="accent2"/>
                </a:solidFill>
              </a:rPr>
              <a:t>Web site</a:t>
            </a:r>
            <a:br>
              <a:rPr lang="en-US" altLang="en-US" sz="2475" b="1" i="1" dirty="0">
                <a:solidFill>
                  <a:schemeClr val="accent2"/>
                </a:solidFill>
              </a:rPr>
            </a:br>
            <a:r>
              <a:rPr lang="en-US" altLang="en-US" sz="2475" b="1" dirty="0">
                <a:hlinkClick r:id="rId4"/>
              </a:rPr>
              <a:t>brightfutures.aap.org </a:t>
            </a:r>
            <a:endParaRPr lang="en-US" altLang="en-US" sz="2475" b="1" dirty="0"/>
          </a:p>
          <a:p>
            <a:pPr algn="ctr" eaLnBrk="1" hangingPunct="1">
              <a:spcBef>
                <a:spcPct val="0"/>
              </a:spcBef>
              <a:buFontTx/>
              <a:buNone/>
              <a:defRPr/>
            </a:pPr>
            <a:endParaRPr lang="en-US" altLang="en-US" dirty="0"/>
          </a:p>
        </p:txBody>
      </p:sp>
      <p:pic>
        <p:nvPicPr>
          <p:cNvPr id="6246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1" y="2568183"/>
            <a:ext cx="1975248" cy="300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26676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자격증취득왕 :: 2011년 직업상담사 전망, 연봉, 응시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850" y="723900"/>
            <a:ext cx="5505450" cy="5505450"/>
          </a:xfrm>
          <a:prstGeom prst="rect">
            <a:avLst/>
          </a:prstGeom>
        </p:spPr>
      </p:pic>
    </p:spTree>
    <p:extLst>
      <p:ext uri="{BB962C8B-B14F-4D97-AF65-F5344CB8AC3E}">
        <p14:creationId xmlns:p14="http://schemas.microsoft.com/office/powerpoint/2010/main" val="410014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84846"/>
            <a:ext cx="7886700" cy="1325563"/>
          </a:xfrm>
          <a:prstGeom prst="rect">
            <a:avLst/>
          </a:prstGeom>
        </p:spPr>
        <p:txBody>
          <a:bodyPr/>
          <a:lstStyle/>
          <a:p>
            <a:r>
              <a:rPr lang="en-US" sz="4400" dirty="0"/>
              <a:t>What is Bright Futures?</a:t>
            </a:r>
          </a:p>
        </p:txBody>
      </p:sp>
      <p:sp>
        <p:nvSpPr>
          <p:cNvPr id="3" name="Content Placeholder 2"/>
          <p:cNvSpPr>
            <a:spLocks noGrp="1"/>
          </p:cNvSpPr>
          <p:nvPr>
            <p:ph idx="1"/>
          </p:nvPr>
        </p:nvSpPr>
        <p:spPr/>
        <p:txBody>
          <a:bodyPr/>
          <a:lstStyle/>
          <a:p>
            <a:pPr marL="0" indent="0">
              <a:buNone/>
            </a:pPr>
            <a:endParaRPr lang="en-US" sz="2400" dirty="0"/>
          </a:p>
          <a:p>
            <a:pPr marL="0" indent="0">
              <a:buNone/>
            </a:pPr>
            <a:endParaRPr lang="en-US" sz="2400" dirty="0"/>
          </a:p>
          <a:p>
            <a:pPr marL="0" indent="0">
              <a:buNone/>
            </a:pPr>
            <a:r>
              <a:rPr lang="en-US" sz="2400" dirty="0"/>
              <a:t>The mission of Bright Futures is to promote and improve the health, education, and well-being of infants, children, adolescents, families, and communities.</a:t>
            </a:r>
          </a:p>
          <a:p>
            <a:pPr lvl="0"/>
            <a:r>
              <a:rPr lang="en-US" sz="2400" dirty="0"/>
              <a:t>Bright Futures is the health promotion/disease prevention part of the medical home</a:t>
            </a:r>
          </a:p>
          <a:p>
            <a:pPr lvl="0"/>
            <a:r>
              <a:rPr lang="en-US" sz="2400" dirty="0"/>
              <a:t>At the heart of the medical home is the relationship between the clinician and the family or youth</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466" y="1762760"/>
            <a:ext cx="5686425" cy="666750"/>
          </a:xfrm>
          <a:prstGeom prst="rect">
            <a:avLst/>
          </a:prstGeom>
          <a:noFill/>
          <a:ln>
            <a:noFill/>
          </a:ln>
        </p:spPr>
      </p:pic>
    </p:spTree>
    <p:extLst>
      <p:ext uri="{BB962C8B-B14F-4D97-AF65-F5344CB8AC3E}">
        <p14:creationId xmlns:p14="http://schemas.microsoft.com/office/powerpoint/2010/main" val="84087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04851" y="1662545"/>
            <a:ext cx="6093230" cy="4945252"/>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idx="4294967295"/>
          </p:nvPr>
        </p:nvSpPr>
        <p:spPr>
          <a:xfrm>
            <a:off x="628650" y="784846"/>
            <a:ext cx="7886700" cy="1325563"/>
          </a:xfrm>
          <a:prstGeom prst="rect">
            <a:avLst/>
          </a:prstGeom>
        </p:spPr>
        <p:txBody>
          <a:bodyPr/>
          <a:lstStyle/>
          <a:p>
            <a:r>
              <a:rPr lang="en-US" sz="4400" dirty="0"/>
              <a:t>Who can use Bright Futures?</a:t>
            </a:r>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1371" y="1886477"/>
            <a:ext cx="568027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72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84846"/>
            <a:ext cx="7886700" cy="1325563"/>
          </a:xfrm>
          <a:prstGeom prst="rect">
            <a:avLst/>
          </a:prstGeom>
        </p:spPr>
        <p:txBody>
          <a:bodyPr/>
          <a:lstStyle/>
          <a:p>
            <a:r>
              <a:rPr lang="en-US" sz="4000" dirty="0"/>
              <a:t>Bright Futures Guidelines: History and Timing of Release</a:t>
            </a:r>
          </a:p>
        </p:txBody>
      </p:sp>
      <p:sp>
        <p:nvSpPr>
          <p:cNvPr id="3" name="Content Placeholder 2"/>
          <p:cNvSpPr>
            <a:spLocks noGrp="1"/>
          </p:cNvSpPr>
          <p:nvPr>
            <p:ph idx="1"/>
          </p:nvPr>
        </p:nvSpPr>
        <p:spPr/>
        <p:txBody>
          <a:bodyPr/>
          <a:lstStyle/>
          <a:p>
            <a:endParaRPr lang="en-US" sz="2400" dirty="0"/>
          </a:p>
          <a:p>
            <a:r>
              <a:rPr lang="en-US" sz="2400" dirty="0"/>
              <a:t>1994:  First edition, Morris Green, MD, Editor</a:t>
            </a:r>
          </a:p>
          <a:p>
            <a:r>
              <a:rPr lang="en-US" sz="2400" dirty="0"/>
              <a:t>2000:  Second edition and Revised Edition in 2002, Morris Green, MD, and Judith S. Palfrey, MD, Editors </a:t>
            </a:r>
          </a:p>
          <a:p>
            <a:r>
              <a:rPr lang="en-US" sz="2400" dirty="0"/>
              <a:t>2008: Third edition Joseph F. Hagan, Jr, MD, FAAP, Judith S. Shaw, EdD, MPH, RN, FAAP,  Paula M. Duncan, MD, FAAP, Editors</a:t>
            </a:r>
          </a:p>
          <a:p>
            <a:r>
              <a:rPr lang="en-US" sz="2400" dirty="0"/>
              <a:t>2017:  Fourth edition Joseph F. Hagan, Jr, MD, FAAP, Judith S. Shaw, EdD, MPH, RN, FAAP, Paula M. Duncan, MD, FAAP, Editors</a:t>
            </a:r>
          </a:p>
          <a:p>
            <a:endParaRPr lang="en-US" dirty="0"/>
          </a:p>
        </p:txBody>
      </p:sp>
    </p:spTree>
    <p:extLst>
      <p:ext uri="{BB962C8B-B14F-4D97-AF65-F5344CB8AC3E}">
        <p14:creationId xmlns:p14="http://schemas.microsoft.com/office/powerpoint/2010/main" val="148298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84846"/>
            <a:ext cx="7886700" cy="1325563"/>
          </a:xfrm>
          <a:prstGeom prst="rect">
            <a:avLst/>
          </a:prstGeom>
        </p:spPr>
        <p:txBody>
          <a:bodyPr/>
          <a:lstStyle/>
          <a:p>
            <a:r>
              <a:rPr lang="en-US" sz="4000" dirty="0"/>
              <a:t>The Periodicity Schedule and the </a:t>
            </a:r>
            <a:r>
              <a:rPr lang="en-US" sz="4000" i="1" dirty="0"/>
              <a:t>Bright Futures Guidelines</a:t>
            </a:r>
            <a:br>
              <a:rPr lang="en-US" sz="4000" i="1" dirty="0"/>
            </a:br>
            <a:br>
              <a:rPr lang="en-US" sz="4000" dirty="0"/>
            </a:br>
            <a:endParaRPr lang="en-US" sz="4000" dirty="0"/>
          </a:p>
        </p:txBody>
      </p:sp>
      <p:sp>
        <p:nvSpPr>
          <p:cNvPr id="4" name="Rectangle 3"/>
          <p:cNvSpPr/>
          <p:nvPr/>
        </p:nvSpPr>
        <p:spPr>
          <a:xfrm>
            <a:off x="511961" y="5484881"/>
            <a:ext cx="5289399" cy="923330"/>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The Periodicity Schedule tells you </a:t>
            </a:r>
            <a:r>
              <a:rPr lang="en-US" b="1" u="sng" dirty="0">
                <a:latin typeface="Calibri" panose="020F0502020204030204" pitchFamily="34" charset="0"/>
                <a:ea typeface="Calibri" panose="020F0502020204030204" pitchFamily="34" charset="0"/>
                <a:cs typeface="Times New Roman" panose="02020603050405020304" pitchFamily="18" charset="0"/>
              </a:rPr>
              <a:t>what</a:t>
            </a:r>
            <a:r>
              <a:rPr lang="en-US" b="1" dirty="0">
                <a:latin typeface="Calibri" panose="020F0502020204030204" pitchFamily="34" charset="0"/>
                <a:ea typeface="Calibri" panose="020F0502020204030204" pitchFamily="34" charset="0"/>
                <a:cs typeface="Times New Roman" panose="02020603050405020304" pitchFamily="18" charset="0"/>
              </a:rPr>
              <a:t> to do in well- child visits, while the </a:t>
            </a:r>
            <a:r>
              <a:rPr lang="en-US" b="1" i="1" dirty="0">
                <a:latin typeface="Calibri" panose="020F0502020204030204" pitchFamily="34" charset="0"/>
                <a:ea typeface="Calibri" panose="020F0502020204030204" pitchFamily="34" charset="0"/>
                <a:cs typeface="Times New Roman" panose="02020603050405020304" pitchFamily="18" charset="0"/>
              </a:rPr>
              <a:t>Bright Futures Guidelines </a:t>
            </a:r>
            <a:r>
              <a:rPr lang="en-US" b="1" dirty="0">
                <a:latin typeface="Calibri" panose="020F0502020204030204" pitchFamily="34" charset="0"/>
                <a:ea typeface="Calibri" panose="020F0502020204030204" pitchFamily="34" charset="0"/>
                <a:cs typeface="Times New Roman" panose="02020603050405020304" pitchFamily="18" charset="0"/>
              </a:rPr>
              <a:t>tell you </a:t>
            </a:r>
            <a:r>
              <a:rPr lang="en-US" b="1" u="sng" dirty="0">
                <a:latin typeface="Calibri" panose="020F0502020204030204" pitchFamily="34" charset="0"/>
                <a:ea typeface="Calibri" panose="020F0502020204030204" pitchFamily="34" charset="0"/>
                <a:cs typeface="Times New Roman" panose="02020603050405020304" pitchFamily="18" charset="0"/>
              </a:rPr>
              <a:t>how</a:t>
            </a:r>
            <a:r>
              <a:rPr lang="en-US" b="1" dirty="0">
                <a:latin typeface="Calibri" panose="020F0502020204030204" pitchFamily="34" charset="0"/>
                <a:ea typeface="Calibri" panose="020F0502020204030204" pitchFamily="34" charset="0"/>
                <a:cs typeface="Times New Roman" panose="02020603050405020304" pitchFamily="18" charset="0"/>
              </a:rPr>
              <a:t> to do it—and how to do it </a:t>
            </a:r>
            <a:r>
              <a:rPr lang="en-US" b="1" u="sng" dirty="0">
                <a:latin typeface="Calibri" panose="020F0502020204030204" pitchFamily="34" charset="0"/>
                <a:ea typeface="Calibri" panose="020F0502020204030204" pitchFamily="34" charset="0"/>
                <a:cs typeface="Times New Roman" panose="02020603050405020304" pitchFamily="18" charset="0"/>
              </a:rPr>
              <a:t>well</a:t>
            </a: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b="1" dirty="0"/>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13425" y="2176780"/>
            <a:ext cx="2223135" cy="2683915"/>
          </a:xfrm>
          <a:prstGeom prst="rect">
            <a:avLst/>
          </a:prstGeom>
          <a:noFill/>
          <a:ln>
            <a:noFill/>
          </a:ln>
        </p:spPr>
      </p:pic>
      <p:pic>
        <p:nvPicPr>
          <p:cNvPr id="8" name="Picture 7">
            <a:extLst>
              <a:ext uri="{FF2B5EF4-FFF2-40B4-BE49-F238E27FC236}">
                <a16:creationId xmlns:a16="http://schemas.microsoft.com/office/drawing/2014/main" id="{F5617AD7-A2CF-4F1A-87A9-F38A5BD642D9}"/>
              </a:ext>
            </a:extLst>
          </p:cNvPr>
          <p:cNvPicPr>
            <a:picLocks noChangeAspect="1"/>
          </p:cNvPicPr>
          <p:nvPr/>
        </p:nvPicPr>
        <p:blipFill>
          <a:blip r:embed="rId4"/>
          <a:stretch>
            <a:fillRect/>
          </a:stretch>
        </p:blipFill>
        <p:spPr>
          <a:xfrm>
            <a:off x="511961" y="2075934"/>
            <a:ext cx="4898911"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531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1540" y="430516"/>
            <a:ext cx="7886700" cy="1325563"/>
          </a:xfrm>
          <a:prstGeom prst="rect">
            <a:avLst/>
          </a:prstGeom>
        </p:spPr>
        <p:txBody>
          <a:bodyPr/>
          <a:lstStyle/>
          <a:p>
            <a:r>
              <a:rPr lang="en-US" sz="4000" dirty="0"/>
              <a:t>Evidence and Rationale Chapter </a:t>
            </a:r>
            <a:r>
              <a:rPr lang="en-US" dirty="0"/>
              <a:t> </a:t>
            </a:r>
            <a:br>
              <a:rPr lang="en-US" dirty="0"/>
            </a:b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229" y="1742577"/>
            <a:ext cx="4505296"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4996223" y="2013856"/>
            <a:ext cx="3912973" cy="3682609"/>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altLang="en-US" sz="1900" dirty="0">
                <a:solidFill>
                  <a:schemeClr val="tx1"/>
                </a:solidFill>
              </a:rPr>
              <a:t>Rigorous Guidelines</a:t>
            </a:r>
            <a:r>
              <a:rPr lang="en-US" altLang="en-US" sz="1900" i="1" dirty="0">
                <a:solidFill>
                  <a:schemeClr val="tx1"/>
                </a:solidFill>
              </a:rPr>
              <a:t> </a:t>
            </a:r>
            <a:r>
              <a:rPr lang="en-US" altLang="en-US" sz="1900" dirty="0">
                <a:solidFill>
                  <a:schemeClr val="tx1"/>
                </a:solidFill>
              </a:rPr>
              <a:t>Review</a:t>
            </a:r>
            <a:r>
              <a:rPr lang="en-US" altLang="en-US" sz="1900" i="1" dirty="0">
                <a:solidFill>
                  <a:schemeClr val="tx1"/>
                </a:solidFill>
              </a:rPr>
              <a:t> </a:t>
            </a:r>
          </a:p>
          <a:p>
            <a:pPr lvl="1"/>
            <a:r>
              <a:rPr lang="en-US" altLang="en-US" sz="1900" dirty="0">
                <a:solidFill>
                  <a:schemeClr val="tx1"/>
                </a:solidFill>
              </a:rPr>
              <a:t>Evidence and Rationale Described </a:t>
            </a:r>
          </a:p>
          <a:p>
            <a:pPr lvl="1"/>
            <a:r>
              <a:rPr lang="en-US" altLang="en-US" sz="1900" dirty="0">
                <a:solidFill>
                  <a:schemeClr val="tx1"/>
                </a:solidFill>
              </a:rPr>
              <a:t>Evidence Consultant: Alex Kemper, MD, FAAP</a:t>
            </a:r>
          </a:p>
          <a:p>
            <a:r>
              <a:rPr lang="en-US" altLang="en-US" sz="1900" dirty="0">
                <a:solidFill>
                  <a:schemeClr val="tx1"/>
                </a:solidFill>
              </a:rPr>
              <a:t>Recommendations interpreted with caution</a:t>
            </a:r>
          </a:p>
          <a:p>
            <a:pPr lvl="1"/>
            <a:r>
              <a:rPr lang="en-US" altLang="en-US" sz="1900" dirty="0">
                <a:solidFill>
                  <a:schemeClr val="tx1"/>
                </a:solidFill>
              </a:rPr>
              <a:t>Based in science</a:t>
            </a:r>
          </a:p>
          <a:p>
            <a:pPr lvl="1"/>
            <a:r>
              <a:rPr lang="en-US" altLang="en-US" sz="1900" dirty="0">
                <a:solidFill>
                  <a:schemeClr val="tx1"/>
                </a:solidFill>
              </a:rPr>
              <a:t>Consensus based</a:t>
            </a:r>
          </a:p>
          <a:p>
            <a:r>
              <a:rPr lang="en-US" altLang="en-US" sz="1900" dirty="0">
                <a:solidFill>
                  <a:schemeClr val="tx1"/>
                </a:solidFill>
              </a:rPr>
              <a:t>What Evidence grounds our Recommendations?</a:t>
            </a:r>
          </a:p>
          <a:p>
            <a:pPr marL="457200" lvl="1" indent="0">
              <a:buFont typeface="Arial" panose="020B0604020202020204" pitchFamily="34" charset="0"/>
              <a:buNone/>
            </a:pPr>
            <a:endParaRPr lang="en-US" altLang="en-US" sz="3000" dirty="0">
              <a:solidFill>
                <a:schemeClr val="tx1"/>
              </a:solidFill>
            </a:endParaRPr>
          </a:p>
        </p:txBody>
      </p:sp>
    </p:spTree>
    <p:extLst>
      <p:ext uri="{BB962C8B-B14F-4D97-AF65-F5344CB8AC3E}">
        <p14:creationId xmlns:p14="http://schemas.microsoft.com/office/powerpoint/2010/main" val="37513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83360"/>
            <a:ext cx="7886700" cy="4693603"/>
          </a:xfrm>
        </p:spPr>
        <p:txBody>
          <a:bodyPr/>
          <a:lstStyle/>
          <a:p>
            <a:r>
              <a:rPr lang="en-US" sz="2400" b="1" dirty="0">
                <a:solidFill>
                  <a:srgbClr val="0070C0"/>
                </a:solidFill>
              </a:rPr>
              <a:t>Promoting Lifelong Health for Families and Communities</a:t>
            </a:r>
          </a:p>
          <a:p>
            <a:pPr lvl="1">
              <a:buFont typeface="Courier New" panose="02070309020205020404" pitchFamily="49" charset="0"/>
              <a:buChar char="o"/>
            </a:pPr>
            <a:r>
              <a:rPr lang="en-US" dirty="0"/>
              <a:t>Provides greater focus on lifelong physical and mental health</a:t>
            </a:r>
          </a:p>
          <a:p>
            <a:r>
              <a:rPr lang="en-US" sz="2400" dirty="0"/>
              <a:t>Promoting the healthy and safe use of social media</a:t>
            </a:r>
          </a:p>
          <a:p>
            <a:pPr lvl="1">
              <a:buFont typeface="Courier New" panose="02070309020205020404" pitchFamily="49" charset="0"/>
              <a:buChar char="o"/>
            </a:pPr>
            <a:r>
              <a:rPr lang="en-US" dirty="0"/>
              <a:t>Includes new screen time recommendations</a:t>
            </a:r>
          </a:p>
          <a:p>
            <a:r>
              <a:rPr lang="en-US" sz="2400" dirty="0"/>
              <a:t>Promoting health for children and youth with special health care needs</a:t>
            </a:r>
          </a:p>
          <a:p>
            <a:r>
              <a:rPr lang="en-US" sz="2400" dirty="0"/>
              <a:t>Expanded Evidence and Rationale Chapter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945" y="5110480"/>
            <a:ext cx="2901950" cy="130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3930" y="784846"/>
            <a:ext cx="8757946" cy="1325563"/>
          </a:xfrm>
          <a:prstGeom prst="rect">
            <a:avLst/>
          </a:prstGeom>
        </p:spPr>
        <p:txBody>
          <a:bodyPr/>
          <a:lstStyle>
            <a:lvl1pPr algn="ctr" defTabSz="914400" rtl="0" eaLnBrk="1" latinLnBrk="0" hangingPunct="1">
              <a:lnSpc>
                <a:spcPct val="90000"/>
              </a:lnSpc>
              <a:spcBef>
                <a:spcPct val="0"/>
              </a:spcBef>
              <a:buNone/>
              <a:defRPr sz="6800" kern="1200">
                <a:solidFill>
                  <a:schemeClr val="tx1"/>
                </a:solidFill>
                <a:latin typeface="+mj-lt"/>
                <a:ea typeface="+mj-ea"/>
                <a:cs typeface="+mj-cs"/>
              </a:defRPr>
            </a:lvl1pPr>
          </a:lstStyle>
          <a:p>
            <a:r>
              <a:rPr lang="en-US" sz="4000" dirty="0"/>
              <a:t>What’s new about the Fourth Edition?  </a:t>
            </a:r>
            <a:endParaRPr lang="en-US" dirty="0"/>
          </a:p>
        </p:txBody>
      </p:sp>
    </p:spTree>
    <p:extLst>
      <p:ext uri="{BB962C8B-B14F-4D97-AF65-F5344CB8AC3E}">
        <p14:creationId xmlns:p14="http://schemas.microsoft.com/office/powerpoint/2010/main" val="210147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784846"/>
            <a:ext cx="7886700" cy="1325563"/>
          </a:xfrm>
          <a:prstGeom prst="rect">
            <a:avLst/>
          </a:prstGeom>
        </p:spPr>
        <p:txBody>
          <a:bodyPr/>
          <a:lstStyle/>
          <a:p>
            <a:r>
              <a:rPr lang="en-US" sz="4000" dirty="0"/>
              <a:t>What’s new…(cont.)  </a:t>
            </a:r>
            <a:br>
              <a:rPr lang="en-US" dirty="0"/>
            </a:br>
            <a:endParaRPr lang="en-US" dirty="0"/>
          </a:p>
        </p:txBody>
      </p:sp>
      <p:sp>
        <p:nvSpPr>
          <p:cNvPr id="3" name="Content Placeholder 2"/>
          <p:cNvSpPr>
            <a:spLocks noGrp="1"/>
          </p:cNvSpPr>
          <p:nvPr>
            <p:ph idx="1"/>
          </p:nvPr>
        </p:nvSpPr>
        <p:spPr>
          <a:xfrm>
            <a:off x="628650" y="1524000"/>
            <a:ext cx="7886700" cy="4652963"/>
          </a:xfrm>
        </p:spPr>
        <p:txBody>
          <a:bodyPr/>
          <a:lstStyle/>
          <a:p>
            <a:r>
              <a:rPr lang="en-US" sz="2200" dirty="0"/>
              <a:t>Social determinants of health are embedded in many visits</a:t>
            </a:r>
          </a:p>
          <a:p>
            <a:pPr lvl="1">
              <a:buFont typeface="Courier New" panose="02070309020205020404" pitchFamily="49" charset="0"/>
              <a:buChar char="o"/>
            </a:pPr>
            <a:r>
              <a:rPr lang="en-US" sz="2200" dirty="0"/>
              <a:t>Strengths and protective factors make a difference</a:t>
            </a:r>
          </a:p>
          <a:p>
            <a:pPr lvl="1">
              <a:buFont typeface="Courier New" panose="02070309020205020404" pitchFamily="49" charset="0"/>
              <a:buChar char="o"/>
            </a:pPr>
            <a:r>
              <a:rPr lang="en-US" sz="2200" dirty="0"/>
              <a:t>Risk factors make a difference</a:t>
            </a:r>
          </a:p>
          <a:p>
            <a:r>
              <a:rPr lang="en-US" sz="2200" dirty="0"/>
              <a:t>Features updated milestones of development and developmental surveillance questions</a:t>
            </a:r>
          </a:p>
          <a:p>
            <a:r>
              <a:rPr lang="en-US" sz="2200" dirty="0"/>
              <a:t>Provides new clinical content about the latest recommendations and provides guidance on implementation</a:t>
            </a:r>
          </a:p>
          <a:p>
            <a:r>
              <a:rPr lang="en-US" sz="2200" dirty="0"/>
              <a:t>Includes updates to several adolescent screenings including cervical dysplasia; depression; dyslipidemia; hearing; vision; tobacco, alcohol, or drug use</a:t>
            </a:r>
          </a:p>
          <a:p>
            <a:endParaRPr lang="en-US" sz="2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005" y="5486400"/>
            <a:ext cx="305879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83462"/>
      </p:ext>
    </p:extLst>
  </p:cSld>
  <p:clrMapOvr>
    <a:masterClrMapping/>
  </p:clrMapOvr>
</p:sld>
</file>

<file path=ppt/theme/theme1.xml><?xml version="1.0" encoding="utf-8"?>
<a:theme xmlns:a="http://schemas.openxmlformats.org/drawingml/2006/main" name="Bright Futures Template 2017">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ght Futures Template 2017.potx" id="{17DD4F11-685A-41AB-91F3-9BCF58E91899}" vid="{F3DC1931-FE85-480B-A896-6A9FE2FFC29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ght Futures Template 2017.potx" id="{17DD4F11-685A-41AB-91F3-9BCF58E91899}" vid="{311B9CFA-6125-4CEB-B701-8E5C45A6F4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F Document" ma:contentTypeID="0x0101005B63131A41FE4C4E8D82102843136E1600D5C73ADB40D03B46A58B44A14C2F3690" ma:contentTypeVersion="5" ma:contentTypeDescription="Use this content type for Word, PDF, Excel, or other documents OTHER THAN tools" ma:contentTypeScope="" ma:versionID="5d148b23842a6c5908f0fa8a7336fd93">
  <xsd:schema xmlns:xsd="http://www.w3.org/2001/XMLSchema" xmlns:xs="http://www.w3.org/2001/XMLSchema" xmlns:p="http://schemas.microsoft.com/office/2006/metadata/properties" xmlns:ns2="43b7db16-797f-43e3-9b91-39e0a977c7ee" targetNamespace="http://schemas.microsoft.com/office/2006/metadata/properties" ma:root="true" ma:fieldsID="9fd726943695d78fc20a27c35c10aa24" ns2:_="">
    <xsd:import namespace="43b7db16-797f-43e3-9b91-39e0a977c7ee"/>
    <xsd:element name="properties">
      <xsd:complexType>
        <xsd:sequence>
          <xsd:element name="documentManagement">
            <xsd:complexType>
              <xsd:all>
                <xsd:element ref="ns2:Query_x0020_Tag" minOccurs="0"/>
                <xsd:element ref="ns2:BFSortOrde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7db16-797f-43e3-9b91-39e0a977c7ee" elementFormDefault="qualified">
    <xsd:import namespace="http://schemas.microsoft.com/office/2006/documentManagement/types"/>
    <xsd:import namespace="http://schemas.microsoft.com/office/infopath/2007/PartnerControls"/>
    <xsd:element name="Query_x0020_Tag" ma:index="8" nillable="true" ma:displayName="Query Tag" ma:description="a word or phrase that can be used in CQWP to filter by" ma:internalName="Query_x0020_Tag">
      <xsd:simpleType>
        <xsd:restriction base="dms:Text">
          <xsd:maxLength value="255"/>
        </xsd:restriction>
      </xsd:simpleType>
    </xsd:element>
    <xsd:element name="BFSortOrder" ma:index="9" nillable="true" ma:displayName="BFSortOrder" ma:decimals="0" ma:internalName="BFSortOrder">
      <xsd:simpleType>
        <xsd:restriction base="dms:Number"/>
      </xsd:simpleType>
    </xsd:element>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FSortOrder xmlns="43b7db16-797f-43e3-9b91-39e0a977c7ee" xsi:nil="true"/>
    <Query_x0020_Tag xmlns="43b7db16-797f-43e3-9b91-39e0a977c7ee">Presentation</Query_x0020_Tag>
  </documentManagement>
</p:properties>
</file>

<file path=customXml/itemProps1.xml><?xml version="1.0" encoding="utf-8"?>
<ds:datastoreItem xmlns:ds="http://schemas.openxmlformats.org/officeDocument/2006/customXml" ds:itemID="{3DE376F8-43F7-4491-99D8-49B1B8B5F381}"/>
</file>

<file path=customXml/itemProps2.xml><?xml version="1.0" encoding="utf-8"?>
<ds:datastoreItem xmlns:ds="http://schemas.openxmlformats.org/officeDocument/2006/customXml" ds:itemID="{E7FAEA32-E6E6-4519-AEBA-AB86008AB9B7}"/>
</file>

<file path=customXml/itemProps3.xml><?xml version="1.0" encoding="utf-8"?>
<ds:datastoreItem xmlns:ds="http://schemas.openxmlformats.org/officeDocument/2006/customXml" ds:itemID="{CECC8C18-7CC2-431A-8B93-BCEF0077D316}"/>
</file>

<file path=docProps/app.xml><?xml version="1.0" encoding="utf-8"?>
<Properties xmlns="http://schemas.openxmlformats.org/officeDocument/2006/extended-properties" xmlns:vt="http://schemas.openxmlformats.org/officeDocument/2006/docPropsVTypes">
  <Template>Bright Futures Template 2017</Template>
  <TotalTime>2235</TotalTime>
  <Words>4311</Words>
  <Application>Microsoft Office PowerPoint</Application>
  <PresentationFormat>On-screen Show (4:3)</PresentationFormat>
  <Paragraphs>330</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MS PGothic</vt:lpstr>
      <vt:lpstr>Arial</vt:lpstr>
      <vt:lpstr>Calibri</vt:lpstr>
      <vt:lpstr>Calibri Light</vt:lpstr>
      <vt:lpstr>Courier New</vt:lpstr>
      <vt:lpstr>Franklin Gothic Book</vt:lpstr>
      <vt:lpstr>Times New Roman</vt:lpstr>
      <vt:lpstr>Wingdings</vt:lpstr>
      <vt:lpstr>Bright Futures Template 2017</vt:lpstr>
      <vt:lpstr>Custom Design</vt:lpstr>
      <vt:lpstr>AAP Bright Futures National Center  Bright Futures: Guidelines for Health Supervision of Infants, Children, and Adolescents </vt:lpstr>
      <vt:lpstr>Webinar Presenters </vt:lpstr>
      <vt:lpstr>What is Bright Futures?</vt:lpstr>
      <vt:lpstr>Who can use Bright Futures?</vt:lpstr>
      <vt:lpstr>Bright Futures Guidelines: History and Timing of Release</vt:lpstr>
      <vt:lpstr>The Periodicity Schedule and the Bright Futures Guidelines  </vt:lpstr>
      <vt:lpstr>Evidence and Rationale Chapter   </vt:lpstr>
      <vt:lpstr>PowerPoint Presentation</vt:lpstr>
      <vt:lpstr>What’s new…(cont.)   </vt:lpstr>
      <vt:lpstr>New Screenings Since Third Edition</vt:lpstr>
      <vt:lpstr>Screenings Updated From Third Edition</vt:lpstr>
      <vt:lpstr>Well-Child Visits    </vt:lpstr>
      <vt:lpstr>PowerPoint Presentation</vt:lpstr>
      <vt:lpstr>PowerPoint Presentation</vt:lpstr>
      <vt:lpstr>PowerPoint Presentation</vt:lpstr>
      <vt:lpstr>PowerPoint Presentation</vt:lpstr>
      <vt:lpstr>PowerPoint Presentation</vt:lpstr>
      <vt:lpstr>PowerPoint Presentation</vt:lpstr>
      <vt:lpstr>Implementation Strategies/Models    </vt:lpstr>
      <vt:lpstr>Preliminary Implementation Steps for Public Health Professionals  </vt:lpstr>
      <vt:lpstr>PowerPoint Presentation</vt:lpstr>
      <vt:lpstr>PowerPoint Presentation</vt:lpstr>
      <vt:lpstr>Bright Futures Tool and Resource Kit</vt:lpstr>
      <vt:lpstr>PowerPoint Presentation</vt:lpstr>
      <vt:lpstr>Additional Resources</vt:lpstr>
      <vt:lpstr>How to Obtain Bright Futures Materials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BF4_PublicHealth_Intro</dc:title>
  <dc:creator>Deborah Mullen</dc:creator>
  <cp:lastModifiedBy>Janies, Kathryn</cp:lastModifiedBy>
  <cp:revision>261</cp:revision>
  <dcterms:created xsi:type="dcterms:W3CDTF">2017-02-16T20:19:34Z</dcterms:created>
  <dcterms:modified xsi:type="dcterms:W3CDTF">2018-10-05T15:11:20Z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0x0101005B63131A41FE4C4E8D82102843136E1600D5C73ADB40D03B46A58B44A14C2F3690</vt:lpwstr>
  </property>
</Properties>
</file>