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entation.xml" ContentType="application/vnd.openxmlformats-officedocument.presentationml.presentation.main+xml"/>
  <Override PartName="/ppt/notesSlides/notesSlide24.xml" ContentType="application/vnd.openxmlformats-officedocument.presentationml.notesSlide+xml"/>
  <Override PartName="/ppt/notesSlides/notesSlide10.xml" ContentType="application/vnd.openxmlformats-officedocument.presentationml.notesSlid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11.xml" ContentType="application/vnd.openxmlformats-officedocument.presentationml.notesSlide+xml"/>
  <Override PartName="/ppt/notesSlides/notesSlide1.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22.xml" ContentType="application/vnd.openxmlformats-officedocument.presentationml.notesSlide+xml"/>
  <Override PartName="/ppt/notesSlides/notesSlide12.xml" ContentType="application/vnd.openxmlformats-officedocument.presentationml.notesSlide+xml"/>
  <Override PartName="/ppt/slideLayouts/slideLayout26.xml" ContentType="application/vnd.openxmlformats-officedocument.presentationml.slideLayout+xml"/>
  <Override PartName="/ppt/notesSlides/notesSlide5.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6.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20.xml" ContentType="application/vnd.openxmlformats-officedocument.presentationml.notesSlide+xml"/>
  <Override PartName="/ppt/notesSlides/notesSlide13.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notesSlides/notesSlide8.xml" ContentType="application/vnd.openxmlformats-officedocument.presentationml.notesSlide+xml"/>
  <Override PartName="/ppt/notesSlides/notesSlide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4.xml" ContentType="application/vnd.openxmlformats-officedocument.presentationml.notes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ppt/tags/tag5.xml" ContentType="application/vnd.openxmlformats-officedocument.presentationml.tags+xml"/>
  <Override PartName="/ppt/tags/tag1.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6.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7" r:id="rId3"/>
  </p:sldMasterIdLst>
  <p:notesMasterIdLst>
    <p:notesMasterId r:id="rId28"/>
  </p:notesMasterIdLst>
  <p:sldIdLst>
    <p:sldId id="292" r:id="rId4"/>
    <p:sldId id="1713" r:id="rId5"/>
    <p:sldId id="260" r:id="rId6"/>
    <p:sldId id="1701" r:id="rId7"/>
    <p:sldId id="270" r:id="rId8"/>
    <p:sldId id="807" r:id="rId9"/>
    <p:sldId id="1688" r:id="rId10"/>
    <p:sldId id="297" r:id="rId11"/>
    <p:sldId id="1700" r:id="rId12"/>
    <p:sldId id="1687" r:id="rId13"/>
    <p:sldId id="1689" r:id="rId14"/>
    <p:sldId id="1698" r:id="rId15"/>
    <p:sldId id="1704" r:id="rId16"/>
    <p:sldId id="1733" r:id="rId17"/>
    <p:sldId id="1707" r:id="rId18"/>
    <p:sldId id="1709" r:id="rId19"/>
    <p:sldId id="1734" r:id="rId20"/>
    <p:sldId id="301" r:id="rId21"/>
    <p:sldId id="1712" r:id="rId22"/>
    <p:sldId id="1731" r:id="rId23"/>
    <p:sldId id="1718" r:id="rId24"/>
    <p:sldId id="1691" r:id="rId25"/>
    <p:sldId id="1732" r:id="rId26"/>
    <p:sldId id="1717"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ies, Kathryn" initials="JK" lastIdx="6" clrIdx="0"/>
  <p:cmAuthor id="2" name="Anne Rodgers" initials="ABR" lastIdx="9" clrIdx="1"/>
  <p:cmAuthor id="3" name="Shaw, Judith S" initials="SJS" lastIdx="6"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856" autoAdjust="0"/>
    <p:restoredTop sz="85122" autoAdjust="0"/>
  </p:normalViewPr>
  <p:slideViewPr>
    <p:cSldViewPr snapToGrid="0" showGuides="1">
      <p:cViewPr varScale="1">
        <p:scale>
          <a:sx n="53" d="100"/>
          <a:sy n="53" d="100"/>
        </p:scale>
        <p:origin x="1916" y="52"/>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61" d="100"/>
          <a:sy n="61" d="100"/>
        </p:scale>
        <p:origin x="1542"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customXml" Target="../customXml/item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36" Type="http://schemas.openxmlformats.org/officeDocument/2006/relationships/customXml" Target="../customXml/item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35" Type="http://schemas.openxmlformats.org/officeDocument/2006/relationships/customXml" Target="../customXml/item2.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D7FB03-A1CF-44D4-AF0B-2972360914C1}" type="datetimeFigureOut">
              <a:rPr lang="en-US" smtClean="0"/>
              <a:t>8/16/2019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0E5AC0-DB72-441C-9EC6-9F9B151735FD}" type="slidenum">
              <a:rPr lang="en-US" smtClean="0"/>
              <a:t>‹#›</a:t>
            </a:fld>
            <a:endParaRPr lang="en-US"/>
          </a:p>
        </p:txBody>
      </p:sp>
    </p:spTree>
    <p:extLst>
      <p:ext uri="{BB962C8B-B14F-4D97-AF65-F5344CB8AC3E}">
        <p14:creationId xmlns:p14="http://schemas.microsoft.com/office/powerpoint/2010/main" val="4178634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UvzL6C23ppc&amp;t=1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brightfutures.aap.or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 </a:t>
            </a:r>
            <a:r>
              <a:rPr lang="en-US" dirty="0"/>
              <a:t>delighted to be with you today to tell you about the new and improved, 2</a:t>
            </a:r>
            <a:r>
              <a:rPr lang="en-US" baseline="30000" dirty="0"/>
              <a:t>nd</a:t>
            </a:r>
            <a:r>
              <a:rPr lang="en-US" dirty="0"/>
              <a:t> edition of the </a:t>
            </a:r>
            <a:r>
              <a:rPr lang="en-US" i="1" dirty="0"/>
              <a:t>Bright Futures Tool &amp; Resource Kit.</a:t>
            </a:r>
            <a:endParaRPr lang="en-US" dirty="0"/>
          </a:p>
        </p:txBody>
      </p:sp>
      <p:sp>
        <p:nvSpPr>
          <p:cNvPr id="4" name="Slide Number Placeholder 3"/>
          <p:cNvSpPr>
            <a:spLocks noGrp="1"/>
          </p:cNvSpPr>
          <p:nvPr>
            <p:ph type="sldNum" sz="quarter" idx="10"/>
          </p:nvPr>
        </p:nvSpPr>
        <p:spPr/>
        <p:txBody>
          <a:bodyPr/>
          <a:lstStyle/>
          <a:p>
            <a:fld id="{9F0E5AC0-DB72-441C-9EC6-9F9B151735FD}" type="slidenum">
              <a:rPr lang="en-US" smtClean="0"/>
              <a:t>1</a:t>
            </a:fld>
            <a:endParaRPr lang="en-US"/>
          </a:p>
        </p:txBody>
      </p:sp>
    </p:spTree>
    <p:extLst>
      <p:ext uri="{BB962C8B-B14F-4D97-AF65-F5344CB8AC3E}">
        <p14:creationId xmlns:p14="http://schemas.microsoft.com/office/powerpoint/2010/main" val="745977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46016">
              <a:defRPr>
                <a:solidFill>
                  <a:schemeClr val="tx1"/>
                </a:solidFill>
                <a:latin typeface="Calibri" panose="020F0502020204030204" pitchFamily="34" charset="0"/>
                <a:cs typeface="Arial" panose="020B0604020202020204" pitchFamily="34" charset="0"/>
              </a:defRPr>
            </a:lvl1pPr>
            <a:lvl2pPr marL="772662" indent="-297177" defTabSz="946016">
              <a:defRPr>
                <a:solidFill>
                  <a:schemeClr val="tx1"/>
                </a:solidFill>
                <a:latin typeface="Calibri" panose="020F0502020204030204" pitchFamily="34" charset="0"/>
                <a:cs typeface="Arial" panose="020B0604020202020204" pitchFamily="34" charset="0"/>
              </a:defRPr>
            </a:lvl2pPr>
            <a:lvl3pPr marL="1188710" indent="-237742" defTabSz="946016">
              <a:defRPr>
                <a:solidFill>
                  <a:schemeClr val="tx1"/>
                </a:solidFill>
                <a:latin typeface="Calibri" panose="020F0502020204030204" pitchFamily="34" charset="0"/>
                <a:cs typeface="Arial" panose="020B0604020202020204" pitchFamily="34" charset="0"/>
              </a:defRPr>
            </a:lvl3pPr>
            <a:lvl4pPr marL="1664194" indent="-237742" defTabSz="946016">
              <a:defRPr>
                <a:solidFill>
                  <a:schemeClr val="tx1"/>
                </a:solidFill>
                <a:latin typeface="Calibri" panose="020F0502020204030204" pitchFamily="34" charset="0"/>
                <a:cs typeface="Arial" panose="020B0604020202020204" pitchFamily="34" charset="0"/>
              </a:defRPr>
            </a:lvl4pPr>
            <a:lvl5pPr marL="2139679" indent="-237742" defTabSz="946016">
              <a:defRPr>
                <a:solidFill>
                  <a:schemeClr val="tx1"/>
                </a:solidFill>
                <a:latin typeface="Calibri" panose="020F0502020204030204" pitchFamily="34" charset="0"/>
                <a:cs typeface="Arial" panose="020B0604020202020204" pitchFamily="34" charset="0"/>
              </a:defRPr>
            </a:lvl5pPr>
            <a:lvl6pPr marL="2615162" indent="-237742" defTabSz="94601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90646" indent="-237742" defTabSz="94601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66131" indent="-237742" defTabSz="94601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41615" indent="-237742" defTabSz="94601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F619867-AA66-4C1F-AED7-2815ACCC5136}" type="slidenum">
              <a:rPr lang="en-US" altLang="en-US" smtClean="0">
                <a:latin typeface="Arial" panose="020B0604020202020204" pitchFamily="34" charset="0"/>
                <a:ea typeface="MS PGothic" panose="020B0600070205080204" pitchFamily="34" charset="-128"/>
              </a:rPr>
              <a:pPr/>
              <a:t>10</a:t>
            </a:fld>
            <a:endParaRPr lang="en-US" altLang="en-US" dirty="0">
              <a:latin typeface="Arial" panose="020B0604020202020204" pitchFamily="34" charset="0"/>
              <a:ea typeface="MS PGothic" panose="020B0600070205080204" pitchFamily="34" charset="-128"/>
            </a:endParaRPr>
          </a:p>
        </p:txBody>
      </p:sp>
      <p:sp>
        <p:nvSpPr>
          <p:cNvPr id="33795" name="Rectangle 2"/>
          <p:cNvSpPr>
            <a:spLocks noGrp="1" noRot="1" noChangeAspect="1" noChangeArrowheads="1" noTextEdit="1"/>
          </p:cNvSpPr>
          <p:nvPr>
            <p:ph type="sldImg"/>
          </p:nvPr>
        </p:nvSpPr>
        <p:spPr bwMode="auto">
          <a:xfrm>
            <a:off x="1222375" y="709613"/>
            <a:ext cx="4733925" cy="3549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Let’s open up the Toolkit and see what’s inside. We’ll start with the Core Tools. Throughout this presentation, I’ll use the 6</a:t>
            </a:r>
            <a:r>
              <a:rPr lang="en-US" baseline="0" dirty="0"/>
              <a:t> Month Visit to illustrate.</a:t>
            </a:r>
            <a:endParaRPr lang="en-US" dirty="0"/>
          </a:p>
          <a:p>
            <a:endParaRPr lang="en-US" dirty="0"/>
          </a:p>
          <a:p>
            <a:r>
              <a:rPr lang="en-US" dirty="0"/>
              <a:t>The three </a:t>
            </a:r>
            <a:r>
              <a:rPr lang="en-US" altLang="en-US" b="0" dirty="0"/>
              <a:t>Core Tools are the </a:t>
            </a:r>
            <a:r>
              <a:rPr lang="en-US" altLang="en-US" b="1" dirty="0"/>
              <a:t>Previsit Questionnaire</a:t>
            </a:r>
            <a:r>
              <a:rPr lang="en-US" altLang="en-US" b="0" dirty="0"/>
              <a:t>, the </a:t>
            </a:r>
            <a:r>
              <a:rPr lang="en-US" altLang="en-US" b="1" dirty="0"/>
              <a:t>Visit Documentation Form</a:t>
            </a:r>
            <a:r>
              <a:rPr lang="en-US" altLang="en-US" b="0" dirty="0"/>
              <a:t>, and the </a:t>
            </a:r>
            <a:r>
              <a:rPr lang="en-US" altLang="en-US" b="1" dirty="0"/>
              <a:t>Parent/Patient Educational Handout</a:t>
            </a:r>
            <a:r>
              <a:rPr lang="en-US" altLang="en-US" b="0" dirty="0"/>
              <a:t>. </a:t>
            </a:r>
            <a:r>
              <a:rPr lang="en-US" dirty="0"/>
              <a:t> They bring the </a:t>
            </a:r>
            <a:r>
              <a:rPr lang="en-US" i="1" dirty="0"/>
              <a:t>Guidelines</a:t>
            </a:r>
            <a:r>
              <a:rPr lang="en-US" dirty="0"/>
              <a:t> off the shelf and into your practice. </a:t>
            </a:r>
          </a:p>
          <a:p>
            <a:endParaRPr lang="en-US" dirty="0"/>
          </a:p>
          <a:p>
            <a:pPr marL="171450" indent="-171450">
              <a:buFont typeface="Arial" panose="020B0604020202020204" pitchFamily="34" charset="0"/>
              <a:buChar char="•"/>
            </a:pPr>
            <a:r>
              <a:rPr lang="en-US" dirty="0"/>
              <a:t>The Previsit Questionnaire gathers pertinent information that sets the stage for what you can focus on during the visit.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Visit Documentation Form records the activities of a visit, allowing you track the</a:t>
            </a:r>
            <a:r>
              <a:rPr lang="en-US" baseline="0" dirty="0"/>
              <a:t> child’s development over time. It also allows you to </a:t>
            </a:r>
            <a:r>
              <a:rPr lang="en-US" dirty="0"/>
              <a:t>fulfill regulatory requirements.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Parent/Patient Educational Handout summarizes and reinforces the anticipatory guidance you’ve provided during the visit. </a:t>
            </a:r>
          </a:p>
          <a:p>
            <a:endParaRPr lang="en-US" dirty="0"/>
          </a:p>
          <a:p>
            <a:pPr defTabSz="933237">
              <a:spcBef>
                <a:spcPct val="0"/>
              </a:spcBef>
              <a:defRPr/>
            </a:pPr>
            <a:r>
              <a:rPr lang="en-US" altLang="en-US" b="0" dirty="0"/>
              <a:t>In the next few slides, we’ll look at each of the Core Tools in more detail.</a:t>
            </a:r>
            <a:br>
              <a:rPr lang="en-US" altLang="en-US" b="1" dirty="0"/>
            </a:br>
            <a:r>
              <a:rPr lang="en-US" altLang="en-US" b="1" dirty="0"/>
              <a:t> </a:t>
            </a:r>
          </a:p>
          <a:p>
            <a:pPr eaLnBrk="1" hangingPunct="1">
              <a:spcBef>
                <a:spcPct val="0"/>
              </a:spcBef>
            </a:pPr>
            <a:endParaRPr lang="en-US" altLang="en-US" dirty="0"/>
          </a:p>
        </p:txBody>
      </p:sp>
    </p:spTree>
    <p:extLst>
      <p:ext uri="{BB962C8B-B14F-4D97-AF65-F5344CB8AC3E}">
        <p14:creationId xmlns:p14="http://schemas.microsoft.com/office/powerpoint/2010/main" val="3861865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6921">
              <a:defRPr>
                <a:solidFill>
                  <a:schemeClr val="tx1"/>
                </a:solidFill>
                <a:latin typeface="Arial" panose="020B0604020202020204" pitchFamily="34" charset="0"/>
                <a:ea typeface="MS PGothic" panose="020B0600070205080204" pitchFamily="34" charset="-128"/>
              </a:defRPr>
            </a:lvl1pPr>
            <a:lvl2pPr marL="757066" indent="-291179" defTabSz="926921">
              <a:defRPr>
                <a:solidFill>
                  <a:schemeClr val="tx1"/>
                </a:solidFill>
                <a:latin typeface="Arial" panose="020B0604020202020204" pitchFamily="34" charset="0"/>
                <a:ea typeface="MS PGothic" panose="020B0600070205080204" pitchFamily="34" charset="-128"/>
              </a:defRPr>
            </a:lvl2pPr>
            <a:lvl3pPr marL="1164717" indent="-232943" defTabSz="926921">
              <a:defRPr>
                <a:solidFill>
                  <a:schemeClr val="tx1"/>
                </a:solidFill>
                <a:latin typeface="Arial" panose="020B0604020202020204" pitchFamily="34" charset="0"/>
                <a:ea typeface="MS PGothic" panose="020B0600070205080204" pitchFamily="34" charset="-128"/>
              </a:defRPr>
            </a:lvl3pPr>
            <a:lvl4pPr marL="1630604" indent="-232943" defTabSz="926921">
              <a:defRPr>
                <a:solidFill>
                  <a:schemeClr val="tx1"/>
                </a:solidFill>
                <a:latin typeface="Arial" panose="020B0604020202020204" pitchFamily="34" charset="0"/>
                <a:ea typeface="MS PGothic" panose="020B0600070205080204" pitchFamily="34" charset="-128"/>
              </a:defRPr>
            </a:lvl4pPr>
            <a:lvl5pPr marL="2096491" indent="-232943" defTabSz="926921">
              <a:defRPr>
                <a:solidFill>
                  <a:schemeClr val="tx1"/>
                </a:solidFill>
                <a:latin typeface="Arial" panose="020B0604020202020204" pitchFamily="34" charset="0"/>
                <a:ea typeface="MS PGothic" panose="020B0600070205080204" pitchFamily="34" charset="-128"/>
              </a:defRPr>
            </a:lvl5pPr>
            <a:lvl6pPr marL="2562377" indent="-232943" defTabSz="926921"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defTabSz="926921"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defTabSz="926921"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defTabSz="926921"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84AC2BF-CF10-4E6D-A5BA-309DCCA7F305}" type="slidenum">
              <a:rPr lang="en-US" altLang="en-US" smtClean="0"/>
              <a:pPr/>
              <a:t>11</a:t>
            </a:fld>
            <a:endParaRPr lang="en-US" altLang="en-US"/>
          </a:p>
        </p:txBody>
      </p:sp>
      <p:sp>
        <p:nvSpPr>
          <p:cNvPr id="48131" name="Rectangle 2"/>
          <p:cNvSpPr>
            <a:spLocks noGrp="1" noRot="1" noChangeAspect="1" noChangeArrowheads="1" noTextEdit="1"/>
          </p:cNvSpPr>
          <p:nvPr>
            <p:ph type="sldImg"/>
          </p:nvPr>
        </p:nvSpPr>
        <p:spPr bwMode="auto">
          <a:xfrm>
            <a:off x="1303338" y="744538"/>
            <a:ext cx="4956175" cy="3717925"/>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Here’s the </a:t>
            </a:r>
            <a:r>
              <a:rPr lang="en-US" altLang="en-US" b="0" dirty="0"/>
              <a:t>Previsit Questionnaire</a:t>
            </a:r>
            <a:r>
              <a:rPr lang="en-US" altLang="en-US" dirty="0"/>
              <a:t>.</a:t>
            </a:r>
          </a:p>
          <a:p>
            <a:endParaRPr lang="en-US" alt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Parents fill it out before seeing the health care professional, and it’s </a:t>
            </a:r>
            <a:r>
              <a:rPr lang="en-US" baseline="0" dirty="0"/>
              <a:t>written in plain language to facilitate understanding and use</a:t>
            </a:r>
            <a:r>
              <a:rPr lang="en-US" altLang="en-US" dirty="0"/>
              <a:t>. Beginning at age 11, youth are asked to fill out their own form before they see the health care professional.</a:t>
            </a:r>
          </a:p>
          <a:p>
            <a:endParaRPr lang="en-US" altLang="en-US" dirty="0"/>
          </a:p>
          <a:p>
            <a:r>
              <a:rPr lang="en-US" altLang="en-US" dirty="0"/>
              <a:t>The Previsit</a:t>
            </a:r>
            <a:r>
              <a:rPr lang="en-US" altLang="en-US" baseline="0" dirty="0"/>
              <a:t> Questionnaire</a:t>
            </a:r>
            <a:r>
              <a:rPr lang="en-US" altLang="en-US" dirty="0"/>
              <a:t> accomplishes two important objectives. First, it gathers valuable information, making </a:t>
            </a:r>
            <a:r>
              <a:rPr lang="en-US" altLang="en-US" baseline="0" dirty="0"/>
              <a:t>the visit more efficient and allowing the health care professional to provide individualized care</a:t>
            </a:r>
            <a:r>
              <a:rPr lang="en-US" altLang="en-US" dirty="0"/>
              <a:t>. Second, it helps parents identify the issues and concerns they want to discuss during the visit and it gives them a preview of the topics that will be covered during the visit. </a:t>
            </a:r>
          </a:p>
          <a:p>
            <a:endParaRPr lang="en-US" altLang="en-US" dirty="0"/>
          </a:p>
          <a:p>
            <a:r>
              <a:rPr lang="en-US" altLang="en-US" dirty="0"/>
              <a:t>The questionnaire:</a:t>
            </a:r>
          </a:p>
          <a:p>
            <a:pPr marL="800100" lvl="1" indent="-342900">
              <a:buFont typeface="Arial" panose="020B0604020202020204" pitchFamily="34" charset="0"/>
              <a:buChar char="•"/>
            </a:pPr>
            <a:r>
              <a:rPr lang="en-US" altLang="en-US" sz="2000" dirty="0"/>
              <a:t>provides space to note special concerns and describe changes since the previous visit</a:t>
            </a:r>
          </a:p>
          <a:p>
            <a:pPr marL="800100" lvl="1" indent="-342900">
              <a:buFont typeface="Arial" panose="020B0604020202020204" pitchFamily="34" charset="0"/>
              <a:buChar char="•"/>
            </a:pPr>
            <a:r>
              <a:rPr lang="en-US" altLang="en-US" sz="2000" dirty="0"/>
              <a:t>gathers information about development</a:t>
            </a:r>
          </a:p>
          <a:p>
            <a:pPr marL="800100" lvl="1" indent="-342900">
              <a:buFont typeface="Arial" panose="020B0604020202020204" pitchFamily="34" charset="0"/>
              <a:buChar char="•"/>
            </a:pPr>
            <a:r>
              <a:rPr lang="en-US" altLang="en-US" sz="2000" dirty="0"/>
              <a:t>contains risk assessment questions that may lead to recommended </a:t>
            </a:r>
            <a:r>
              <a:rPr lang="en-US" altLang="en-US" sz="2000"/>
              <a:t>medical screening, and</a:t>
            </a:r>
            <a:endParaRPr lang="en-US" altLang="en-US" sz="2000" dirty="0"/>
          </a:p>
          <a:p>
            <a:pPr marL="800100" lvl="1" indent="-342900">
              <a:buFont typeface="Arial" panose="020B0604020202020204" pitchFamily="34" charset="0"/>
              <a:buChar char="•"/>
            </a:pPr>
            <a:r>
              <a:rPr lang="en-US" altLang="en-US" sz="2000" dirty="0"/>
              <a:t>gathers information that sets the stage for focused anticipatory guidance</a:t>
            </a:r>
          </a:p>
          <a:p>
            <a:pPr marL="0" indent="0">
              <a:buFont typeface="Arial" panose="020B0604020202020204" pitchFamily="34" charset="0"/>
              <a:buNone/>
            </a:pPr>
            <a:endParaRPr lang="en-US" altLang="en-US" sz="2000" dirty="0"/>
          </a:p>
        </p:txBody>
      </p:sp>
    </p:spTree>
    <p:extLst>
      <p:ext uri="{BB962C8B-B14F-4D97-AF65-F5344CB8AC3E}">
        <p14:creationId xmlns:p14="http://schemas.microsoft.com/office/powerpoint/2010/main" val="1925922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6921">
              <a:defRPr>
                <a:solidFill>
                  <a:schemeClr val="tx1"/>
                </a:solidFill>
                <a:latin typeface="Arial" panose="020B0604020202020204" pitchFamily="34" charset="0"/>
                <a:ea typeface="MS PGothic" panose="020B0600070205080204" pitchFamily="34" charset="-128"/>
              </a:defRPr>
            </a:lvl1pPr>
            <a:lvl2pPr marL="757066" indent="-291179" defTabSz="926921">
              <a:defRPr>
                <a:solidFill>
                  <a:schemeClr val="tx1"/>
                </a:solidFill>
                <a:latin typeface="Arial" panose="020B0604020202020204" pitchFamily="34" charset="0"/>
                <a:ea typeface="MS PGothic" panose="020B0600070205080204" pitchFamily="34" charset="-128"/>
              </a:defRPr>
            </a:lvl2pPr>
            <a:lvl3pPr marL="1164717" indent="-232943" defTabSz="926921">
              <a:defRPr>
                <a:solidFill>
                  <a:schemeClr val="tx1"/>
                </a:solidFill>
                <a:latin typeface="Arial" panose="020B0604020202020204" pitchFamily="34" charset="0"/>
                <a:ea typeface="MS PGothic" panose="020B0600070205080204" pitchFamily="34" charset="-128"/>
              </a:defRPr>
            </a:lvl3pPr>
            <a:lvl4pPr marL="1630604" indent="-232943" defTabSz="926921">
              <a:defRPr>
                <a:solidFill>
                  <a:schemeClr val="tx1"/>
                </a:solidFill>
                <a:latin typeface="Arial" panose="020B0604020202020204" pitchFamily="34" charset="0"/>
                <a:ea typeface="MS PGothic" panose="020B0600070205080204" pitchFamily="34" charset="-128"/>
              </a:defRPr>
            </a:lvl4pPr>
            <a:lvl5pPr marL="2096491" indent="-232943" defTabSz="926921">
              <a:defRPr>
                <a:solidFill>
                  <a:schemeClr val="tx1"/>
                </a:solidFill>
                <a:latin typeface="Arial" panose="020B0604020202020204" pitchFamily="34" charset="0"/>
                <a:ea typeface="MS PGothic" panose="020B0600070205080204" pitchFamily="34" charset="-128"/>
              </a:defRPr>
            </a:lvl5pPr>
            <a:lvl6pPr marL="2562377" indent="-232943" defTabSz="926921"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defTabSz="926921"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defTabSz="926921"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defTabSz="926921"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84AC2BF-CF10-4E6D-A5BA-309DCCA7F305}" type="slidenum">
              <a:rPr lang="en-US" altLang="en-US" smtClean="0"/>
              <a:pPr/>
              <a:t>12</a:t>
            </a:fld>
            <a:endParaRPr lang="en-US" altLang="en-US"/>
          </a:p>
        </p:txBody>
      </p:sp>
      <p:sp>
        <p:nvSpPr>
          <p:cNvPr id="48131" name="Rectangle 2"/>
          <p:cNvSpPr>
            <a:spLocks noGrp="1" noRot="1" noChangeAspect="1" noChangeArrowheads="1" noTextEdit="1"/>
          </p:cNvSpPr>
          <p:nvPr>
            <p:ph type="sldImg"/>
          </p:nvPr>
        </p:nvSpPr>
        <p:spPr bwMode="auto">
          <a:xfrm>
            <a:off x="1303338" y="744538"/>
            <a:ext cx="4956175" cy="3717925"/>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a:p>
            <a:r>
              <a:rPr lang="en-US" altLang="en-US" dirty="0"/>
              <a:t>The Adolescent Previsit</a:t>
            </a:r>
            <a:r>
              <a:rPr lang="en-US" altLang="en-US" baseline="0" dirty="0"/>
              <a:t> Questionnaire provides </a:t>
            </a:r>
            <a:r>
              <a:rPr lang="en-US" altLang="en-US" dirty="0"/>
              <a:t>a wonderful opportunity for adolescents to think about their own health, behaviors, and activities and to reflect on how they are feeling about their growth and development.</a:t>
            </a:r>
          </a:p>
          <a:p>
            <a:endParaRPr lang="en-US" altLang="en-US" dirty="0"/>
          </a:p>
          <a:p>
            <a:r>
              <a:rPr lang="en-US" altLang="en-US" dirty="0"/>
              <a:t>Because t</a:t>
            </a:r>
            <a:r>
              <a:rPr lang="en-US" sz="1200" b="0" i="0" u="none" strike="noStrike" kern="1200" baseline="0" dirty="0">
                <a:solidFill>
                  <a:schemeClr val="tx1"/>
                </a:solidFill>
                <a:latin typeface="+mn-lt"/>
                <a:ea typeface="+mn-ea"/>
                <a:cs typeface="+mn-cs"/>
              </a:rPr>
              <a:t>he Questionnaires for the 11-14 Year visits must accommodate children and youth at very different developmental stages—prepuberty, early puberty, and late puberty, the Toolkit contains two versions. One version has "Sensitive Questions Included“ and the other does not.  Health care professionals can use the questionnaire that is most appropriate for their patients.</a:t>
            </a:r>
            <a:endParaRPr lang="en-US" altLang="en-US" dirty="0"/>
          </a:p>
        </p:txBody>
      </p:sp>
    </p:spTree>
    <p:extLst>
      <p:ext uri="{BB962C8B-B14F-4D97-AF65-F5344CB8AC3E}">
        <p14:creationId xmlns:p14="http://schemas.microsoft.com/office/powerpoint/2010/main" val="85691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Let’s look</a:t>
            </a:r>
            <a:r>
              <a:rPr lang="en-US" altLang="en-US" baseline="0" dirty="0"/>
              <a:t> in more detail at the sections in</a:t>
            </a:r>
            <a:r>
              <a:rPr lang="en-US" altLang="en-US" dirty="0"/>
              <a:t> the Previsit Questionnaire.</a:t>
            </a:r>
          </a:p>
          <a:p>
            <a:endParaRPr lang="en-US" altLang="en-US" dirty="0"/>
          </a:p>
          <a:p>
            <a:r>
              <a:rPr lang="en-US" altLang="en-US" dirty="0"/>
              <a:t>The top</a:t>
            </a:r>
            <a:r>
              <a:rPr lang="en-US" altLang="en-US" baseline="0" dirty="0"/>
              <a:t> of each Questionnaire notes whether </a:t>
            </a:r>
            <a:r>
              <a:rPr lang="en-US" altLang="en-US" b="1" baseline="0" dirty="0"/>
              <a:t>additional screenings </a:t>
            </a:r>
            <a:r>
              <a:rPr lang="en-US" altLang="en-US" b="0" baseline="0" dirty="0"/>
              <a:t>[CLICK] </a:t>
            </a:r>
            <a:r>
              <a:rPr lang="en-US" altLang="en-US" baseline="0" dirty="0"/>
              <a:t>should be administered at this visit. These screenings are listed separately because multiple tools for that screening may be available and this allows the practice to choose their preferred tool. </a:t>
            </a:r>
            <a:r>
              <a:rPr lang="en-US" altLang="en-US" dirty="0"/>
              <a:t>For example, Maternal Depression screening and Oral Health Risk Assessment are additional screenings</a:t>
            </a:r>
            <a:r>
              <a:rPr lang="en-US" altLang="en-US" baseline="0" dirty="0"/>
              <a:t> that should be </a:t>
            </a:r>
            <a:r>
              <a:rPr lang="en-US" altLang="en-US" dirty="0"/>
              <a:t>completed at the 6 Month Visit. </a:t>
            </a:r>
            <a:endParaRPr lang="en-US" altLang="en-US" baseline="0" dirty="0"/>
          </a:p>
          <a:p>
            <a:endParaRPr lang="en-US" altLang="en-US" dirty="0"/>
          </a:p>
          <a:p>
            <a:r>
              <a:rPr lang="en-US" altLang="en-US" dirty="0"/>
              <a:t>The Previsit Questionnaire helps </a:t>
            </a:r>
            <a:r>
              <a:rPr lang="en-US" altLang="en-US" b="1" dirty="0"/>
              <a:t>set the agenda</a:t>
            </a:r>
            <a:r>
              <a:rPr lang="en-US" altLang="en-US" b="0" baseline="0" dirty="0"/>
              <a:t> for the visit.</a:t>
            </a:r>
            <a:r>
              <a:rPr lang="en-US" altLang="en-US" dirty="0"/>
              <a:t> This</a:t>
            </a:r>
            <a:r>
              <a:rPr lang="en-US" altLang="en-US" baseline="0" dirty="0"/>
              <a:t> happens in the first section of the Questionnaire, where it </a:t>
            </a:r>
            <a:r>
              <a:rPr lang="en-US" altLang="en-US" dirty="0"/>
              <a:t>asks parents to note</a:t>
            </a:r>
            <a:r>
              <a:rPr lang="en-US" altLang="en-US" baseline="0" dirty="0"/>
              <a:t> </a:t>
            </a:r>
            <a:r>
              <a:rPr lang="en-US" altLang="en-US" dirty="0"/>
              <a:t>issues </a:t>
            </a:r>
            <a:r>
              <a:rPr lang="en-US" altLang="en-US" b="0" baseline="0" dirty="0"/>
              <a:t>[CLICK] </a:t>
            </a:r>
            <a:r>
              <a:rPr lang="en-US" altLang="en-US" dirty="0"/>
              <a:t>they want to discuss. In the next section, [CLICK] it asks general questions about the child and family. In keeping with Bright Futures’ strengths-based approach, this section also asks parents what delights and excites them most about their child. </a:t>
            </a:r>
          </a:p>
          <a:p>
            <a:endParaRPr lang="en-US" altLang="en-US" dirty="0"/>
          </a:p>
          <a:p>
            <a:r>
              <a:rPr lang="en-US" altLang="en-US" dirty="0"/>
              <a:t>The next</a:t>
            </a:r>
            <a:r>
              <a:rPr lang="en-US" altLang="en-US" baseline="0" dirty="0"/>
              <a:t> section of the </a:t>
            </a:r>
            <a:r>
              <a:rPr lang="en-US" altLang="en-US" dirty="0"/>
              <a:t>Previsit Questionnaire [CLICK] focuses on </a:t>
            </a:r>
            <a:r>
              <a:rPr lang="en-US" altLang="en-US" b="1" dirty="0"/>
              <a:t>surveillance of development</a:t>
            </a:r>
            <a:r>
              <a:rPr lang="en-US" altLang="en-US" b="0" dirty="0"/>
              <a:t>.</a:t>
            </a:r>
            <a:r>
              <a:rPr lang="en-US" altLang="en-US" b="1" dirty="0"/>
              <a:t> </a:t>
            </a:r>
            <a:r>
              <a:rPr lang="en-US" altLang="en-US" b="0" dirty="0"/>
              <a:t>Checkboxes</a:t>
            </a:r>
            <a:r>
              <a:rPr lang="en-US" altLang="en-US" b="0" baseline="0" dirty="0"/>
              <a:t> provide the opportunity to document developmental tasks achieved. Note that this is surveillance and does not replace the administration of a standardized developmental screen, which occurs at specified intervals during Infancy and Early Childhood.</a:t>
            </a:r>
            <a:r>
              <a:rPr lang="en-US" altLang="en-US" baseline="0" dirty="0"/>
              <a:t> </a:t>
            </a:r>
            <a:endParaRPr lang="en-US" altLang="en-US" dirty="0"/>
          </a:p>
          <a:p>
            <a:endParaRPr lang="en-US" dirty="0"/>
          </a:p>
        </p:txBody>
      </p:sp>
      <p:sp>
        <p:nvSpPr>
          <p:cNvPr id="4" name="Slide Number Placeholder 3"/>
          <p:cNvSpPr>
            <a:spLocks noGrp="1"/>
          </p:cNvSpPr>
          <p:nvPr>
            <p:ph type="sldNum" sz="quarter" idx="5"/>
          </p:nvPr>
        </p:nvSpPr>
        <p:spPr/>
        <p:txBody>
          <a:bodyPr/>
          <a:lstStyle/>
          <a:p>
            <a:fld id="{9F0E5AC0-DB72-441C-9EC6-9F9B151735FD}" type="slidenum">
              <a:rPr lang="en-US" smtClean="0"/>
              <a:t>13</a:t>
            </a:fld>
            <a:endParaRPr lang="en-US"/>
          </a:p>
        </p:txBody>
      </p:sp>
    </p:spTree>
    <p:extLst>
      <p:ext uri="{BB962C8B-B14F-4D97-AF65-F5344CB8AC3E}">
        <p14:creationId xmlns:p14="http://schemas.microsoft.com/office/powerpoint/2010/main" val="3016145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Turning to the second page of the Previsit Questionnaire, we come to the medical screening section.  </a:t>
            </a:r>
          </a:p>
          <a:p>
            <a:endParaRPr lang="en-US" dirty="0"/>
          </a:p>
          <a:p>
            <a:r>
              <a:rPr lang="en-US" dirty="0"/>
              <a:t>At</a:t>
            </a:r>
            <a:r>
              <a:rPr lang="en-US" baseline="0" dirty="0"/>
              <a:t> each visit, the Guidelines include Universal and Selective screening. Universal screening is performed on all children or youth and Selective Screening is performed on those for whom a risk assessment </a:t>
            </a:r>
            <a:r>
              <a:rPr lang="en-US" altLang="en-US" dirty="0"/>
              <a:t>[CLICK] </a:t>
            </a:r>
            <a:r>
              <a:rPr lang="en-US" baseline="0" dirty="0"/>
              <a:t>suggests concern. </a:t>
            </a:r>
            <a:r>
              <a:rPr lang="en-US" dirty="0"/>
              <a:t>This section of the Previsit Questionnaire is the place where risk is ascertained. For example, this visit assesses risk for hearing, </a:t>
            </a:r>
            <a:r>
              <a:rPr lang="en-US" altLang="en-US" dirty="0"/>
              <a:t>[CLICK] </a:t>
            </a:r>
            <a:r>
              <a:rPr lang="en-US" dirty="0"/>
              <a:t>lead, oral health, TB, and vision. </a:t>
            </a:r>
            <a:endParaRPr lang="en-US" altLang="en-US" dirty="0"/>
          </a:p>
          <a:p>
            <a:endParaRPr lang="en-US" altLang="en-US" dirty="0"/>
          </a:p>
          <a:p>
            <a:r>
              <a:rPr lang="en-US" altLang="en-US" dirty="0"/>
              <a:t>If you look closely at the responses in the right-hand columns, [CLICK] you’ll see that the “yes” and “no” answers appear to be inconsistent. That’s actually intentional. To make it easier for health care professionals to spot the issues that need special attention, the responses that would trigger a “let’s talk about this” moment are always on the right.  An “unsure” response [CLICK] also may get focused attention from the health care professional.  </a:t>
            </a:r>
          </a:p>
          <a:p>
            <a:endParaRPr lang="en-US" altLang="en-US" dirty="0"/>
          </a:p>
          <a:p>
            <a:endParaRPr lang="en-US" altLang="en-US" dirty="0"/>
          </a:p>
          <a:p>
            <a:endParaRPr lang="en-US" dirty="0"/>
          </a:p>
        </p:txBody>
      </p:sp>
      <p:sp>
        <p:nvSpPr>
          <p:cNvPr id="4" name="Slide Number Placeholder 3"/>
          <p:cNvSpPr>
            <a:spLocks noGrp="1"/>
          </p:cNvSpPr>
          <p:nvPr>
            <p:ph type="sldNum" sz="quarter" idx="5"/>
          </p:nvPr>
        </p:nvSpPr>
        <p:spPr/>
        <p:txBody>
          <a:bodyPr/>
          <a:lstStyle/>
          <a:p>
            <a:fld id="{9F0E5AC0-DB72-441C-9EC6-9F9B151735FD}" type="slidenum">
              <a:rPr lang="en-US" smtClean="0"/>
              <a:t>14</a:t>
            </a:fld>
            <a:endParaRPr lang="en-US"/>
          </a:p>
        </p:txBody>
      </p:sp>
    </p:spTree>
    <p:extLst>
      <p:ext uri="{BB962C8B-B14F-4D97-AF65-F5344CB8AC3E}">
        <p14:creationId xmlns:p14="http://schemas.microsoft.com/office/powerpoint/2010/main" val="371287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portion of the Previsit Questionnaire focuses on </a:t>
            </a:r>
            <a:r>
              <a:rPr lang="en-US" b="1" dirty="0"/>
              <a:t>anticipatory guidance </a:t>
            </a:r>
            <a:r>
              <a:rPr lang="en-US" altLang="en-US" dirty="0"/>
              <a:t>[CLICK]</a:t>
            </a:r>
            <a:r>
              <a:rPr lang="en-US" dirty="0"/>
              <a:t>.</a:t>
            </a:r>
            <a:r>
              <a:rPr lang="en-US" altLang="en-US" dirty="0"/>
              <a:t>  </a:t>
            </a:r>
            <a:r>
              <a:rPr lang="en-US" dirty="0"/>
              <a:t> A few things to point out here:</a:t>
            </a:r>
          </a:p>
          <a:p>
            <a:endParaRPr lang="en-US" alt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Each visit has 5 priority areas for anticipatory guidance, and these are reflected in the separate sections [CLICK] of the anticipatory guidance questions.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Social determinants of health are a special focus of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edition, and the “Your Family’s Health and Well-Being” section [CLICK], which is the first topic in this section for most visits, includes the social determinants questions. Often when we think about the social factors that affect health, we immediately go to the risk factors, such as poor housing, lack of adequate food, or interpersonal violence.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8288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Yet we know, as our co-editor Paula Duncan used to say, it’s just as important to learn what is going well. Therefore, Bright Futures includes questions that assess for risk AND assess for strengths and protective factors. For example, in this visit, that’s shown by answers indicating the parent has the necessary resources to care for the child, doesn’t have problems with family alcohol or drug use, and has strong supportive relationships and access to good quality child care.</a:t>
            </a:r>
          </a:p>
          <a:p>
            <a:pPr marL="0" indent="0">
              <a:buFont typeface="Arial" panose="020B0604020202020204" pitchFamily="34" charset="0"/>
              <a:buNone/>
            </a:pPr>
            <a:endParaRPr lang="en-US" altLang="en-US" dirty="0"/>
          </a:p>
          <a:p>
            <a:pPr marL="171450" indent="-171450">
              <a:buFont typeface="Arial" panose="020B0604020202020204" pitchFamily="34" charset="0"/>
              <a:buChar char="•"/>
            </a:pPr>
            <a:r>
              <a:rPr lang="en-US" altLang="en-US" dirty="0"/>
              <a:t>Like the Risk Assessment questions, any responses in the right-hand column [CLICK] </a:t>
            </a:r>
            <a:r>
              <a:rPr lang="en-US" sz="1200" b="0" i="0" u="none" strike="noStrike" kern="1200" baseline="0" dirty="0">
                <a:solidFill>
                  <a:schemeClr val="tx1"/>
                </a:solidFill>
                <a:latin typeface="+mn-lt"/>
                <a:ea typeface="+mn-ea"/>
                <a:cs typeface="+mn-cs"/>
              </a:rPr>
              <a:t>highlight the “let’s talk about this” issues—the health topics and concerns that require focused discussion.</a:t>
            </a:r>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altLang="en-US" dirty="0"/>
              <a:t>The Adolescent Previsit Questionnaires have a third anticipatory guidance response column—”sometimes.” This is because the answers to questions like “Do you eat meals together as a family?” can require a more nuanced answer than just “yes” or “no.”</a:t>
            </a:r>
          </a:p>
          <a:p>
            <a:endParaRPr lang="en-US" altLang="en-US" dirty="0"/>
          </a:p>
          <a:p>
            <a:endParaRPr lang="en-US" altLang="en-US" dirty="0"/>
          </a:p>
          <a:p>
            <a:endParaRPr lang="en-US" dirty="0"/>
          </a:p>
        </p:txBody>
      </p:sp>
      <p:sp>
        <p:nvSpPr>
          <p:cNvPr id="4" name="Slide Number Placeholder 3"/>
          <p:cNvSpPr>
            <a:spLocks noGrp="1"/>
          </p:cNvSpPr>
          <p:nvPr>
            <p:ph type="sldNum" sz="quarter" idx="5"/>
          </p:nvPr>
        </p:nvSpPr>
        <p:spPr/>
        <p:txBody>
          <a:bodyPr/>
          <a:lstStyle/>
          <a:p>
            <a:fld id="{9F0E5AC0-DB72-441C-9EC6-9F9B151735FD}" type="slidenum">
              <a:rPr lang="en-US" smtClean="0"/>
              <a:t>15</a:t>
            </a:fld>
            <a:endParaRPr lang="en-US"/>
          </a:p>
        </p:txBody>
      </p:sp>
    </p:spTree>
    <p:extLst>
      <p:ext uri="{BB962C8B-B14F-4D97-AF65-F5344CB8AC3E}">
        <p14:creationId xmlns:p14="http://schemas.microsoft.com/office/powerpoint/2010/main" val="10009894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Core Tool is the </a:t>
            </a:r>
            <a:r>
              <a:rPr lang="en-US" b="1" dirty="0"/>
              <a:t>Visit</a:t>
            </a:r>
            <a:r>
              <a:rPr lang="en-US" dirty="0"/>
              <a:t> </a:t>
            </a:r>
            <a:r>
              <a:rPr lang="en-US" b="1" dirty="0"/>
              <a:t>Documentation Form</a:t>
            </a:r>
            <a:r>
              <a:rPr lang="en-US" dirty="0"/>
              <a:t>.  The health care professional uses this form during the visit to document all the activities that occur during the visit. The form covers all the components of a Bright Futures visit and links directly to the Previsit Questionnaire. </a:t>
            </a:r>
          </a:p>
          <a:p>
            <a:endParaRPr lang="en-US" dirty="0"/>
          </a:p>
          <a:p>
            <a:r>
              <a:rPr lang="en-US" dirty="0"/>
              <a:t>On the next slide,</a:t>
            </a:r>
            <a:r>
              <a:rPr lang="en-US" baseline="0" dirty="0"/>
              <a:t> I’ll highlight a few aspects of this form.</a:t>
            </a:r>
            <a:endParaRPr lang="en-US" dirty="0"/>
          </a:p>
        </p:txBody>
      </p:sp>
      <p:sp>
        <p:nvSpPr>
          <p:cNvPr id="4" name="Slide Number Placeholder 3"/>
          <p:cNvSpPr>
            <a:spLocks noGrp="1"/>
          </p:cNvSpPr>
          <p:nvPr>
            <p:ph type="sldNum" sz="quarter" idx="5"/>
          </p:nvPr>
        </p:nvSpPr>
        <p:spPr/>
        <p:txBody>
          <a:bodyPr/>
          <a:lstStyle/>
          <a:p>
            <a:fld id="{9F0E5AC0-DB72-441C-9EC6-9F9B151735FD}" type="slidenum">
              <a:rPr lang="en-US" smtClean="0"/>
              <a:t>16</a:t>
            </a:fld>
            <a:endParaRPr lang="en-US"/>
          </a:p>
        </p:txBody>
      </p:sp>
    </p:spTree>
    <p:extLst>
      <p:ext uri="{BB962C8B-B14F-4D97-AF65-F5344CB8AC3E}">
        <p14:creationId xmlns:p14="http://schemas.microsoft.com/office/powerpoint/2010/main" val="9298405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walk through the Visit Documentation Form for the 6 Month Visit. </a:t>
            </a:r>
          </a:p>
          <a:p>
            <a:endParaRPr lang="en-US" dirty="0"/>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On this first page, it includes a </a:t>
            </a:r>
            <a:r>
              <a:rPr lang="en-US" sz="1200" b="1" i="0" u="none" strike="noStrike" kern="1200" baseline="0" dirty="0">
                <a:solidFill>
                  <a:schemeClr val="tx1"/>
                </a:solidFill>
                <a:latin typeface="+mn-lt"/>
                <a:ea typeface="+mn-ea"/>
                <a:cs typeface="+mn-cs"/>
              </a:rPr>
              <a:t>History</a:t>
            </a:r>
            <a:r>
              <a:rPr lang="en-US" sz="1200" b="0" i="0" u="none" strike="noStrike" kern="1200" baseline="0" dirty="0">
                <a:solidFill>
                  <a:schemeClr val="tx1"/>
                </a:solidFill>
                <a:latin typeface="+mn-lt"/>
                <a:ea typeface="+mn-ea"/>
                <a:cs typeface="+mn-cs"/>
              </a:rPr>
              <a:t> </a:t>
            </a:r>
            <a:r>
              <a:rPr lang="en-US" altLang="en-US" dirty="0"/>
              <a:t>[CLICK] </a:t>
            </a:r>
            <a:r>
              <a:rPr lang="en-US" sz="1200" b="0" i="0" u="none" strike="noStrike" kern="1200" baseline="0" dirty="0">
                <a:solidFill>
                  <a:schemeClr val="tx1"/>
                </a:solidFill>
                <a:latin typeface="+mn-lt"/>
                <a:ea typeface="+mn-ea"/>
                <a:cs typeface="+mn-cs"/>
              </a:rPr>
              <a:t>and </a:t>
            </a:r>
            <a:r>
              <a:rPr lang="en-US" sz="1200" b="1" i="0" u="none" strike="noStrike" kern="1200" baseline="0" dirty="0">
                <a:solidFill>
                  <a:schemeClr val="tx1"/>
                </a:solidFill>
                <a:latin typeface="+mn-lt"/>
                <a:ea typeface="+mn-ea"/>
                <a:cs typeface="+mn-cs"/>
              </a:rPr>
              <a:t>Development</a:t>
            </a:r>
            <a:r>
              <a:rPr lang="en-US" sz="1200" b="0" i="0" u="none" strike="noStrike" kern="1200" baseline="0" dirty="0">
                <a:solidFill>
                  <a:schemeClr val="tx1"/>
                </a:solidFill>
                <a:latin typeface="+mn-lt"/>
                <a:ea typeface="+mn-ea"/>
                <a:cs typeface="+mn-cs"/>
              </a:rPr>
              <a:t> section.</a:t>
            </a:r>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On the second page, the </a:t>
            </a:r>
            <a:r>
              <a:rPr lang="en-US" sz="1200" b="1" i="0" u="none" strike="noStrike" kern="1200" baseline="0" dirty="0">
                <a:solidFill>
                  <a:schemeClr val="tx1"/>
                </a:solidFill>
                <a:latin typeface="+mn-lt"/>
                <a:ea typeface="+mn-ea"/>
                <a:cs typeface="+mn-cs"/>
              </a:rPr>
              <a:t>Social and Family </a:t>
            </a:r>
            <a:r>
              <a:rPr lang="en-US" altLang="en-US" dirty="0"/>
              <a:t>[CLICK] </a:t>
            </a:r>
            <a:r>
              <a:rPr lang="en-US" sz="1200" b="0" i="0" u="none" strike="noStrike" kern="1200" baseline="0" dirty="0">
                <a:solidFill>
                  <a:schemeClr val="tx1"/>
                </a:solidFill>
                <a:latin typeface="+mn-lt"/>
                <a:ea typeface="+mn-ea"/>
                <a:cs typeface="+mn-cs"/>
              </a:rPr>
              <a:t>section emphasizes the psychosocial aspects of the patient’s social and family history, with space for results, concerns, and observations.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baseline="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The </a:t>
            </a:r>
            <a:r>
              <a:rPr lang="en-US" sz="1200" b="1" i="0" u="none" strike="noStrike" kern="1200" baseline="0" dirty="0">
                <a:solidFill>
                  <a:schemeClr val="tx1"/>
                </a:solidFill>
                <a:latin typeface="+mn-lt"/>
                <a:ea typeface="+mn-ea"/>
                <a:cs typeface="+mn-cs"/>
              </a:rPr>
              <a:t>Review of Systems </a:t>
            </a:r>
            <a:r>
              <a:rPr lang="en-US" altLang="en-US" dirty="0"/>
              <a:t>[CLICK] </a:t>
            </a:r>
            <a:r>
              <a:rPr lang="en-US" sz="1200" b="0" i="0" u="none" strike="noStrike" kern="1200" baseline="0" dirty="0">
                <a:solidFill>
                  <a:schemeClr val="tx1"/>
                </a:solidFill>
                <a:latin typeface="+mn-lt"/>
                <a:ea typeface="+mn-ea"/>
                <a:cs typeface="+mn-cs"/>
              </a:rPr>
              <a:t>is new with this edition, and bolded systems are a focus for that visit.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baseline="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A complete </a:t>
            </a:r>
            <a:r>
              <a:rPr lang="en-US" sz="1200" b="1" i="0" u="none" strike="noStrike" kern="1200" baseline="0" dirty="0">
                <a:solidFill>
                  <a:schemeClr val="tx1"/>
                </a:solidFill>
                <a:latin typeface="+mn-lt"/>
                <a:ea typeface="+mn-ea"/>
                <a:cs typeface="+mn-cs"/>
              </a:rPr>
              <a:t>Physical Examination </a:t>
            </a:r>
            <a:r>
              <a:rPr lang="en-US" altLang="en-US" dirty="0"/>
              <a:t>[CLICK] </a:t>
            </a:r>
            <a:r>
              <a:rPr lang="en-US" sz="1200" b="0" i="0" u="none" strike="noStrike" kern="1200" baseline="0" dirty="0">
                <a:solidFill>
                  <a:schemeClr val="tx1"/>
                </a:solidFill>
                <a:latin typeface="+mn-lt"/>
                <a:ea typeface="+mn-ea"/>
                <a:cs typeface="+mn-cs"/>
              </a:rPr>
              <a:t>is part of every health supervision visit. The bolded areas highlight the components of the exam that are important for a child or youth at that visit.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baseline="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An </a:t>
            </a:r>
            <a:r>
              <a:rPr lang="en-US" sz="1200" b="1" i="0" u="none" strike="noStrike" kern="1200" baseline="0" dirty="0">
                <a:solidFill>
                  <a:schemeClr val="tx1"/>
                </a:solidFill>
                <a:latin typeface="+mn-lt"/>
                <a:ea typeface="+mn-ea"/>
                <a:cs typeface="+mn-cs"/>
              </a:rPr>
              <a:t>Assessment </a:t>
            </a:r>
            <a:r>
              <a:rPr lang="en-US" altLang="en-US" dirty="0"/>
              <a:t>[CLICK] </a:t>
            </a:r>
            <a:r>
              <a:rPr lang="en-US" sz="1200" b="0" i="0" u="none" strike="noStrike" kern="1200" baseline="0" dirty="0">
                <a:solidFill>
                  <a:schemeClr val="tx1"/>
                </a:solidFill>
                <a:latin typeface="+mn-lt"/>
                <a:ea typeface="+mn-ea"/>
                <a:cs typeface="+mn-cs"/>
              </a:rPr>
              <a:t>section allows for an open-ended summary of the child’s health status.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baseline="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The third page includes the </a:t>
            </a:r>
            <a:r>
              <a:rPr lang="en-US" sz="1200" b="1" i="0" u="none" strike="noStrike" kern="1200" baseline="0" dirty="0">
                <a:solidFill>
                  <a:schemeClr val="tx1"/>
                </a:solidFill>
                <a:latin typeface="+mn-lt"/>
                <a:ea typeface="+mn-ea"/>
                <a:cs typeface="+mn-cs"/>
              </a:rPr>
              <a:t>Anticipatory Guidance</a:t>
            </a:r>
            <a:r>
              <a:rPr lang="en-US" sz="1200" b="0" i="0" u="none" strike="noStrike" kern="1200" baseline="0" dirty="0">
                <a:solidFill>
                  <a:schemeClr val="tx1"/>
                </a:solidFill>
                <a:latin typeface="+mn-lt"/>
                <a:ea typeface="+mn-ea"/>
                <a:cs typeface="+mn-cs"/>
              </a:rPr>
              <a:t>,</a:t>
            </a:r>
            <a:r>
              <a:rPr lang="en-US" sz="1200" b="1" i="0" u="none" strike="noStrike" kern="1200" baseline="0" dirty="0">
                <a:solidFill>
                  <a:schemeClr val="tx1"/>
                </a:solidFill>
                <a:latin typeface="+mn-lt"/>
                <a:ea typeface="+mn-ea"/>
                <a:cs typeface="+mn-cs"/>
              </a:rPr>
              <a:t> </a:t>
            </a:r>
            <a:r>
              <a:rPr lang="en-US" altLang="en-US" dirty="0"/>
              <a:t>[CLICK] which </a:t>
            </a:r>
            <a:r>
              <a:rPr lang="en-US" sz="1200" b="0" i="0" u="none" strike="noStrike" kern="1200" baseline="0" dirty="0">
                <a:solidFill>
                  <a:schemeClr val="tx1"/>
                </a:solidFill>
                <a:latin typeface="+mn-lt"/>
                <a:ea typeface="+mn-ea"/>
                <a:cs typeface="+mn-cs"/>
              </a:rPr>
              <a:t>is anchored in the 5 priorities the visit.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baseline="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The </a:t>
            </a:r>
            <a:r>
              <a:rPr lang="en-US" sz="1200" b="1" i="0" u="none" strike="noStrike" kern="1200" baseline="0" dirty="0">
                <a:solidFill>
                  <a:schemeClr val="tx1"/>
                </a:solidFill>
                <a:latin typeface="+mn-lt"/>
                <a:ea typeface="+mn-ea"/>
                <a:cs typeface="+mn-cs"/>
              </a:rPr>
              <a:t>Plan</a:t>
            </a:r>
            <a:r>
              <a:rPr lang="en-US" sz="1200" b="0" i="0" u="none" strike="noStrike" kern="1200" baseline="0" dirty="0">
                <a:solidFill>
                  <a:schemeClr val="tx1"/>
                </a:solidFill>
                <a:latin typeface="+mn-lt"/>
                <a:ea typeface="+mn-ea"/>
                <a:cs typeface="+mn-cs"/>
              </a:rPr>
              <a:t> </a:t>
            </a:r>
            <a:r>
              <a:rPr lang="en-US" altLang="en-US" dirty="0"/>
              <a:t>[CLICK] </a:t>
            </a:r>
            <a:r>
              <a:rPr lang="en-US" sz="1200" b="0" i="0" u="none" strike="noStrike" kern="1200" baseline="0" dirty="0">
                <a:solidFill>
                  <a:schemeClr val="tx1"/>
                </a:solidFill>
                <a:latin typeface="+mn-lt"/>
                <a:ea typeface="+mn-ea"/>
                <a:cs typeface="+mn-cs"/>
              </a:rPr>
              <a:t>is the final section for documenting screening results, immunizations given, and follow-up plans.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9F0E5AC0-DB72-441C-9EC6-9F9B151735FD}" type="slidenum">
              <a:rPr lang="en-US" smtClean="0"/>
              <a:t>17</a:t>
            </a:fld>
            <a:endParaRPr lang="en-US"/>
          </a:p>
        </p:txBody>
      </p:sp>
    </p:spTree>
    <p:extLst>
      <p:ext uri="{BB962C8B-B14F-4D97-AF65-F5344CB8AC3E}">
        <p14:creationId xmlns:p14="http://schemas.microsoft.com/office/powerpoint/2010/main" val="23316678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6921">
              <a:defRPr>
                <a:solidFill>
                  <a:schemeClr val="tx1"/>
                </a:solidFill>
                <a:latin typeface="Arial" panose="020B0604020202020204" pitchFamily="34" charset="0"/>
                <a:ea typeface="MS PGothic" panose="020B0600070205080204" pitchFamily="34" charset="-128"/>
              </a:defRPr>
            </a:lvl1pPr>
            <a:lvl2pPr marL="757066" indent="-291179" defTabSz="926921">
              <a:defRPr>
                <a:solidFill>
                  <a:schemeClr val="tx1"/>
                </a:solidFill>
                <a:latin typeface="Arial" panose="020B0604020202020204" pitchFamily="34" charset="0"/>
                <a:ea typeface="MS PGothic" panose="020B0600070205080204" pitchFamily="34" charset="-128"/>
              </a:defRPr>
            </a:lvl2pPr>
            <a:lvl3pPr marL="1164717" indent="-232943" defTabSz="926921">
              <a:defRPr>
                <a:solidFill>
                  <a:schemeClr val="tx1"/>
                </a:solidFill>
                <a:latin typeface="Arial" panose="020B0604020202020204" pitchFamily="34" charset="0"/>
                <a:ea typeface="MS PGothic" panose="020B0600070205080204" pitchFamily="34" charset="-128"/>
              </a:defRPr>
            </a:lvl3pPr>
            <a:lvl4pPr marL="1630604" indent="-232943" defTabSz="926921">
              <a:defRPr>
                <a:solidFill>
                  <a:schemeClr val="tx1"/>
                </a:solidFill>
                <a:latin typeface="Arial" panose="020B0604020202020204" pitchFamily="34" charset="0"/>
                <a:ea typeface="MS PGothic" panose="020B0600070205080204" pitchFamily="34" charset="-128"/>
              </a:defRPr>
            </a:lvl4pPr>
            <a:lvl5pPr marL="2096491" indent="-232943" defTabSz="926921">
              <a:defRPr>
                <a:solidFill>
                  <a:schemeClr val="tx1"/>
                </a:solidFill>
                <a:latin typeface="Arial" panose="020B0604020202020204" pitchFamily="34" charset="0"/>
                <a:ea typeface="MS PGothic" panose="020B0600070205080204" pitchFamily="34" charset="-128"/>
              </a:defRPr>
            </a:lvl5pPr>
            <a:lvl6pPr marL="2562377" indent="-232943" defTabSz="926921"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defTabSz="926921"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defTabSz="926921"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defTabSz="926921"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00DBCE1-EEE5-49F6-A9EC-C0CE00B2ED96}" type="slidenum">
              <a:rPr lang="en-US" altLang="en-US" smtClean="0"/>
              <a:pPr/>
              <a:t>18</a:t>
            </a:fld>
            <a:endParaRPr lang="en-US" altLang="en-US"/>
          </a:p>
        </p:txBody>
      </p:sp>
      <p:sp>
        <p:nvSpPr>
          <p:cNvPr id="52227" name="Rectangle 2"/>
          <p:cNvSpPr>
            <a:spLocks noGrp="1" noRot="1" noChangeAspect="1" noChangeArrowheads="1" noTextEdit="1"/>
          </p:cNvSpPr>
          <p:nvPr>
            <p:ph type="sldImg"/>
          </p:nvPr>
        </p:nvSpPr>
        <p:spPr bwMode="auto">
          <a:xfrm>
            <a:off x="1303338" y="744538"/>
            <a:ext cx="4956175" cy="3717925"/>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Finally, let’s round out our tour through the Core Tools with a look at the </a:t>
            </a:r>
            <a:r>
              <a:rPr lang="en-US" altLang="en-US" b="1" dirty="0"/>
              <a:t>Parent-Patient Educational Handouts</a:t>
            </a:r>
            <a:r>
              <a:rPr lang="en-US" altLang="en-US" dirty="0"/>
              <a:t>.</a:t>
            </a:r>
          </a:p>
          <a:p>
            <a:endParaRPr lang="en-US" altLang="en-US" dirty="0"/>
          </a:p>
          <a:p>
            <a:r>
              <a:rPr lang="en-US" altLang="en-US" dirty="0"/>
              <a:t>The first two tools that we just reviewed—the Previsit Questionnaire and the Visit Documentation Form—have guided you and your patients BEFORE and DURING the visit. The Handouts take care of the AFTER part. </a:t>
            </a:r>
          </a:p>
          <a:p>
            <a:endParaRPr lang="en-US" altLang="en-US" dirty="0"/>
          </a:p>
          <a:p>
            <a:r>
              <a:rPr lang="en-US" altLang="en-US" dirty="0"/>
              <a:t>The Toolkit has handouts designed for parents for the 1</a:t>
            </a:r>
            <a:r>
              <a:rPr lang="en-US" altLang="en-US" baseline="30000" dirty="0"/>
              <a:t>st</a:t>
            </a:r>
            <a:r>
              <a:rPr lang="en-US" altLang="en-US" dirty="0"/>
              <a:t> Week through 17 Year Visits and handouts for patients for the 7 Year to 21 Year Visits.</a:t>
            </a:r>
          </a:p>
          <a:p>
            <a:endParaRPr lang="en-US" altLang="en-US" dirty="0"/>
          </a:p>
          <a:p>
            <a:r>
              <a:rPr lang="en-US" altLang="en-US" dirty="0"/>
              <a:t>The Handouts are tied to the 5 priorities for each visit and summarize the anticipatory guidance. They’re a great way to reinforce the education and counseling you provide during the visit, and they’re written in plain language to facilitate understanding.</a:t>
            </a:r>
          </a:p>
          <a:p>
            <a:endParaRPr lang="en-US" altLang="en-US" dirty="0"/>
          </a:p>
          <a:p>
            <a:r>
              <a:rPr lang="en-US" altLang="en-US" dirty="0"/>
              <a:t>The Handouts for all the Infancy and Early Childhood visits also include a preview of the next visit [CLICK]. This is a great way to get parents excited about bringing their young child in for the next visit.</a:t>
            </a:r>
          </a:p>
          <a:p>
            <a:endParaRPr lang="en-US" altLang="en-US" dirty="0"/>
          </a:p>
          <a:p>
            <a:r>
              <a:rPr lang="en-US" sz="1200" kern="1200" dirty="0">
                <a:solidFill>
                  <a:schemeClr val="tx1"/>
                </a:solidFill>
                <a:effectLst/>
                <a:latin typeface="+mn-lt"/>
                <a:ea typeface="+mn-ea"/>
                <a:cs typeface="+mn-cs"/>
              </a:rPr>
              <a:t>Both the Previsit Questionnaire and Handouts are in English and Spanish.</a:t>
            </a:r>
            <a:endParaRPr lang="en-US" altLang="en-US" dirty="0"/>
          </a:p>
          <a:p>
            <a:endParaRPr lang="en-US" altLang="en-US" dirty="0"/>
          </a:p>
          <a:p>
            <a:endParaRPr lang="en-US" altLang="en-US" dirty="0"/>
          </a:p>
          <a:p>
            <a:endParaRPr lang="en-US" altLang="en-US" dirty="0"/>
          </a:p>
          <a:p>
            <a:endParaRPr lang="en-US" altLang="en-US" dirty="0"/>
          </a:p>
        </p:txBody>
      </p:sp>
    </p:spTree>
    <p:extLst>
      <p:ext uri="{BB962C8B-B14F-4D97-AF65-F5344CB8AC3E}">
        <p14:creationId xmlns:p14="http://schemas.microsoft.com/office/powerpoint/2010/main" val="5512839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Toolkit also contains other </a:t>
            </a:r>
            <a:r>
              <a:rPr lang="en-US" b="1" dirty="0"/>
              <a:t>useful forms </a:t>
            </a:r>
            <a:r>
              <a:rPr lang="en-US" dirty="0"/>
              <a:t>to help you document important information, including the Bright Futures:</a:t>
            </a: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[CLICK] </a:t>
            </a:r>
            <a:r>
              <a:rPr lang="en-US" sz="1200" b="0" i="0" u="none" strike="noStrike" kern="1200" baseline="0" dirty="0">
                <a:solidFill>
                  <a:schemeClr val="tx1"/>
                </a:solidFill>
                <a:latin typeface="+mn-lt"/>
                <a:ea typeface="+mn-ea"/>
                <a:cs typeface="+mn-cs"/>
              </a:rPr>
              <a:t>Initial History Questionnaire</a:t>
            </a:r>
          </a:p>
          <a:p>
            <a:pPr marL="171450" indent="-171450">
              <a:buFont typeface="Arial" panose="020B0604020202020204" pitchFamily="34" charset="0"/>
              <a:buChar char="•"/>
            </a:pPr>
            <a:r>
              <a:rPr lang="en-US" altLang="en-US" dirty="0"/>
              <a:t>[CLICK] </a:t>
            </a:r>
            <a:r>
              <a:rPr lang="en-US" sz="1200" b="0" i="0" u="none" strike="noStrike" kern="1200" baseline="0" dirty="0">
                <a:solidFill>
                  <a:schemeClr val="tx1"/>
                </a:solidFill>
                <a:latin typeface="+mn-lt"/>
                <a:ea typeface="+mn-ea"/>
                <a:cs typeface="+mn-cs"/>
              </a:rPr>
              <a:t>Medication Record</a:t>
            </a:r>
          </a:p>
          <a:p>
            <a:pPr marL="171450" indent="-171450">
              <a:buFont typeface="Arial" panose="020B0604020202020204" pitchFamily="34" charset="0"/>
              <a:buChar char="•"/>
            </a:pPr>
            <a:r>
              <a:rPr lang="en-US" altLang="en-US" dirty="0"/>
              <a:t>[CLICK] </a:t>
            </a:r>
            <a:r>
              <a:rPr lang="en-US" sz="1200" b="0" i="0" u="none" strike="noStrike" kern="1200" baseline="0" dirty="0">
                <a:solidFill>
                  <a:schemeClr val="tx1"/>
                </a:solidFill>
                <a:latin typeface="+mn-lt"/>
                <a:ea typeface="+mn-ea"/>
                <a:cs typeface="+mn-cs"/>
              </a:rPr>
              <a:t>Problem List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t>[CLICK] </a:t>
            </a:r>
            <a:r>
              <a:rPr lang="en-US" sz="1200" b="0" i="0" u="none" strike="noStrike" kern="1200" baseline="0" dirty="0">
                <a:solidFill>
                  <a:schemeClr val="tx1"/>
                </a:solidFill>
                <a:latin typeface="+mn-lt"/>
                <a:ea typeface="+mn-ea"/>
                <a:cs typeface="+mn-cs"/>
              </a:rPr>
              <a:t>Problem Visit</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9F0E5AC0-DB72-441C-9EC6-9F9B151735FD}" type="slidenum">
              <a:rPr lang="en-US" smtClean="0"/>
              <a:t>19</a:t>
            </a:fld>
            <a:endParaRPr lang="en-US"/>
          </a:p>
        </p:txBody>
      </p:sp>
    </p:spTree>
    <p:extLst>
      <p:ext uri="{BB962C8B-B14F-4D97-AF65-F5344CB8AC3E}">
        <p14:creationId xmlns:p14="http://schemas.microsoft.com/office/powerpoint/2010/main" val="2023173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our agenda for today’s talk.</a:t>
            </a:r>
          </a:p>
          <a:p>
            <a:endParaRPr lang="en-US" dirty="0"/>
          </a:p>
          <a:p>
            <a:r>
              <a:rPr lang="en-US" dirty="0"/>
              <a:t>I’ll spend a few minutes reviewing what Bright Futures is and the two major Bright Futures products—the </a:t>
            </a:r>
            <a:r>
              <a:rPr lang="en-US" i="1" dirty="0"/>
              <a:t>Bright Futures Guidelines </a:t>
            </a:r>
            <a:r>
              <a:rPr lang="en-US" i="0" dirty="0"/>
              <a:t>and the related </a:t>
            </a:r>
            <a:r>
              <a:rPr lang="en-US" dirty="0"/>
              <a:t>Periodicity Schedule</a:t>
            </a:r>
            <a:r>
              <a:rPr lang="en-US" i="1" dirty="0"/>
              <a:t>.</a:t>
            </a:r>
            <a:r>
              <a:rPr lang="en-US" i="0" dirty="0"/>
              <a:t>  </a:t>
            </a:r>
          </a:p>
          <a:p>
            <a:endParaRPr lang="en-US" i="0" dirty="0"/>
          </a:p>
          <a:p>
            <a:r>
              <a:rPr lang="en-US" i="0" dirty="0"/>
              <a:t>I’ll then spend the bulk of my time talking about the Toolkit—what it is and why it can be an indispensable tool to help make your practice more efficient and your relationship with the families in your care more satisfying and productive. </a:t>
            </a:r>
          </a:p>
          <a:p>
            <a:endParaRPr lang="en-US" i="0" dirty="0"/>
          </a:p>
          <a:p>
            <a:r>
              <a:rPr lang="en-US" sz="1200" kern="1200" dirty="0">
                <a:solidFill>
                  <a:schemeClr val="tx1"/>
                </a:solidFill>
                <a:effectLst/>
                <a:latin typeface="+mn-lt"/>
                <a:ea typeface="+mn-ea"/>
                <a:cs typeface="+mn-cs"/>
              </a:rPr>
              <a:t>I’ll provide a tour of the Core Tools and some of the additional tools that are provided in this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edition.</a:t>
            </a:r>
            <a:endParaRPr lang="en-US" i="0" dirty="0"/>
          </a:p>
          <a:p>
            <a:endParaRPr lang="en-US" dirty="0"/>
          </a:p>
        </p:txBody>
      </p:sp>
      <p:sp>
        <p:nvSpPr>
          <p:cNvPr id="4" name="Slide Number Placeholder 3"/>
          <p:cNvSpPr>
            <a:spLocks noGrp="1"/>
          </p:cNvSpPr>
          <p:nvPr>
            <p:ph type="sldNum" sz="quarter" idx="5"/>
          </p:nvPr>
        </p:nvSpPr>
        <p:spPr/>
        <p:txBody>
          <a:bodyPr/>
          <a:lstStyle/>
          <a:p>
            <a:fld id="{9F0E5AC0-DB72-441C-9EC6-9F9B151735FD}" type="slidenum">
              <a:rPr lang="en-US" smtClean="0"/>
              <a:t>2</a:t>
            </a:fld>
            <a:endParaRPr lang="en-US"/>
          </a:p>
        </p:txBody>
      </p:sp>
    </p:spTree>
    <p:extLst>
      <p:ext uri="{BB962C8B-B14F-4D97-AF65-F5344CB8AC3E}">
        <p14:creationId xmlns:p14="http://schemas.microsoft.com/office/powerpoint/2010/main" val="40242299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a:t>
            </a:r>
            <a:r>
              <a:rPr lang="en-US" sz="1200" b="1" i="0" u="none" strike="noStrike" kern="1200" baseline="0" dirty="0">
                <a:solidFill>
                  <a:schemeClr val="tx1"/>
                </a:solidFill>
                <a:latin typeface="+mn-lt"/>
                <a:ea typeface="+mn-ea"/>
                <a:cs typeface="+mn-cs"/>
              </a:rPr>
              <a:t> Bright Futures Medical Screening Reference Tables </a:t>
            </a:r>
            <a:r>
              <a:rPr lang="en-US" sz="1200" b="0" i="0" u="none" strike="noStrike" kern="1200" baseline="0" dirty="0">
                <a:solidFill>
                  <a:schemeClr val="tx1"/>
                </a:solidFill>
                <a:latin typeface="+mn-lt"/>
                <a:ea typeface="+mn-ea"/>
                <a:cs typeface="+mn-cs"/>
              </a:rPr>
              <a:t>summarize the universal and selective screening recommended for each visit. Each table provides the relevant medical history risk factors for a screening, risk assessment questions to ask for selective screening, and the action to take if the risk assessment shows a positive result. </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9F0E5AC0-DB72-441C-9EC6-9F9B151735FD}" type="slidenum">
              <a:rPr lang="en-US" smtClean="0"/>
              <a:t>20</a:t>
            </a:fld>
            <a:endParaRPr lang="en-US"/>
          </a:p>
        </p:txBody>
      </p:sp>
    </p:spTree>
    <p:extLst>
      <p:ext uri="{BB962C8B-B14F-4D97-AF65-F5344CB8AC3E}">
        <p14:creationId xmlns:p14="http://schemas.microsoft.com/office/powerpoint/2010/main" val="15380278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Arial" panose="020B0604020202020204" pitchFamily="34" charset="0"/>
              </a:rPr>
              <a:t>I expect you’re wondering about electronic health records at this point.  We often get questions about whether, and how, these materials can be adapted to EHRs.  The good news is that they can be.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latin typeface="Arial" panose="020B0604020202020204" pitchFamily="34" charset="0"/>
            </a:endParaRPr>
          </a:p>
          <a:p>
            <a:r>
              <a:rPr lang="en-US" altLang="en-US" sz="1200" dirty="0"/>
              <a:t>Depending on your specific EHR system, you can import the documents or use them as a guide in setting up customized health supervision visit templates and Previsit Questionnaires.</a:t>
            </a:r>
          </a:p>
          <a:p>
            <a:endParaRPr lang="en-US" altLang="en-US" sz="1200" dirty="0"/>
          </a:p>
          <a:p>
            <a:endParaRPr lang="en-US" dirty="0"/>
          </a:p>
        </p:txBody>
      </p:sp>
      <p:sp>
        <p:nvSpPr>
          <p:cNvPr id="4" name="Slide Number Placeholder 3"/>
          <p:cNvSpPr>
            <a:spLocks noGrp="1"/>
          </p:cNvSpPr>
          <p:nvPr>
            <p:ph type="sldNum" sz="quarter" idx="5"/>
          </p:nvPr>
        </p:nvSpPr>
        <p:spPr/>
        <p:txBody>
          <a:bodyPr/>
          <a:lstStyle/>
          <a:p>
            <a:fld id="{9F0E5AC0-DB72-441C-9EC6-9F9B151735FD}" type="slidenum">
              <a:rPr lang="en-US" smtClean="0"/>
              <a:t>21</a:t>
            </a:fld>
            <a:endParaRPr lang="en-US"/>
          </a:p>
        </p:txBody>
      </p:sp>
    </p:spTree>
    <p:extLst>
      <p:ext uri="{BB962C8B-B14F-4D97-AF65-F5344CB8AC3E}">
        <p14:creationId xmlns:p14="http://schemas.microsoft.com/office/powerpoint/2010/main" val="6423609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6921">
              <a:defRPr>
                <a:solidFill>
                  <a:schemeClr val="tx1"/>
                </a:solidFill>
                <a:latin typeface="Arial" panose="020B0604020202020204" pitchFamily="34" charset="0"/>
                <a:ea typeface="MS PGothic" panose="020B0600070205080204" pitchFamily="34" charset="-128"/>
              </a:defRPr>
            </a:lvl1pPr>
            <a:lvl2pPr marL="757066" indent="-291179" defTabSz="926921">
              <a:defRPr>
                <a:solidFill>
                  <a:schemeClr val="tx1"/>
                </a:solidFill>
                <a:latin typeface="Arial" panose="020B0604020202020204" pitchFamily="34" charset="0"/>
                <a:ea typeface="MS PGothic" panose="020B0600070205080204" pitchFamily="34" charset="-128"/>
              </a:defRPr>
            </a:lvl2pPr>
            <a:lvl3pPr marL="1164717" indent="-232943" defTabSz="926921">
              <a:defRPr>
                <a:solidFill>
                  <a:schemeClr val="tx1"/>
                </a:solidFill>
                <a:latin typeface="Arial" panose="020B0604020202020204" pitchFamily="34" charset="0"/>
                <a:ea typeface="MS PGothic" panose="020B0600070205080204" pitchFamily="34" charset="-128"/>
              </a:defRPr>
            </a:lvl3pPr>
            <a:lvl4pPr marL="1630604" indent="-232943" defTabSz="926921">
              <a:defRPr>
                <a:solidFill>
                  <a:schemeClr val="tx1"/>
                </a:solidFill>
                <a:latin typeface="Arial" panose="020B0604020202020204" pitchFamily="34" charset="0"/>
                <a:ea typeface="MS PGothic" panose="020B0600070205080204" pitchFamily="34" charset="-128"/>
              </a:defRPr>
            </a:lvl4pPr>
            <a:lvl5pPr marL="2096491" indent="-232943" defTabSz="926921">
              <a:defRPr>
                <a:solidFill>
                  <a:schemeClr val="tx1"/>
                </a:solidFill>
                <a:latin typeface="Arial" panose="020B0604020202020204" pitchFamily="34" charset="0"/>
                <a:ea typeface="MS PGothic" panose="020B0600070205080204" pitchFamily="34" charset="-128"/>
              </a:defRPr>
            </a:lvl5pPr>
            <a:lvl6pPr marL="2562377" indent="-232943" defTabSz="926921"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defTabSz="926921"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defTabSz="926921"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defTabSz="926921"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00DBCE1-EEE5-49F6-A9EC-C0CE00B2ED96}" type="slidenum">
              <a:rPr lang="en-US" altLang="en-US" smtClean="0"/>
              <a:pPr/>
              <a:t>22</a:t>
            </a:fld>
            <a:endParaRPr lang="en-US" altLang="en-US"/>
          </a:p>
        </p:txBody>
      </p:sp>
      <p:sp>
        <p:nvSpPr>
          <p:cNvPr id="52227" name="Rectangle 2"/>
          <p:cNvSpPr>
            <a:spLocks noGrp="1" noRot="1" noChangeAspect="1" noChangeArrowheads="1" noTextEdit="1"/>
          </p:cNvSpPr>
          <p:nvPr>
            <p:ph type="sldImg"/>
          </p:nvPr>
        </p:nvSpPr>
        <p:spPr bwMode="auto">
          <a:xfrm>
            <a:off x="1303338" y="744538"/>
            <a:ext cx="4956175" cy="3717925"/>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This slide shows you how you can obtain the </a:t>
            </a:r>
            <a:r>
              <a:rPr lang="en-US" altLang="en-US" i="1" dirty="0"/>
              <a:t>Bright Futures Tool &amp; Resource Kit</a:t>
            </a:r>
            <a:r>
              <a:rPr lang="en-US" altLang="en-US" i="0" dirty="0"/>
              <a:t>, 2</a:t>
            </a:r>
            <a:r>
              <a:rPr lang="en-US" altLang="en-US" i="0" baseline="30000" dirty="0"/>
              <a:t>nd</a:t>
            </a:r>
            <a:r>
              <a:rPr lang="en-US" altLang="en-US" i="0" dirty="0"/>
              <a:t> edition and highlights some key features.</a:t>
            </a:r>
          </a:p>
          <a:p>
            <a:endParaRPr lang="en-US" altLang="en-US" i="0" dirty="0"/>
          </a:p>
          <a:p>
            <a:endParaRPr lang="en-US" altLang="en-US" b="1" dirty="0"/>
          </a:p>
        </p:txBody>
      </p:sp>
    </p:spTree>
    <p:extLst>
      <p:ext uri="{BB962C8B-B14F-4D97-AF65-F5344CB8AC3E}">
        <p14:creationId xmlns:p14="http://schemas.microsoft.com/office/powerpoint/2010/main" val="40247530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a:t>For more information, you can contact the Bright Futures National Center.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en-US" dirty="0"/>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a:t>Thank you.</a:t>
            </a:r>
          </a:p>
          <a:p>
            <a:pPr eaLnBrk="1" hangingPunct="1">
              <a:spcBef>
                <a:spcPct val="0"/>
              </a:spcBef>
            </a:pPr>
            <a:endParaRPr lang="en-US" altLang="en-US" dirty="0"/>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57066" indent="-291179">
              <a:defRPr>
                <a:solidFill>
                  <a:schemeClr val="tx1"/>
                </a:solidFill>
                <a:latin typeface="Calibri" panose="020F0502020204030204" pitchFamily="34" charset="0"/>
                <a:cs typeface="Arial" panose="020B0604020202020204" pitchFamily="34" charset="0"/>
              </a:defRPr>
            </a:lvl2pPr>
            <a:lvl3pPr marL="1164717" indent="-232943">
              <a:defRPr>
                <a:solidFill>
                  <a:schemeClr val="tx1"/>
                </a:solidFill>
                <a:latin typeface="Calibri" panose="020F0502020204030204" pitchFamily="34" charset="0"/>
                <a:cs typeface="Arial" panose="020B0604020202020204" pitchFamily="34" charset="0"/>
              </a:defRPr>
            </a:lvl3pPr>
            <a:lvl4pPr marL="1630604" indent="-232943">
              <a:defRPr>
                <a:solidFill>
                  <a:schemeClr val="tx1"/>
                </a:solidFill>
                <a:latin typeface="Calibri" panose="020F0502020204030204" pitchFamily="34" charset="0"/>
                <a:cs typeface="Arial" panose="020B0604020202020204" pitchFamily="34" charset="0"/>
              </a:defRPr>
            </a:lvl4pPr>
            <a:lvl5pPr marL="2096491" indent="-232943">
              <a:defRPr>
                <a:solidFill>
                  <a:schemeClr val="tx1"/>
                </a:solidFill>
                <a:latin typeface="Calibri" panose="020F0502020204030204" pitchFamily="34" charset="0"/>
                <a:cs typeface="Arial" panose="020B0604020202020204" pitchFamily="34" charset="0"/>
              </a:defRPr>
            </a:lvl5pPr>
            <a:lvl6pPr marL="2562377" indent="-23294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28264" indent="-23294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94151" indent="-23294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60038" indent="-23294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3E2655B-DBAC-4B2F-AD3B-092BD8ABADDF}" type="slidenum">
              <a:rPr lang="en-US" altLang="en-US" smtClean="0"/>
              <a:pPr/>
              <a:t>23</a:t>
            </a:fld>
            <a:endParaRPr lang="en-US" altLang="en-US"/>
          </a:p>
        </p:txBody>
      </p:sp>
    </p:spTree>
    <p:extLst>
      <p:ext uri="{BB962C8B-B14F-4D97-AF65-F5344CB8AC3E}">
        <p14:creationId xmlns:p14="http://schemas.microsoft.com/office/powerpoint/2010/main" val="5620156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concludes our tour of the Toolkit. I hope I’ve shown you how these tools can not only make your health supervision visits more efficient and productive but contribute to that all-important relationship that is at the heart of the medical home.  </a:t>
            </a:r>
          </a:p>
          <a:p>
            <a:endParaRPr lang="en-US" dirty="0"/>
          </a:p>
        </p:txBody>
      </p:sp>
      <p:sp>
        <p:nvSpPr>
          <p:cNvPr id="4" name="Slide Number Placeholder 3"/>
          <p:cNvSpPr>
            <a:spLocks noGrp="1"/>
          </p:cNvSpPr>
          <p:nvPr>
            <p:ph type="sldNum" sz="quarter" idx="10"/>
          </p:nvPr>
        </p:nvSpPr>
        <p:spPr/>
        <p:txBody>
          <a:bodyPr/>
          <a:lstStyle/>
          <a:p>
            <a:fld id="{9F0E5AC0-DB72-441C-9EC6-9F9B151735FD}" type="slidenum">
              <a:rPr lang="en-US" smtClean="0"/>
              <a:t>24</a:t>
            </a:fld>
            <a:endParaRPr lang="en-US"/>
          </a:p>
        </p:txBody>
      </p:sp>
    </p:spTree>
    <p:extLst>
      <p:ext uri="{BB962C8B-B14F-4D97-AF65-F5344CB8AC3E}">
        <p14:creationId xmlns:p14="http://schemas.microsoft.com/office/powerpoint/2010/main" val="3555964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So, what is Bright Futures?</a:t>
            </a:r>
          </a:p>
          <a:p>
            <a:pPr marL="0" indent="0">
              <a:buNone/>
            </a:pPr>
            <a:endParaRPr lang="en-US" sz="1200" dirty="0"/>
          </a:p>
          <a:p>
            <a:pPr marL="0" indent="0">
              <a:buNone/>
            </a:pPr>
            <a:r>
              <a:rPr lang="en-US" sz="1200" dirty="0"/>
              <a:t>The mission of Bright Futures is to promote and improve the health, education, and well-being of infants, children, adolescents, families, and communities.  Bright Futures is the health promotion/disease prevention part of the medical home.</a:t>
            </a:r>
          </a:p>
          <a:p>
            <a:pPr marL="0" lvl="0" indent="0">
              <a:buFont typeface="Arial" panose="020B0604020202020204" pitchFamily="34" charset="0"/>
              <a:buNone/>
            </a:pPr>
            <a:endParaRPr lang="en-US" sz="1200" dirty="0"/>
          </a:p>
          <a:p>
            <a:pPr marL="0" lvl="0" indent="0">
              <a:buFont typeface="Arial" panose="020B0604020202020204" pitchFamily="34" charset="0"/>
              <a:buNone/>
            </a:pPr>
            <a:r>
              <a:rPr lang="en-US" sz="1200" dirty="0"/>
              <a:t>This video gives you more information. </a:t>
            </a:r>
          </a:p>
          <a:p>
            <a:pPr marL="0" lvl="0" indent="0">
              <a:buFont typeface="Arial" panose="020B0604020202020204" pitchFamily="34" charset="0"/>
              <a:buNone/>
            </a:pPr>
            <a:endParaRPr lang="en-US" sz="1200" dirty="0"/>
          </a:p>
          <a:p>
            <a:pPr marL="0" lvl="0" indent="0">
              <a:buFont typeface="Arial" panose="020B0604020202020204" pitchFamily="34" charset="0"/>
              <a:buNone/>
            </a:pPr>
            <a:r>
              <a:rPr lang="en-US" sz="1200" dirty="0"/>
              <a:t>This video is available on the Bright Futures Web site and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solidFill>
                  <a:srgbClr val="0563C1"/>
                </a:solidFill>
                <a:latin typeface="Calibri" panose="020F0502020204030204" pitchFamily="34" charset="0"/>
                <a:ea typeface="Calibri" panose="020F0502020204030204" pitchFamily="34" charset="0"/>
                <a:hlinkClick r:id="rId3"/>
              </a:rPr>
              <a:t>https://www.youtube.com/watch?v=UvzL6C23ppc&amp;t=1s</a:t>
            </a:r>
            <a:endParaRPr lang="en-US" dirty="0"/>
          </a:p>
          <a:p>
            <a:endParaRPr lang="en-US" dirty="0"/>
          </a:p>
        </p:txBody>
      </p:sp>
      <p:sp>
        <p:nvSpPr>
          <p:cNvPr id="4" name="Slide Number Placeholder 3"/>
          <p:cNvSpPr>
            <a:spLocks noGrp="1"/>
          </p:cNvSpPr>
          <p:nvPr>
            <p:ph type="sldNum" sz="quarter" idx="10"/>
          </p:nvPr>
        </p:nvSpPr>
        <p:spPr/>
        <p:txBody>
          <a:bodyPr/>
          <a:lstStyle/>
          <a:p>
            <a:fld id="{9F0E5AC0-DB72-441C-9EC6-9F9B151735FD}" type="slidenum">
              <a:rPr lang="en-US" smtClean="0"/>
              <a:t>3</a:t>
            </a:fld>
            <a:endParaRPr lang="en-US"/>
          </a:p>
        </p:txBody>
      </p:sp>
    </p:spTree>
    <p:extLst>
      <p:ext uri="{BB962C8B-B14F-4D97-AF65-F5344CB8AC3E}">
        <p14:creationId xmlns:p14="http://schemas.microsoft.com/office/powerpoint/2010/main" val="2128420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relationship between the health care professional and the family is at the heart of the medical home. And it’s at the preventive care visits—from the Prenatal to the 21 Year visit—where that relationship with the child and family grows and develops.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Bright Futures guidelines and tools help health care professionals and families make the most of their time together during each visit and support the development of that all-important relationship at the heart of the medical home.</a:t>
            </a:r>
          </a:p>
          <a:p>
            <a:endParaRPr lang="en-US" dirty="0"/>
          </a:p>
        </p:txBody>
      </p:sp>
      <p:sp>
        <p:nvSpPr>
          <p:cNvPr id="4" name="Slide Number Placeholder 3"/>
          <p:cNvSpPr>
            <a:spLocks noGrp="1"/>
          </p:cNvSpPr>
          <p:nvPr>
            <p:ph type="sldNum" sz="quarter" idx="5"/>
          </p:nvPr>
        </p:nvSpPr>
        <p:spPr/>
        <p:txBody>
          <a:bodyPr/>
          <a:lstStyle/>
          <a:p>
            <a:fld id="{9F0E5AC0-DB72-441C-9EC6-9F9B151735FD}" type="slidenum">
              <a:rPr lang="en-US" smtClean="0"/>
              <a:t>4</a:t>
            </a:fld>
            <a:endParaRPr lang="en-US"/>
          </a:p>
        </p:txBody>
      </p:sp>
    </p:spTree>
    <p:extLst>
      <p:ext uri="{BB962C8B-B14F-4D97-AF65-F5344CB8AC3E}">
        <p14:creationId xmlns:p14="http://schemas.microsoft.com/office/powerpoint/2010/main" val="3339350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Bright Futures recommendations are embodied in two primary documents—The AAP Recommendations for Preventive Pediatric Health Care, better known as the </a:t>
            </a:r>
            <a:r>
              <a:rPr lang="en-US" b="0" dirty="0"/>
              <a:t>Periodicity Schedule, and the </a:t>
            </a:r>
            <a:r>
              <a:rPr lang="en-US" b="0" i="1" dirty="0"/>
              <a:t>Bright Futures Guidelines</a:t>
            </a:r>
            <a:r>
              <a:rPr lang="en-US" i="0" dirty="0"/>
              <a:t>.</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 nutshell: </a:t>
            </a:r>
            <a:r>
              <a:rPr lang="en-US" sz="1200" dirty="0">
                <a:latin typeface="Calibri" panose="020F0502020204030204" pitchFamily="34" charset="0"/>
                <a:ea typeface="Calibri" panose="020F0502020204030204" pitchFamily="34" charset="0"/>
                <a:cs typeface="Times New Roman" panose="02020603050405020304" pitchFamily="18" charset="0"/>
              </a:rPr>
              <a:t>The Periodicity Schedule is the </a:t>
            </a:r>
            <a:r>
              <a:rPr lang="en-US" sz="1200" b="1" u="none" dirty="0">
                <a:latin typeface="Calibri" panose="020F0502020204030204" pitchFamily="34" charset="0"/>
                <a:ea typeface="Calibri" panose="020F0502020204030204" pitchFamily="34" charset="0"/>
                <a:cs typeface="Times New Roman" panose="02020603050405020304" pitchFamily="18" charset="0"/>
              </a:rPr>
              <a:t>what</a:t>
            </a:r>
            <a:r>
              <a:rPr lang="en-US" sz="1200" dirty="0">
                <a:latin typeface="Calibri" panose="020F0502020204030204" pitchFamily="34" charset="0"/>
                <a:ea typeface="Calibri" panose="020F0502020204030204" pitchFamily="34" charset="0"/>
                <a:cs typeface="Times New Roman" panose="02020603050405020304" pitchFamily="18" charset="0"/>
              </a:rPr>
              <a:t> of the well-child visit, while the </a:t>
            </a:r>
            <a:r>
              <a:rPr lang="en-US" sz="1200" i="1" dirty="0">
                <a:latin typeface="Calibri" panose="020F0502020204030204" pitchFamily="34" charset="0"/>
                <a:ea typeface="Calibri" panose="020F0502020204030204" pitchFamily="34" charset="0"/>
                <a:cs typeface="Times New Roman" panose="02020603050405020304" pitchFamily="18" charset="0"/>
              </a:rPr>
              <a:t>Bright Futures Guidelines </a:t>
            </a:r>
            <a:r>
              <a:rPr lang="en-US" sz="1200" i="0" dirty="0">
                <a:latin typeface="Calibri" panose="020F0502020204030204" pitchFamily="34" charset="0"/>
                <a:ea typeface="Calibri" panose="020F0502020204030204" pitchFamily="34" charset="0"/>
                <a:cs typeface="Times New Roman" panose="02020603050405020304" pitchFamily="18" charset="0"/>
              </a:rPr>
              <a:t>is the </a:t>
            </a:r>
            <a:r>
              <a:rPr lang="en-US" sz="1200" b="1" u="none" dirty="0">
                <a:latin typeface="Calibri" panose="020F0502020204030204" pitchFamily="34" charset="0"/>
                <a:ea typeface="Calibri" panose="020F0502020204030204" pitchFamily="34" charset="0"/>
                <a:cs typeface="Times New Roman" panose="02020603050405020304" pitchFamily="18" charset="0"/>
              </a:rPr>
              <a:t>how</a:t>
            </a:r>
            <a:r>
              <a:rPr lang="en-US" sz="1200" dirty="0">
                <a:latin typeface="Calibri" panose="020F0502020204030204" pitchFamily="34" charset="0"/>
                <a:ea typeface="Calibri" panose="020F0502020204030204" pitchFamily="34" charset="0"/>
                <a:cs typeface="Times New Roman" panose="02020603050405020304" pitchFamily="18" charset="0"/>
              </a:rPr>
              <a: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cs typeface="Times New Roman" panose="02020603050405020304" pitchFamily="18" charset="0"/>
              </a:rPr>
              <a:t>In a chart format, the </a:t>
            </a:r>
            <a:r>
              <a:rPr lang="en-US" sz="1200" b="0" dirty="0">
                <a:latin typeface="Calibri" panose="020F0502020204030204" pitchFamily="34" charset="0"/>
                <a:ea typeface="Calibri" panose="020F0502020204030204" pitchFamily="34" charset="0"/>
                <a:cs typeface="Times New Roman" panose="02020603050405020304" pitchFamily="18" charset="0"/>
              </a:rPr>
              <a:t>Periodicity Schedule </a:t>
            </a:r>
            <a:r>
              <a:rPr lang="en-US" sz="1200" dirty="0">
                <a:latin typeface="Calibri" panose="020F0502020204030204" pitchFamily="34" charset="0"/>
                <a:ea typeface="Calibri" panose="020F0502020204030204" pitchFamily="34" charset="0"/>
                <a:cs typeface="Times New Roman" panose="02020603050405020304" pitchFamily="18" charset="0"/>
              </a:rPr>
              <a:t>summarizes </a:t>
            </a:r>
            <a:r>
              <a:rPr lang="en-US" sz="1200" b="1" u="none" dirty="0">
                <a:latin typeface="Calibri" panose="020F0502020204030204" pitchFamily="34" charset="0"/>
                <a:ea typeface="Calibri" panose="020F0502020204030204" pitchFamily="34" charset="0"/>
                <a:cs typeface="Times New Roman" panose="02020603050405020304" pitchFamily="18" charset="0"/>
              </a:rPr>
              <a:t>what </a:t>
            </a:r>
            <a:r>
              <a:rPr lang="en-US" sz="1200" dirty="0">
                <a:latin typeface="Calibri" panose="020F0502020204030204" pitchFamily="34" charset="0"/>
                <a:ea typeface="Calibri" panose="020F0502020204030204" pitchFamily="34" charset="0"/>
                <a:cs typeface="Times New Roman" panose="02020603050405020304" pitchFamily="18" charset="0"/>
              </a:rPr>
              <a:t>to do in well-child visits and sets the expectations for preventive care. </a:t>
            </a:r>
            <a:r>
              <a:rPr lang="en-US" dirty="0"/>
              <a:t>The Periodicity Schedule is published annually in </a:t>
            </a:r>
            <a:r>
              <a:rPr lang="en-US" i="1" dirty="0"/>
              <a:t>Pediatrics</a:t>
            </a:r>
            <a:r>
              <a:rPr lang="en-US" dirty="0"/>
              <a:t>, the AAP peer reviewed journal. It </a:t>
            </a:r>
            <a:r>
              <a:rPr lang="en-US" dirty="0">
                <a:ea typeface="Calibri"/>
                <a:cs typeface="Times New Roman"/>
              </a:rPr>
              <a:t>is </a:t>
            </a:r>
            <a:r>
              <a:rPr lang="en-US" dirty="0"/>
              <a:t>AAP Policy and is </a:t>
            </a:r>
            <a:r>
              <a:rPr lang="en-US" dirty="0">
                <a:ea typeface="Calibri"/>
                <a:cs typeface="Times New Roman"/>
              </a:rPr>
              <a:t>updated annually by AAP as new evidence emerges.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cs typeface="Times New Roman" panose="02020603050405020304" pitchFamily="18" charset="0"/>
              </a:rPr>
              <a:t>The </a:t>
            </a:r>
            <a:r>
              <a:rPr lang="en-US" sz="1200" b="0" i="1" dirty="0">
                <a:latin typeface="Calibri" panose="020F0502020204030204" pitchFamily="34" charset="0"/>
                <a:ea typeface="Calibri" panose="020F0502020204030204" pitchFamily="34" charset="0"/>
                <a:cs typeface="Times New Roman" panose="02020603050405020304" pitchFamily="18" charset="0"/>
              </a:rPr>
              <a:t>Guidelines</a:t>
            </a:r>
            <a:r>
              <a:rPr lang="en-US" sz="1200" i="1" dirty="0">
                <a:latin typeface="Calibri" panose="020F0502020204030204" pitchFamily="34" charset="0"/>
                <a:ea typeface="Calibri" panose="020F0502020204030204" pitchFamily="34" charset="0"/>
                <a:cs typeface="Times New Roman" panose="02020603050405020304" pitchFamily="18" charset="0"/>
              </a:rPr>
              <a:t> </a:t>
            </a:r>
            <a:r>
              <a:rPr lang="en-US" sz="1200" dirty="0">
                <a:latin typeface="Calibri" panose="020F0502020204030204" pitchFamily="34" charset="0"/>
                <a:ea typeface="Calibri" panose="020F0502020204030204" pitchFamily="34" charset="0"/>
                <a:cs typeface="Times New Roman" panose="02020603050405020304" pitchFamily="18" charset="0"/>
              </a:rPr>
              <a:t>tell you </a:t>
            </a:r>
            <a:r>
              <a:rPr lang="en-US" sz="1200" b="1" u="none" dirty="0">
                <a:latin typeface="Calibri" panose="020F0502020204030204" pitchFamily="34" charset="0"/>
                <a:ea typeface="Calibri" panose="020F0502020204030204" pitchFamily="34" charset="0"/>
                <a:cs typeface="Times New Roman" panose="02020603050405020304" pitchFamily="18" charset="0"/>
              </a:rPr>
              <a:t>how</a:t>
            </a:r>
            <a:r>
              <a:rPr lang="en-US" sz="1200" dirty="0">
                <a:latin typeface="Calibri" panose="020F0502020204030204" pitchFamily="34" charset="0"/>
                <a:ea typeface="Calibri" panose="020F0502020204030204" pitchFamily="34" charset="0"/>
                <a:cs typeface="Times New Roman" panose="02020603050405020304" pitchFamily="18" charset="0"/>
              </a:rPr>
              <a:t> to do the visit—and how to do it </a:t>
            </a:r>
            <a:r>
              <a:rPr lang="en-US" sz="1200" b="1" u="none" dirty="0">
                <a:latin typeface="Calibri" panose="020F0502020204030204" pitchFamily="34" charset="0"/>
                <a:ea typeface="Calibri" panose="020F0502020204030204" pitchFamily="34" charset="0"/>
                <a:cs typeface="Times New Roman" panose="02020603050405020304" pitchFamily="18" charset="0"/>
              </a:rPr>
              <a:t>well</a:t>
            </a:r>
            <a:r>
              <a:rPr lang="en-US" sz="1200" u="none" dirty="0">
                <a:latin typeface="Calibri" panose="020F0502020204030204" pitchFamily="34" charset="0"/>
                <a:ea typeface="Calibri" panose="020F0502020204030204" pitchFamily="34" charset="0"/>
                <a:cs typeface="Times New Roman" panose="02020603050405020304" pitchFamily="18" charset="0"/>
              </a:rPr>
              <a:t>.  The </a:t>
            </a:r>
            <a:r>
              <a:rPr lang="en-US" sz="1200" i="1" u="none" dirty="0">
                <a:latin typeface="Calibri" panose="020F0502020204030204" pitchFamily="34" charset="0"/>
                <a:ea typeface="Calibri" panose="020F0502020204030204" pitchFamily="34" charset="0"/>
                <a:cs typeface="Times New Roman" panose="02020603050405020304" pitchFamily="18" charset="0"/>
              </a:rPr>
              <a:t>Guidelines</a:t>
            </a:r>
            <a:r>
              <a:rPr lang="en-US" sz="1200" u="none" dirty="0">
                <a:latin typeface="Calibri" panose="020F0502020204030204" pitchFamily="34" charset="0"/>
                <a:ea typeface="Calibri" panose="020F0502020204030204" pitchFamily="34" charset="0"/>
                <a:cs typeface="Times New Roman" panose="02020603050405020304" pitchFamily="18" charset="0"/>
              </a:rPr>
              <a:t> include the rationale and evidence for the recommendations as well as strategies for implementation.</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Times New Roman"/>
              </a:rPr>
              <a:t>You can find both at </a:t>
            </a:r>
            <a:r>
              <a:rPr lang="en-US" sz="1200" dirty="0">
                <a:latin typeface="Calibri" panose="020F0502020204030204" pitchFamily="34" charset="0"/>
                <a:ea typeface="Calibri" panose="020F0502020204030204" pitchFamily="34" charset="0"/>
                <a:cs typeface="Times New Roman" panose="02020603050405020304" pitchFamily="18" charset="0"/>
                <a:hlinkClick r:id="rId3" action="ppaction://hlinkfile"/>
              </a:rPr>
              <a:t>brightfutures.aap.org</a:t>
            </a:r>
            <a:r>
              <a:rPr lang="en-US" dirty="0">
                <a:ea typeface="Calibri"/>
                <a:cs typeface="Times New Roman"/>
              </a:rPr>
              <a:t>. </a:t>
            </a:r>
          </a:p>
          <a:p>
            <a:endParaRPr lang="en-US" dirty="0"/>
          </a:p>
          <a:p>
            <a:endParaRPr lang="en-US" dirty="0">
              <a:ea typeface="Calibri"/>
              <a:cs typeface="Times New Roman"/>
            </a:endParaRPr>
          </a:p>
          <a:p>
            <a:endParaRPr lang="en-US" dirty="0"/>
          </a:p>
        </p:txBody>
      </p:sp>
      <p:sp>
        <p:nvSpPr>
          <p:cNvPr id="4" name="Slide Number Placeholder 3"/>
          <p:cNvSpPr>
            <a:spLocks noGrp="1"/>
          </p:cNvSpPr>
          <p:nvPr>
            <p:ph type="sldNum" sz="quarter" idx="10"/>
          </p:nvPr>
        </p:nvSpPr>
        <p:spPr/>
        <p:txBody>
          <a:bodyPr/>
          <a:lstStyle/>
          <a:p>
            <a:fld id="{9F0E5AC0-DB72-441C-9EC6-9F9B151735FD}" type="slidenum">
              <a:rPr lang="en-US" smtClean="0"/>
              <a:t>5</a:t>
            </a:fld>
            <a:endParaRPr lang="en-US"/>
          </a:p>
        </p:txBody>
      </p:sp>
    </p:spTree>
    <p:extLst>
      <p:ext uri="{BB962C8B-B14F-4D97-AF65-F5344CB8AC3E}">
        <p14:creationId xmlns:p14="http://schemas.microsoft.com/office/powerpoint/2010/main" val="2290673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a:t>The components of a preventive services visit, commonly referred to as well-child care, haven’t changed over time. They can</a:t>
            </a:r>
            <a:r>
              <a:rPr lang="en-US" baseline="0" dirty="0"/>
              <a:t> be divided into two parts—health supervision and anticipatory guidance.</a:t>
            </a:r>
          </a:p>
          <a:p>
            <a:endParaRPr lang="en-US" baseline="0" dirty="0"/>
          </a:p>
          <a:p>
            <a:r>
              <a:rPr lang="en-US" dirty="0"/>
              <a:t>The</a:t>
            </a:r>
            <a:r>
              <a:rPr lang="en-US" baseline="0" dirty="0"/>
              <a:t> health supervision components are the standard activities that happen in each visit. The anticipatory guidance is the vital communication that occurs between health care professional and family—where you provide guidance and education, discuss issues of concern, and help the family anticipate the developmental changes that will occur.  Anticipatory guidance is the yeast that helps the relationship between health care professional and family grow over time.  </a:t>
            </a:r>
          </a:p>
          <a:p>
            <a:endParaRPr lang="en-US" baseline="0" dirty="0"/>
          </a:p>
          <a:p>
            <a:r>
              <a:rPr lang="en-US" baseline="0" dirty="0"/>
              <a:t>This is a lot to cover in one visit!</a:t>
            </a:r>
            <a:endParaRPr lang="en-US" dirty="0"/>
          </a:p>
        </p:txBody>
      </p:sp>
      <p:sp>
        <p:nvSpPr>
          <p:cNvPr id="4" name="Slide Number Placeholder 3"/>
          <p:cNvSpPr>
            <a:spLocks noGrp="1"/>
          </p:cNvSpPr>
          <p:nvPr>
            <p:ph type="sldNum" sz="quarter" idx="10"/>
          </p:nvPr>
        </p:nvSpPr>
        <p:spPr/>
        <p:txBody>
          <a:bodyPr/>
          <a:lstStyle/>
          <a:p>
            <a:pPr marL="0" marR="0" lvl="0" indent="0" algn="r" defTabSz="909638" rtl="0" eaLnBrk="0" fontAlgn="base" latinLnBrk="0" hangingPunct="0">
              <a:lnSpc>
                <a:spcPct val="100000"/>
              </a:lnSpc>
              <a:spcBef>
                <a:spcPct val="0"/>
              </a:spcBef>
              <a:spcAft>
                <a:spcPct val="0"/>
              </a:spcAft>
              <a:buClrTx/>
              <a:buSzTx/>
              <a:buFontTx/>
              <a:buNone/>
              <a:tabLst/>
              <a:defRPr/>
            </a:pPr>
            <a:fld id="{FE93B086-09D5-4BFF-A26C-234EEC6B5BEA}" type="slidenum">
              <a:rPr kumimoji="0" lang="en-US" altLang="en-US" sz="11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09638" rtl="0" eaLnBrk="0" fontAlgn="base" latinLnBrk="0" hangingPunct="0">
                <a:lnSpc>
                  <a:spcPct val="100000"/>
                </a:lnSpc>
                <a:spcBef>
                  <a:spcPct val="0"/>
                </a:spcBef>
                <a:spcAft>
                  <a:spcPct val="0"/>
                </a:spcAft>
                <a:buClrTx/>
                <a:buSzTx/>
                <a:buFontTx/>
                <a:buNone/>
                <a:tabLst/>
                <a:defRPr/>
              </a:pPr>
              <a:t>6</a:t>
            </a:fld>
            <a:endPar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317952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a:t>
            </a:r>
            <a:r>
              <a:rPr lang="en-US" i="1" dirty="0"/>
              <a:t>Bright Futures Tool &amp; Resource Kit</a:t>
            </a:r>
            <a:r>
              <a:rPr lang="en-US" dirty="0"/>
              <a:t>, 2</a:t>
            </a:r>
            <a:r>
              <a:rPr lang="en-US" baseline="30000" dirty="0"/>
              <a:t>nd</a:t>
            </a:r>
            <a:r>
              <a:rPr lang="en-US" dirty="0"/>
              <a:t> edition, can help. It has been completely revised and updated to match the 4</a:t>
            </a:r>
            <a:r>
              <a:rPr lang="en-US" baseline="30000" dirty="0"/>
              <a:t>th</a:t>
            </a:r>
            <a:r>
              <a:rPr lang="en-US" dirty="0"/>
              <a:t> edition of the </a:t>
            </a:r>
            <a:r>
              <a:rPr lang="en-US" i="1" dirty="0"/>
              <a:t>Guidelines.</a:t>
            </a:r>
            <a:endParaRPr lang="en-US" dirty="0"/>
          </a:p>
          <a:p>
            <a:endParaRPr lang="en-US" dirty="0"/>
          </a:p>
        </p:txBody>
      </p:sp>
      <p:sp>
        <p:nvSpPr>
          <p:cNvPr id="4" name="Slide Number Placeholder 3"/>
          <p:cNvSpPr>
            <a:spLocks noGrp="1"/>
          </p:cNvSpPr>
          <p:nvPr>
            <p:ph type="sldNum" sz="quarter" idx="5"/>
          </p:nvPr>
        </p:nvSpPr>
        <p:spPr/>
        <p:txBody>
          <a:bodyPr/>
          <a:lstStyle/>
          <a:p>
            <a:fld id="{9F0E5AC0-DB72-441C-9EC6-9F9B151735FD}" type="slidenum">
              <a:rPr lang="en-US" smtClean="0"/>
              <a:t>7</a:t>
            </a:fld>
            <a:endParaRPr lang="en-US"/>
          </a:p>
        </p:txBody>
      </p:sp>
    </p:spTree>
    <p:extLst>
      <p:ext uri="{BB962C8B-B14F-4D97-AF65-F5344CB8AC3E}">
        <p14:creationId xmlns:p14="http://schemas.microsoft.com/office/powerpoint/2010/main" val="3803072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txBox="1">
            <a:spLocks noGrp="1" noChangeArrowheads="1"/>
          </p:cNvSpPr>
          <p:nvPr/>
        </p:nvSpPr>
        <p:spPr bwMode="auto">
          <a:xfrm>
            <a:off x="4058568" y="8976836"/>
            <a:ext cx="3105997" cy="47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47" tIns="47474" rIns="94947" bIns="47474" anchor="b"/>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A2420365-266D-4C9F-8C73-B581020A9525}" type="slidenum">
              <a:rPr lang="en-US" altLang="en-US">
                <a:latin typeface="Calibri" panose="020F0502020204030204" pitchFamily="34" charset="0"/>
              </a:rPr>
              <a:pPr algn="r" eaLnBrk="1" hangingPunct="1">
                <a:spcBef>
                  <a:spcPct val="0"/>
                </a:spcBef>
              </a:pPr>
              <a:t>8</a:t>
            </a:fld>
            <a:endParaRPr lang="en-US" altLang="en-US">
              <a:latin typeface="Calibri" panose="020F0502020204030204" pitchFamily="34" charset="0"/>
            </a:endParaRPr>
          </a:p>
        </p:txBody>
      </p:sp>
      <p:sp>
        <p:nvSpPr>
          <p:cNvPr id="70659" name="Rectangle 2"/>
          <p:cNvSpPr>
            <a:spLocks noGrp="1" noRot="1" noChangeAspect="1" noChangeArrowheads="1" noTextEdit="1"/>
          </p:cNvSpPr>
          <p:nvPr>
            <p:ph type="sldImg"/>
          </p:nvPr>
        </p:nvSpPr>
        <p:spPr bwMode="auto">
          <a:xfrm>
            <a:off x="1220788" y="708025"/>
            <a:ext cx="4725987" cy="3544888"/>
          </a:xfrm>
          <a:prstGeom prst="rect">
            <a:avLst/>
          </a:prstGeom>
          <a:solidFill>
            <a:srgbClr val="FFFFFF"/>
          </a:solidFill>
          <a:ln>
            <a:solidFill>
              <a:srgbClr val="000000"/>
            </a:solidFill>
            <a:miter lim="800000"/>
            <a:headEnd/>
            <a:tailEnd/>
          </a:ln>
        </p:spPr>
      </p:sp>
      <p:sp>
        <p:nvSpPr>
          <p:cNvPr id="70660" name="Rectangle 3"/>
          <p:cNvSpPr>
            <a:spLocks noGrp="1" noChangeArrowheads="1"/>
          </p:cNvSpPr>
          <p:nvPr>
            <p:ph type="body" idx="1"/>
          </p:nvPr>
        </p:nvSpPr>
        <p:spPr>
          <a:xfrm>
            <a:off x="955817" y="4488419"/>
            <a:ext cx="5254554" cy="425600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47" tIns="47474" rIns="94947" bIns="47474"/>
          <a:lstStyle/>
          <a:p>
            <a:pPr marL="0" marR="0" indent="0" algn="l" defTabSz="914400" rtl="0" eaLnBrk="1" fontAlgn="auto" latinLnBrk="0" hangingPunct="1">
              <a:lnSpc>
                <a:spcPct val="90000"/>
              </a:lnSpc>
              <a:spcBef>
                <a:spcPts val="0"/>
              </a:spcBef>
              <a:spcAft>
                <a:spcPts val="0"/>
              </a:spcAft>
              <a:buClrTx/>
              <a:buSzTx/>
              <a:buFontTx/>
              <a:buNone/>
              <a:tabLst/>
              <a:defRPr/>
            </a:pPr>
            <a:r>
              <a:rPr lang="en-US" altLang="en-US" sz="1200" dirty="0"/>
              <a:t>The Toolkit helps you provide standardized care. All of the forms in the Toolkit are anchored to the </a:t>
            </a:r>
            <a:r>
              <a:rPr lang="en-US" altLang="en-US" sz="1200" i="1" dirty="0"/>
              <a:t>Guidelines</a:t>
            </a:r>
            <a:r>
              <a:rPr lang="en-US" altLang="en-US" sz="1200" i="0" dirty="0"/>
              <a:t> </a:t>
            </a:r>
            <a:r>
              <a:rPr lang="en-US" altLang="en-US" sz="1200" dirty="0"/>
              <a:t>visit components and recommendations, which makes clinical activities and messages consistent throughout.</a:t>
            </a:r>
          </a:p>
          <a:p>
            <a:pPr>
              <a:lnSpc>
                <a:spcPct val="90000"/>
              </a:lnSpc>
            </a:pPr>
            <a:endParaRPr lang="en-US" altLang="en-US" sz="1200" dirty="0"/>
          </a:p>
          <a:p>
            <a:pPr marL="0" marR="0" indent="0" algn="l" defTabSz="914400" rtl="0" eaLnBrk="1" fontAlgn="auto" latinLnBrk="0" hangingPunct="1">
              <a:lnSpc>
                <a:spcPct val="90000"/>
              </a:lnSpc>
              <a:spcBef>
                <a:spcPts val="0"/>
              </a:spcBef>
              <a:spcAft>
                <a:spcPts val="0"/>
              </a:spcAft>
              <a:buClrTx/>
              <a:buSzTx/>
              <a:buFontTx/>
              <a:buNone/>
              <a:tabLst/>
              <a:defRPr/>
            </a:pPr>
            <a:r>
              <a:rPr lang="en-US" altLang="en-US" sz="1200" dirty="0"/>
              <a:t>In addition, by using the visit documentation forms, you can track care over time, ensuring that all patients receive recommended </a:t>
            </a:r>
            <a:r>
              <a:rPr lang="en-US" altLang="en-US" sz="1200" strike="noStrike" dirty="0"/>
              <a:t>exams, </a:t>
            </a:r>
            <a:r>
              <a:rPr lang="en-US" altLang="en-US" sz="1200" dirty="0"/>
              <a:t>screenings, immunizations, and anticipatory guidance.</a:t>
            </a:r>
          </a:p>
          <a:p>
            <a:pPr>
              <a:lnSpc>
                <a:spcPct val="90000"/>
              </a:lnSpc>
            </a:pPr>
            <a:endParaRPr lang="en-US" altLang="en-US" sz="1200" dirty="0"/>
          </a:p>
          <a:p>
            <a:pPr>
              <a:lnSpc>
                <a:spcPct val="90000"/>
              </a:lnSpc>
            </a:pPr>
            <a:r>
              <a:rPr lang="en-US" altLang="en-US" sz="1200" dirty="0"/>
              <a:t>The Toolkit also helps you provide individualized care. Its forms allow priorities and concerns to surface, giving you opportunities to tailor care and anticipatory guidance.</a:t>
            </a:r>
          </a:p>
          <a:p>
            <a:pPr>
              <a:lnSpc>
                <a:spcPct val="90000"/>
              </a:lnSpc>
            </a:pPr>
            <a:endParaRPr lang="en-US" altLang="en-US" sz="1200" dirty="0"/>
          </a:p>
          <a:p>
            <a:pPr>
              <a:spcBef>
                <a:spcPct val="0"/>
              </a:spcBef>
            </a:pPr>
            <a:endParaRPr lang="en-US" altLang="en-US" dirty="0"/>
          </a:p>
        </p:txBody>
      </p:sp>
    </p:spTree>
    <p:extLst>
      <p:ext uri="{BB962C8B-B14F-4D97-AF65-F5344CB8AC3E}">
        <p14:creationId xmlns:p14="http://schemas.microsoft.com/office/powerpoint/2010/main" val="2807022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Toolkit provides three Core Tools that guide you and the family through all phases of the visit: BEFORE, DURING, and AFTER. These tools are closely linked and are intended to be used in tandem.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also offers a variety of Supporting Materials, including additional documentation forms and educational materials.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kern="1200" dirty="0">
                <a:solidFill>
                  <a:schemeClr val="tx1"/>
                </a:solidFill>
                <a:effectLst/>
                <a:latin typeface="+mn-lt"/>
                <a:ea typeface="+mn-ea"/>
                <a:cs typeface="+mn-cs"/>
              </a:rPr>
              <a:t>It’s important to note that the information in the tools are an exact reflection of the </a:t>
            </a:r>
            <a:r>
              <a:rPr lang="en-US" sz="1200" i="1" kern="1200" dirty="0">
                <a:solidFill>
                  <a:schemeClr val="tx1"/>
                </a:solidFill>
                <a:effectLst/>
                <a:latin typeface="+mn-lt"/>
                <a:ea typeface="+mn-ea"/>
                <a:cs typeface="+mn-cs"/>
              </a:rPr>
              <a:t>Guidelines,</a:t>
            </a:r>
            <a:r>
              <a:rPr lang="en-US" sz="1200" kern="1200" dirty="0">
                <a:solidFill>
                  <a:schemeClr val="tx1"/>
                </a:solidFill>
                <a:effectLst/>
                <a:latin typeface="+mn-lt"/>
                <a:ea typeface="+mn-ea"/>
                <a:cs typeface="+mn-cs"/>
              </a:rPr>
              <a:t> with no adaptation or interpretation.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Toolkit materials are intended to be used with </a:t>
            </a:r>
            <a:r>
              <a:rPr lang="en-US" sz="1200" b="1" kern="1200" dirty="0">
                <a:solidFill>
                  <a:schemeClr val="tx1"/>
                </a:solidFill>
                <a:effectLst/>
                <a:latin typeface="+mn-lt"/>
                <a:ea typeface="+mn-ea"/>
                <a:cs typeface="+mn-cs"/>
              </a:rPr>
              <a:t>ALL</a:t>
            </a:r>
            <a:r>
              <a:rPr lang="en-US" sz="1200" kern="1200" dirty="0">
                <a:solidFill>
                  <a:schemeClr val="tx1"/>
                </a:solidFill>
                <a:effectLst/>
                <a:latin typeface="+mn-lt"/>
                <a:ea typeface="+mn-ea"/>
                <a:cs typeface="+mn-cs"/>
              </a:rPr>
              <a:t> families, but we recognize that you will want to tailor them to suit the needs and circumstances of the children and families in your clinical setting.  For example, safety counseling will differ depending on your area of the country. In Arizona, you’ll focus on pool safety, whereas safety around farm equipment will be important in the rural Midwest, and traffic safety counseling will be key in urban areas.</a:t>
            </a:r>
            <a:endParaRPr lang="en-US" dirty="0"/>
          </a:p>
        </p:txBody>
      </p:sp>
      <p:sp>
        <p:nvSpPr>
          <p:cNvPr id="4" name="Slide Number Placeholder 3"/>
          <p:cNvSpPr>
            <a:spLocks noGrp="1"/>
          </p:cNvSpPr>
          <p:nvPr>
            <p:ph type="sldNum" sz="quarter" idx="5"/>
          </p:nvPr>
        </p:nvSpPr>
        <p:spPr/>
        <p:txBody>
          <a:bodyPr/>
          <a:lstStyle/>
          <a:p>
            <a:fld id="{9F0E5AC0-DB72-441C-9EC6-9F9B151735FD}" type="slidenum">
              <a:rPr lang="en-US" smtClean="0"/>
              <a:t>9</a:t>
            </a:fld>
            <a:endParaRPr lang="en-US"/>
          </a:p>
        </p:txBody>
      </p:sp>
    </p:spTree>
    <p:extLst>
      <p:ext uri="{BB962C8B-B14F-4D97-AF65-F5344CB8AC3E}">
        <p14:creationId xmlns:p14="http://schemas.microsoft.com/office/powerpoint/2010/main" val="40168183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32" y="0"/>
            <a:ext cx="9137936" cy="6858000"/>
          </a:xfrm>
          <a:prstGeom prst="rect">
            <a:avLst/>
          </a:prstGeom>
        </p:spPr>
      </p:pic>
      <p:sp>
        <p:nvSpPr>
          <p:cNvPr id="8" name="Title Placeholder 1"/>
          <p:cNvSpPr>
            <a:spLocks noGrp="1"/>
          </p:cNvSpPr>
          <p:nvPr>
            <p:ph type="title"/>
          </p:nvPr>
        </p:nvSpPr>
        <p:spPr>
          <a:xfrm>
            <a:off x="633819" y="472386"/>
            <a:ext cx="7886700" cy="1325563"/>
          </a:xfrm>
          <a:prstGeom prst="rect">
            <a:avLst/>
          </a:prstGeom>
        </p:spPr>
        <p:txBody>
          <a:bodyPr vert="horz" lIns="91440" tIns="45720" rIns="91440" bIns="45720" rtlCol="0" anchor="ctr">
            <a:noAutofit/>
          </a:bodyPr>
          <a:lstStyle/>
          <a:p>
            <a:r>
              <a:rPr lang="en-US" dirty="0"/>
              <a:t>Click to edit Master title style</a:t>
            </a:r>
          </a:p>
        </p:txBody>
      </p:sp>
      <p:sp>
        <p:nvSpPr>
          <p:cNvPr id="9" name="Title Placeholder 1"/>
          <p:cNvSpPr txBox="1">
            <a:spLocks/>
          </p:cNvSpPr>
          <p:nvPr userDrawn="1"/>
        </p:nvSpPr>
        <p:spPr>
          <a:xfrm>
            <a:off x="633819" y="2285858"/>
            <a:ext cx="7886700"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800" kern="1200">
                <a:solidFill>
                  <a:schemeClr val="tx1"/>
                </a:solidFill>
                <a:latin typeface="+mj-lt"/>
                <a:ea typeface="+mj-ea"/>
                <a:cs typeface="+mj-cs"/>
              </a:defRPr>
            </a:lvl1pPr>
          </a:lstStyle>
          <a:p>
            <a:endParaRPr lang="en-US" sz="3200" dirty="0"/>
          </a:p>
        </p:txBody>
      </p:sp>
      <p:sp>
        <p:nvSpPr>
          <p:cNvPr id="3" name="Text Placeholder 2"/>
          <p:cNvSpPr>
            <a:spLocks noGrp="1"/>
          </p:cNvSpPr>
          <p:nvPr>
            <p:ph type="body" sz="quarter" idx="10" hasCustomPrompt="1"/>
          </p:nvPr>
        </p:nvSpPr>
        <p:spPr>
          <a:xfrm>
            <a:off x="628651" y="2416873"/>
            <a:ext cx="7886699" cy="798512"/>
          </a:xfrm>
          <a:prstGeom prst="rect">
            <a:avLst/>
          </a:prstGeom>
        </p:spPr>
        <p:txBody>
          <a:bodyPr/>
          <a:lstStyle>
            <a:lvl1pPr marL="0" indent="0" algn="ctr">
              <a:buFontTx/>
              <a:buNone/>
              <a:defRPr/>
            </a:lvl1pPr>
          </a:lstStyle>
          <a:p>
            <a:r>
              <a:rPr lang="en-US" sz="2800" dirty="0"/>
              <a:t>Insert</a:t>
            </a:r>
            <a:r>
              <a:rPr lang="en-US" sz="2800" baseline="0" dirty="0"/>
              <a:t> Subtitle Here</a:t>
            </a:r>
            <a:endParaRPr lang="en-US" sz="2800" dirty="0"/>
          </a:p>
        </p:txBody>
      </p:sp>
      <p:sp>
        <p:nvSpPr>
          <p:cNvPr id="11" name="Picture Placeholder 10"/>
          <p:cNvSpPr>
            <a:spLocks noGrp="1"/>
          </p:cNvSpPr>
          <p:nvPr>
            <p:ph type="pic" sz="quarter" idx="11" hasCustomPrompt="1"/>
          </p:nvPr>
        </p:nvSpPr>
        <p:spPr>
          <a:xfrm>
            <a:off x="6416675" y="4432300"/>
            <a:ext cx="2347913" cy="635000"/>
          </a:xfrm>
          <a:prstGeom prst="rect">
            <a:avLst/>
          </a:prstGeom>
        </p:spPr>
        <p:txBody>
          <a:bodyPr/>
          <a:lstStyle>
            <a:lvl1pPr marL="0" indent="0" algn="ctr">
              <a:buFontTx/>
              <a:buNone/>
              <a:defRPr sz="1800" baseline="0"/>
            </a:lvl1pPr>
          </a:lstStyle>
          <a:p>
            <a:r>
              <a:rPr lang="en-US" dirty="0"/>
              <a:t>3rd Party Logo</a:t>
            </a:r>
          </a:p>
        </p:txBody>
      </p:sp>
    </p:spTree>
    <p:extLst>
      <p:ext uri="{BB962C8B-B14F-4D97-AF65-F5344CB8AC3E}">
        <p14:creationId xmlns:p14="http://schemas.microsoft.com/office/powerpoint/2010/main" val="3365282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590747AD-C6DE-4C10-B4D4-7646C1256D46}" type="datetimeFigureOut">
              <a:rPr lang="en-US" smtClean="0"/>
              <a:t>8/16/2019</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C0EC348A-1CD0-4B1A-8B5B-AF89657B901A}" type="slidenum">
              <a:rPr lang="en-US" smtClean="0"/>
              <a:t>‹#›</a:t>
            </a:fld>
            <a:endParaRPr lang="en-US"/>
          </a:p>
        </p:txBody>
      </p:sp>
    </p:spTree>
    <p:extLst>
      <p:ext uri="{BB962C8B-B14F-4D97-AF65-F5344CB8AC3E}">
        <p14:creationId xmlns:p14="http://schemas.microsoft.com/office/powerpoint/2010/main" val="3079110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590747AD-C6DE-4C10-B4D4-7646C1256D46}" type="datetimeFigureOut">
              <a:rPr lang="en-US" smtClean="0"/>
              <a:t>8/16/2019</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C0EC348A-1CD0-4B1A-8B5B-AF89657B901A}" type="slidenum">
              <a:rPr lang="en-US" smtClean="0"/>
              <a:t>‹#›</a:t>
            </a:fld>
            <a:endParaRPr lang="en-US"/>
          </a:p>
        </p:txBody>
      </p:sp>
    </p:spTree>
    <p:extLst>
      <p:ext uri="{BB962C8B-B14F-4D97-AF65-F5344CB8AC3E}">
        <p14:creationId xmlns:p14="http://schemas.microsoft.com/office/powerpoint/2010/main" val="8356459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590747AD-C6DE-4C10-B4D4-7646C1256D46}" type="datetimeFigureOut">
              <a:rPr lang="en-US" smtClean="0"/>
              <a:t>8/16/2019</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C0EC348A-1CD0-4B1A-8B5B-AF89657B901A}" type="slidenum">
              <a:rPr lang="en-US" smtClean="0"/>
              <a:t>‹#›</a:t>
            </a:fld>
            <a:endParaRPr lang="en-US"/>
          </a:p>
        </p:txBody>
      </p:sp>
    </p:spTree>
    <p:extLst>
      <p:ext uri="{BB962C8B-B14F-4D97-AF65-F5344CB8AC3E}">
        <p14:creationId xmlns:p14="http://schemas.microsoft.com/office/powerpoint/2010/main" val="5331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590747AD-C6DE-4C10-B4D4-7646C1256D46}" type="datetimeFigureOut">
              <a:rPr lang="en-US" smtClean="0"/>
              <a:t>8/16/2019</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C0EC348A-1CD0-4B1A-8B5B-AF89657B901A}" type="slidenum">
              <a:rPr lang="en-US" smtClean="0"/>
              <a:t>‹#›</a:t>
            </a:fld>
            <a:endParaRPr lang="en-US"/>
          </a:p>
        </p:txBody>
      </p:sp>
    </p:spTree>
    <p:extLst>
      <p:ext uri="{BB962C8B-B14F-4D97-AF65-F5344CB8AC3E}">
        <p14:creationId xmlns:p14="http://schemas.microsoft.com/office/powerpoint/2010/main" val="5829821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273AE9F-745D-435E-B126-F609D979BB27}" type="datetimeFigureOut">
              <a:rPr lang="en-US" smtClean="0"/>
              <a:t>8/16/2019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D0B2A7-0433-4D2B-9B34-3E860313DAB6}" type="slidenum">
              <a:rPr lang="en-US" smtClean="0"/>
              <a:t>‹#›</a:t>
            </a:fld>
            <a:endParaRPr lang="en-US"/>
          </a:p>
        </p:txBody>
      </p:sp>
    </p:spTree>
    <p:extLst>
      <p:ext uri="{BB962C8B-B14F-4D97-AF65-F5344CB8AC3E}">
        <p14:creationId xmlns:p14="http://schemas.microsoft.com/office/powerpoint/2010/main" val="36667682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73AE9F-745D-435E-B126-F609D979BB27}" type="datetimeFigureOut">
              <a:rPr lang="en-US" smtClean="0"/>
              <a:t>8/16/2019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D0B2A7-0433-4D2B-9B34-3E860313DAB6}" type="slidenum">
              <a:rPr lang="en-US" smtClean="0"/>
              <a:t>‹#›</a:t>
            </a:fld>
            <a:endParaRPr lang="en-US"/>
          </a:p>
        </p:txBody>
      </p:sp>
    </p:spTree>
    <p:extLst>
      <p:ext uri="{BB962C8B-B14F-4D97-AF65-F5344CB8AC3E}">
        <p14:creationId xmlns:p14="http://schemas.microsoft.com/office/powerpoint/2010/main" val="3321622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273AE9F-745D-435E-B126-F609D979BB27}" type="datetimeFigureOut">
              <a:rPr lang="en-US" smtClean="0"/>
              <a:t>8/16/2019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D0B2A7-0433-4D2B-9B34-3E860313DAB6}" type="slidenum">
              <a:rPr lang="en-US" smtClean="0"/>
              <a:t>‹#›</a:t>
            </a:fld>
            <a:endParaRPr lang="en-US"/>
          </a:p>
        </p:txBody>
      </p:sp>
    </p:spTree>
    <p:extLst>
      <p:ext uri="{BB962C8B-B14F-4D97-AF65-F5344CB8AC3E}">
        <p14:creationId xmlns:p14="http://schemas.microsoft.com/office/powerpoint/2010/main" val="25814024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273AE9F-745D-435E-B126-F609D979BB27}" type="datetimeFigureOut">
              <a:rPr lang="en-US" smtClean="0"/>
              <a:t>8/16/2019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D0B2A7-0433-4D2B-9B34-3E860313DAB6}" type="slidenum">
              <a:rPr lang="en-US" smtClean="0"/>
              <a:t>‹#›</a:t>
            </a:fld>
            <a:endParaRPr lang="en-US"/>
          </a:p>
        </p:txBody>
      </p:sp>
    </p:spTree>
    <p:extLst>
      <p:ext uri="{BB962C8B-B14F-4D97-AF65-F5344CB8AC3E}">
        <p14:creationId xmlns:p14="http://schemas.microsoft.com/office/powerpoint/2010/main" val="2917003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273AE9F-745D-435E-B126-F609D979BB27}" type="datetimeFigureOut">
              <a:rPr lang="en-US" smtClean="0"/>
              <a:t>8/16/2019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D0B2A7-0433-4D2B-9B34-3E860313DAB6}" type="slidenum">
              <a:rPr lang="en-US" smtClean="0"/>
              <a:t>‹#›</a:t>
            </a:fld>
            <a:endParaRPr lang="en-US"/>
          </a:p>
        </p:txBody>
      </p:sp>
    </p:spTree>
    <p:extLst>
      <p:ext uri="{BB962C8B-B14F-4D97-AF65-F5344CB8AC3E}">
        <p14:creationId xmlns:p14="http://schemas.microsoft.com/office/powerpoint/2010/main" val="12360407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273AE9F-745D-435E-B126-F609D979BB27}" type="datetimeFigureOut">
              <a:rPr lang="en-US" smtClean="0"/>
              <a:t>8/16/2019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D0B2A7-0433-4D2B-9B34-3E860313DAB6}" type="slidenum">
              <a:rPr lang="en-US" smtClean="0"/>
              <a:t>‹#›</a:t>
            </a:fld>
            <a:endParaRPr lang="en-US"/>
          </a:p>
        </p:txBody>
      </p:sp>
    </p:spTree>
    <p:extLst>
      <p:ext uri="{BB962C8B-B14F-4D97-AF65-F5344CB8AC3E}">
        <p14:creationId xmlns:p14="http://schemas.microsoft.com/office/powerpoint/2010/main" val="3978804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32" y="0"/>
            <a:ext cx="9137936" cy="6858000"/>
          </a:xfrm>
          <a:prstGeom prst="rect">
            <a:avLst/>
          </a:prstGeom>
        </p:spPr>
      </p:pic>
      <p:sp>
        <p:nvSpPr>
          <p:cNvPr id="4" name="Picture Placeholder 10"/>
          <p:cNvSpPr>
            <a:spLocks noGrp="1"/>
          </p:cNvSpPr>
          <p:nvPr>
            <p:ph type="pic" sz="quarter" idx="11" hasCustomPrompt="1"/>
          </p:nvPr>
        </p:nvSpPr>
        <p:spPr>
          <a:xfrm>
            <a:off x="6416675" y="4432300"/>
            <a:ext cx="2347913" cy="635000"/>
          </a:xfrm>
          <a:prstGeom prst="rect">
            <a:avLst/>
          </a:prstGeom>
        </p:spPr>
        <p:txBody>
          <a:bodyPr/>
          <a:lstStyle>
            <a:lvl1pPr marL="0" indent="0" algn="ctr">
              <a:buFontTx/>
              <a:buNone/>
              <a:defRPr sz="1800" baseline="0"/>
            </a:lvl1pPr>
          </a:lstStyle>
          <a:p>
            <a:r>
              <a:rPr lang="en-US" dirty="0"/>
              <a:t>3rd Party Logo</a:t>
            </a:r>
          </a:p>
        </p:txBody>
      </p:sp>
      <p:sp>
        <p:nvSpPr>
          <p:cNvPr id="13" name="Text Placeholder 12"/>
          <p:cNvSpPr>
            <a:spLocks noGrp="1"/>
          </p:cNvSpPr>
          <p:nvPr>
            <p:ph type="body" sz="quarter" idx="12" hasCustomPrompt="1"/>
          </p:nvPr>
        </p:nvSpPr>
        <p:spPr>
          <a:xfrm>
            <a:off x="488950" y="1014413"/>
            <a:ext cx="7197725" cy="365125"/>
          </a:xfrm>
          <a:prstGeom prst="rect">
            <a:avLst/>
          </a:prstGeom>
        </p:spPr>
        <p:txBody>
          <a:bodyPr/>
          <a:lstStyle>
            <a:lvl1pPr marL="0" indent="0">
              <a:buFontTx/>
              <a:buNone/>
              <a:defRPr sz="1400" b="1"/>
            </a:lvl1pPr>
          </a:lstStyle>
          <a:p>
            <a:pPr lvl="0"/>
            <a:r>
              <a:rPr lang="en-US" dirty="0"/>
              <a:t>Presentation Name</a:t>
            </a:r>
          </a:p>
        </p:txBody>
      </p:sp>
      <p:sp>
        <p:nvSpPr>
          <p:cNvPr id="14" name="Text Placeholder 12"/>
          <p:cNvSpPr>
            <a:spLocks noGrp="1"/>
          </p:cNvSpPr>
          <p:nvPr>
            <p:ph type="body" sz="quarter" idx="13" hasCustomPrompt="1"/>
          </p:nvPr>
        </p:nvSpPr>
        <p:spPr>
          <a:xfrm>
            <a:off x="494119" y="1391542"/>
            <a:ext cx="7197725" cy="561249"/>
          </a:xfrm>
          <a:prstGeom prst="rect">
            <a:avLst/>
          </a:prstGeom>
        </p:spPr>
        <p:txBody>
          <a:bodyPr/>
          <a:lstStyle>
            <a:lvl1pPr marL="0" indent="0">
              <a:buFontTx/>
              <a:buNone/>
              <a:defRPr sz="3600" b="1"/>
            </a:lvl1pPr>
          </a:lstStyle>
          <a:p>
            <a:pPr lvl="0"/>
            <a:r>
              <a:rPr lang="en-US" dirty="0"/>
              <a:t>Section Title</a:t>
            </a:r>
          </a:p>
        </p:txBody>
      </p:sp>
      <p:sp>
        <p:nvSpPr>
          <p:cNvPr id="15" name="Text Placeholder 12"/>
          <p:cNvSpPr>
            <a:spLocks noGrp="1"/>
          </p:cNvSpPr>
          <p:nvPr>
            <p:ph type="body" sz="quarter" idx="14" hasCustomPrompt="1"/>
          </p:nvPr>
        </p:nvSpPr>
        <p:spPr>
          <a:xfrm>
            <a:off x="494119" y="2677900"/>
            <a:ext cx="7197725" cy="669736"/>
          </a:xfrm>
          <a:prstGeom prst="rect">
            <a:avLst/>
          </a:prstGeom>
        </p:spPr>
        <p:txBody>
          <a:bodyPr/>
          <a:lstStyle>
            <a:lvl1pPr marL="0" indent="0">
              <a:buFontTx/>
              <a:buNone/>
              <a:defRPr sz="1600" b="1"/>
            </a:lvl1pPr>
          </a:lstStyle>
          <a:p>
            <a:pPr lvl="0"/>
            <a:r>
              <a:rPr lang="en-US" dirty="0"/>
              <a:t>Speaker Name</a:t>
            </a:r>
          </a:p>
          <a:p>
            <a:pPr lvl="0"/>
            <a:r>
              <a:rPr lang="en-US" dirty="0"/>
              <a:t>Date</a:t>
            </a:r>
          </a:p>
        </p:txBody>
      </p:sp>
    </p:spTree>
    <p:extLst>
      <p:ext uri="{BB962C8B-B14F-4D97-AF65-F5344CB8AC3E}">
        <p14:creationId xmlns:p14="http://schemas.microsoft.com/office/powerpoint/2010/main" val="18523034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73AE9F-745D-435E-B126-F609D979BB27}" type="datetimeFigureOut">
              <a:rPr lang="en-US" smtClean="0"/>
              <a:t>8/16/2019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D0B2A7-0433-4D2B-9B34-3E860313DAB6}" type="slidenum">
              <a:rPr lang="en-US" smtClean="0"/>
              <a:t>‹#›</a:t>
            </a:fld>
            <a:endParaRPr lang="en-US"/>
          </a:p>
        </p:txBody>
      </p:sp>
    </p:spTree>
    <p:extLst>
      <p:ext uri="{BB962C8B-B14F-4D97-AF65-F5344CB8AC3E}">
        <p14:creationId xmlns:p14="http://schemas.microsoft.com/office/powerpoint/2010/main" val="13964357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273AE9F-745D-435E-B126-F609D979BB27}" type="datetimeFigureOut">
              <a:rPr lang="en-US" smtClean="0"/>
              <a:t>8/16/2019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D0B2A7-0433-4D2B-9B34-3E860313DAB6}" type="slidenum">
              <a:rPr lang="en-US" smtClean="0"/>
              <a:t>‹#›</a:t>
            </a:fld>
            <a:endParaRPr lang="en-US"/>
          </a:p>
        </p:txBody>
      </p:sp>
    </p:spTree>
    <p:extLst>
      <p:ext uri="{BB962C8B-B14F-4D97-AF65-F5344CB8AC3E}">
        <p14:creationId xmlns:p14="http://schemas.microsoft.com/office/powerpoint/2010/main" val="35436222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273AE9F-745D-435E-B126-F609D979BB27}" type="datetimeFigureOut">
              <a:rPr lang="en-US" smtClean="0"/>
              <a:t>8/16/2019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D0B2A7-0433-4D2B-9B34-3E860313DAB6}" type="slidenum">
              <a:rPr lang="en-US" smtClean="0"/>
              <a:t>‹#›</a:t>
            </a:fld>
            <a:endParaRPr lang="en-US"/>
          </a:p>
        </p:txBody>
      </p:sp>
    </p:spTree>
    <p:extLst>
      <p:ext uri="{BB962C8B-B14F-4D97-AF65-F5344CB8AC3E}">
        <p14:creationId xmlns:p14="http://schemas.microsoft.com/office/powerpoint/2010/main" val="19901440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73AE9F-745D-435E-B126-F609D979BB27}" type="datetimeFigureOut">
              <a:rPr lang="en-US" smtClean="0"/>
              <a:t>8/16/2019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D0B2A7-0433-4D2B-9B34-3E860313DAB6}" type="slidenum">
              <a:rPr lang="en-US" smtClean="0"/>
              <a:t>‹#›</a:t>
            </a:fld>
            <a:endParaRPr lang="en-US"/>
          </a:p>
        </p:txBody>
      </p:sp>
    </p:spTree>
    <p:extLst>
      <p:ext uri="{BB962C8B-B14F-4D97-AF65-F5344CB8AC3E}">
        <p14:creationId xmlns:p14="http://schemas.microsoft.com/office/powerpoint/2010/main" val="18004563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73AE9F-745D-435E-B126-F609D979BB27}" type="datetimeFigureOut">
              <a:rPr lang="en-US" smtClean="0"/>
              <a:t>8/16/2019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D0B2A7-0433-4D2B-9B34-3E860313DAB6}" type="slidenum">
              <a:rPr lang="en-US" smtClean="0"/>
              <a:t>‹#›</a:t>
            </a:fld>
            <a:endParaRPr lang="en-US"/>
          </a:p>
        </p:txBody>
      </p:sp>
    </p:spTree>
    <p:extLst>
      <p:ext uri="{BB962C8B-B14F-4D97-AF65-F5344CB8AC3E}">
        <p14:creationId xmlns:p14="http://schemas.microsoft.com/office/powerpoint/2010/main" val="41428047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867661"/>
            <a:ext cx="7772400" cy="923330"/>
          </a:xfrm>
        </p:spPr>
        <p:txBody>
          <a:bodyPr lIns="0" tIns="0" rIns="0" bIns="0" anchor="t" anchorCtr="0">
            <a:spAutoFit/>
          </a:bodyPr>
          <a:lstStyle>
            <a:lvl1pPr>
              <a:defRPr sz="6000" baseline="0">
                <a:solidFill>
                  <a:schemeClr val="bg1"/>
                </a:solidFill>
                <a:latin typeface="+mn-lt"/>
              </a:defRPr>
            </a:lvl1pPr>
          </a:lstStyle>
          <a:p>
            <a:r>
              <a:rPr lang="en-US" dirty="0"/>
              <a:t>Presentation Title</a:t>
            </a:r>
          </a:p>
        </p:txBody>
      </p:sp>
      <p:pic>
        <p:nvPicPr>
          <p:cNvPr id="4" name="Picture 3" descr="1LineAAPLogoRevers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25316" y="5874485"/>
            <a:ext cx="3681024" cy="542020"/>
          </a:xfrm>
          <a:prstGeom prst="rect">
            <a:avLst/>
          </a:prstGeom>
        </p:spPr>
      </p:pic>
      <p:sp>
        <p:nvSpPr>
          <p:cNvPr id="6" name="Picture Placeholder 2"/>
          <p:cNvSpPr>
            <a:spLocks noGrp="1"/>
          </p:cNvSpPr>
          <p:nvPr>
            <p:ph type="pic" idx="1" hasCustomPrompt="1"/>
          </p:nvPr>
        </p:nvSpPr>
        <p:spPr>
          <a:xfrm>
            <a:off x="0" y="3337686"/>
            <a:ext cx="4171758" cy="3520314"/>
          </a:xfrm>
        </p:spPr>
        <p:txBody>
          <a:bodyPr anchor="b" anchorCtr="0">
            <a:normAutofit/>
          </a:bodyPr>
          <a:lstStyle>
            <a:lvl1pPr marL="0" indent="0">
              <a:buNone/>
              <a:defRPr sz="2400" baseline="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Picture. To outline a photo, see http://</a:t>
            </a:r>
            <a:r>
              <a:rPr lang="en-US" dirty="0" err="1"/>
              <a:t>www.gcflearnfree.org</a:t>
            </a:r>
            <a:r>
              <a:rPr lang="en-US" dirty="0"/>
              <a:t>/powerpoint2013/17.4</a:t>
            </a:r>
          </a:p>
        </p:txBody>
      </p:sp>
    </p:spTree>
    <p:extLst>
      <p:ext uri="{BB962C8B-B14F-4D97-AF65-F5344CB8AC3E}">
        <p14:creationId xmlns:p14="http://schemas.microsoft.com/office/powerpoint/2010/main" val="31813250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446198"/>
            <a:ext cx="8229600" cy="646331"/>
          </a:xfrm>
        </p:spPr>
        <p:txBody>
          <a:bodyPr>
            <a:spAutoFit/>
          </a:bodyPr>
          <a:lstStyle>
            <a:lvl1pPr>
              <a:defRPr sz="3600" b="1" i="0" cap="small">
                <a:solidFill>
                  <a:srgbClr val="D84E19"/>
                </a:solidFill>
                <a:latin typeface="Georgia"/>
              </a:defRPr>
            </a:lvl1pPr>
          </a:lstStyle>
          <a:p>
            <a:r>
              <a:rPr lang="en-US" dirty="0"/>
              <a:t>Topic Title</a:t>
            </a:r>
          </a:p>
        </p:txBody>
      </p:sp>
      <p:sp>
        <p:nvSpPr>
          <p:cNvPr id="3" name="Content Placeholder 2"/>
          <p:cNvSpPr>
            <a:spLocks noGrp="1"/>
          </p:cNvSpPr>
          <p:nvPr>
            <p:ph idx="1"/>
          </p:nvPr>
        </p:nvSpPr>
        <p:spPr>
          <a:xfrm>
            <a:off x="457200" y="2569464"/>
            <a:ext cx="8229600" cy="3439822"/>
          </a:xfrm>
        </p:spPr>
        <p:txBody>
          <a:bodyPr>
            <a:noAutofit/>
          </a:bodyPr>
          <a:lstStyle>
            <a:lvl1pPr>
              <a:buClr>
                <a:srgbClr val="F5AA2C"/>
              </a:buClr>
              <a:defRPr/>
            </a:lvl1pPr>
            <a:lvl3pPr marL="1257300" indent="-342900">
              <a:buClr>
                <a:schemeClr val="tx1">
                  <a:lumMod val="50000"/>
                  <a:lumOff val="50000"/>
                </a:schemeClr>
              </a:buClr>
              <a:buFont typeface="Lucida Grande"/>
              <a:buChar char="▪"/>
              <a:defRPr/>
            </a:lvl3pPr>
            <a:lvl4pPr marL="1600200" indent="-228600">
              <a:buFont typeface="Lucida Grande"/>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110802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309038"/>
            <a:ext cx="8229600" cy="646331"/>
          </a:xfrm>
        </p:spPr>
        <p:txBody>
          <a:bodyPr>
            <a:spAutoFit/>
          </a:bodyPr>
          <a:lstStyle>
            <a:lvl1pPr>
              <a:defRPr sz="3600" b="1" i="0" cap="small">
                <a:solidFill>
                  <a:srgbClr val="D84E19"/>
                </a:solidFill>
                <a:latin typeface="Georgia"/>
              </a:defRPr>
            </a:lvl1pPr>
          </a:lstStyle>
          <a:p>
            <a:r>
              <a:rPr lang="en-US" dirty="0"/>
              <a:t>Topic Title</a:t>
            </a:r>
          </a:p>
        </p:txBody>
      </p:sp>
      <p:sp>
        <p:nvSpPr>
          <p:cNvPr id="3" name="Content Placeholder 2"/>
          <p:cNvSpPr>
            <a:spLocks noGrp="1"/>
          </p:cNvSpPr>
          <p:nvPr>
            <p:ph sz="half" idx="1"/>
          </p:nvPr>
        </p:nvSpPr>
        <p:spPr>
          <a:xfrm>
            <a:off x="457200" y="2194560"/>
            <a:ext cx="4038600" cy="3836010"/>
          </a:xfrm>
        </p:spPr>
        <p:txBody>
          <a:bodyPr>
            <a:noAutofit/>
          </a:bodyPr>
          <a:lstStyle>
            <a:lvl1pPr>
              <a:buClr>
                <a:schemeClr val="accent3"/>
              </a:buClr>
              <a:defRPr sz="2800"/>
            </a:lvl1pPr>
            <a:lvl2pPr>
              <a:defRPr sz="2400"/>
            </a:lvl2pPr>
            <a:lvl3pPr marL="1143000" indent="-228600">
              <a:buClr>
                <a:schemeClr val="tx1">
                  <a:lumMod val="50000"/>
                  <a:lumOff val="50000"/>
                </a:schemeClr>
              </a:buClr>
              <a:buSzPct val="100000"/>
              <a:buFont typeface="Lucida Grande"/>
              <a:buChar cha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2194560"/>
            <a:ext cx="4038600" cy="3836010"/>
          </a:xfrm>
        </p:spPr>
        <p:txBody>
          <a:bodyPr>
            <a:noAutofit/>
          </a:bodyPr>
          <a:lstStyle>
            <a:lvl1pPr>
              <a:buClr>
                <a:schemeClr val="accent3"/>
              </a:buClr>
              <a:defRPr sz="2800"/>
            </a:lvl1pPr>
            <a:lvl2pPr>
              <a:defRPr sz="2400"/>
            </a:lvl2pPr>
            <a:lvl3pPr marL="1143000" indent="-228600">
              <a:buClr>
                <a:schemeClr val="tx1">
                  <a:lumMod val="50000"/>
                  <a:lumOff val="50000"/>
                </a:schemeClr>
              </a:buClr>
              <a:buFont typeface="Lucida Grande"/>
              <a:buChar cha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87740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340864"/>
            <a:ext cx="8349140" cy="830997"/>
          </a:xfrm>
        </p:spPr>
        <p:txBody>
          <a:bodyPr anchor="t">
            <a:spAutoFit/>
          </a:bodyPr>
          <a:lstStyle>
            <a:lvl1pPr algn="ctr">
              <a:defRPr lang="en-US" sz="4800" b="1" i="0" dirty="0">
                <a:solidFill>
                  <a:srgbClr val="F5AA2C"/>
                </a:solidFill>
                <a:latin typeface="+mn-lt"/>
              </a:defRPr>
            </a:lvl1pPr>
          </a:lstStyle>
          <a:p>
            <a:r>
              <a:rPr lang="en-US" dirty="0"/>
              <a:t>Section title</a:t>
            </a:r>
          </a:p>
        </p:txBody>
      </p:sp>
      <p:sp>
        <p:nvSpPr>
          <p:cNvPr id="3" name="Picture Placeholder 2"/>
          <p:cNvSpPr>
            <a:spLocks noGrp="1"/>
          </p:cNvSpPr>
          <p:nvPr>
            <p:ph type="pic" idx="1" hasCustomPrompt="1"/>
          </p:nvPr>
        </p:nvSpPr>
        <p:spPr>
          <a:xfrm>
            <a:off x="0" y="3337686"/>
            <a:ext cx="4171758" cy="3520314"/>
          </a:xfrm>
        </p:spPr>
        <p:txBody>
          <a:bodyPr anchor="b" anchorCtr="0">
            <a:normAutofit/>
          </a:bodyPr>
          <a:lstStyle>
            <a:lvl1pPr marL="0" indent="0">
              <a:buNone/>
              <a:defRPr sz="2400" baseline="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Picture. To outline a photo, see http://</a:t>
            </a:r>
            <a:r>
              <a:rPr lang="en-US" dirty="0" err="1"/>
              <a:t>www.gcflearnfree.org</a:t>
            </a:r>
            <a:r>
              <a:rPr lang="en-US" dirty="0"/>
              <a:t>/powerpoint2013/17.4</a:t>
            </a:r>
          </a:p>
        </p:txBody>
      </p:sp>
      <p:pic>
        <p:nvPicPr>
          <p:cNvPr id="4" name="Picture 3" descr="1LineAAPLogoRevers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25316" y="5874485"/>
            <a:ext cx="3681024" cy="542020"/>
          </a:xfrm>
          <a:prstGeom prst="rect">
            <a:avLst/>
          </a:prstGeom>
        </p:spPr>
      </p:pic>
    </p:spTree>
    <p:extLst>
      <p:ext uri="{BB962C8B-B14F-4D97-AF65-F5344CB8AC3E}">
        <p14:creationId xmlns:p14="http://schemas.microsoft.com/office/powerpoint/2010/main" val="33740947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0623" y="2514600"/>
            <a:ext cx="2167128" cy="307777"/>
          </a:xfrm>
        </p:spPr>
        <p:txBody>
          <a:bodyPr lIns="0" tIns="0" rIns="0" bIns="0" anchor="t" anchorCtr="0">
            <a:spAutoFit/>
          </a:bodyPr>
          <a:lstStyle>
            <a:lvl1pPr algn="l">
              <a:defRPr sz="2000" b="1" baseline="0">
                <a:solidFill>
                  <a:schemeClr val="accent1"/>
                </a:solidFill>
                <a:latin typeface="+mn-lt"/>
              </a:defRPr>
            </a:lvl1pPr>
          </a:lstStyle>
          <a:p>
            <a:r>
              <a:rPr lang="en-US" dirty="0"/>
              <a:t>Text here.</a:t>
            </a:r>
          </a:p>
        </p:txBody>
      </p:sp>
      <p:sp>
        <p:nvSpPr>
          <p:cNvPr id="3" name="Picture Placeholder 2"/>
          <p:cNvSpPr>
            <a:spLocks noGrp="1"/>
          </p:cNvSpPr>
          <p:nvPr>
            <p:ph type="pic" idx="1"/>
          </p:nvPr>
        </p:nvSpPr>
        <p:spPr>
          <a:xfrm>
            <a:off x="3136392" y="1371600"/>
            <a:ext cx="2606040" cy="39136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9" name="Picture Placeholder 2"/>
          <p:cNvSpPr>
            <a:spLocks noGrp="1"/>
          </p:cNvSpPr>
          <p:nvPr>
            <p:ph type="pic" idx="13"/>
          </p:nvPr>
        </p:nvSpPr>
        <p:spPr>
          <a:xfrm>
            <a:off x="5943600" y="1371600"/>
            <a:ext cx="2615184" cy="39136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2" name="Content Placeholder 2"/>
          <p:cNvSpPr>
            <a:spLocks noGrp="1"/>
          </p:cNvSpPr>
          <p:nvPr>
            <p:ph idx="14" hasCustomPrompt="1"/>
          </p:nvPr>
        </p:nvSpPr>
        <p:spPr>
          <a:xfrm>
            <a:off x="3136392" y="5349240"/>
            <a:ext cx="5413248" cy="215444"/>
          </a:xfrm>
        </p:spPr>
        <p:txBody>
          <a:bodyPr lIns="0" tIns="0" rIns="0" bIns="0">
            <a:spAutoFit/>
          </a:bodyPr>
          <a:lstStyle>
            <a:lvl1pPr marL="0" indent="0">
              <a:buClr>
                <a:srgbClr val="F5AA2C"/>
              </a:buClr>
              <a:buFontTx/>
              <a:buNone/>
              <a:defRPr sz="1400"/>
            </a:lvl1pPr>
            <a:lvl3pPr marL="1257300" indent="-342900">
              <a:buClr>
                <a:schemeClr val="tx1">
                  <a:lumMod val="50000"/>
                  <a:lumOff val="50000"/>
                </a:schemeClr>
              </a:buClr>
              <a:buFont typeface="Lucida Grande"/>
              <a:buChar char="▪"/>
              <a:defRPr/>
            </a:lvl3pPr>
            <a:lvl4pPr marL="1600200" indent="-228600">
              <a:buFont typeface="Lucida Grande"/>
              <a:buChar char="~"/>
              <a:defRPr/>
            </a:lvl4pPr>
          </a:lstStyle>
          <a:p>
            <a:pPr lvl="0"/>
            <a:r>
              <a:rPr lang="en-US" dirty="0"/>
              <a:t>Caption text, if necessary</a:t>
            </a:r>
          </a:p>
        </p:txBody>
      </p:sp>
    </p:spTree>
    <p:extLst>
      <p:ext uri="{BB962C8B-B14F-4D97-AF65-F5344CB8AC3E}">
        <p14:creationId xmlns:p14="http://schemas.microsoft.com/office/powerpoint/2010/main" val="164655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Content Placeholder 2"/>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64" y="0"/>
            <a:ext cx="9137936" cy="6858000"/>
          </a:xfrm>
          <a:prstGeom prst="rect">
            <a:avLst/>
          </a:prstGeom>
        </p:spPr>
      </p:pic>
    </p:spTree>
    <p:extLst>
      <p:ext uri="{BB962C8B-B14F-4D97-AF65-F5344CB8AC3E}">
        <p14:creationId xmlns:p14="http://schemas.microsoft.com/office/powerpoint/2010/main" val="42249840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able or Graph">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283463" y="594360"/>
            <a:ext cx="8559599" cy="51389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Table or graph</a:t>
            </a:r>
          </a:p>
        </p:txBody>
      </p:sp>
      <p:sp>
        <p:nvSpPr>
          <p:cNvPr id="7" name="Content Placeholder 2"/>
          <p:cNvSpPr>
            <a:spLocks noGrp="1"/>
          </p:cNvSpPr>
          <p:nvPr>
            <p:ph idx="14" hasCustomPrompt="1"/>
          </p:nvPr>
        </p:nvSpPr>
        <p:spPr>
          <a:xfrm>
            <a:off x="283462" y="5741663"/>
            <a:ext cx="8559599" cy="215444"/>
          </a:xfrm>
        </p:spPr>
        <p:txBody>
          <a:bodyPr lIns="0" tIns="0" rIns="0" bIns="0">
            <a:spAutoFit/>
          </a:bodyPr>
          <a:lstStyle>
            <a:lvl1pPr marL="0" indent="0">
              <a:buClr>
                <a:srgbClr val="F5AA2C"/>
              </a:buClr>
              <a:buFontTx/>
              <a:buNone/>
              <a:defRPr sz="1400"/>
            </a:lvl1pPr>
            <a:lvl3pPr marL="1257300" indent="-342900">
              <a:buClr>
                <a:schemeClr val="tx1">
                  <a:lumMod val="50000"/>
                  <a:lumOff val="50000"/>
                </a:schemeClr>
              </a:buClr>
              <a:buFont typeface="Lucida Grande"/>
              <a:buChar char="▪"/>
              <a:defRPr/>
            </a:lvl3pPr>
            <a:lvl4pPr marL="1600200" indent="-228600">
              <a:buFont typeface="Lucida Grande"/>
              <a:buChar char="~"/>
              <a:defRPr/>
            </a:lvl4pPr>
          </a:lstStyle>
          <a:p>
            <a:pPr lvl="0"/>
            <a:r>
              <a:rPr lang="en-US" dirty="0"/>
              <a:t>Caption text, if necessary</a:t>
            </a:r>
          </a:p>
        </p:txBody>
      </p:sp>
    </p:spTree>
    <p:extLst>
      <p:ext uri="{BB962C8B-B14F-4D97-AF65-F5344CB8AC3E}">
        <p14:creationId xmlns:p14="http://schemas.microsoft.com/office/powerpoint/2010/main" val="41020144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8412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590747AD-C6DE-4C10-B4D4-7646C1256D46}" type="datetimeFigureOut">
              <a:rPr lang="en-US" smtClean="0"/>
              <a:t>8/16/2019</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C0EC348A-1CD0-4B1A-8B5B-AF89657B901A}" type="slidenum">
              <a:rPr lang="en-US" smtClean="0"/>
              <a:t>‹#›</a:t>
            </a:fld>
            <a:endParaRPr lang="en-US"/>
          </a:p>
        </p:txBody>
      </p:sp>
    </p:spTree>
    <p:extLst>
      <p:ext uri="{BB962C8B-B14F-4D97-AF65-F5344CB8AC3E}">
        <p14:creationId xmlns:p14="http://schemas.microsoft.com/office/powerpoint/2010/main" val="1212565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590747AD-C6DE-4C10-B4D4-7646C1256D46}" type="datetimeFigureOut">
              <a:rPr lang="en-US" smtClean="0"/>
              <a:t>8/16/2019</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C0EC348A-1CD0-4B1A-8B5B-AF89657B901A}" type="slidenum">
              <a:rPr lang="en-US" smtClean="0"/>
              <a:t>‹#›</a:t>
            </a:fld>
            <a:endParaRPr lang="en-US"/>
          </a:p>
        </p:txBody>
      </p:sp>
    </p:spTree>
    <p:extLst>
      <p:ext uri="{BB962C8B-B14F-4D97-AF65-F5344CB8AC3E}">
        <p14:creationId xmlns:p14="http://schemas.microsoft.com/office/powerpoint/2010/main" val="4232084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590747AD-C6DE-4C10-B4D4-7646C1256D46}" type="datetimeFigureOut">
              <a:rPr lang="en-US" smtClean="0"/>
              <a:t>8/16/2019</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C0EC348A-1CD0-4B1A-8B5B-AF89657B901A}" type="slidenum">
              <a:rPr lang="en-US" smtClean="0"/>
              <a:t>‹#›</a:t>
            </a:fld>
            <a:endParaRPr lang="en-US"/>
          </a:p>
        </p:txBody>
      </p:sp>
    </p:spTree>
    <p:extLst>
      <p:ext uri="{BB962C8B-B14F-4D97-AF65-F5344CB8AC3E}">
        <p14:creationId xmlns:p14="http://schemas.microsoft.com/office/powerpoint/2010/main" val="1581777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590747AD-C6DE-4C10-B4D4-7646C1256D46}" type="datetimeFigureOut">
              <a:rPr lang="en-US" smtClean="0"/>
              <a:t>8/16/2019</a:t>
            </a:fld>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C0EC348A-1CD0-4B1A-8B5B-AF89657B901A}" type="slidenum">
              <a:rPr lang="en-US" smtClean="0"/>
              <a:t>‹#›</a:t>
            </a:fld>
            <a:endParaRPr lang="en-US"/>
          </a:p>
        </p:txBody>
      </p:sp>
    </p:spTree>
    <p:extLst>
      <p:ext uri="{BB962C8B-B14F-4D97-AF65-F5344CB8AC3E}">
        <p14:creationId xmlns:p14="http://schemas.microsoft.com/office/powerpoint/2010/main" val="823774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590747AD-C6DE-4C10-B4D4-7646C1256D46}" type="datetimeFigureOut">
              <a:rPr lang="en-US" smtClean="0"/>
              <a:t>8/16/2019</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C0EC348A-1CD0-4B1A-8B5B-AF89657B901A}" type="slidenum">
              <a:rPr lang="en-US" smtClean="0"/>
              <a:t>‹#›</a:t>
            </a:fld>
            <a:endParaRPr lang="en-US"/>
          </a:p>
        </p:txBody>
      </p:sp>
    </p:spTree>
    <p:extLst>
      <p:ext uri="{BB962C8B-B14F-4D97-AF65-F5344CB8AC3E}">
        <p14:creationId xmlns:p14="http://schemas.microsoft.com/office/powerpoint/2010/main" val="3691647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590747AD-C6DE-4C10-B4D4-7646C1256D46}" type="datetimeFigureOut">
              <a:rPr lang="en-US" smtClean="0"/>
              <a:t>8/16/2019</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C0EC348A-1CD0-4B1A-8B5B-AF89657B901A}" type="slidenum">
              <a:rPr lang="en-US" smtClean="0"/>
              <a:t>‹#›</a:t>
            </a:fld>
            <a:endParaRPr lang="en-US"/>
          </a:p>
        </p:txBody>
      </p:sp>
    </p:spTree>
    <p:extLst>
      <p:ext uri="{BB962C8B-B14F-4D97-AF65-F5344CB8AC3E}">
        <p14:creationId xmlns:p14="http://schemas.microsoft.com/office/powerpoint/2010/main" val="1537475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0645984"/>
      </p:ext>
    </p:extLst>
  </p:cSld>
  <p:clrMap bg1="lt1" tx1="dk1" bg2="lt2" tx2="dk2" accent1="accent1" accent2="accent2" accent3="accent3" accent4="accent4" accent5="accent5" accent6="accent6" hlink="hlink" folHlink="folHlink"/>
  <p:sldLayoutIdLst>
    <p:sldLayoutId id="2147483661" r:id="rId1"/>
    <p:sldLayoutId id="2147483685" r:id="rId2"/>
    <p:sldLayoutId id="2147483672"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txStyles>
    <p:titleStyle>
      <a:lvl1pPr algn="ctr" defTabSz="914400" rtl="0" eaLnBrk="1" latinLnBrk="0" hangingPunct="1">
        <a:lnSpc>
          <a:spcPct val="90000"/>
        </a:lnSpc>
        <a:spcBef>
          <a:spcPct val="0"/>
        </a:spcBef>
        <a:buNone/>
        <a:defRPr sz="6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73AE9F-745D-435E-B126-F609D979BB27}" type="datetimeFigureOut">
              <a:rPr lang="en-US" smtClean="0"/>
              <a:t>8/16/2019</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D0B2A7-0433-4D2B-9B34-3E860313DAB6}" type="slidenum">
              <a:rPr lang="en-US" smtClean="0"/>
              <a:t>‹#›</a:t>
            </a:fld>
            <a:endParaRPr lang="en-US"/>
          </a:p>
        </p:txBody>
      </p:sp>
    </p:spTree>
    <p:extLst>
      <p:ext uri="{BB962C8B-B14F-4D97-AF65-F5344CB8AC3E}">
        <p14:creationId xmlns:p14="http://schemas.microsoft.com/office/powerpoint/2010/main" val="393495505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2372063"/>
            <a:ext cx="8229600" cy="37541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1" y="0"/>
            <a:ext cx="9148459" cy="16409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 y="164093"/>
            <a:ext cx="9148460" cy="164093"/>
          </a:xfrm>
          <a:prstGeom prst="rect">
            <a:avLst/>
          </a:prstGeom>
          <a:solidFill>
            <a:srgbClr val="1585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0" y="328186"/>
            <a:ext cx="9144000" cy="164093"/>
          </a:xfrm>
          <a:prstGeom prst="rect">
            <a:avLst/>
          </a:prstGeom>
          <a:solidFill>
            <a:srgbClr val="AFE3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1LineAAPLogoPositive280_blue.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88133" y="6126163"/>
            <a:ext cx="3444501" cy="509149"/>
          </a:xfrm>
          <a:prstGeom prst="rect">
            <a:avLst/>
          </a:prstGeom>
        </p:spPr>
      </p:pic>
      <p:cxnSp>
        <p:nvCxnSpPr>
          <p:cNvPr id="11" name="Straight Connector 10"/>
          <p:cNvCxnSpPr/>
          <p:nvPr/>
        </p:nvCxnSpPr>
        <p:spPr>
          <a:xfrm>
            <a:off x="363869" y="6499491"/>
            <a:ext cx="5007233" cy="0"/>
          </a:xfrm>
          <a:prstGeom prst="line">
            <a:avLst/>
          </a:prstGeom>
          <a:ln w="50800">
            <a:solidFill>
              <a:srgbClr val="AFE3F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743556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image" Target="../media/image15.jp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6.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6.jpg"/><Relationship Id="rId5" Type="http://schemas.openxmlformats.org/officeDocument/2006/relationships/image" Target="../media/image13.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6.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microsoft.com/office/2007/relationships/media" Target="../media/media13.mp3"/><Relationship Id="rId7" Type="http://schemas.openxmlformats.org/officeDocument/2006/relationships/image" Target="../media/image6.png"/><Relationship Id="rId2" Type="http://schemas.openxmlformats.org/officeDocument/2006/relationships/audio" Target="NULL" TargetMode="External"/><Relationship Id="rId1" Type="http://schemas.openxmlformats.org/officeDocument/2006/relationships/tags" Target="../tags/tag1.xml"/><Relationship Id="rId6" Type="http://schemas.openxmlformats.org/officeDocument/2006/relationships/image" Target="../media/image13.jpg"/><Relationship Id="rId5" Type="http://schemas.openxmlformats.org/officeDocument/2006/relationships/notesSlide" Target="../notesSlides/notesSlide13.xml"/><Relationship Id="rId4"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audio" Target="../media/media14.mp3"/><Relationship Id="rId7" Type="http://schemas.openxmlformats.org/officeDocument/2006/relationships/image" Target="../media/image6.png"/><Relationship Id="rId2" Type="http://schemas.microsoft.com/office/2007/relationships/media" Target="../media/media14.mp3"/><Relationship Id="rId1" Type="http://schemas.openxmlformats.org/officeDocument/2006/relationships/tags" Target="../tags/tag2.xml"/><Relationship Id="rId6" Type="http://schemas.openxmlformats.org/officeDocument/2006/relationships/image" Target="../media/image19.png"/><Relationship Id="rId5" Type="http://schemas.openxmlformats.org/officeDocument/2006/relationships/notesSlide" Target="../notesSlides/notesSlide14.xml"/><Relationship Id="rId4"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audio" Target="../media/media15.mp3"/><Relationship Id="rId7" Type="http://schemas.openxmlformats.org/officeDocument/2006/relationships/image" Target="../media/image6.png"/><Relationship Id="rId2" Type="http://schemas.microsoft.com/office/2007/relationships/media" Target="../media/media15.mp3"/><Relationship Id="rId1" Type="http://schemas.openxmlformats.org/officeDocument/2006/relationships/tags" Target="../tags/tag3.xml"/><Relationship Id="rId6" Type="http://schemas.openxmlformats.org/officeDocument/2006/relationships/image" Target="../media/image20.png"/><Relationship Id="rId5" Type="http://schemas.openxmlformats.org/officeDocument/2006/relationships/notesSlide" Target="../notesSlides/notesSlide15.xml"/><Relationship Id="rId4"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6.png"/><Relationship Id="rId5" Type="http://schemas.openxmlformats.org/officeDocument/2006/relationships/image" Target="../media/image14.jp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audio" Target="../media/media17.mp3"/><Relationship Id="rId7" Type="http://schemas.openxmlformats.org/officeDocument/2006/relationships/image" Target="../media/image14.jpg"/><Relationship Id="rId2" Type="http://schemas.microsoft.com/office/2007/relationships/media" Target="../media/media17.mp3"/><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notesSlide" Target="../notesSlides/notesSlide17.xml"/><Relationship Id="rId4" Type="http://schemas.openxmlformats.org/officeDocument/2006/relationships/slideLayout" Target="../slideLayouts/slideLayout3.xml"/><Relationship Id="rId9" Type="http://schemas.openxmlformats.org/officeDocument/2006/relationships/image" Target="../media/image22.jp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8.mp3"/><Relationship Id="rId7" Type="http://schemas.openxmlformats.org/officeDocument/2006/relationships/image" Target="../media/image23.jpg"/><Relationship Id="rId2" Type="http://schemas.microsoft.com/office/2007/relationships/media" Target="../media/media18.mp3"/><Relationship Id="rId1" Type="http://schemas.openxmlformats.org/officeDocument/2006/relationships/tags" Target="../tags/tag5.xml"/><Relationship Id="rId6" Type="http://schemas.openxmlformats.org/officeDocument/2006/relationships/image" Target="../media/image15.jpg"/><Relationship Id="rId5" Type="http://schemas.openxmlformats.org/officeDocument/2006/relationships/notesSlide" Target="../notesSlides/notesSlide18.xml"/><Relationship Id="rId4"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audio" Target="../media/media19.mp3"/><Relationship Id="rId7" Type="http://schemas.openxmlformats.org/officeDocument/2006/relationships/image" Target="../media/image25.jpg"/><Relationship Id="rId2" Type="http://schemas.microsoft.com/office/2007/relationships/media" Target="../media/media19.mp3"/><Relationship Id="rId1" Type="http://schemas.openxmlformats.org/officeDocument/2006/relationships/tags" Target="../tags/tag6.xml"/><Relationship Id="rId6" Type="http://schemas.openxmlformats.org/officeDocument/2006/relationships/image" Target="../media/image24.jpg"/><Relationship Id="rId5" Type="http://schemas.openxmlformats.org/officeDocument/2006/relationships/notesSlide" Target="../notesSlides/notesSlide19.xml"/><Relationship Id="rId10" Type="http://schemas.openxmlformats.org/officeDocument/2006/relationships/image" Target="../media/image6.png"/><Relationship Id="rId4" Type="http://schemas.openxmlformats.org/officeDocument/2006/relationships/slideLayout" Target="../slideLayouts/slideLayout3.xml"/><Relationship Id="rId9" Type="http://schemas.openxmlformats.org/officeDocument/2006/relationships/image" Target="../media/image27.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6.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6.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hyperlink" Target="mailto:institutions@aap.org" TargetMode="External"/><Relationship Id="rId3" Type="http://schemas.openxmlformats.org/officeDocument/2006/relationships/slideLayout" Target="../slideLayouts/slideLayout3.xml"/><Relationship Id="rId7" Type="http://schemas.openxmlformats.org/officeDocument/2006/relationships/hyperlink" Target="http://go.aap.org/brightfuturesform" TargetMode="Externa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hyperlink" Target="https://toolkits.solutions.aap.org/bright-futures" TargetMode="External"/><Relationship Id="rId5" Type="http://schemas.openxmlformats.org/officeDocument/2006/relationships/image" Target="../media/image30.png"/><Relationship Id="rId4" Type="http://schemas.openxmlformats.org/officeDocument/2006/relationships/notesSlide" Target="../notesSlides/notesSlide22.xml"/><Relationship Id="rId9" Type="http://schemas.openxmlformats.org/officeDocument/2006/relationships/image" Target="../media/image6.png"/></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image" Target="../media/image31.jpeg"/><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hyperlink" Target="https://brightfutures.aap.org/Pages/default.aspx" TargetMode="External"/><Relationship Id="rId5" Type="http://schemas.openxmlformats.org/officeDocument/2006/relationships/hyperlink" Target="mailto:brightfutures@aap.org" TargetMode="External"/><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6.png"/><Relationship Id="rId5" Type="http://schemas.openxmlformats.org/officeDocument/2006/relationships/image" Target="../media/image32.pn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3.xml"/><Relationship Id="rId7" Type="http://schemas.openxmlformats.org/officeDocument/2006/relationships/hyperlink" Target="https://www.youtube.com/watch?v=UvzL6C23ppc&amp;t=1s" TargetMode="Externa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image" Target="../media/image10.png"/><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hyperlink" Target="brightfutures.aap.org" TargetMode="External"/><Relationship Id="rId5" Type="http://schemas.openxmlformats.org/officeDocument/2006/relationships/image" Target="../media/image9.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xml"/><Relationship Id="rId7" Type="http://schemas.openxmlformats.org/officeDocument/2006/relationships/hyperlink" Target="mailto:institutions@aap.org" TargetMode="Externa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hyperlink" Target="https://shop.aap.org/bright-futures-tool-and-resource-kit-2nd-edition" TargetMode="External"/><Relationship Id="rId5" Type="http://schemas.openxmlformats.org/officeDocument/2006/relationships/image" Target="../media/image11.png"/><Relationship Id="rId4" Type="http://schemas.openxmlformats.org/officeDocument/2006/relationships/notesSlide" Target="../notesSlides/notesSlide7.xml"/><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5" y="956310"/>
            <a:ext cx="8210550" cy="1594749"/>
          </a:xfrm>
        </p:spPr>
        <p:txBody>
          <a:bodyPr/>
          <a:lstStyle/>
          <a:p>
            <a:r>
              <a:rPr lang="en-US" sz="3600" b="1" dirty="0"/>
              <a:t>AAP Bright Futures National Center </a:t>
            </a:r>
            <a:br>
              <a:rPr lang="en-US" sz="3600" dirty="0"/>
            </a:br>
            <a:r>
              <a:rPr lang="en-US" sz="3600" i="1" dirty="0"/>
              <a:t>Bright Futures Tool &amp; Resource Kit,</a:t>
            </a:r>
            <a:br>
              <a:rPr lang="en-US" sz="3600" dirty="0"/>
            </a:br>
            <a:r>
              <a:rPr lang="en-US" sz="3600" dirty="0"/>
              <a:t>2</a:t>
            </a:r>
            <a:r>
              <a:rPr lang="en-US" sz="3600" baseline="30000" dirty="0"/>
              <a:t>nd</a:t>
            </a:r>
            <a:r>
              <a:rPr lang="en-US" sz="3600" dirty="0"/>
              <a:t> Edition</a:t>
            </a:r>
          </a:p>
        </p:txBody>
      </p:sp>
      <p:pic>
        <p:nvPicPr>
          <p:cNvPr id="4" name="AAP_BF_SRN1-edited">
            <a:hlinkClick r:id="" action="ppaction://media"/>
            <a:extLst>
              <a:ext uri="{FF2B5EF4-FFF2-40B4-BE49-F238E27FC236}">
                <a16:creationId xmlns:a16="http://schemas.microsoft.com/office/drawing/2014/main" id="{B18C5E20-4C74-4498-A0B8-6B06F8802B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93706" y="350721"/>
            <a:ext cx="609600" cy="609600"/>
          </a:xfrm>
          <a:prstGeom prst="rect">
            <a:avLst/>
          </a:prstGeom>
        </p:spPr>
      </p:pic>
    </p:spTree>
    <p:extLst>
      <p:ext uri="{BB962C8B-B14F-4D97-AF65-F5344CB8AC3E}">
        <p14:creationId xmlns:p14="http://schemas.microsoft.com/office/powerpoint/2010/main" val="1877892838"/>
      </p:ext>
    </p:extLst>
  </p:cSld>
  <p:clrMapOvr>
    <a:masterClrMapping/>
  </p:clrMapOvr>
  <mc:AlternateContent xmlns:mc="http://schemas.openxmlformats.org/markup-compatibility/2006" xmlns:p14="http://schemas.microsoft.com/office/powerpoint/2010/main">
    <mc:Choice Requires="p14">
      <p:transition spd="slow" p14:dur="2000" advClick="0" advTm="9000"/>
    </mc:Choice>
    <mc:Fallback xmlns="">
      <p:transition spd="slow" advClick="0" advTm="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950FBC4-C477-471D-BA18-5995D597A4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204" y="2585681"/>
            <a:ext cx="2741267" cy="3548419"/>
          </a:xfrm>
          <a:prstGeom prst="rect">
            <a:avLst/>
          </a:prstGeom>
          <a:ln w="3175">
            <a:solidFill>
              <a:schemeClr val="tx1">
                <a:lumMod val="50000"/>
                <a:lumOff val="50000"/>
              </a:schemeClr>
            </a:solidFill>
          </a:ln>
        </p:spPr>
      </p:pic>
      <p:pic>
        <p:nvPicPr>
          <p:cNvPr id="14" name="Picture 13">
            <a:extLst>
              <a:ext uri="{FF2B5EF4-FFF2-40B4-BE49-F238E27FC236}">
                <a16:creationId xmlns:a16="http://schemas.microsoft.com/office/drawing/2014/main" id="{53484694-755F-4FF0-A817-1C6A442C50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1742" y="2585267"/>
            <a:ext cx="2741268" cy="3548419"/>
          </a:xfrm>
          <a:prstGeom prst="rect">
            <a:avLst/>
          </a:prstGeom>
          <a:ln w="3175">
            <a:solidFill>
              <a:schemeClr val="tx1">
                <a:lumMod val="50000"/>
                <a:lumOff val="50000"/>
              </a:schemeClr>
            </a:solidFill>
          </a:ln>
        </p:spPr>
      </p:pic>
      <p:pic>
        <p:nvPicPr>
          <p:cNvPr id="15" name="Picture 14">
            <a:extLst>
              <a:ext uri="{FF2B5EF4-FFF2-40B4-BE49-F238E27FC236}">
                <a16:creationId xmlns:a16="http://schemas.microsoft.com/office/drawing/2014/main" id="{076C42B6-416B-41A1-A581-DC7484D649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36702" y="2602788"/>
            <a:ext cx="2727732" cy="3530898"/>
          </a:xfrm>
          <a:prstGeom prst="rect">
            <a:avLst/>
          </a:prstGeom>
          <a:ln w="3175">
            <a:solidFill>
              <a:schemeClr val="tx1">
                <a:lumMod val="50000"/>
                <a:lumOff val="50000"/>
              </a:schemeClr>
            </a:solidFill>
          </a:ln>
        </p:spPr>
      </p:pic>
      <p:sp>
        <p:nvSpPr>
          <p:cNvPr id="32773" name="TextBox 2"/>
          <p:cNvSpPr txBox="1">
            <a:spLocks noChangeArrowheads="1"/>
          </p:cNvSpPr>
          <p:nvPr/>
        </p:nvSpPr>
        <p:spPr bwMode="auto">
          <a:xfrm>
            <a:off x="4857751" y="2686050"/>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n-US" altLang="en-US" sz="1350" dirty="0"/>
          </a:p>
        </p:txBody>
      </p:sp>
      <p:sp>
        <p:nvSpPr>
          <p:cNvPr id="32774" name="TextBox 7"/>
          <p:cNvSpPr txBox="1">
            <a:spLocks noChangeArrowheads="1"/>
          </p:cNvSpPr>
          <p:nvPr/>
        </p:nvSpPr>
        <p:spPr bwMode="auto">
          <a:xfrm>
            <a:off x="7143751" y="2824162"/>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n-US" altLang="en-US" sz="1350" dirty="0"/>
          </a:p>
        </p:txBody>
      </p:sp>
      <p:sp>
        <p:nvSpPr>
          <p:cNvPr id="17" name="Rectangle 5">
            <a:extLst>
              <a:ext uri="{FF2B5EF4-FFF2-40B4-BE49-F238E27FC236}">
                <a16:creationId xmlns:a16="http://schemas.microsoft.com/office/drawing/2014/main" id="{52C75982-15AF-459B-9899-61172B556948}"/>
              </a:ext>
            </a:extLst>
          </p:cNvPr>
          <p:cNvSpPr txBox="1">
            <a:spLocks noChangeArrowheads="1"/>
          </p:cNvSpPr>
          <p:nvPr/>
        </p:nvSpPr>
        <p:spPr bwMode="auto">
          <a:xfrm>
            <a:off x="283845" y="1787082"/>
            <a:ext cx="2637626" cy="683264"/>
          </a:xfrm>
          <a:prstGeom prst="rect">
            <a:avLst/>
          </a:prstGeom>
          <a:noFill/>
          <a:ln w="28575">
            <a:noFill/>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lvl1pPr marL="257175" indent="-257175" algn="l" rtl="0" eaLnBrk="0" fontAlgn="base" hangingPunct="0">
              <a:spcBef>
                <a:spcPct val="20000"/>
              </a:spcBef>
              <a:spcAft>
                <a:spcPct val="0"/>
              </a:spcAft>
              <a:buClr>
                <a:srgbClr val="00A652"/>
              </a:buClr>
              <a:buChar char="•"/>
              <a:defRPr sz="1600">
                <a:solidFill>
                  <a:schemeClr val="tx1"/>
                </a:solidFill>
                <a:latin typeface="+mn-lt"/>
                <a:ea typeface="+mn-ea"/>
                <a:cs typeface="+mn-cs"/>
              </a:defRPr>
            </a:lvl1pPr>
            <a:lvl2pPr marL="557213" indent="-214313" algn="l" rtl="0" eaLnBrk="0" fontAlgn="base" hangingPunct="0">
              <a:spcBef>
                <a:spcPct val="20000"/>
              </a:spcBef>
              <a:spcAft>
                <a:spcPct val="0"/>
              </a:spcAft>
              <a:buClr>
                <a:srgbClr val="00A652"/>
              </a:buClr>
              <a:buChar char="–"/>
              <a:defRPr sz="1500">
                <a:solidFill>
                  <a:schemeClr val="tx1"/>
                </a:solidFill>
                <a:latin typeface="+mn-lt"/>
              </a:defRPr>
            </a:lvl2pPr>
            <a:lvl3pPr marL="857250" indent="-171450" algn="l" rtl="0" eaLnBrk="0" fontAlgn="base" hangingPunct="0">
              <a:spcBef>
                <a:spcPct val="20000"/>
              </a:spcBef>
              <a:spcAft>
                <a:spcPct val="0"/>
              </a:spcAft>
              <a:buClr>
                <a:srgbClr val="00A652"/>
              </a:buClr>
              <a:buChar char="•"/>
              <a:defRPr>
                <a:solidFill>
                  <a:schemeClr val="tx1"/>
                </a:solidFill>
                <a:latin typeface="+mn-lt"/>
              </a:defRPr>
            </a:lvl3pPr>
            <a:lvl4pPr marL="1200150" indent="-171450" algn="l" rtl="0" eaLnBrk="0" fontAlgn="base" hangingPunct="0">
              <a:spcBef>
                <a:spcPct val="20000"/>
              </a:spcBef>
              <a:spcAft>
                <a:spcPct val="0"/>
              </a:spcAft>
              <a:buClr>
                <a:srgbClr val="00A652"/>
              </a:buClr>
              <a:buChar char="–"/>
              <a:defRPr sz="1200">
                <a:solidFill>
                  <a:schemeClr val="tx1"/>
                </a:solidFill>
                <a:latin typeface="+mn-lt"/>
              </a:defRPr>
            </a:lvl4pPr>
            <a:lvl5pPr marL="1543050" indent="-171450" algn="l" rtl="0" eaLnBrk="0" fontAlgn="base" hangingPunct="0">
              <a:spcBef>
                <a:spcPct val="20000"/>
              </a:spcBef>
              <a:spcAft>
                <a:spcPct val="0"/>
              </a:spcAft>
              <a:buClr>
                <a:srgbClr val="00A652"/>
              </a:buClr>
              <a:buChar char="»"/>
              <a:defRPr sz="1000">
                <a:solidFill>
                  <a:schemeClr val="tx1"/>
                </a:solidFill>
                <a:latin typeface="+mn-lt"/>
              </a:defRPr>
            </a:lvl5pPr>
            <a:lvl6pPr marL="1885950" indent="-171450" algn="l" rtl="0" eaLnBrk="1" fontAlgn="base" hangingPunct="1">
              <a:spcBef>
                <a:spcPct val="20000"/>
              </a:spcBef>
              <a:spcAft>
                <a:spcPct val="0"/>
              </a:spcAft>
              <a:buClr>
                <a:srgbClr val="00A652"/>
              </a:buClr>
              <a:buChar char="»"/>
              <a:defRPr sz="1050">
                <a:solidFill>
                  <a:schemeClr val="tx1"/>
                </a:solidFill>
                <a:latin typeface="+mn-lt"/>
              </a:defRPr>
            </a:lvl6pPr>
            <a:lvl7pPr marL="2228850" indent="-171450" algn="l" rtl="0" eaLnBrk="1" fontAlgn="base" hangingPunct="1">
              <a:spcBef>
                <a:spcPct val="20000"/>
              </a:spcBef>
              <a:spcAft>
                <a:spcPct val="0"/>
              </a:spcAft>
              <a:buClr>
                <a:srgbClr val="00A652"/>
              </a:buClr>
              <a:buChar char="»"/>
              <a:defRPr sz="1050">
                <a:solidFill>
                  <a:schemeClr val="tx1"/>
                </a:solidFill>
                <a:latin typeface="+mn-lt"/>
              </a:defRPr>
            </a:lvl7pPr>
            <a:lvl8pPr marL="2571750" indent="-171450" algn="l" rtl="0" eaLnBrk="1" fontAlgn="base" hangingPunct="1">
              <a:spcBef>
                <a:spcPct val="20000"/>
              </a:spcBef>
              <a:spcAft>
                <a:spcPct val="0"/>
              </a:spcAft>
              <a:buClr>
                <a:srgbClr val="00A652"/>
              </a:buClr>
              <a:buChar char="»"/>
              <a:defRPr sz="1050">
                <a:solidFill>
                  <a:schemeClr val="tx1"/>
                </a:solidFill>
                <a:latin typeface="+mn-lt"/>
              </a:defRPr>
            </a:lvl8pPr>
            <a:lvl9pPr marL="2914650" indent="-171450" algn="l" rtl="0" eaLnBrk="1" fontAlgn="base" hangingPunct="1">
              <a:spcBef>
                <a:spcPct val="20000"/>
              </a:spcBef>
              <a:spcAft>
                <a:spcPct val="0"/>
              </a:spcAft>
              <a:buClr>
                <a:srgbClr val="00A652"/>
              </a:buClr>
              <a:buChar char="»"/>
              <a:defRPr sz="105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
                <a:srgbClr val="333399"/>
              </a:buClr>
              <a:buSzTx/>
              <a:buNone/>
              <a:tabLst/>
              <a:defRPr/>
            </a:pPr>
            <a:r>
              <a:rPr kumimoji="0" lang="en-US" altLang="en-US" sz="1800" b="0" i="0" u="none" strike="noStrike" kern="0" cap="none" spc="0" normalizeH="0" baseline="0" noProof="0" dirty="0">
                <a:ln>
                  <a:noFill/>
                </a:ln>
                <a:solidFill>
                  <a:srgbClr val="000000"/>
                </a:solidFill>
                <a:effectLst/>
                <a:uLnTx/>
                <a:uFillTx/>
                <a:latin typeface="Arial"/>
                <a:ea typeface="+mn-ea"/>
                <a:cs typeface="+mn-cs"/>
              </a:rPr>
              <a:t>Previsit Questionnaire</a:t>
            </a:r>
          </a:p>
          <a:p>
            <a:pPr marL="0" marR="0" lvl="0" indent="0" algn="ctr" defTabSz="914400" rtl="0" eaLnBrk="1" fontAlgn="base" latinLnBrk="0" hangingPunct="1">
              <a:lnSpc>
                <a:spcPct val="100000"/>
              </a:lnSpc>
              <a:spcBef>
                <a:spcPct val="20000"/>
              </a:spcBef>
              <a:spcAft>
                <a:spcPct val="0"/>
              </a:spcAft>
              <a:buClr>
                <a:srgbClr val="333399"/>
              </a:buClr>
              <a:buSzTx/>
              <a:buNone/>
              <a:tabLst/>
              <a:defRPr/>
            </a:pPr>
            <a:r>
              <a:rPr kumimoji="0" lang="en-US" altLang="en-US" sz="1200" b="0" i="0" u="none" strike="noStrike" kern="0" cap="none" spc="0" normalizeH="0" baseline="0" noProof="0" dirty="0">
                <a:ln>
                  <a:noFill/>
                </a:ln>
                <a:solidFill>
                  <a:srgbClr val="000000"/>
                </a:solidFill>
                <a:effectLst/>
                <a:uLnTx/>
                <a:uFillTx/>
                <a:latin typeface="Arial"/>
              </a:rPr>
              <a:t>Gathers pertinent information BEFORE the visit</a:t>
            </a:r>
            <a:endParaRPr kumimoji="0" lang="en-US" altLang="en-US" sz="1600" b="0" i="0" u="none" strike="noStrike" kern="0" cap="none" spc="0" normalizeH="0" baseline="0" noProof="0" dirty="0">
              <a:ln>
                <a:noFill/>
              </a:ln>
              <a:solidFill>
                <a:srgbClr val="000000"/>
              </a:solidFill>
              <a:effectLst/>
              <a:uLnTx/>
              <a:uFillTx/>
              <a:latin typeface="Arial"/>
            </a:endParaRPr>
          </a:p>
        </p:txBody>
      </p:sp>
      <p:sp>
        <p:nvSpPr>
          <p:cNvPr id="19" name="Rectangle 5">
            <a:extLst>
              <a:ext uri="{FF2B5EF4-FFF2-40B4-BE49-F238E27FC236}">
                <a16:creationId xmlns:a16="http://schemas.microsoft.com/office/drawing/2014/main" id="{B34ADED8-5CE8-43A5-AE43-89F6AED19F18}"/>
              </a:ext>
            </a:extLst>
          </p:cNvPr>
          <p:cNvSpPr txBox="1">
            <a:spLocks noChangeArrowheads="1"/>
          </p:cNvSpPr>
          <p:nvPr/>
        </p:nvSpPr>
        <p:spPr bwMode="auto">
          <a:xfrm>
            <a:off x="3243917" y="1787082"/>
            <a:ext cx="2660728" cy="683264"/>
          </a:xfrm>
          <a:prstGeom prst="rect">
            <a:avLst/>
          </a:prstGeom>
          <a:noFill/>
          <a:ln w="28575">
            <a:noFill/>
          </a:ln>
        </p:spPr>
        <p:txBody>
          <a:bodyPr wrap="square" lIns="0" tIns="0" rIns="0" bIns="0">
            <a:spAutoFit/>
          </a:bodyPr>
          <a:lstStyle>
            <a:lvl1pPr marL="342900" indent="-342900" algn="l" rtl="0" eaLnBrk="0" fontAlgn="base" hangingPunct="0">
              <a:spcBef>
                <a:spcPct val="20000"/>
              </a:spcBef>
              <a:spcAft>
                <a:spcPct val="0"/>
              </a:spcAft>
              <a:buClr>
                <a:srgbClr val="00A652"/>
              </a:buClr>
              <a:buChar char="•"/>
              <a:defRPr sz="2200">
                <a:solidFill>
                  <a:schemeClr val="tx1"/>
                </a:solidFill>
                <a:latin typeface="+mn-lt"/>
                <a:ea typeface="+mn-ea"/>
                <a:cs typeface="+mn-cs"/>
              </a:defRPr>
            </a:lvl1pPr>
            <a:lvl2pPr marL="742950" indent="-285750" algn="l" rtl="0" eaLnBrk="0" fontAlgn="base" hangingPunct="0">
              <a:spcBef>
                <a:spcPct val="20000"/>
              </a:spcBef>
              <a:spcAft>
                <a:spcPct val="0"/>
              </a:spcAft>
              <a:buClr>
                <a:srgbClr val="00A652"/>
              </a:buClr>
              <a:buChar char="–"/>
              <a:defRPr sz="2000">
                <a:solidFill>
                  <a:schemeClr val="tx1"/>
                </a:solidFill>
                <a:latin typeface="+mn-lt"/>
              </a:defRPr>
            </a:lvl2pPr>
            <a:lvl3pPr marL="1143000" indent="-228600" algn="l" rtl="0" eaLnBrk="0" fontAlgn="base" hangingPunct="0">
              <a:spcBef>
                <a:spcPct val="20000"/>
              </a:spcBef>
              <a:spcAft>
                <a:spcPct val="0"/>
              </a:spcAft>
              <a:buClr>
                <a:srgbClr val="00A652"/>
              </a:buClr>
              <a:buChar char="•"/>
              <a:defRPr>
                <a:solidFill>
                  <a:schemeClr val="tx1"/>
                </a:solidFill>
                <a:latin typeface="+mn-lt"/>
              </a:defRPr>
            </a:lvl3pPr>
            <a:lvl4pPr marL="1600200" indent="-228600" algn="l" rtl="0" eaLnBrk="0" fontAlgn="base" hangingPunct="0">
              <a:spcBef>
                <a:spcPct val="20000"/>
              </a:spcBef>
              <a:spcAft>
                <a:spcPct val="0"/>
              </a:spcAft>
              <a:buClr>
                <a:srgbClr val="00A652"/>
              </a:buClr>
              <a:buChar char="–"/>
              <a:defRPr sz="1600">
                <a:solidFill>
                  <a:schemeClr val="tx1"/>
                </a:solidFill>
                <a:latin typeface="+mn-lt"/>
              </a:defRPr>
            </a:lvl4pPr>
            <a:lvl5pPr marL="2057400" indent="-228600" algn="l" rtl="0" eaLnBrk="0" fontAlgn="base" hangingPunct="0">
              <a:spcBef>
                <a:spcPct val="20000"/>
              </a:spcBef>
              <a:spcAft>
                <a:spcPct val="0"/>
              </a:spcAft>
              <a:buClr>
                <a:srgbClr val="00A652"/>
              </a:buClr>
              <a:buChar char="»"/>
              <a:defRPr sz="1400">
                <a:solidFill>
                  <a:schemeClr val="tx1"/>
                </a:solidFill>
                <a:latin typeface="+mn-lt"/>
              </a:defRPr>
            </a:lvl5pPr>
            <a:lvl6pPr marL="2514600" indent="-228600" algn="l" rtl="0" eaLnBrk="1" fontAlgn="base" hangingPunct="1">
              <a:spcBef>
                <a:spcPct val="20000"/>
              </a:spcBef>
              <a:spcAft>
                <a:spcPct val="0"/>
              </a:spcAft>
              <a:buClr>
                <a:srgbClr val="00A652"/>
              </a:buClr>
              <a:buChar char="»"/>
              <a:defRPr sz="1400">
                <a:solidFill>
                  <a:schemeClr val="tx1"/>
                </a:solidFill>
                <a:latin typeface="+mn-lt"/>
              </a:defRPr>
            </a:lvl6pPr>
            <a:lvl7pPr marL="2971800" indent="-228600" algn="l" rtl="0" eaLnBrk="1" fontAlgn="base" hangingPunct="1">
              <a:spcBef>
                <a:spcPct val="20000"/>
              </a:spcBef>
              <a:spcAft>
                <a:spcPct val="0"/>
              </a:spcAft>
              <a:buClr>
                <a:srgbClr val="00A652"/>
              </a:buClr>
              <a:buChar char="»"/>
              <a:defRPr sz="1400">
                <a:solidFill>
                  <a:schemeClr val="tx1"/>
                </a:solidFill>
                <a:latin typeface="+mn-lt"/>
              </a:defRPr>
            </a:lvl7pPr>
            <a:lvl8pPr marL="3429000" indent="-228600" algn="l" rtl="0" eaLnBrk="1" fontAlgn="base" hangingPunct="1">
              <a:spcBef>
                <a:spcPct val="20000"/>
              </a:spcBef>
              <a:spcAft>
                <a:spcPct val="0"/>
              </a:spcAft>
              <a:buClr>
                <a:srgbClr val="00A652"/>
              </a:buClr>
              <a:buChar char="»"/>
              <a:defRPr sz="1400">
                <a:solidFill>
                  <a:schemeClr val="tx1"/>
                </a:solidFill>
                <a:latin typeface="+mn-lt"/>
              </a:defRPr>
            </a:lvl8pPr>
            <a:lvl9pPr marL="3886200" indent="-228600" algn="l" rtl="0" eaLnBrk="1" fontAlgn="base" hangingPunct="1">
              <a:spcBef>
                <a:spcPct val="20000"/>
              </a:spcBef>
              <a:spcAft>
                <a:spcPct val="0"/>
              </a:spcAft>
              <a:buClr>
                <a:srgbClr val="00A652"/>
              </a:buClr>
              <a:buChar char="»"/>
              <a:defRPr sz="1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
                <a:srgbClr val="333399"/>
              </a:buClr>
              <a:buSzTx/>
              <a:buNone/>
              <a:tabLst/>
              <a:defRPr/>
            </a:pPr>
            <a:r>
              <a:rPr kumimoji="0" lang="en-US" altLang="en-US" sz="1800" b="0" i="0" u="none" strike="noStrike" kern="0" cap="none" spc="0" normalizeH="0" baseline="0" noProof="0" dirty="0">
                <a:ln>
                  <a:noFill/>
                </a:ln>
                <a:solidFill>
                  <a:srgbClr val="000000"/>
                </a:solidFill>
                <a:effectLst/>
                <a:uLnTx/>
                <a:uFillTx/>
                <a:latin typeface="Arial"/>
                <a:ea typeface="+mn-ea"/>
                <a:cs typeface="+mn-cs"/>
              </a:rPr>
              <a:t>Visit Documentation Form</a:t>
            </a:r>
          </a:p>
          <a:p>
            <a:pPr marL="329184" lvl="1" indent="0" algn="ctr" defTabSz="914400" eaLnBrk="1" hangingPunct="1">
              <a:buClr>
                <a:srgbClr val="333399"/>
              </a:buClr>
              <a:buNone/>
              <a:defRPr/>
            </a:pPr>
            <a:r>
              <a:rPr kumimoji="0" lang="en-US" altLang="en-US" sz="1200" b="0" i="0" u="none" strike="noStrike" kern="0" cap="none" spc="0" normalizeH="0" baseline="0" noProof="0" dirty="0">
                <a:ln>
                  <a:noFill/>
                </a:ln>
                <a:solidFill>
                  <a:srgbClr val="000000"/>
                </a:solidFill>
                <a:effectLst/>
                <a:uLnTx/>
                <a:uFillTx/>
                <a:latin typeface="Arial"/>
                <a:ea typeface="MS PGothic" panose="020B0600070205080204" pitchFamily="34" charset="-128"/>
              </a:rPr>
              <a:t>Records activities DURING the visit</a:t>
            </a:r>
          </a:p>
        </p:txBody>
      </p:sp>
      <p:sp>
        <p:nvSpPr>
          <p:cNvPr id="21" name="Rectangle 5">
            <a:extLst>
              <a:ext uri="{FF2B5EF4-FFF2-40B4-BE49-F238E27FC236}">
                <a16:creationId xmlns:a16="http://schemas.microsoft.com/office/drawing/2014/main" id="{160EB993-3AA4-4F51-8F5B-16F242353A3A}"/>
              </a:ext>
            </a:extLst>
          </p:cNvPr>
          <p:cNvSpPr txBox="1">
            <a:spLocks noChangeArrowheads="1"/>
          </p:cNvSpPr>
          <p:nvPr/>
        </p:nvSpPr>
        <p:spPr bwMode="auto">
          <a:xfrm>
            <a:off x="6104084" y="1510083"/>
            <a:ext cx="2660728" cy="960263"/>
          </a:xfrm>
          <a:prstGeom prst="rect">
            <a:avLst/>
          </a:prstGeom>
          <a:noFill/>
          <a:ln w="28575">
            <a:noFill/>
          </a:ln>
        </p:spPr>
        <p:txBody>
          <a:bodyPr wrap="square" lIns="0" tIns="0" rIns="0" bIns="0">
            <a:spAutoFit/>
          </a:bodyPr>
          <a:lstStyle>
            <a:lvl1pPr marL="342900" indent="-342900" algn="l" rtl="0" eaLnBrk="0" fontAlgn="base" hangingPunct="0">
              <a:spcBef>
                <a:spcPct val="20000"/>
              </a:spcBef>
              <a:spcAft>
                <a:spcPct val="0"/>
              </a:spcAft>
              <a:buClr>
                <a:srgbClr val="00A652"/>
              </a:buClr>
              <a:buChar char="•"/>
              <a:defRPr sz="2200">
                <a:solidFill>
                  <a:schemeClr val="tx1"/>
                </a:solidFill>
                <a:latin typeface="+mn-lt"/>
                <a:ea typeface="+mn-ea"/>
                <a:cs typeface="+mn-cs"/>
              </a:defRPr>
            </a:lvl1pPr>
            <a:lvl2pPr marL="742950" indent="-285750" algn="l" rtl="0" eaLnBrk="0" fontAlgn="base" hangingPunct="0">
              <a:spcBef>
                <a:spcPct val="20000"/>
              </a:spcBef>
              <a:spcAft>
                <a:spcPct val="0"/>
              </a:spcAft>
              <a:buClr>
                <a:srgbClr val="00A652"/>
              </a:buClr>
              <a:buChar char="–"/>
              <a:defRPr sz="2000">
                <a:solidFill>
                  <a:schemeClr val="tx1"/>
                </a:solidFill>
                <a:latin typeface="+mn-lt"/>
              </a:defRPr>
            </a:lvl2pPr>
            <a:lvl3pPr marL="1143000" indent="-228600" algn="l" rtl="0" eaLnBrk="0" fontAlgn="base" hangingPunct="0">
              <a:spcBef>
                <a:spcPct val="20000"/>
              </a:spcBef>
              <a:spcAft>
                <a:spcPct val="0"/>
              </a:spcAft>
              <a:buClr>
                <a:srgbClr val="00A652"/>
              </a:buClr>
              <a:buChar char="•"/>
              <a:defRPr>
                <a:solidFill>
                  <a:schemeClr val="tx1"/>
                </a:solidFill>
                <a:latin typeface="+mn-lt"/>
              </a:defRPr>
            </a:lvl3pPr>
            <a:lvl4pPr marL="1600200" indent="-228600" algn="l" rtl="0" eaLnBrk="0" fontAlgn="base" hangingPunct="0">
              <a:spcBef>
                <a:spcPct val="20000"/>
              </a:spcBef>
              <a:spcAft>
                <a:spcPct val="0"/>
              </a:spcAft>
              <a:buClr>
                <a:srgbClr val="00A652"/>
              </a:buClr>
              <a:buChar char="–"/>
              <a:defRPr sz="1600">
                <a:solidFill>
                  <a:schemeClr val="tx1"/>
                </a:solidFill>
                <a:latin typeface="+mn-lt"/>
              </a:defRPr>
            </a:lvl4pPr>
            <a:lvl5pPr marL="2057400" indent="-228600" algn="l" rtl="0" eaLnBrk="0" fontAlgn="base" hangingPunct="0">
              <a:spcBef>
                <a:spcPct val="20000"/>
              </a:spcBef>
              <a:spcAft>
                <a:spcPct val="0"/>
              </a:spcAft>
              <a:buClr>
                <a:srgbClr val="00A652"/>
              </a:buClr>
              <a:buChar char="»"/>
              <a:defRPr sz="1400">
                <a:solidFill>
                  <a:schemeClr val="tx1"/>
                </a:solidFill>
                <a:latin typeface="+mn-lt"/>
              </a:defRPr>
            </a:lvl5pPr>
            <a:lvl6pPr marL="2514600" indent="-228600" algn="l" rtl="0" eaLnBrk="1" fontAlgn="base" hangingPunct="1">
              <a:spcBef>
                <a:spcPct val="20000"/>
              </a:spcBef>
              <a:spcAft>
                <a:spcPct val="0"/>
              </a:spcAft>
              <a:buClr>
                <a:srgbClr val="00A652"/>
              </a:buClr>
              <a:buChar char="»"/>
              <a:defRPr sz="1400">
                <a:solidFill>
                  <a:schemeClr val="tx1"/>
                </a:solidFill>
                <a:latin typeface="+mn-lt"/>
              </a:defRPr>
            </a:lvl6pPr>
            <a:lvl7pPr marL="2971800" indent="-228600" algn="l" rtl="0" eaLnBrk="1" fontAlgn="base" hangingPunct="1">
              <a:spcBef>
                <a:spcPct val="20000"/>
              </a:spcBef>
              <a:spcAft>
                <a:spcPct val="0"/>
              </a:spcAft>
              <a:buClr>
                <a:srgbClr val="00A652"/>
              </a:buClr>
              <a:buChar char="»"/>
              <a:defRPr sz="1400">
                <a:solidFill>
                  <a:schemeClr val="tx1"/>
                </a:solidFill>
                <a:latin typeface="+mn-lt"/>
              </a:defRPr>
            </a:lvl7pPr>
            <a:lvl8pPr marL="3429000" indent="-228600" algn="l" rtl="0" eaLnBrk="1" fontAlgn="base" hangingPunct="1">
              <a:spcBef>
                <a:spcPct val="20000"/>
              </a:spcBef>
              <a:spcAft>
                <a:spcPct val="0"/>
              </a:spcAft>
              <a:buClr>
                <a:srgbClr val="00A652"/>
              </a:buClr>
              <a:buChar char="»"/>
              <a:defRPr sz="1400">
                <a:solidFill>
                  <a:schemeClr val="tx1"/>
                </a:solidFill>
                <a:latin typeface="+mn-lt"/>
              </a:defRPr>
            </a:lvl8pPr>
            <a:lvl9pPr marL="3886200" indent="-228600" algn="l" rtl="0" eaLnBrk="1" fontAlgn="base" hangingPunct="1">
              <a:spcBef>
                <a:spcPct val="20000"/>
              </a:spcBef>
              <a:spcAft>
                <a:spcPct val="0"/>
              </a:spcAft>
              <a:buClr>
                <a:srgbClr val="00A652"/>
              </a:buClr>
              <a:buChar char="»"/>
              <a:defRPr sz="1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
                <a:srgbClr val="333399"/>
              </a:buClr>
              <a:buSzTx/>
              <a:buNone/>
              <a:tabLst/>
              <a:defRPr/>
            </a:pPr>
            <a:r>
              <a:rPr kumimoji="0" lang="en-US" altLang="en-US" sz="1800" b="0" i="0" u="none" strike="noStrike" kern="0" cap="none" spc="0" normalizeH="0" baseline="0" noProof="0" dirty="0">
                <a:ln>
                  <a:noFill/>
                </a:ln>
                <a:solidFill>
                  <a:srgbClr val="000000"/>
                </a:solidFill>
                <a:effectLst/>
                <a:uLnTx/>
                <a:uFillTx/>
                <a:latin typeface="Arial"/>
                <a:ea typeface="+mn-ea"/>
                <a:cs typeface="+mn-cs"/>
              </a:rPr>
              <a:t>Parent/Patient Educational Handout</a:t>
            </a:r>
          </a:p>
          <a:p>
            <a:pPr marL="329184" marR="0" lvl="1" indent="0" algn="ctr" defTabSz="914400" rtl="0" eaLnBrk="1" fontAlgn="base" latinLnBrk="0" hangingPunct="1">
              <a:lnSpc>
                <a:spcPct val="100000"/>
              </a:lnSpc>
              <a:spcBef>
                <a:spcPct val="20000"/>
              </a:spcBef>
              <a:spcAft>
                <a:spcPct val="0"/>
              </a:spcAft>
              <a:buClr>
                <a:srgbClr val="333399"/>
              </a:buClr>
              <a:buSzTx/>
              <a:buNone/>
              <a:tabLst/>
              <a:defRPr/>
            </a:pPr>
            <a:r>
              <a:rPr kumimoji="0" lang="en-US" altLang="en-US" sz="1200" b="0" i="0" u="none" strike="noStrike" kern="0" cap="none" spc="0" normalizeH="0" baseline="0" noProof="0" dirty="0">
                <a:ln>
                  <a:noFill/>
                </a:ln>
                <a:solidFill>
                  <a:srgbClr val="000000"/>
                </a:solidFill>
                <a:effectLst/>
                <a:uLnTx/>
                <a:uFillTx/>
                <a:latin typeface="Arial"/>
                <a:ea typeface="MS PGothic" panose="020B0600070205080204" pitchFamily="34" charset="-128"/>
              </a:rPr>
              <a:t>Reinforces anticipatory guidance AFTER </a:t>
            </a:r>
            <a:r>
              <a:rPr lang="en-US" altLang="en-US" sz="1200" kern="0" dirty="0">
                <a:solidFill>
                  <a:srgbClr val="000000"/>
                </a:solidFill>
                <a:latin typeface="Arial"/>
                <a:ea typeface="MS PGothic" panose="020B0600070205080204" pitchFamily="34" charset="-128"/>
              </a:rPr>
              <a:t>the </a:t>
            </a:r>
            <a:r>
              <a:rPr kumimoji="0" lang="en-US" altLang="en-US" sz="1200" b="0" i="0" u="none" strike="noStrike" kern="0" cap="none" spc="0" normalizeH="0" baseline="0" noProof="0" dirty="0">
                <a:ln>
                  <a:noFill/>
                </a:ln>
                <a:solidFill>
                  <a:srgbClr val="000000"/>
                </a:solidFill>
                <a:effectLst/>
                <a:uLnTx/>
                <a:uFillTx/>
                <a:latin typeface="Arial"/>
                <a:ea typeface="MS PGothic" panose="020B0600070205080204" pitchFamily="34" charset="-128"/>
              </a:rPr>
              <a:t>visit</a:t>
            </a:r>
            <a:endParaRPr kumimoji="0" lang="en-US" altLang="en-US" sz="1600" b="0" i="0" u="none" strike="noStrike" kern="0" cap="none" spc="0" normalizeH="0" baseline="0" noProof="0" dirty="0">
              <a:ln>
                <a:noFill/>
              </a:ln>
              <a:solidFill>
                <a:srgbClr val="000000"/>
              </a:solidFill>
              <a:effectLst/>
              <a:uLnTx/>
              <a:uFillTx/>
              <a:latin typeface="Arial"/>
              <a:ea typeface="MS PGothic" panose="020B0600070205080204" pitchFamily="34" charset="-128"/>
            </a:endParaRPr>
          </a:p>
        </p:txBody>
      </p:sp>
      <p:sp>
        <p:nvSpPr>
          <p:cNvPr id="12" name="Title 1">
            <a:extLst>
              <a:ext uri="{FF2B5EF4-FFF2-40B4-BE49-F238E27FC236}">
                <a16:creationId xmlns:a16="http://schemas.microsoft.com/office/drawing/2014/main" id="{104E7ADB-A64C-40EB-8A77-870E970DE7A4}"/>
              </a:ext>
            </a:extLst>
          </p:cNvPr>
          <p:cNvSpPr txBox="1">
            <a:spLocks/>
          </p:cNvSpPr>
          <p:nvPr/>
        </p:nvSpPr>
        <p:spPr>
          <a:xfrm>
            <a:off x="77687" y="588618"/>
            <a:ext cx="8686800" cy="670150"/>
          </a:xfrm>
          <a:prstGeom prst="rect">
            <a:avLst/>
          </a:prstGeom>
        </p:spPr>
        <p:txBody>
          <a:bodyPr/>
          <a:lstStyle>
            <a:lvl1pPr algn="ctr" defTabSz="914400" rtl="0" eaLnBrk="1" latinLnBrk="0" hangingPunct="1">
              <a:lnSpc>
                <a:spcPct val="90000"/>
              </a:lnSpc>
              <a:spcBef>
                <a:spcPct val="0"/>
              </a:spcBef>
              <a:buNone/>
              <a:defRPr sz="6800" kern="1200">
                <a:solidFill>
                  <a:schemeClr val="tx1"/>
                </a:solidFill>
                <a:latin typeface="+mj-lt"/>
                <a:ea typeface="+mj-ea"/>
                <a:cs typeface="+mj-cs"/>
              </a:defRPr>
            </a:lvl1pPr>
          </a:lstStyle>
          <a:p>
            <a:r>
              <a:rPr lang="en-US" sz="2800" dirty="0"/>
              <a:t>Core Tools in the </a:t>
            </a:r>
            <a:r>
              <a:rPr lang="en-US" sz="2800" i="1" dirty="0"/>
              <a:t>Bright Futures Tool &amp; Resource Kit</a:t>
            </a:r>
            <a:r>
              <a:rPr lang="en-US" sz="2800" dirty="0"/>
              <a:t>, 2</a:t>
            </a:r>
            <a:r>
              <a:rPr lang="en-US" sz="2800" baseline="30000" dirty="0"/>
              <a:t>nd</a:t>
            </a:r>
            <a:r>
              <a:rPr lang="en-US" sz="2800" dirty="0"/>
              <a:t> Edition</a:t>
            </a:r>
          </a:p>
        </p:txBody>
      </p:sp>
      <p:pic>
        <p:nvPicPr>
          <p:cNvPr id="2" name="AAP_BF_SRN10-edited">
            <a:hlinkClick r:id="" action="ppaction://media"/>
            <a:extLst>
              <a:ext uri="{FF2B5EF4-FFF2-40B4-BE49-F238E27FC236}">
                <a16:creationId xmlns:a16="http://schemas.microsoft.com/office/drawing/2014/main" id="{147CA157-0D04-42D1-8E9C-50FB44489BE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464842" y="283818"/>
            <a:ext cx="609600" cy="609600"/>
          </a:xfrm>
          <a:prstGeom prst="rect">
            <a:avLst/>
          </a:prstGeom>
        </p:spPr>
      </p:pic>
    </p:spTree>
    <p:extLst>
      <p:ext uri="{BB962C8B-B14F-4D97-AF65-F5344CB8AC3E}">
        <p14:creationId xmlns:p14="http://schemas.microsoft.com/office/powerpoint/2010/main" val="426043977"/>
      </p:ext>
    </p:extLst>
  </p:cSld>
  <p:clrMapOvr>
    <a:masterClrMapping/>
  </p:clrMapOvr>
  <p:transition spd="slow" advTm="618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9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A7A626-369C-4C52-B106-229F8BA9DF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2762" y="1256610"/>
            <a:ext cx="3084724" cy="3993005"/>
          </a:xfrm>
          <a:prstGeom prst="rect">
            <a:avLst/>
          </a:prstGeom>
          <a:ln w="3175">
            <a:solidFill>
              <a:schemeClr val="tx1">
                <a:lumMod val="50000"/>
                <a:lumOff val="50000"/>
              </a:schemeClr>
            </a:solidFill>
          </a:ln>
          <a:effectLst/>
        </p:spPr>
      </p:pic>
      <p:pic>
        <p:nvPicPr>
          <p:cNvPr id="8" name="Picture 2">
            <a:extLst>
              <a:ext uri="{FF2B5EF4-FFF2-40B4-BE49-F238E27FC236}">
                <a16:creationId xmlns:a16="http://schemas.microsoft.com/office/drawing/2014/main" id="{8A6A83AF-95BC-45BF-9357-3E88AA0A22D1}"/>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080581" y="2172132"/>
            <a:ext cx="2841093" cy="3677395"/>
          </a:xfrm>
          <a:prstGeom prst="rect">
            <a:avLst/>
          </a:prstGeom>
          <a:noFill/>
          <a:ln w="3175">
            <a:solidFill>
              <a:schemeClr val="tx1">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06" name="Rectangle 5"/>
          <p:cNvSpPr>
            <a:spLocks noGrp="1" noChangeArrowheads="1"/>
          </p:cNvSpPr>
          <p:nvPr>
            <p:ph type="body" sz="half" idx="4294967295"/>
          </p:nvPr>
        </p:nvSpPr>
        <p:spPr>
          <a:xfrm>
            <a:off x="546907" y="1256610"/>
            <a:ext cx="4295044" cy="5294223"/>
          </a:xfrm>
          <a:prstGeom prst="rect">
            <a:avLst/>
          </a:prstGeom>
        </p:spPr>
        <p:txBody>
          <a:bodyPr>
            <a:normAutofit/>
          </a:bodyPr>
          <a:lstStyle/>
          <a:p>
            <a:r>
              <a:rPr lang="en-US" altLang="en-US" sz="1800" dirty="0"/>
              <a:t>Parent fills out before seeing the health care professional. </a:t>
            </a:r>
          </a:p>
          <a:p>
            <a:r>
              <a:rPr lang="en-US" altLang="en-US" sz="1800" dirty="0"/>
              <a:t>Written in plain language</a:t>
            </a:r>
          </a:p>
          <a:p>
            <a:r>
              <a:rPr lang="en-US" altLang="en-US" sz="1800" dirty="0"/>
              <a:t>Beginning at age 11, youth are asked to fill out their own form</a:t>
            </a:r>
          </a:p>
          <a:p>
            <a:r>
              <a:rPr lang="en-US" altLang="en-US" sz="1800" dirty="0"/>
              <a:t>The questionnaire:</a:t>
            </a:r>
          </a:p>
          <a:p>
            <a:pPr lvl="1"/>
            <a:r>
              <a:rPr lang="en-US" altLang="en-US" sz="1800" dirty="0"/>
              <a:t>provides space to note special concerns, describe changes since the previous visit</a:t>
            </a:r>
          </a:p>
          <a:p>
            <a:pPr lvl="1"/>
            <a:r>
              <a:rPr lang="en-US" altLang="en-US" sz="1800" dirty="0"/>
              <a:t>gathers information about development</a:t>
            </a:r>
          </a:p>
          <a:p>
            <a:pPr lvl="1"/>
            <a:r>
              <a:rPr lang="en-US" altLang="en-US" sz="1800" dirty="0"/>
              <a:t>contains risk assessment questions that may lead to recommended medical screening</a:t>
            </a:r>
          </a:p>
          <a:p>
            <a:pPr lvl="1"/>
            <a:r>
              <a:rPr lang="en-US" altLang="en-US" sz="1800" dirty="0"/>
              <a:t>gathers information that sets the stage for focused anticipatory guidance</a:t>
            </a:r>
          </a:p>
          <a:p>
            <a:endParaRPr lang="en-US" altLang="en-US" sz="2000" dirty="0"/>
          </a:p>
        </p:txBody>
      </p:sp>
      <p:sp>
        <p:nvSpPr>
          <p:cNvPr id="6" name="Rectangle 10"/>
          <p:cNvSpPr>
            <a:spLocks noChangeArrowheads="1"/>
          </p:cNvSpPr>
          <p:nvPr/>
        </p:nvSpPr>
        <p:spPr bwMode="auto">
          <a:xfrm>
            <a:off x="514350" y="546998"/>
            <a:ext cx="8629650"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rgbClr val="00A652"/>
              </a:buClr>
              <a:buChar char="•"/>
              <a:defRPr sz="2200">
                <a:solidFill>
                  <a:schemeClr val="tx1"/>
                </a:solidFill>
                <a:latin typeface="Arial" panose="020B0604020202020204" pitchFamily="34" charset="0"/>
              </a:defRPr>
            </a:lvl1pPr>
            <a:lvl2pPr marL="742950" indent="-285750">
              <a:spcBef>
                <a:spcPct val="20000"/>
              </a:spcBef>
              <a:buClr>
                <a:srgbClr val="00A652"/>
              </a:buClr>
              <a:buChar char="–"/>
              <a:defRPr sz="2000">
                <a:solidFill>
                  <a:schemeClr val="tx1"/>
                </a:solidFill>
                <a:latin typeface="Arial" panose="020B0604020202020204" pitchFamily="34" charset="0"/>
              </a:defRPr>
            </a:lvl2pPr>
            <a:lvl3pPr marL="1143000" indent="-228600">
              <a:spcBef>
                <a:spcPct val="20000"/>
              </a:spcBef>
              <a:buClr>
                <a:srgbClr val="00A652"/>
              </a:buClr>
              <a:buChar char="•"/>
              <a:defRPr>
                <a:solidFill>
                  <a:schemeClr val="tx1"/>
                </a:solidFill>
                <a:latin typeface="Arial" panose="020B0604020202020204" pitchFamily="34" charset="0"/>
              </a:defRPr>
            </a:lvl3pPr>
            <a:lvl4pPr marL="1600200" indent="-228600">
              <a:spcBef>
                <a:spcPct val="20000"/>
              </a:spcBef>
              <a:buClr>
                <a:srgbClr val="00A652"/>
              </a:buClr>
              <a:buChar char="–"/>
              <a:defRPr sz="1600">
                <a:solidFill>
                  <a:schemeClr val="tx1"/>
                </a:solidFill>
                <a:latin typeface="Arial" panose="020B0604020202020204" pitchFamily="34" charset="0"/>
              </a:defRPr>
            </a:lvl4pPr>
            <a:lvl5pPr marL="2057400" indent="-228600">
              <a:spcBef>
                <a:spcPct val="20000"/>
              </a:spcBef>
              <a:buClr>
                <a:srgbClr val="00A652"/>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A652"/>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A652"/>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A652"/>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A652"/>
              </a:buClr>
              <a:buChar char="»"/>
              <a:defRPr sz="1400">
                <a:solidFill>
                  <a:schemeClr val="tx1"/>
                </a:solidFill>
                <a:latin typeface="Arial" panose="020B0604020202020204" pitchFamily="34" charset="0"/>
              </a:defRPr>
            </a:lvl9pPr>
          </a:lstStyle>
          <a:p>
            <a:pPr eaLnBrk="1" hangingPunct="1">
              <a:buFontTx/>
              <a:buNone/>
            </a:pPr>
            <a:r>
              <a:rPr lang="en-US" altLang="en-US" sz="4000" dirty="0">
                <a:latin typeface="+mj-lt"/>
                <a:ea typeface="+mj-ea"/>
                <a:cs typeface="+mj-cs"/>
              </a:rPr>
              <a:t>Core Tools: Previsit Questionnaire</a:t>
            </a:r>
          </a:p>
        </p:txBody>
      </p:sp>
      <p:pic>
        <p:nvPicPr>
          <p:cNvPr id="2" name="AAP_BF_SRN11">
            <a:hlinkClick r:id="" action="ppaction://media"/>
            <a:extLst>
              <a:ext uri="{FF2B5EF4-FFF2-40B4-BE49-F238E27FC236}">
                <a16:creationId xmlns:a16="http://schemas.microsoft.com/office/drawing/2014/main" id="{3457F6D8-4868-413D-9FED-1796D1B13BB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529010" y="242198"/>
            <a:ext cx="609600" cy="609600"/>
          </a:xfrm>
          <a:prstGeom prst="rect">
            <a:avLst/>
          </a:prstGeom>
        </p:spPr>
      </p:pic>
    </p:spTree>
    <p:extLst>
      <p:ext uri="{BB962C8B-B14F-4D97-AF65-F5344CB8AC3E}">
        <p14:creationId xmlns:p14="http://schemas.microsoft.com/office/powerpoint/2010/main" val="277374147"/>
      </p:ext>
    </p:extLst>
  </p:cSld>
  <p:clrMapOvr>
    <a:masterClrMapping/>
  </p:clrMapOvr>
  <mc:AlternateContent xmlns:mc="http://schemas.openxmlformats.org/markup-compatibility/2006" xmlns:p14="http://schemas.microsoft.com/office/powerpoint/2010/main">
    <mc:Choice Requires="p14">
      <p:transition spd="slow" p14:dur="2000" advTm="73295"/>
    </mc:Choice>
    <mc:Fallback xmlns="">
      <p:transition spd="slow" advTm="7329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1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5"/>
          <p:cNvSpPr>
            <a:spLocks noGrp="1" noChangeArrowheads="1"/>
          </p:cNvSpPr>
          <p:nvPr>
            <p:ph type="body" sz="half" idx="4294967295"/>
          </p:nvPr>
        </p:nvSpPr>
        <p:spPr>
          <a:xfrm>
            <a:off x="247830" y="1480197"/>
            <a:ext cx="3981270" cy="2539353"/>
          </a:xfrm>
          <a:prstGeom prst="rect">
            <a:avLst/>
          </a:prstGeom>
        </p:spPr>
        <p:txBody>
          <a:bodyPr>
            <a:normAutofit/>
          </a:bodyPr>
          <a:lstStyle/>
          <a:p>
            <a:r>
              <a:rPr lang="en-US" altLang="en-US" sz="2000" dirty="0"/>
              <a:t>Provides opportunity for adolescents to think about their own health, behaviors, activities, growth/development, </a:t>
            </a:r>
          </a:p>
          <a:p>
            <a:r>
              <a:rPr lang="en-US" altLang="en-US" sz="2000" dirty="0"/>
              <a:t>Two versions of 11-14 Year PVQ: with and without sensitive questions</a:t>
            </a:r>
          </a:p>
          <a:p>
            <a:endParaRPr lang="en-US" altLang="en-US" sz="2000" dirty="0"/>
          </a:p>
        </p:txBody>
      </p:sp>
      <p:sp>
        <p:nvSpPr>
          <p:cNvPr id="6" name="Rectangle 10"/>
          <p:cNvSpPr>
            <a:spLocks noChangeArrowheads="1"/>
          </p:cNvSpPr>
          <p:nvPr/>
        </p:nvSpPr>
        <p:spPr bwMode="auto">
          <a:xfrm>
            <a:off x="514350" y="567911"/>
            <a:ext cx="8629650"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rgbClr val="00A652"/>
              </a:buClr>
              <a:buChar char="•"/>
              <a:defRPr sz="2200">
                <a:solidFill>
                  <a:schemeClr val="tx1"/>
                </a:solidFill>
                <a:latin typeface="Arial" panose="020B0604020202020204" pitchFamily="34" charset="0"/>
              </a:defRPr>
            </a:lvl1pPr>
            <a:lvl2pPr marL="742950" indent="-285750">
              <a:spcBef>
                <a:spcPct val="20000"/>
              </a:spcBef>
              <a:buClr>
                <a:srgbClr val="00A652"/>
              </a:buClr>
              <a:buChar char="–"/>
              <a:defRPr sz="2000">
                <a:solidFill>
                  <a:schemeClr val="tx1"/>
                </a:solidFill>
                <a:latin typeface="Arial" panose="020B0604020202020204" pitchFamily="34" charset="0"/>
              </a:defRPr>
            </a:lvl2pPr>
            <a:lvl3pPr marL="1143000" indent="-228600">
              <a:spcBef>
                <a:spcPct val="20000"/>
              </a:spcBef>
              <a:buClr>
                <a:srgbClr val="00A652"/>
              </a:buClr>
              <a:buChar char="•"/>
              <a:defRPr>
                <a:solidFill>
                  <a:schemeClr val="tx1"/>
                </a:solidFill>
                <a:latin typeface="Arial" panose="020B0604020202020204" pitchFamily="34" charset="0"/>
              </a:defRPr>
            </a:lvl3pPr>
            <a:lvl4pPr marL="1600200" indent="-228600">
              <a:spcBef>
                <a:spcPct val="20000"/>
              </a:spcBef>
              <a:buClr>
                <a:srgbClr val="00A652"/>
              </a:buClr>
              <a:buChar char="–"/>
              <a:defRPr sz="1600">
                <a:solidFill>
                  <a:schemeClr val="tx1"/>
                </a:solidFill>
                <a:latin typeface="Arial" panose="020B0604020202020204" pitchFamily="34" charset="0"/>
              </a:defRPr>
            </a:lvl4pPr>
            <a:lvl5pPr marL="2057400" indent="-228600">
              <a:spcBef>
                <a:spcPct val="20000"/>
              </a:spcBef>
              <a:buClr>
                <a:srgbClr val="00A652"/>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A652"/>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A652"/>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A652"/>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A652"/>
              </a:buClr>
              <a:buChar char="»"/>
              <a:defRPr sz="1400">
                <a:solidFill>
                  <a:schemeClr val="tx1"/>
                </a:solidFill>
                <a:latin typeface="Arial" panose="020B0604020202020204" pitchFamily="34" charset="0"/>
              </a:defRPr>
            </a:lvl9pPr>
          </a:lstStyle>
          <a:p>
            <a:pPr eaLnBrk="1" hangingPunct="1">
              <a:buFontTx/>
              <a:buNone/>
            </a:pPr>
            <a:r>
              <a:rPr lang="en-US" altLang="en-US" sz="4000" dirty="0">
                <a:latin typeface="+mj-lt"/>
                <a:ea typeface="+mj-ea"/>
                <a:cs typeface="+mj-cs"/>
              </a:rPr>
              <a:t>Adolescent Previsit Questionnaire</a:t>
            </a:r>
          </a:p>
        </p:txBody>
      </p:sp>
      <p:pic>
        <p:nvPicPr>
          <p:cNvPr id="4" name="Picture 3">
            <a:extLst>
              <a:ext uri="{FF2B5EF4-FFF2-40B4-BE49-F238E27FC236}">
                <a16:creationId xmlns:a16="http://schemas.microsoft.com/office/drawing/2014/main" id="{9D9A62D9-83D0-4C9A-B319-F1959C912B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1075" y="1277523"/>
            <a:ext cx="2753658" cy="3564457"/>
          </a:xfrm>
          <a:prstGeom prst="rect">
            <a:avLst/>
          </a:prstGeom>
          <a:ln w="3175">
            <a:solidFill>
              <a:schemeClr val="tx1">
                <a:lumMod val="50000"/>
                <a:lumOff val="50000"/>
              </a:schemeClr>
            </a:solidFill>
          </a:ln>
        </p:spPr>
      </p:pic>
      <p:pic>
        <p:nvPicPr>
          <p:cNvPr id="5" name="Picture 4">
            <a:extLst>
              <a:ext uri="{FF2B5EF4-FFF2-40B4-BE49-F238E27FC236}">
                <a16:creationId xmlns:a16="http://schemas.microsoft.com/office/drawing/2014/main" id="{2DDD66ED-B171-43D5-A07A-7BE2E961DA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03512" y="2190395"/>
            <a:ext cx="2992658" cy="3873829"/>
          </a:xfrm>
          <a:prstGeom prst="rect">
            <a:avLst/>
          </a:prstGeom>
          <a:ln w="3175">
            <a:solidFill>
              <a:schemeClr val="tx1">
                <a:lumMod val="50000"/>
                <a:lumOff val="50000"/>
              </a:schemeClr>
            </a:solidFill>
          </a:ln>
        </p:spPr>
      </p:pic>
      <p:pic>
        <p:nvPicPr>
          <p:cNvPr id="2" name="AAP_BF_SRN12">
            <a:hlinkClick r:id="" action="ppaction://media"/>
            <a:extLst>
              <a:ext uri="{FF2B5EF4-FFF2-40B4-BE49-F238E27FC236}">
                <a16:creationId xmlns:a16="http://schemas.microsoft.com/office/drawing/2014/main" id="{0202D2F1-F517-4296-AF20-6927EB517DF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585158" y="313117"/>
            <a:ext cx="609600" cy="609600"/>
          </a:xfrm>
          <a:prstGeom prst="rect">
            <a:avLst/>
          </a:prstGeom>
        </p:spPr>
      </p:pic>
    </p:spTree>
    <p:extLst>
      <p:ext uri="{BB962C8B-B14F-4D97-AF65-F5344CB8AC3E}">
        <p14:creationId xmlns:p14="http://schemas.microsoft.com/office/powerpoint/2010/main" val="1440550642"/>
      </p:ext>
    </p:extLst>
  </p:cSld>
  <p:clrMapOvr>
    <a:masterClrMapping/>
  </p:clrMapOvr>
  <mc:AlternateContent xmlns:mc="http://schemas.openxmlformats.org/markup-compatibility/2006" xmlns:p14="http://schemas.microsoft.com/office/powerpoint/2010/main">
    <mc:Choice Requires="p14">
      <p:transition spd="slow" p14:dur="2000" advTm="48058"/>
    </mc:Choice>
    <mc:Fallback xmlns="">
      <p:transition spd="slow" advTm="4805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2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B560BBFD-9FFD-4788-9AEA-33062D4940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8838" y="95250"/>
            <a:ext cx="5121425" cy="6629400"/>
          </a:xfrm>
          <a:prstGeom prst="rect">
            <a:avLst/>
          </a:prstGeom>
          <a:ln w="3175">
            <a:solidFill>
              <a:schemeClr val="tx1">
                <a:lumMod val="50000"/>
                <a:lumOff val="50000"/>
              </a:schemeClr>
            </a:solidFill>
          </a:ln>
        </p:spPr>
      </p:pic>
      <p:grpSp>
        <p:nvGrpSpPr>
          <p:cNvPr id="7" name="Group 3">
            <a:extLst>
              <a:ext uri="{FF2B5EF4-FFF2-40B4-BE49-F238E27FC236}">
                <a16:creationId xmlns:a16="http://schemas.microsoft.com/office/drawing/2014/main" id="{F9E76E4C-DCDB-4074-A0C6-F8E0EA861B5F}"/>
              </a:ext>
            </a:extLst>
          </p:cNvPr>
          <p:cNvGrpSpPr>
            <a:grpSpLocks/>
          </p:cNvGrpSpPr>
          <p:nvPr/>
        </p:nvGrpSpPr>
        <p:grpSpPr bwMode="auto">
          <a:xfrm>
            <a:off x="552450" y="3933904"/>
            <a:ext cx="8469313" cy="1536700"/>
            <a:chOff x="584" y="2940"/>
            <a:chExt cx="5335" cy="968"/>
          </a:xfrm>
        </p:grpSpPr>
        <p:sp>
          <p:nvSpPr>
            <p:cNvPr id="8" name="Oval 4">
              <a:extLst>
                <a:ext uri="{FF2B5EF4-FFF2-40B4-BE49-F238E27FC236}">
                  <a16:creationId xmlns:a16="http://schemas.microsoft.com/office/drawing/2014/main" id="{A57226E9-7F09-411F-A7CE-A973E10F3659}"/>
                </a:ext>
              </a:extLst>
            </p:cNvPr>
            <p:cNvSpPr>
              <a:spLocks noChangeArrowheads="1"/>
            </p:cNvSpPr>
            <p:nvPr/>
          </p:nvSpPr>
          <p:spPr bwMode="auto">
            <a:xfrm>
              <a:off x="584" y="3492"/>
              <a:ext cx="2632" cy="416"/>
            </a:xfrm>
            <a:prstGeom prst="ellipse">
              <a:avLst/>
            </a:prstGeom>
            <a:noFill/>
            <a:ln w="28575">
              <a:solidFill>
                <a:srgbClr val="CC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9" name="Line 5">
              <a:extLst>
                <a:ext uri="{FF2B5EF4-FFF2-40B4-BE49-F238E27FC236}">
                  <a16:creationId xmlns:a16="http://schemas.microsoft.com/office/drawing/2014/main" id="{0B0536FF-0212-49A1-8B60-B00DA1FEE0F4}"/>
                </a:ext>
              </a:extLst>
            </p:cNvPr>
            <p:cNvSpPr>
              <a:spLocks noChangeShapeType="1"/>
            </p:cNvSpPr>
            <p:nvPr/>
          </p:nvSpPr>
          <p:spPr bwMode="auto">
            <a:xfrm flipH="1">
              <a:off x="3176" y="3220"/>
              <a:ext cx="848" cy="440"/>
            </a:xfrm>
            <a:prstGeom prst="line">
              <a:avLst/>
            </a:prstGeom>
            <a:noFill/>
            <a:ln w="57150">
              <a:solidFill>
                <a:srgbClr val="CC00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 name="Text Box 6">
              <a:extLst>
                <a:ext uri="{FF2B5EF4-FFF2-40B4-BE49-F238E27FC236}">
                  <a16:creationId xmlns:a16="http://schemas.microsoft.com/office/drawing/2014/main" id="{AEDB140B-7543-4ED2-957D-69C645734791}"/>
                </a:ext>
              </a:extLst>
            </p:cNvPr>
            <p:cNvSpPr txBox="1">
              <a:spLocks noChangeArrowheads="1"/>
            </p:cNvSpPr>
            <p:nvPr/>
          </p:nvSpPr>
          <p:spPr bwMode="auto">
            <a:xfrm>
              <a:off x="3483" y="2940"/>
              <a:ext cx="2436" cy="407"/>
            </a:xfrm>
            <a:prstGeom prst="rect">
              <a:avLst/>
            </a:prstGeom>
            <a:solidFill>
              <a:schemeClr val="bg1"/>
            </a:solidFill>
            <a:ln w="6350">
              <a:solidFill>
                <a:srgbClr val="CC00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Your growing and developing </a:t>
              </a:r>
              <a:r>
                <a:rPr lang="en-US" altLang="en-US" dirty="0">
                  <a:solidFill>
                    <a:prstClr val="black"/>
                  </a:solidFill>
                </a:rPr>
                <a:t>baby - </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Developmental Surveillance</a:t>
              </a:r>
            </a:p>
          </p:txBody>
        </p:sp>
      </p:grpSp>
      <p:grpSp>
        <p:nvGrpSpPr>
          <p:cNvPr id="15" name="Group 11">
            <a:extLst>
              <a:ext uri="{FF2B5EF4-FFF2-40B4-BE49-F238E27FC236}">
                <a16:creationId xmlns:a16="http://schemas.microsoft.com/office/drawing/2014/main" id="{A5DBDD77-3B7D-4EFE-81F5-D2B977667872}"/>
              </a:ext>
            </a:extLst>
          </p:cNvPr>
          <p:cNvGrpSpPr>
            <a:grpSpLocks/>
          </p:cNvGrpSpPr>
          <p:nvPr/>
        </p:nvGrpSpPr>
        <p:grpSpPr bwMode="auto">
          <a:xfrm>
            <a:off x="694531" y="1098193"/>
            <a:ext cx="7945438" cy="935038"/>
            <a:chOff x="648" y="97"/>
            <a:chExt cx="5005" cy="589"/>
          </a:xfrm>
        </p:grpSpPr>
        <p:sp>
          <p:nvSpPr>
            <p:cNvPr id="16" name="Oval 12">
              <a:extLst>
                <a:ext uri="{FF2B5EF4-FFF2-40B4-BE49-F238E27FC236}">
                  <a16:creationId xmlns:a16="http://schemas.microsoft.com/office/drawing/2014/main" id="{55731CB5-F90A-428D-A933-B7ACC4B47F1F}"/>
                </a:ext>
              </a:extLst>
            </p:cNvPr>
            <p:cNvSpPr>
              <a:spLocks noChangeArrowheads="1"/>
            </p:cNvSpPr>
            <p:nvPr/>
          </p:nvSpPr>
          <p:spPr bwMode="auto">
            <a:xfrm>
              <a:off x="648" y="464"/>
              <a:ext cx="2632" cy="222"/>
            </a:xfrm>
            <a:prstGeom prst="ellipse">
              <a:avLst/>
            </a:prstGeom>
            <a:noFill/>
            <a:ln w="28575">
              <a:solidFill>
                <a:srgbClr val="CC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17" name="Line 13">
              <a:extLst>
                <a:ext uri="{FF2B5EF4-FFF2-40B4-BE49-F238E27FC236}">
                  <a16:creationId xmlns:a16="http://schemas.microsoft.com/office/drawing/2014/main" id="{6C9A3E08-DFC9-49D7-9B85-6F896E948EF4}"/>
                </a:ext>
              </a:extLst>
            </p:cNvPr>
            <p:cNvSpPr>
              <a:spLocks noChangeShapeType="1"/>
            </p:cNvSpPr>
            <p:nvPr/>
          </p:nvSpPr>
          <p:spPr bwMode="auto">
            <a:xfrm flipH="1">
              <a:off x="3280" y="288"/>
              <a:ext cx="501" cy="240"/>
            </a:xfrm>
            <a:prstGeom prst="line">
              <a:avLst/>
            </a:prstGeom>
            <a:noFill/>
            <a:ln w="57150">
              <a:solidFill>
                <a:srgbClr val="CC00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 name="Text Box 14">
              <a:extLst>
                <a:ext uri="{FF2B5EF4-FFF2-40B4-BE49-F238E27FC236}">
                  <a16:creationId xmlns:a16="http://schemas.microsoft.com/office/drawing/2014/main" id="{7C39F9E3-7346-47DB-81FF-66D42AC9840B}"/>
                </a:ext>
              </a:extLst>
            </p:cNvPr>
            <p:cNvSpPr txBox="1">
              <a:spLocks noChangeArrowheads="1"/>
            </p:cNvSpPr>
            <p:nvPr/>
          </p:nvSpPr>
          <p:spPr bwMode="auto">
            <a:xfrm>
              <a:off x="3781" y="97"/>
              <a:ext cx="1872" cy="407"/>
            </a:xfrm>
            <a:prstGeom prst="rect">
              <a:avLst/>
            </a:prstGeom>
            <a:solidFill>
              <a:schemeClr val="bg1"/>
            </a:solidFill>
            <a:ln w="6350">
              <a:solidFill>
                <a:srgbClr val="CC00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What would you like to talk about today?</a:t>
              </a:r>
            </a:p>
          </p:txBody>
        </p:sp>
      </p:grpSp>
      <p:grpSp>
        <p:nvGrpSpPr>
          <p:cNvPr id="20" name="Group 11">
            <a:extLst>
              <a:ext uri="{FF2B5EF4-FFF2-40B4-BE49-F238E27FC236}">
                <a16:creationId xmlns:a16="http://schemas.microsoft.com/office/drawing/2014/main" id="{B77FCD0C-14DD-4B9F-9C97-60741A722677}"/>
              </a:ext>
            </a:extLst>
          </p:cNvPr>
          <p:cNvGrpSpPr>
            <a:grpSpLocks/>
          </p:cNvGrpSpPr>
          <p:nvPr/>
        </p:nvGrpSpPr>
        <p:grpSpPr bwMode="auto">
          <a:xfrm>
            <a:off x="693738" y="2230910"/>
            <a:ext cx="8328025" cy="658813"/>
            <a:chOff x="697" y="255"/>
            <a:chExt cx="4983" cy="415"/>
          </a:xfrm>
        </p:grpSpPr>
        <p:sp>
          <p:nvSpPr>
            <p:cNvPr id="21" name="Oval 12">
              <a:extLst>
                <a:ext uri="{FF2B5EF4-FFF2-40B4-BE49-F238E27FC236}">
                  <a16:creationId xmlns:a16="http://schemas.microsoft.com/office/drawing/2014/main" id="{0A91E976-EE63-4E92-B425-4F974D128462}"/>
                </a:ext>
              </a:extLst>
            </p:cNvPr>
            <p:cNvSpPr>
              <a:spLocks noChangeArrowheads="1"/>
            </p:cNvSpPr>
            <p:nvPr/>
          </p:nvSpPr>
          <p:spPr bwMode="auto">
            <a:xfrm>
              <a:off x="697" y="378"/>
              <a:ext cx="2632" cy="292"/>
            </a:xfrm>
            <a:prstGeom prst="ellipse">
              <a:avLst/>
            </a:prstGeom>
            <a:noFill/>
            <a:ln w="28575">
              <a:solidFill>
                <a:srgbClr val="CC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22" name="Line 13">
              <a:extLst>
                <a:ext uri="{FF2B5EF4-FFF2-40B4-BE49-F238E27FC236}">
                  <a16:creationId xmlns:a16="http://schemas.microsoft.com/office/drawing/2014/main" id="{04B92B5C-1F5E-4EBB-B13F-B8675CF21220}"/>
                </a:ext>
              </a:extLst>
            </p:cNvPr>
            <p:cNvSpPr>
              <a:spLocks noChangeShapeType="1"/>
            </p:cNvSpPr>
            <p:nvPr/>
          </p:nvSpPr>
          <p:spPr bwMode="auto">
            <a:xfrm flipH="1">
              <a:off x="3329" y="476"/>
              <a:ext cx="479" cy="81"/>
            </a:xfrm>
            <a:prstGeom prst="line">
              <a:avLst/>
            </a:prstGeom>
            <a:noFill/>
            <a:ln w="57150">
              <a:solidFill>
                <a:srgbClr val="CC00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 name="Text Box 14">
              <a:extLst>
                <a:ext uri="{FF2B5EF4-FFF2-40B4-BE49-F238E27FC236}">
                  <a16:creationId xmlns:a16="http://schemas.microsoft.com/office/drawing/2014/main" id="{195C79F6-6BCE-40F2-8FE1-B9A685DA43D2}"/>
                </a:ext>
              </a:extLst>
            </p:cNvPr>
            <p:cNvSpPr txBox="1">
              <a:spLocks noChangeArrowheads="1"/>
            </p:cNvSpPr>
            <p:nvPr/>
          </p:nvSpPr>
          <p:spPr bwMode="auto">
            <a:xfrm>
              <a:off x="3808" y="255"/>
              <a:ext cx="1872" cy="407"/>
            </a:xfrm>
            <a:prstGeom prst="rect">
              <a:avLst/>
            </a:prstGeom>
            <a:solidFill>
              <a:schemeClr val="bg1"/>
            </a:solidFill>
            <a:ln w="6350">
              <a:solidFill>
                <a:srgbClr val="CC00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Tell us about your baby and family.</a:t>
              </a:r>
            </a:p>
          </p:txBody>
        </p:sp>
      </p:grpSp>
      <p:grpSp>
        <p:nvGrpSpPr>
          <p:cNvPr id="24" name="Group 11">
            <a:extLst>
              <a:ext uri="{FF2B5EF4-FFF2-40B4-BE49-F238E27FC236}">
                <a16:creationId xmlns:a16="http://schemas.microsoft.com/office/drawing/2014/main" id="{C2BD57FB-FBD6-4C58-851D-07395C20AAB2}"/>
              </a:ext>
            </a:extLst>
          </p:cNvPr>
          <p:cNvGrpSpPr>
            <a:grpSpLocks/>
          </p:cNvGrpSpPr>
          <p:nvPr/>
        </p:nvGrpSpPr>
        <p:grpSpPr bwMode="auto">
          <a:xfrm>
            <a:off x="675483" y="473591"/>
            <a:ext cx="7945438" cy="1139828"/>
            <a:chOff x="648" y="-31"/>
            <a:chExt cx="5005" cy="718"/>
          </a:xfrm>
        </p:grpSpPr>
        <p:sp>
          <p:nvSpPr>
            <p:cNvPr id="25" name="Oval 12">
              <a:extLst>
                <a:ext uri="{FF2B5EF4-FFF2-40B4-BE49-F238E27FC236}">
                  <a16:creationId xmlns:a16="http://schemas.microsoft.com/office/drawing/2014/main" id="{1E83E997-9111-4184-B9BB-003E4E286E34}"/>
                </a:ext>
              </a:extLst>
            </p:cNvPr>
            <p:cNvSpPr>
              <a:spLocks noChangeArrowheads="1"/>
            </p:cNvSpPr>
            <p:nvPr/>
          </p:nvSpPr>
          <p:spPr bwMode="auto">
            <a:xfrm>
              <a:off x="648" y="447"/>
              <a:ext cx="2632" cy="240"/>
            </a:xfrm>
            <a:prstGeom prst="ellipse">
              <a:avLst/>
            </a:prstGeom>
            <a:noFill/>
            <a:ln w="28575">
              <a:solidFill>
                <a:srgbClr val="CC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26" name="Line 13">
              <a:extLst>
                <a:ext uri="{FF2B5EF4-FFF2-40B4-BE49-F238E27FC236}">
                  <a16:creationId xmlns:a16="http://schemas.microsoft.com/office/drawing/2014/main" id="{057CDB4A-1E99-4587-9BE9-0D94369C51BE}"/>
                </a:ext>
              </a:extLst>
            </p:cNvPr>
            <p:cNvSpPr>
              <a:spLocks noChangeShapeType="1"/>
            </p:cNvSpPr>
            <p:nvPr/>
          </p:nvSpPr>
          <p:spPr bwMode="auto">
            <a:xfrm flipH="1">
              <a:off x="3280" y="121"/>
              <a:ext cx="508" cy="407"/>
            </a:xfrm>
            <a:prstGeom prst="line">
              <a:avLst/>
            </a:prstGeom>
            <a:noFill/>
            <a:ln w="57150">
              <a:solidFill>
                <a:srgbClr val="CC00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 name="Text Box 14">
              <a:extLst>
                <a:ext uri="{FF2B5EF4-FFF2-40B4-BE49-F238E27FC236}">
                  <a16:creationId xmlns:a16="http://schemas.microsoft.com/office/drawing/2014/main" id="{E81181E3-A8C8-48B5-A549-A88A39231345}"/>
                </a:ext>
              </a:extLst>
            </p:cNvPr>
            <p:cNvSpPr txBox="1">
              <a:spLocks noChangeArrowheads="1"/>
            </p:cNvSpPr>
            <p:nvPr/>
          </p:nvSpPr>
          <p:spPr bwMode="auto">
            <a:xfrm>
              <a:off x="3781" y="-31"/>
              <a:ext cx="1872" cy="233"/>
            </a:xfrm>
            <a:prstGeom prst="rect">
              <a:avLst/>
            </a:prstGeom>
            <a:solidFill>
              <a:schemeClr val="bg1"/>
            </a:solidFill>
            <a:ln w="6350">
              <a:solidFill>
                <a:srgbClr val="CC00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Additional Screenings</a:t>
              </a:r>
            </a:p>
          </p:txBody>
        </p:sp>
      </p:grpSp>
      <p:pic>
        <p:nvPicPr>
          <p:cNvPr id="2" name="AAP_BF_SRN13-edited">
            <a:hlinkClick r:id="" action="ppaction://media"/>
            <a:extLst>
              <a:ext uri="{FF2B5EF4-FFF2-40B4-BE49-F238E27FC236}">
                <a16:creationId xmlns:a16="http://schemas.microsoft.com/office/drawing/2014/main" id="{332BB694-AA93-4229-88F8-5437EA87CE6B}"/>
              </a:ext>
            </a:extLst>
          </p:cNvPr>
          <p:cNvPicPr>
            <a:picLocks noChangeAspect="1"/>
          </p:cNvPicPr>
          <p:nvPr>
            <a:audioFile r:link="rId2"/>
            <p:extLst>
              <p:ext uri="{DAA4B4D4-6D71-4841-9C94-3DE7FCFB9230}">
                <p14:media xmlns:p14="http://schemas.microsoft.com/office/powerpoint/2010/main" r:embed="rId3">
                  <p14:trim end="22714.0562"/>
                </p14:media>
              </p:ext>
            </p:extLst>
          </p:nvPr>
        </p:nvPicPr>
        <p:blipFill>
          <a:blip r:embed="rId7"/>
          <a:stretch>
            <a:fillRect/>
          </a:stretch>
        </p:blipFill>
        <p:spPr>
          <a:xfrm>
            <a:off x="9478563" y="168791"/>
            <a:ext cx="609600" cy="609600"/>
          </a:xfrm>
          <a:prstGeom prst="rect">
            <a:avLst/>
          </a:prstGeom>
        </p:spPr>
      </p:pic>
      <p:sp>
        <p:nvSpPr>
          <p:cNvPr id="4" name="Rectangle 3">
            <a:extLst>
              <a:ext uri="{FF2B5EF4-FFF2-40B4-BE49-F238E27FC236}">
                <a16:creationId xmlns:a16="http://schemas.microsoft.com/office/drawing/2014/main" id="{061BE43F-9464-164B-AB61-681C9659355C}"/>
              </a:ext>
            </a:extLst>
          </p:cNvPr>
          <p:cNvSpPr/>
          <p:nvPr/>
        </p:nvSpPr>
        <p:spPr>
          <a:xfrm>
            <a:off x="8788998" y="591671"/>
            <a:ext cx="232765" cy="3980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26764400"/>
      </p:ext>
    </p:extLst>
  </p:cSld>
  <p:clrMapOvr>
    <a:masterClrMapping/>
  </p:clrMapOvr>
  <mc:AlternateContent xmlns:mc="http://schemas.openxmlformats.org/markup-compatibility/2006" xmlns:p14="http://schemas.microsoft.com/office/powerpoint/2010/main">
    <mc:Choice Requires="p14">
      <p:transition spd="slow" p14:dur="2000" advTm="89000"/>
    </mc:Choice>
    <mc:Fallback xmlns="">
      <p:transition spd="slow" advTm="8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1" presetClass="mediacall" presetSubtype="0" fill="hold" nodeType="withEffect">
                                  <p:stCondLst>
                                    <p:cond delay="0"/>
                                  </p:stCondLst>
                                  <p:childTnLst>
                                    <p:cmd type="call" cmd="playFrom(0.0)">
                                      <p:cBhvr>
                                        <p:cTn id="9" dur="88580"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10100"/>
                                  </p:stCondLst>
                                  <p:childTnLst>
                                    <p:set>
                                      <p:cBhvr>
                                        <p:cTn id="13" dur="1" fill="hold">
                                          <p:stCondLst>
                                            <p:cond delay="0"/>
                                          </p:stCondLst>
                                        </p:cTn>
                                        <p:tgtEl>
                                          <p:spTgt spid="24"/>
                                        </p:tgtEl>
                                        <p:attrNameLst>
                                          <p:attrName>style.visibility</p:attrName>
                                        </p:attrNameLst>
                                      </p:cBhvr>
                                      <p:to>
                                        <p:strVal val="visible"/>
                                      </p:to>
                                    </p:set>
                                    <p:animEffect transition="in" filter="wipe(right)">
                                      <p:cBhvr>
                                        <p:cTn id="14" dur="2000"/>
                                        <p:tgtEl>
                                          <p:spTgt spid="24"/>
                                        </p:tgtEl>
                                      </p:cBhvr>
                                    </p:animEffect>
                                  </p:childTnLst>
                                </p:cTn>
                              </p:par>
                            </p:childTnLst>
                          </p:cTn>
                        </p:par>
                        <p:par>
                          <p:cTn id="15" fill="hold">
                            <p:stCondLst>
                              <p:cond delay="12100"/>
                            </p:stCondLst>
                            <p:childTnLst>
                              <p:par>
                                <p:cTn id="16" presetID="22" presetClass="entr" presetSubtype="2" fill="hold" nodeType="afterEffect">
                                  <p:stCondLst>
                                    <p:cond delay="23100"/>
                                  </p:stCondLst>
                                  <p:childTnLst>
                                    <p:set>
                                      <p:cBhvr>
                                        <p:cTn id="17" dur="1" fill="hold">
                                          <p:stCondLst>
                                            <p:cond delay="0"/>
                                          </p:stCondLst>
                                        </p:cTn>
                                        <p:tgtEl>
                                          <p:spTgt spid="15"/>
                                        </p:tgtEl>
                                        <p:attrNameLst>
                                          <p:attrName>style.visibility</p:attrName>
                                        </p:attrNameLst>
                                      </p:cBhvr>
                                      <p:to>
                                        <p:strVal val="visible"/>
                                      </p:to>
                                    </p:set>
                                    <p:animEffect transition="in" filter="wipe(right)">
                                      <p:cBhvr>
                                        <p:cTn id="18" dur="2000"/>
                                        <p:tgtEl>
                                          <p:spTgt spid="15"/>
                                        </p:tgtEl>
                                      </p:cBhvr>
                                    </p:animEffect>
                                  </p:childTnLst>
                                </p:cTn>
                              </p:par>
                            </p:childTnLst>
                          </p:cTn>
                        </p:par>
                        <p:par>
                          <p:cTn id="19" fill="hold">
                            <p:stCondLst>
                              <p:cond delay="37200"/>
                            </p:stCondLst>
                            <p:childTnLst>
                              <p:par>
                                <p:cTn id="20" presetID="22" presetClass="entr" presetSubtype="2" fill="hold" nodeType="afterEffect">
                                  <p:stCondLst>
                                    <p:cond delay="9300"/>
                                  </p:stCondLst>
                                  <p:childTnLst>
                                    <p:set>
                                      <p:cBhvr>
                                        <p:cTn id="21" dur="1" fill="hold">
                                          <p:stCondLst>
                                            <p:cond delay="0"/>
                                          </p:stCondLst>
                                        </p:cTn>
                                        <p:tgtEl>
                                          <p:spTgt spid="20"/>
                                        </p:tgtEl>
                                        <p:attrNameLst>
                                          <p:attrName>style.visibility</p:attrName>
                                        </p:attrNameLst>
                                      </p:cBhvr>
                                      <p:to>
                                        <p:strVal val="visible"/>
                                      </p:to>
                                    </p:set>
                                    <p:animEffect transition="in" filter="wipe(right)">
                                      <p:cBhvr>
                                        <p:cTn id="22" dur="2000"/>
                                        <p:tgtEl>
                                          <p:spTgt spid="20"/>
                                        </p:tgtEl>
                                      </p:cBhvr>
                                    </p:animEffect>
                                  </p:childTnLst>
                                </p:cTn>
                              </p:par>
                            </p:childTnLst>
                          </p:cTn>
                        </p:par>
                        <p:par>
                          <p:cTn id="23" fill="hold">
                            <p:stCondLst>
                              <p:cond delay="48500"/>
                            </p:stCondLst>
                            <p:childTnLst>
                              <p:par>
                                <p:cTn id="24" presetID="22" presetClass="entr" presetSubtype="2" fill="hold" nodeType="afterEffect">
                                  <p:stCondLst>
                                    <p:cond delay="16100"/>
                                  </p:stCondLst>
                                  <p:childTnLst>
                                    <p:set>
                                      <p:cBhvr>
                                        <p:cTn id="25" dur="1" fill="hold">
                                          <p:stCondLst>
                                            <p:cond delay="0"/>
                                          </p:stCondLst>
                                        </p:cTn>
                                        <p:tgtEl>
                                          <p:spTgt spid="7"/>
                                        </p:tgtEl>
                                        <p:attrNameLst>
                                          <p:attrName>style.visibility</p:attrName>
                                        </p:attrNameLst>
                                      </p:cBhvr>
                                      <p:to>
                                        <p:strVal val="visible"/>
                                      </p:to>
                                    </p:set>
                                    <p:animEffect transition="in" filter="wipe(right)">
                                      <p:cBhvr>
                                        <p:cTn id="2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A374BD8-722A-4B73-94A2-9712D70A7A15}"/>
              </a:ext>
            </a:extLst>
          </p:cNvPr>
          <p:cNvPicPr>
            <a:picLocks noChangeAspect="1"/>
          </p:cNvPicPr>
          <p:nvPr/>
        </p:nvPicPr>
        <p:blipFill>
          <a:blip r:embed="rId6"/>
          <a:stretch>
            <a:fillRect/>
          </a:stretch>
        </p:blipFill>
        <p:spPr>
          <a:xfrm>
            <a:off x="178652" y="163705"/>
            <a:ext cx="6634045" cy="6103620"/>
          </a:xfrm>
          <a:prstGeom prst="rect">
            <a:avLst/>
          </a:prstGeom>
          <a:ln w="3175">
            <a:solidFill>
              <a:schemeClr val="tx1">
                <a:lumMod val="50000"/>
                <a:lumOff val="50000"/>
              </a:schemeClr>
            </a:solidFill>
          </a:ln>
        </p:spPr>
      </p:pic>
      <p:grpSp>
        <p:nvGrpSpPr>
          <p:cNvPr id="10" name="Group 11">
            <a:extLst>
              <a:ext uri="{FF2B5EF4-FFF2-40B4-BE49-F238E27FC236}">
                <a16:creationId xmlns:a16="http://schemas.microsoft.com/office/drawing/2014/main" id="{C008BC19-7E9C-4E49-896A-1DA6B33D270A}"/>
              </a:ext>
            </a:extLst>
          </p:cNvPr>
          <p:cNvGrpSpPr>
            <a:grpSpLocks/>
          </p:cNvGrpSpPr>
          <p:nvPr/>
        </p:nvGrpSpPr>
        <p:grpSpPr bwMode="auto">
          <a:xfrm>
            <a:off x="1479391" y="163705"/>
            <a:ext cx="7481729" cy="1105025"/>
            <a:chOff x="648" y="-25"/>
            <a:chExt cx="5047" cy="739"/>
          </a:xfrm>
        </p:grpSpPr>
        <p:sp>
          <p:nvSpPr>
            <p:cNvPr id="11" name="Oval 12">
              <a:extLst>
                <a:ext uri="{FF2B5EF4-FFF2-40B4-BE49-F238E27FC236}">
                  <a16:creationId xmlns:a16="http://schemas.microsoft.com/office/drawing/2014/main" id="{FF25C0CE-6BB2-4120-95A3-18AE9241618D}"/>
                </a:ext>
              </a:extLst>
            </p:cNvPr>
            <p:cNvSpPr>
              <a:spLocks noChangeArrowheads="1"/>
            </p:cNvSpPr>
            <p:nvPr/>
          </p:nvSpPr>
          <p:spPr bwMode="auto">
            <a:xfrm>
              <a:off x="648" y="345"/>
              <a:ext cx="2632" cy="369"/>
            </a:xfrm>
            <a:prstGeom prst="ellipse">
              <a:avLst/>
            </a:prstGeom>
            <a:noFill/>
            <a:ln w="28575">
              <a:solidFill>
                <a:srgbClr val="CC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12" name="Line 13">
              <a:extLst>
                <a:ext uri="{FF2B5EF4-FFF2-40B4-BE49-F238E27FC236}">
                  <a16:creationId xmlns:a16="http://schemas.microsoft.com/office/drawing/2014/main" id="{DFBFABB0-B084-4A82-8EFC-F5619AD4DE48}"/>
                </a:ext>
              </a:extLst>
            </p:cNvPr>
            <p:cNvSpPr>
              <a:spLocks noChangeShapeType="1"/>
            </p:cNvSpPr>
            <p:nvPr/>
          </p:nvSpPr>
          <p:spPr bwMode="auto">
            <a:xfrm flipH="1">
              <a:off x="3277" y="121"/>
              <a:ext cx="511" cy="441"/>
            </a:xfrm>
            <a:prstGeom prst="line">
              <a:avLst/>
            </a:prstGeom>
            <a:noFill/>
            <a:ln w="57150">
              <a:solidFill>
                <a:srgbClr val="CC00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 name="Text Box 14">
              <a:extLst>
                <a:ext uri="{FF2B5EF4-FFF2-40B4-BE49-F238E27FC236}">
                  <a16:creationId xmlns:a16="http://schemas.microsoft.com/office/drawing/2014/main" id="{B29B01E4-33C2-424B-83FB-3093D5870876}"/>
                </a:ext>
              </a:extLst>
            </p:cNvPr>
            <p:cNvSpPr txBox="1">
              <a:spLocks noChangeArrowheads="1"/>
            </p:cNvSpPr>
            <p:nvPr/>
          </p:nvSpPr>
          <p:spPr bwMode="auto">
            <a:xfrm>
              <a:off x="3532" y="-25"/>
              <a:ext cx="2163" cy="494"/>
            </a:xfrm>
            <a:prstGeom prst="rect">
              <a:avLst/>
            </a:prstGeom>
            <a:solidFill>
              <a:schemeClr val="bg1"/>
            </a:solidFill>
            <a:ln w="6350">
              <a:solidFill>
                <a:srgbClr val="CC00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Medical Screening – </a:t>
              </a: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Risk Assessment Questions</a:t>
              </a:r>
            </a:p>
          </p:txBody>
        </p:sp>
      </p:grpSp>
      <p:sp>
        <p:nvSpPr>
          <p:cNvPr id="15" name="Oval 12">
            <a:extLst>
              <a:ext uri="{FF2B5EF4-FFF2-40B4-BE49-F238E27FC236}">
                <a16:creationId xmlns:a16="http://schemas.microsoft.com/office/drawing/2014/main" id="{9150BE80-36D7-4B84-91E0-C04CA5D6DF91}"/>
              </a:ext>
            </a:extLst>
          </p:cNvPr>
          <p:cNvSpPr>
            <a:spLocks noChangeArrowheads="1"/>
          </p:cNvSpPr>
          <p:nvPr/>
        </p:nvSpPr>
        <p:spPr bwMode="auto">
          <a:xfrm>
            <a:off x="207932" y="902382"/>
            <a:ext cx="897891" cy="2526618"/>
          </a:xfrm>
          <a:prstGeom prst="ellipse">
            <a:avLst/>
          </a:prstGeom>
          <a:noFill/>
          <a:ln w="28575">
            <a:solidFill>
              <a:srgbClr val="CC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grpSp>
        <p:nvGrpSpPr>
          <p:cNvPr id="23" name="Group 22">
            <a:extLst>
              <a:ext uri="{FF2B5EF4-FFF2-40B4-BE49-F238E27FC236}">
                <a16:creationId xmlns:a16="http://schemas.microsoft.com/office/drawing/2014/main" id="{CCEDAAB3-CEB2-450A-85B9-2E03C22037FD}"/>
              </a:ext>
            </a:extLst>
          </p:cNvPr>
          <p:cNvGrpSpPr/>
          <p:nvPr/>
        </p:nvGrpSpPr>
        <p:grpSpPr>
          <a:xfrm>
            <a:off x="5296639" y="3296932"/>
            <a:ext cx="749974" cy="591333"/>
            <a:chOff x="5296639" y="3296932"/>
            <a:chExt cx="749974" cy="591333"/>
          </a:xfrm>
        </p:grpSpPr>
        <p:sp>
          <p:nvSpPr>
            <p:cNvPr id="21" name="Arrow: Down 20">
              <a:extLst>
                <a:ext uri="{FF2B5EF4-FFF2-40B4-BE49-F238E27FC236}">
                  <a16:creationId xmlns:a16="http://schemas.microsoft.com/office/drawing/2014/main" id="{016FDC08-5CCA-42FC-903F-9C57DCC8AC9A}"/>
                </a:ext>
              </a:extLst>
            </p:cNvPr>
            <p:cNvSpPr/>
            <p:nvPr/>
          </p:nvSpPr>
          <p:spPr>
            <a:xfrm rot="10800000">
              <a:off x="5296639" y="3296932"/>
              <a:ext cx="378015" cy="58358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Down 21">
              <a:extLst>
                <a:ext uri="{FF2B5EF4-FFF2-40B4-BE49-F238E27FC236}">
                  <a16:creationId xmlns:a16="http://schemas.microsoft.com/office/drawing/2014/main" id="{4DA395A2-9614-4438-85B7-1B26F7985369}"/>
                </a:ext>
              </a:extLst>
            </p:cNvPr>
            <p:cNvSpPr/>
            <p:nvPr/>
          </p:nvSpPr>
          <p:spPr>
            <a:xfrm rot="10800000">
              <a:off x="5668598" y="3304678"/>
              <a:ext cx="378015" cy="58358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Arrow: Down 24">
            <a:extLst>
              <a:ext uri="{FF2B5EF4-FFF2-40B4-BE49-F238E27FC236}">
                <a16:creationId xmlns:a16="http://schemas.microsoft.com/office/drawing/2014/main" id="{3C854F50-A26F-47AD-9684-47DA504F8628}"/>
              </a:ext>
            </a:extLst>
          </p:cNvPr>
          <p:cNvSpPr/>
          <p:nvPr/>
        </p:nvSpPr>
        <p:spPr>
          <a:xfrm rot="10800000">
            <a:off x="6188473" y="3304678"/>
            <a:ext cx="378015" cy="58358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AP_BF_SRN14-edited">
            <a:hlinkClick r:id="" action="ppaction://media"/>
            <a:extLst>
              <a:ext uri="{FF2B5EF4-FFF2-40B4-BE49-F238E27FC236}">
                <a16:creationId xmlns:a16="http://schemas.microsoft.com/office/drawing/2014/main" id="{F669350E-783D-4C86-BB12-833A8141069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577137" y="280750"/>
            <a:ext cx="609600" cy="609600"/>
          </a:xfrm>
          <a:prstGeom prst="rect">
            <a:avLst/>
          </a:prstGeom>
        </p:spPr>
      </p:pic>
      <p:sp>
        <p:nvSpPr>
          <p:cNvPr id="16" name="Rectangle 15">
            <a:extLst>
              <a:ext uri="{FF2B5EF4-FFF2-40B4-BE49-F238E27FC236}">
                <a16:creationId xmlns:a16="http://schemas.microsoft.com/office/drawing/2014/main" id="{19ECB998-A9AF-F149-B86C-CCA7C995C8A2}"/>
              </a:ext>
            </a:extLst>
          </p:cNvPr>
          <p:cNvSpPr/>
          <p:nvPr/>
        </p:nvSpPr>
        <p:spPr>
          <a:xfrm>
            <a:off x="8788185" y="1151069"/>
            <a:ext cx="232765" cy="3980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147394970"/>
      </p:ext>
    </p:extLst>
  </p:cSld>
  <p:clrMapOvr>
    <a:masterClrMapping/>
  </p:clrMapOvr>
  <p:transition spd="slow" advTm="755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1" presetClass="mediacall" presetSubtype="0" fill="hold" nodeType="withEffect">
                                  <p:stCondLst>
                                    <p:cond delay="0"/>
                                  </p:stCondLst>
                                  <p:childTnLst>
                                    <p:cmd type="call" cmd="playFrom(0.0)">
                                      <p:cBhvr>
                                        <p:cTn id="9" dur="65071" fill="hold"/>
                                        <p:tgtEl>
                                          <p:spTgt spid="2"/>
                                        </p:tgtEl>
                                      </p:cBhvr>
                                    </p:cmd>
                                  </p:childTnLst>
                                </p:cTn>
                              </p:par>
                              <p:par>
                                <p:cTn id="10" presetID="22" presetClass="entr" presetSubtype="2" fill="hold" nodeType="withEffect">
                                  <p:stCondLst>
                                    <p:cond delay="20600"/>
                                  </p:stCondLst>
                                  <p:childTnLst>
                                    <p:set>
                                      <p:cBhvr>
                                        <p:cTn id="11" dur="1" fill="hold">
                                          <p:stCondLst>
                                            <p:cond delay="0"/>
                                          </p:stCondLst>
                                        </p:cTn>
                                        <p:tgtEl>
                                          <p:spTgt spid="10"/>
                                        </p:tgtEl>
                                        <p:attrNameLst>
                                          <p:attrName>style.visibility</p:attrName>
                                        </p:attrNameLst>
                                      </p:cBhvr>
                                      <p:to>
                                        <p:strVal val="visible"/>
                                      </p:to>
                                    </p:set>
                                    <p:animEffect transition="in" filter="wipe(right)">
                                      <p:cBhvr>
                                        <p:cTn id="12" dur="2000"/>
                                        <p:tgtEl>
                                          <p:spTgt spid="10"/>
                                        </p:tgtEl>
                                      </p:cBhvr>
                                    </p:animEffect>
                                  </p:childTnLst>
                                </p:cTn>
                              </p:par>
                              <p:par>
                                <p:cTn id="13" presetID="22" presetClass="entr" presetSubtype="4" fill="hold" grpId="0" nodeType="withEffect">
                                  <p:stCondLst>
                                    <p:cond delay="3280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600"/>
                                        <p:tgtEl>
                                          <p:spTgt spid="15"/>
                                        </p:tgtEl>
                                      </p:cBhvr>
                                    </p:animEffect>
                                  </p:childTnLst>
                                </p:cTn>
                              </p:par>
                              <p:par>
                                <p:cTn id="16" presetID="22" presetClass="entr" presetSubtype="4" fill="hold" nodeType="withEffect">
                                  <p:stCondLst>
                                    <p:cond delay="4300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par>
                                <p:cTn id="19" presetID="22" presetClass="entr" presetSubtype="4" fill="hold" grpId="0" nodeType="withEffect">
                                  <p:stCondLst>
                                    <p:cond delay="60700"/>
                                  </p:stCondLst>
                                  <p:childTnLst>
                                    <p:set>
                                      <p:cBhvr>
                                        <p:cTn id="20" dur="1" fill="hold">
                                          <p:stCondLst>
                                            <p:cond delay="0"/>
                                          </p:stCondLst>
                                        </p:cTn>
                                        <p:tgtEl>
                                          <p:spTgt spid="25"/>
                                        </p:tgtEl>
                                        <p:attrNameLst>
                                          <p:attrName>style.visibility</p:attrName>
                                        </p:attrNameLst>
                                      </p:cBhvr>
                                      <p:to>
                                        <p:strVal val="visible"/>
                                      </p:to>
                                    </p:set>
                                    <p:animEffect transition="in" filter="wipe(down)">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15" grpId="0" animBg="1"/>
      <p:bldP spid="25" grpId="0" animBg="1"/>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0AD7829-760E-4ADD-A882-905CA19BE226}"/>
              </a:ext>
            </a:extLst>
          </p:cNvPr>
          <p:cNvPicPr>
            <a:picLocks noChangeAspect="1"/>
          </p:cNvPicPr>
          <p:nvPr/>
        </p:nvPicPr>
        <p:blipFill>
          <a:blip r:embed="rId6"/>
          <a:stretch>
            <a:fillRect/>
          </a:stretch>
        </p:blipFill>
        <p:spPr>
          <a:xfrm>
            <a:off x="363009" y="0"/>
            <a:ext cx="5202341" cy="6858000"/>
          </a:xfrm>
          <a:prstGeom prst="rect">
            <a:avLst/>
          </a:prstGeom>
          <a:ln w="3175">
            <a:solidFill>
              <a:schemeClr val="tx1">
                <a:lumMod val="50000"/>
                <a:lumOff val="50000"/>
              </a:schemeClr>
            </a:solidFill>
          </a:ln>
        </p:spPr>
      </p:pic>
      <p:grpSp>
        <p:nvGrpSpPr>
          <p:cNvPr id="9" name="Group 11">
            <a:extLst>
              <a:ext uri="{FF2B5EF4-FFF2-40B4-BE49-F238E27FC236}">
                <a16:creationId xmlns:a16="http://schemas.microsoft.com/office/drawing/2014/main" id="{C30FDC55-04C1-46DB-BEAF-8B42F13089FA}"/>
              </a:ext>
            </a:extLst>
          </p:cNvPr>
          <p:cNvGrpSpPr>
            <a:grpSpLocks/>
          </p:cNvGrpSpPr>
          <p:nvPr/>
        </p:nvGrpSpPr>
        <p:grpSpPr bwMode="auto">
          <a:xfrm>
            <a:off x="873653" y="1928773"/>
            <a:ext cx="7945438" cy="935038"/>
            <a:chOff x="648" y="97"/>
            <a:chExt cx="5005" cy="589"/>
          </a:xfrm>
        </p:grpSpPr>
        <p:sp>
          <p:nvSpPr>
            <p:cNvPr id="10" name="Oval 12">
              <a:extLst>
                <a:ext uri="{FF2B5EF4-FFF2-40B4-BE49-F238E27FC236}">
                  <a16:creationId xmlns:a16="http://schemas.microsoft.com/office/drawing/2014/main" id="{C00C9AC1-EC80-4FFD-BF1A-3DAB42D2331C}"/>
                </a:ext>
              </a:extLst>
            </p:cNvPr>
            <p:cNvSpPr>
              <a:spLocks noChangeArrowheads="1"/>
            </p:cNvSpPr>
            <p:nvPr/>
          </p:nvSpPr>
          <p:spPr bwMode="auto">
            <a:xfrm>
              <a:off x="648" y="528"/>
              <a:ext cx="2632" cy="158"/>
            </a:xfrm>
            <a:prstGeom prst="ellipse">
              <a:avLst/>
            </a:prstGeom>
            <a:noFill/>
            <a:ln w="28575">
              <a:solidFill>
                <a:srgbClr val="CC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11" name="Line 13">
              <a:extLst>
                <a:ext uri="{FF2B5EF4-FFF2-40B4-BE49-F238E27FC236}">
                  <a16:creationId xmlns:a16="http://schemas.microsoft.com/office/drawing/2014/main" id="{A8444F6B-3BF4-4D00-BD9F-380570CAB6E5}"/>
                </a:ext>
              </a:extLst>
            </p:cNvPr>
            <p:cNvSpPr>
              <a:spLocks noChangeShapeType="1"/>
            </p:cNvSpPr>
            <p:nvPr/>
          </p:nvSpPr>
          <p:spPr bwMode="auto">
            <a:xfrm flipH="1">
              <a:off x="3280" y="288"/>
              <a:ext cx="501" cy="240"/>
            </a:xfrm>
            <a:prstGeom prst="line">
              <a:avLst/>
            </a:prstGeom>
            <a:noFill/>
            <a:ln w="57150">
              <a:solidFill>
                <a:srgbClr val="CC00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 name="Text Box 14">
              <a:extLst>
                <a:ext uri="{FF2B5EF4-FFF2-40B4-BE49-F238E27FC236}">
                  <a16:creationId xmlns:a16="http://schemas.microsoft.com/office/drawing/2014/main" id="{BD48C8BD-1EEF-4912-896A-9A81D239B709}"/>
                </a:ext>
              </a:extLst>
            </p:cNvPr>
            <p:cNvSpPr txBox="1">
              <a:spLocks noChangeArrowheads="1"/>
            </p:cNvSpPr>
            <p:nvPr/>
          </p:nvSpPr>
          <p:spPr bwMode="auto">
            <a:xfrm>
              <a:off x="3781" y="97"/>
              <a:ext cx="1872" cy="233"/>
            </a:xfrm>
            <a:prstGeom prst="rect">
              <a:avLst/>
            </a:prstGeom>
            <a:solidFill>
              <a:schemeClr val="bg1"/>
            </a:solidFill>
            <a:ln w="6350">
              <a:solidFill>
                <a:srgbClr val="CC00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Anticipatory Guidance</a:t>
              </a:r>
            </a:p>
          </p:txBody>
        </p:sp>
      </p:grpSp>
      <p:grpSp>
        <p:nvGrpSpPr>
          <p:cNvPr id="13" name="Group 11">
            <a:extLst>
              <a:ext uri="{FF2B5EF4-FFF2-40B4-BE49-F238E27FC236}">
                <a16:creationId xmlns:a16="http://schemas.microsoft.com/office/drawing/2014/main" id="{28095923-EA8C-4B0D-85A0-8F26336F4E6A}"/>
              </a:ext>
            </a:extLst>
          </p:cNvPr>
          <p:cNvGrpSpPr>
            <a:grpSpLocks/>
          </p:cNvGrpSpPr>
          <p:nvPr/>
        </p:nvGrpSpPr>
        <p:grpSpPr bwMode="auto">
          <a:xfrm>
            <a:off x="1079234" y="2975808"/>
            <a:ext cx="8037513" cy="2036764"/>
            <a:chOff x="648" y="528"/>
            <a:chExt cx="5063" cy="1283"/>
          </a:xfrm>
        </p:grpSpPr>
        <p:sp>
          <p:nvSpPr>
            <p:cNvPr id="14" name="Oval 12">
              <a:extLst>
                <a:ext uri="{FF2B5EF4-FFF2-40B4-BE49-F238E27FC236}">
                  <a16:creationId xmlns:a16="http://schemas.microsoft.com/office/drawing/2014/main" id="{E2C5C3CD-D815-4445-962B-03517F371FCA}"/>
                </a:ext>
              </a:extLst>
            </p:cNvPr>
            <p:cNvSpPr>
              <a:spLocks noChangeArrowheads="1"/>
            </p:cNvSpPr>
            <p:nvPr/>
          </p:nvSpPr>
          <p:spPr bwMode="auto">
            <a:xfrm>
              <a:off x="648" y="528"/>
              <a:ext cx="2632" cy="158"/>
            </a:xfrm>
            <a:prstGeom prst="ellipse">
              <a:avLst/>
            </a:prstGeom>
            <a:noFill/>
            <a:ln w="28575">
              <a:solidFill>
                <a:srgbClr val="CC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15" name="Line 13">
              <a:extLst>
                <a:ext uri="{FF2B5EF4-FFF2-40B4-BE49-F238E27FC236}">
                  <a16:creationId xmlns:a16="http://schemas.microsoft.com/office/drawing/2014/main" id="{45106D03-0327-437A-9386-0B75DD024650}"/>
                </a:ext>
              </a:extLst>
            </p:cNvPr>
            <p:cNvSpPr>
              <a:spLocks noChangeShapeType="1"/>
            </p:cNvSpPr>
            <p:nvPr/>
          </p:nvSpPr>
          <p:spPr bwMode="auto">
            <a:xfrm flipH="1" flipV="1">
              <a:off x="3280" y="603"/>
              <a:ext cx="559" cy="513"/>
            </a:xfrm>
            <a:prstGeom prst="line">
              <a:avLst/>
            </a:prstGeom>
            <a:noFill/>
            <a:ln w="57150">
              <a:solidFill>
                <a:srgbClr val="CC00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 name="Text Box 14">
              <a:extLst>
                <a:ext uri="{FF2B5EF4-FFF2-40B4-BE49-F238E27FC236}">
                  <a16:creationId xmlns:a16="http://schemas.microsoft.com/office/drawing/2014/main" id="{EE4749DF-5877-49E0-B4A6-60828424412E}"/>
                </a:ext>
              </a:extLst>
            </p:cNvPr>
            <p:cNvSpPr txBox="1">
              <a:spLocks noChangeArrowheads="1"/>
            </p:cNvSpPr>
            <p:nvPr/>
          </p:nvSpPr>
          <p:spPr bwMode="auto">
            <a:xfrm>
              <a:off x="3839" y="992"/>
              <a:ext cx="1872" cy="233"/>
            </a:xfrm>
            <a:prstGeom prst="rect">
              <a:avLst/>
            </a:prstGeom>
            <a:solidFill>
              <a:schemeClr val="bg1"/>
            </a:solidFill>
            <a:ln w="6350">
              <a:solidFill>
                <a:srgbClr val="CC00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Visit Priorities</a:t>
              </a:r>
            </a:p>
          </p:txBody>
        </p:sp>
        <p:sp>
          <p:nvSpPr>
            <p:cNvPr id="18" name="Oval 12">
              <a:extLst>
                <a:ext uri="{FF2B5EF4-FFF2-40B4-BE49-F238E27FC236}">
                  <a16:creationId xmlns:a16="http://schemas.microsoft.com/office/drawing/2014/main" id="{A854BA8C-E960-41C8-92C2-5E5833962A73}"/>
                </a:ext>
              </a:extLst>
            </p:cNvPr>
            <p:cNvSpPr>
              <a:spLocks noChangeArrowheads="1"/>
            </p:cNvSpPr>
            <p:nvPr/>
          </p:nvSpPr>
          <p:spPr bwMode="auto">
            <a:xfrm>
              <a:off x="664" y="1653"/>
              <a:ext cx="2632" cy="158"/>
            </a:xfrm>
            <a:prstGeom prst="ellipse">
              <a:avLst/>
            </a:prstGeom>
            <a:noFill/>
            <a:ln w="28575">
              <a:solidFill>
                <a:srgbClr val="CC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19" name="Line 13">
              <a:extLst>
                <a:ext uri="{FF2B5EF4-FFF2-40B4-BE49-F238E27FC236}">
                  <a16:creationId xmlns:a16="http://schemas.microsoft.com/office/drawing/2014/main" id="{47F934D6-22C9-41EF-89BC-3D5EA2C131F9}"/>
                </a:ext>
              </a:extLst>
            </p:cNvPr>
            <p:cNvSpPr>
              <a:spLocks noChangeShapeType="1"/>
            </p:cNvSpPr>
            <p:nvPr/>
          </p:nvSpPr>
          <p:spPr bwMode="auto">
            <a:xfrm flipH="1">
              <a:off x="3296" y="1116"/>
              <a:ext cx="543" cy="612"/>
            </a:xfrm>
            <a:prstGeom prst="line">
              <a:avLst/>
            </a:prstGeom>
            <a:noFill/>
            <a:ln w="57150">
              <a:solidFill>
                <a:srgbClr val="CC00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0" name="Oval 19">
            <a:extLst>
              <a:ext uri="{FF2B5EF4-FFF2-40B4-BE49-F238E27FC236}">
                <a16:creationId xmlns:a16="http://schemas.microsoft.com/office/drawing/2014/main" id="{8611EB72-3FBB-413C-BF52-E192A134A134}"/>
              </a:ext>
            </a:extLst>
          </p:cNvPr>
          <p:cNvSpPr/>
          <p:nvPr/>
        </p:nvSpPr>
        <p:spPr>
          <a:xfrm>
            <a:off x="1227030" y="3005141"/>
            <a:ext cx="4165362" cy="221492"/>
          </a:xfrm>
          <a:prstGeom prst="ellipse">
            <a:avLst/>
          </a:prstGeom>
          <a:solidFill>
            <a:srgbClr val="FFFF0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9BA7D12-9660-4E9B-B039-0B995C87FE3B}"/>
              </a:ext>
            </a:extLst>
          </p:cNvPr>
          <p:cNvSpPr/>
          <p:nvPr/>
        </p:nvSpPr>
        <p:spPr>
          <a:xfrm>
            <a:off x="5051953" y="3314700"/>
            <a:ext cx="340439" cy="3303270"/>
          </a:xfrm>
          <a:prstGeom prst="rect">
            <a:avLst/>
          </a:prstGeom>
          <a:solidFill>
            <a:schemeClr val="accent4">
              <a:lumMod val="60000"/>
              <a:lumOff val="4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AP_BF_SRN15-edited">
            <a:hlinkClick r:id="" action="ppaction://media"/>
            <a:extLst>
              <a:ext uri="{FF2B5EF4-FFF2-40B4-BE49-F238E27FC236}">
                <a16:creationId xmlns:a16="http://schemas.microsoft.com/office/drawing/2014/main" id="{73A44E8B-ADAB-47F9-99EE-B53EE7BDD27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376611" y="236621"/>
            <a:ext cx="609600" cy="609600"/>
          </a:xfrm>
          <a:prstGeom prst="rect">
            <a:avLst/>
          </a:prstGeom>
        </p:spPr>
      </p:pic>
      <p:sp>
        <p:nvSpPr>
          <p:cNvPr id="23" name="Rectangle 22">
            <a:extLst>
              <a:ext uri="{FF2B5EF4-FFF2-40B4-BE49-F238E27FC236}">
                <a16:creationId xmlns:a16="http://schemas.microsoft.com/office/drawing/2014/main" id="{13C622D2-DEAB-F441-889A-D447183BEFC8}"/>
              </a:ext>
            </a:extLst>
          </p:cNvPr>
          <p:cNvSpPr/>
          <p:nvPr/>
        </p:nvSpPr>
        <p:spPr>
          <a:xfrm>
            <a:off x="8788185" y="1151069"/>
            <a:ext cx="232765" cy="3980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736327518"/>
      </p:ext>
    </p:extLst>
  </p:cSld>
  <p:clrMapOvr>
    <a:masterClrMapping/>
  </p:clrMapOvr>
  <p:transition spd="med" advTm="14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nodePh="1">
                                  <p:stCondLst>
                                    <p:cond delay="0"/>
                                  </p:stCondLst>
                                  <p:endCondLst>
                                    <p:cond evt="begin" delay="0">
                                      <p:tn val="5"/>
                                    </p:cond>
                                  </p:end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par>
                                <p:cTn id="8" presetID="1" presetClass="mediacall" presetSubtype="0" fill="hold" nodeType="withEffect">
                                  <p:stCondLst>
                                    <p:cond delay="0"/>
                                  </p:stCondLst>
                                  <p:childTnLst>
                                    <p:cmd type="call" cmd="playFrom(0.0)">
                                      <p:cBhvr>
                                        <p:cTn id="9" dur="140247" fill="hold"/>
                                        <p:tgtEl>
                                          <p:spTgt spid="2"/>
                                        </p:tgtEl>
                                      </p:cBhvr>
                                    </p:cmd>
                                  </p:childTnLst>
                                </p:cTn>
                              </p:par>
                              <p:par>
                                <p:cTn id="10" presetID="22" presetClass="entr" presetSubtype="2" fill="hold" nodeType="withEffect">
                                  <p:stCondLst>
                                    <p:cond delay="400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2000"/>
                                        <p:tgtEl>
                                          <p:spTgt spid="9"/>
                                        </p:tgtEl>
                                      </p:cBhvr>
                                    </p:animEffect>
                                  </p:childTnLst>
                                </p:cTn>
                              </p:par>
                              <p:par>
                                <p:cTn id="13" presetID="22" presetClass="entr" presetSubtype="2" fill="hold" nodeType="withEffect">
                                  <p:stCondLst>
                                    <p:cond delay="16000"/>
                                  </p:stCondLst>
                                  <p:childTnLst>
                                    <p:set>
                                      <p:cBhvr>
                                        <p:cTn id="14" dur="1" fill="hold">
                                          <p:stCondLst>
                                            <p:cond delay="0"/>
                                          </p:stCondLst>
                                        </p:cTn>
                                        <p:tgtEl>
                                          <p:spTgt spid="13"/>
                                        </p:tgtEl>
                                        <p:attrNameLst>
                                          <p:attrName>style.visibility</p:attrName>
                                        </p:attrNameLst>
                                      </p:cBhvr>
                                      <p:to>
                                        <p:strVal val="visible"/>
                                      </p:to>
                                    </p:set>
                                    <p:animEffect transition="in" filter="wipe(right)">
                                      <p:cBhvr>
                                        <p:cTn id="15" dur="2000"/>
                                        <p:tgtEl>
                                          <p:spTgt spid="13"/>
                                        </p:tgtEl>
                                      </p:cBhvr>
                                    </p:animEffect>
                                  </p:childTnLst>
                                </p:cTn>
                              </p:par>
                              <p:par>
                                <p:cTn id="16" presetID="22" presetClass="entr" presetSubtype="4" fill="hold" grpId="0" nodeType="withEffect">
                                  <p:stCondLst>
                                    <p:cond delay="2710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par>
                                <p:cTn id="19" presetID="22" presetClass="entr" presetSubtype="4" fill="hold" grpId="0" nodeType="withEffect">
                                  <p:stCondLst>
                                    <p:cond delay="8800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20" grpId="0" animBg="1"/>
      <p:bldP spid="21" grpId="0" animBg="1"/>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A2142-BEC9-4F56-8932-FF0B1D5F2C99}"/>
              </a:ext>
            </a:extLst>
          </p:cNvPr>
          <p:cNvSpPr>
            <a:spLocks noGrp="1"/>
          </p:cNvSpPr>
          <p:nvPr>
            <p:ph idx="1"/>
          </p:nvPr>
        </p:nvSpPr>
        <p:spPr>
          <a:xfrm>
            <a:off x="628650" y="1994694"/>
            <a:ext cx="3848100" cy="4615656"/>
          </a:xfrm>
        </p:spPr>
        <p:txBody>
          <a:bodyPr>
            <a:normAutofit fontScale="25000" lnSpcReduction="20000"/>
          </a:bodyPr>
          <a:lstStyle/>
          <a:p>
            <a:pPr>
              <a:lnSpc>
                <a:spcPct val="120000"/>
              </a:lnSpc>
            </a:pPr>
            <a:r>
              <a:rPr lang="en-US" altLang="en-US" sz="6000" dirty="0"/>
              <a:t>Health care professional uses DURING visit to document activities</a:t>
            </a:r>
          </a:p>
          <a:p>
            <a:pPr lvl="1">
              <a:lnSpc>
                <a:spcPct val="120000"/>
              </a:lnSpc>
            </a:pPr>
            <a:r>
              <a:rPr lang="en-US" altLang="en-US" sz="6000" dirty="0"/>
              <a:t>Conforms to evaluation and management (E/M) documentation guidelines</a:t>
            </a:r>
          </a:p>
          <a:p>
            <a:pPr>
              <a:lnSpc>
                <a:spcPct val="120000"/>
              </a:lnSpc>
            </a:pPr>
            <a:r>
              <a:rPr lang="en-US" altLang="en-US" sz="6000" dirty="0"/>
              <a:t>Includes sections for each component of visit with space for results, concerns, and observations:</a:t>
            </a:r>
          </a:p>
          <a:p>
            <a:pPr lvl="1">
              <a:lnSpc>
                <a:spcPct val="120000"/>
              </a:lnSpc>
            </a:pPr>
            <a:r>
              <a:rPr lang="en-US" altLang="en-US" sz="6000" dirty="0"/>
              <a:t>History</a:t>
            </a:r>
          </a:p>
          <a:p>
            <a:pPr lvl="1">
              <a:lnSpc>
                <a:spcPct val="120000"/>
              </a:lnSpc>
            </a:pPr>
            <a:r>
              <a:rPr lang="en-US" altLang="en-US" sz="6000" dirty="0"/>
              <a:t>Development</a:t>
            </a:r>
          </a:p>
          <a:p>
            <a:pPr lvl="1">
              <a:lnSpc>
                <a:spcPct val="120000"/>
              </a:lnSpc>
            </a:pPr>
            <a:r>
              <a:rPr lang="en-US" altLang="en-US" sz="6000" dirty="0"/>
              <a:t>Social and Family History</a:t>
            </a:r>
          </a:p>
          <a:p>
            <a:pPr lvl="1">
              <a:lnSpc>
                <a:spcPct val="120000"/>
              </a:lnSpc>
            </a:pPr>
            <a:r>
              <a:rPr lang="en-US" altLang="en-US" sz="6000" dirty="0"/>
              <a:t>Review of systems</a:t>
            </a:r>
          </a:p>
          <a:p>
            <a:pPr lvl="1">
              <a:lnSpc>
                <a:spcPct val="120000"/>
              </a:lnSpc>
            </a:pPr>
            <a:r>
              <a:rPr lang="en-US" altLang="en-US" sz="6000" dirty="0"/>
              <a:t>Physical examination</a:t>
            </a:r>
          </a:p>
          <a:p>
            <a:pPr lvl="1">
              <a:lnSpc>
                <a:spcPct val="120000"/>
              </a:lnSpc>
            </a:pPr>
            <a:r>
              <a:rPr lang="en-US" altLang="en-US" sz="6000" dirty="0"/>
              <a:t>Assessment</a:t>
            </a:r>
          </a:p>
          <a:p>
            <a:pPr lvl="1">
              <a:lnSpc>
                <a:spcPct val="120000"/>
              </a:lnSpc>
            </a:pPr>
            <a:r>
              <a:rPr lang="en-US" altLang="en-US" sz="6000" dirty="0"/>
              <a:t>Anticipatory guidance</a:t>
            </a:r>
          </a:p>
          <a:p>
            <a:pPr lvl="1">
              <a:lnSpc>
                <a:spcPct val="120000"/>
              </a:lnSpc>
            </a:pPr>
            <a:r>
              <a:rPr lang="en-US" altLang="en-US" sz="6000" dirty="0"/>
              <a:t>Plan</a:t>
            </a:r>
          </a:p>
          <a:p>
            <a:endParaRPr lang="en-US" dirty="0"/>
          </a:p>
        </p:txBody>
      </p:sp>
      <p:sp>
        <p:nvSpPr>
          <p:cNvPr id="2" name="Title 1">
            <a:extLst>
              <a:ext uri="{FF2B5EF4-FFF2-40B4-BE49-F238E27FC236}">
                <a16:creationId xmlns:a16="http://schemas.microsoft.com/office/drawing/2014/main" id="{02EACA18-39D3-456D-9441-38F0952A95F5}"/>
              </a:ext>
            </a:extLst>
          </p:cNvPr>
          <p:cNvSpPr>
            <a:spLocks noGrp="1"/>
          </p:cNvSpPr>
          <p:nvPr>
            <p:ph type="title" idx="4294967295"/>
          </p:nvPr>
        </p:nvSpPr>
        <p:spPr>
          <a:xfrm>
            <a:off x="1014412" y="553442"/>
            <a:ext cx="7115176" cy="1218803"/>
          </a:xfrm>
          <a:prstGeom prst="rect">
            <a:avLst/>
          </a:prstGeom>
        </p:spPr>
        <p:txBody>
          <a:bodyPr>
            <a:normAutofit/>
          </a:bodyPr>
          <a:lstStyle/>
          <a:p>
            <a:r>
              <a:rPr lang="en-US" altLang="en-US" sz="4000" dirty="0"/>
              <a:t>Core Tools: Visit Documentation Form</a:t>
            </a:r>
            <a:endParaRPr lang="en-US" sz="4000" dirty="0"/>
          </a:p>
        </p:txBody>
      </p:sp>
      <p:pic>
        <p:nvPicPr>
          <p:cNvPr id="7" name="Content Placeholder 6">
            <a:extLst>
              <a:ext uri="{FF2B5EF4-FFF2-40B4-BE49-F238E27FC236}">
                <a16:creationId xmlns:a16="http://schemas.microsoft.com/office/drawing/2014/main" id="{5D501D27-D8A2-4BED-969D-3C65A093908A}"/>
              </a:ext>
            </a:extLst>
          </p:cNvPr>
          <p:cNvPicPr>
            <a:picLocks noGrp="1" noChangeAspect="1"/>
          </p:cNvPicPr>
          <p:nvPr>
            <p:ph sz="half" idx="4294967295"/>
          </p:nvPr>
        </p:nvPicPr>
        <p:blipFill>
          <a:blip r:embed="rId5">
            <a:extLst>
              <a:ext uri="{28A0092B-C50C-407E-A947-70E740481C1C}">
                <a14:useLocalDpi xmlns:a14="http://schemas.microsoft.com/office/drawing/2010/main" val="0"/>
              </a:ext>
            </a:extLst>
          </a:blip>
          <a:stretch>
            <a:fillRect/>
          </a:stretch>
        </p:blipFill>
        <p:spPr>
          <a:xfrm>
            <a:off x="4835219" y="1877219"/>
            <a:ext cx="3294945" cy="4266406"/>
          </a:xfrm>
          <a:prstGeom prst="rect">
            <a:avLst/>
          </a:prstGeom>
          <a:ln w="3175">
            <a:solidFill>
              <a:schemeClr val="tx1">
                <a:lumMod val="50000"/>
                <a:lumOff val="50000"/>
              </a:schemeClr>
            </a:solidFill>
          </a:ln>
        </p:spPr>
      </p:pic>
      <p:pic>
        <p:nvPicPr>
          <p:cNvPr id="4" name="AAP_BF_SRN16">
            <a:hlinkClick r:id="" action="ppaction://media"/>
            <a:extLst>
              <a:ext uri="{FF2B5EF4-FFF2-40B4-BE49-F238E27FC236}">
                <a16:creationId xmlns:a16="http://schemas.microsoft.com/office/drawing/2014/main" id="{415F5D2F-9E5A-488C-B1C2-8E6FD38B87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80884" y="308811"/>
            <a:ext cx="609600" cy="609600"/>
          </a:xfrm>
          <a:prstGeom prst="rect">
            <a:avLst/>
          </a:prstGeom>
        </p:spPr>
      </p:pic>
    </p:spTree>
    <p:extLst>
      <p:ext uri="{BB962C8B-B14F-4D97-AF65-F5344CB8AC3E}">
        <p14:creationId xmlns:p14="http://schemas.microsoft.com/office/powerpoint/2010/main" val="2935595535"/>
      </p:ext>
    </p:extLst>
  </p:cSld>
  <p:clrMapOvr>
    <a:masterClrMapping/>
  </p:clrMapOvr>
  <mc:AlternateContent xmlns:mc="http://schemas.openxmlformats.org/markup-compatibility/2006" xmlns:p14="http://schemas.microsoft.com/office/powerpoint/2010/main">
    <mc:Choice Requires="p14">
      <p:transition spd="slow" p14:dur="2000" advTm="23479"/>
    </mc:Choice>
    <mc:Fallback xmlns="">
      <p:transition spd="slow" advTm="234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AP_BF_SRN17">
            <a:hlinkClick r:id="" action="ppaction://media"/>
            <a:extLst>
              <a:ext uri="{FF2B5EF4-FFF2-40B4-BE49-F238E27FC236}">
                <a16:creationId xmlns:a16="http://schemas.microsoft.com/office/drawing/2014/main" id="{24C9B484-44D3-4368-A4D4-7B307ED38D4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537032" y="244689"/>
            <a:ext cx="609600" cy="609600"/>
          </a:xfrm>
          <a:prstGeom prst="rect">
            <a:avLst/>
          </a:prstGeom>
        </p:spPr>
      </p:pic>
      <p:pic>
        <p:nvPicPr>
          <p:cNvPr id="14" name="Picture 13">
            <a:extLst>
              <a:ext uri="{FF2B5EF4-FFF2-40B4-BE49-F238E27FC236}">
                <a16:creationId xmlns:a16="http://schemas.microsoft.com/office/drawing/2014/main" id="{BBD703AA-6285-7041-9056-EDC7D59BEC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8261" y="714374"/>
            <a:ext cx="4083896" cy="5286375"/>
          </a:xfrm>
          <a:prstGeom prst="rect">
            <a:avLst/>
          </a:prstGeom>
          <a:ln>
            <a:solidFill>
              <a:schemeClr val="tx1"/>
            </a:solidFill>
          </a:ln>
        </p:spPr>
      </p:pic>
      <p:pic>
        <p:nvPicPr>
          <p:cNvPr id="15" name="Picture 14">
            <a:extLst>
              <a:ext uri="{FF2B5EF4-FFF2-40B4-BE49-F238E27FC236}">
                <a16:creationId xmlns:a16="http://schemas.microsoft.com/office/drawing/2014/main" id="{AA478556-D674-324C-96BE-65AD7FEAE8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80785" y="854289"/>
            <a:ext cx="4090531" cy="5294964"/>
          </a:xfrm>
          <a:prstGeom prst="rect">
            <a:avLst/>
          </a:prstGeom>
          <a:ln>
            <a:solidFill>
              <a:schemeClr val="tx1"/>
            </a:solidFill>
          </a:ln>
        </p:spPr>
      </p:pic>
      <p:pic>
        <p:nvPicPr>
          <p:cNvPr id="16" name="Picture 15">
            <a:extLst>
              <a:ext uri="{FF2B5EF4-FFF2-40B4-BE49-F238E27FC236}">
                <a16:creationId xmlns:a16="http://schemas.microsoft.com/office/drawing/2014/main" id="{38D50BDF-6492-5643-B5D6-71953B48A17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23524" y="1245478"/>
            <a:ext cx="4090531" cy="5294965"/>
          </a:xfrm>
          <a:prstGeom prst="rect">
            <a:avLst/>
          </a:prstGeom>
          <a:ln>
            <a:solidFill>
              <a:schemeClr val="tx1"/>
            </a:solidFill>
          </a:ln>
        </p:spPr>
      </p:pic>
      <p:sp>
        <p:nvSpPr>
          <p:cNvPr id="18" name="Oval 12">
            <a:extLst>
              <a:ext uri="{FF2B5EF4-FFF2-40B4-BE49-F238E27FC236}">
                <a16:creationId xmlns:a16="http://schemas.microsoft.com/office/drawing/2014/main" id="{1367295C-333B-0D44-85B1-163436D90D1B}"/>
              </a:ext>
            </a:extLst>
          </p:cNvPr>
          <p:cNvSpPr>
            <a:spLocks noChangeArrowheads="1"/>
          </p:cNvSpPr>
          <p:nvPr/>
        </p:nvSpPr>
        <p:spPr bwMode="auto">
          <a:xfrm>
            <a:off x="2231829" y="1100326"/>
            <a:ext cx="1429189" cy="410461"/>
          </a:xfrm>
          <a:prstGeom prst="ellipse">
            <a:avLst/>
          </a:prstGeom>
          <a:noFill/>
          <a:ln w="28575">
            <a:solidFill>
              <a:srgbClr val="CC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26" name="Oval 12">
            <a:extLst>
              <a:ext uri="{FF2B5EF4-FFF2-40B4-BE49-F238E27FC236}">
                <a16:creationId xmlns:a16="http://schemas.microsoft.com/office/drawing/2014/main" id="{12C69D6C-9613-FB42-84F3-0561FBEEC385}"/>
              </a:ext>
            </a:extLst>
          </p:cNvPr>
          <p:cNvSpPr>
            <a:spLocks noChangeArrowheads="1"/>
          </p:cNvSpPr>
          <p:nvPr/>
        </p:nvSpPr>
        <p:spPr bwMode="auto">
          <a:xfrm>
            <a:off x="2110831" y="1816973"/>
            <a:ext cx="1429189" cy="410461"/>
          </a:xfrm>
          <a:prstGeom prst="ellipse">
            <a:avLst/>
          </a:prstGeom>
          <a:noFill/>
          <a:ln w="28575">
            <a:solidFill>
              <a:srgbClr val="CC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27" name="Oval 12">
            <a:extLst>
              <a:ext uri="{FF2B5EF4-FFF2-40B4-BE49-F238E27FC236}">
                <a16:creationId xmlns:a16="http://schemas.microsoft.com/office/drawing/2014/main" id="{077F4BA7-5097-0A48-A4D8-91B4044DCBA1}"/>
              </a:ext>
            </a:extLst>
          </p:cNvPr>
          <p:cNvSpPr>
            <a:spLocks noChangeArrowheads="1"/>
          </p:cNvSpPr>
          <p:nvPr/>
        </p:nvSpPr>
        <p:spPr bwMode="auto">
          <a:xfrm>
            <a:off x="2147499" y="2594645"/>
            <a:ext cx="1429189" cy="410461"/>
          </a:xfrm>
          <a:prstGeom prst="ellipse">
            <a:avLst/>
          </a:prstGeom>
          <a:noFill/>
          <a:ln w="28575">
            <a:solidFill>
              <a:srgbClr val="CC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28" name="Oval 12">
            <a:extLst>
              <a:ext uri="{FF2B5EF4-FFF2-40B4-BE49-F238E27FC236}">
                <a16:creationId xmlns:a16="http://schemas.microsoft.com/office/drawing/2014/main" id="{38D933D5-7F99-5D48-9E29-B358A0F59871}"/>
              </a:ext>
            </a:extLst>
          </p:cNvPr>
          <p:cNvSpPr>
            <a:spLocks noChangeArrowheads="1"/>
          </p:cNvSpPr>
          <p:nvPr/>
        </p:nvSpPr>
        <p:spPr bwMode="auto">
          <a:xfrm>
            <a:off x="2103565" y="4970913"/>
            <a:ext cx="1429189" cy="410461"/>
          </a:xfrm>
          <a:prstGeom prst="ellipse">
            <a:avLst/>
          </a:prstGeom>
          <a:noFill/>
          <a:ln w="28575">
            <a:solidFill>
              <a:srgbClr val="CC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29" name="Oval 12">
            <a:extLst>
              <a:ext uri="{FF2B5EF4-FFF2-40B4-BE49-F238E27FC236}">
                <a16:creationId xmlns:a16="http://schemas.microsoft.com/office/drawing/2014/main" id="{45150AC1-D08A-1B47-B2C1-81509595D31F}"/>
              </a:ext>
            </a:extLst>
          </p:cNvPr>
          <p:cNvSpPr>
            <a:spLocks noChangeArrowheads="1"/>
          </p:cNvSpPr>
          <p:nvPr/>
        </p:nvSpPr>
        <p:spPr bwMode="auto">
          <a:xfrm>
            <a:off x="4623524" y="1476052"/>
            <a:ext cx="1429189" cy="410461"/>
          </a:xfrm>
          <a:prstGeom prst="ellipse">
            <a:avLst/>
          </a:prstGeom>
          <a:noFill/>
          <a:ln w="28575">
            <a:solidFill>
              <a:srgbClr val="CC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30" name="Oval 12">
            <a:extLst>
              <a:ext uri="{FF2B5EF4-FFF2-40B4-BE49-F238E27FC236}">
                <a16:creationId xmlns:a16="http://schemas.microsoft.com/office/drawing/2014/main" id="{B472F203-1AF8-1A49-B196-8A682EE27E7A}"/>
              </a:ext>
            </a:extLst>
          </p:cNvPr>
          <p:cNvSpPr>
            <a:spLocks noChangeArrowheads="1"/>
          </p:cNvSpPr>
          <p:nvPr/>
        </p:nvSpPr>
        <p:spPr bwMode="auto">
          <a:xfrm>
            <a:off x="4606800" y="2799875"/>
            <a:ext cx="1429189" cy="410461"/>
          </a:xfrm>
          <a:prstGeom prst="ellipse">
            <a:avLst/>
          </a:prstGeom>
          <a:noFill/>
          <a:ln w="28575">
            <a:solidFill>
              <a:srgbClr val="CC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31" name="Oval 12">
            <a:extLst>
              <a:ext uri="{FF2B5EF4-FFF2-40B4-BE49-F238E27FC236}">
                <a16:creationId xmlns:a16="http://schemas.microsoft.com/office/drawing/2014/main" id="{A20C5B24-6CE9-184F-B722-E216DEDFC533}"/>
              </a:ext>
            </a:extLst>
          </p:cNvPr>
          <p:cNvSpPr>
            <a:spLocks noChangeArrowheads="1"/>
          </p:cNvSpPr>
          <p:nvPr/>
        </p:nvSpPr>
        <p:spPr bwMode="auto">
          <a:xfrm>
            <a:off x="554555" y="1585335"/>
            <a:ext cx="1130406" cy="410461"/>
          </a:xfrm>
          <a:prstGeom prst="ellipse">
            <a:avLst/>
          </a:prstGeom>
          <a:noFill/>
          <a:ln w="28575">
            <a:solidFill>
              <a:srgbClr val="CC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32" name="Oval 12">
            <a:extLst>
              <a:ext uri="{FF2B5EF4-FFF2-40B4-BE49-F238E27FC236}">
                <a16:creationId xmlns:a16="http://schemas.microsoft.com/office/drawing/2014/main" id="{48F0F41C-7F2B-A749-982C-BE401023206D}"/>
              </a:ext>
            </a:extLst>
          </p:cNvPr>
          <p:cNvSpPr>
            <a:spLocks noChangeArrowheads="1"/>
          </p:cNvSpPr>
          <p:nvPr/>
        </p:nvSpPr>
        <p:spPr bwMode="auto">
          <a:xfrm>
            <a:off x="612096" y="3784519"/>
            <a:ext cx="1200864" cy="410461"/>
          </a:xfrm>
          <a:prstGeom prst="ellipse">
            <a:avLst/>
          </a:prstGeom>
          <a:noFill/>
          <a:ln w="28575">
            <a:solidFill>
              <a:srgbClr val="CC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33" name="Rectangle 32">
            <a:extLst>
              <a:ext uri="{FF2B5EF4-FFF2-40B4-BE49-F238E27FC236}">
                <a16:creationId xmlns:a16="http://schemas.microsoft.com/office/drawing/2014/main" id="{FB98D323-5C31-424C-A618-3A0D4334D0F0}"/>
              </a:ext>
            </a:extLst>
          </p:cNvPr>
          <p:cNvSpPr/>
          <p:nvPr/>
        </p:nvSpPr>
        <p:spPr>
          <a:xfrm>
            <a:off x="8788185" y="1151069"/>
            <a:ext cx="232765" cy="3980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332615843"/>
      </p:ext>
    </p:extLst>
  </p:cSld>
  <p:clrMapOvr>
    <a:masterClrMapping/>
  </p:clrMapOvr>
  <p:transition spd="slow" advTm="7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0"/>
                                  </p:stCondLst>
                                  <p:endCondLst>
                                    <p:cond evt="begin" delay="0">
                                      <p:tn val="5"/>
                                    </p:cond>
                                  </p:end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500"/>
                                        <p:tgtEl>
                                          <p:spTgt spid="33"/>
                                        </p:tgtEl>
                                      </p:cBhvr>
                                    </p:animEffect>
                                  </p:childTnLst>
                                </p:cTn>
                              </p:par>
                              <p:par>
                                <p:cTn id="8" presetID="1" presetClass="mediacall" presetSubtype="0" fill="hold" nodeType="withEffect">
                                  <p:stCondLst>
                                    <p:cond delay="0"/>
                                  </p:stCondLst>
                                  <p:childTnLst>
                                    <p:cmd type="call" cmd="playFrom(0.0)">
                                      <p:cBhvr>
                                        <p:cTn id="9" dur="71915"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wipe(down)">
                                      <p:cBhvr>
                                        <p:cTn id="14" dur="500"/>
                                        <p:tgtEl>
                                          <p:spTgt spid="3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down)">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31"/>
                                        </p:tgtEl>
                                      </p:cBhvr>
                                    </p:animEffect>
                                    <p:set>
                                      <p:cBhvr>
                                        <p:cTn id="22" dur="1" fill="hold">
                                          <p:stCondLst>
                                            <p:cond delay="499"/>
                                          </p:stCondLst>
                                        </p:cTn>
                                        <p:tgtEl>
                                          <p:spTgt spid="31"/>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32"/>
                                        </p:tgtEl>
                                      </p:cBhvr>
                                    </p:animEffect>
                                    <p:set>
                                      <p:cBhvr>
                                        <p:cTn id="25" dur="1" fill="hold">
                                          <p:stCondLst>
                                            <p:cond delay="499"/>
                                          </p:stCondLst>
                                        </p:cTn>
                                        <p:tgtEl>
                                          <p:spTgt spid="32"/>
                                        </p:tgtEl>
                                        <p:attrNameLst>
                                          <p:attrName>style.visibility</p:attrName>
                                        </p:attrNameLst>
                                      </p:cBhvr>
                                      <p:to>
                                        <p:strVal val="hidden"/>
                                      </p:to>
                                    </p:set>
                                  </p:childTnLst>
                                </p:cTn>
                              </p:par>
                              <p:par>
                                <p:cTn id="26" presetID="9" presetClass="emph" presetSubtype="0" nodeType="withEffect">
                                  <p:stCondLst>
                                    <p:cond delay="0"/>
                                  </p:stCondLst>
                                  <p:childTnLst>
                                    <p:set>
                                      <p:cBhvr>
                                        <p:cTn id="27" dur="indefinite"/>
                                        <p:tgtEl>
                                          <p:spTgt spid="14"/>
                                        </p:tgtEl>
                                        <p:attrNameLst>
                                          <p:attrName>style.opacity</p:attrName>
                                        </p:attrNameLst>
                                      </p:cBhvr>
                                      <p:to>
                                        <p:strVal val="0.5"/>
                                      </p:to>
                                    </p:set>
                                    <p:animEffect filter="image" prLst="opacity: 0.5">
                                      <p:cBhvr rctx="IE">
                                        <p:cTn id="28" dur="indefinite"/>
                                        <p:tgtEl>
                                          <p:spTgt spid="14"/>
                                        </p:tgtEl>
                                      </p:cBhvr>
                                    </p:animEffect>
                                  </p:childTnLst>
                                </p:cTn>
                              </p:par>
                              <p:par>
                                <p:cTn id="29" presetID="10"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down)">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down)">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18"/>
                                        </p:tgtEl>
                                      </p:cBhvr>
                                    </p:animEffect>
                                    <p:set>
                                      <p:cBhvr>
                                        <p:cTn id="56" dur="1" fill="hold">
                                          <p:stCondLst>
                                            <p:cond delay="499"/>
                                          </p:stCondLst>
                                        </p:cTn>
                                        <p:tgtEl>
                                          <p:spTgt spid="18"/>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26"/>
                                        </p:tgtEl>
                                      </p:cBhvr>
                                    </p:animEffect>
                                    <p:set>
                                      <p:cBhvr>
                                        <p:cTn id="59" dur="1" fill="hold">
                                          <p:stCondLst>
                                            <p:cond delay="499"/>
                                          </p:stCondLst>
                                        </p:cTn>
                                        <p:tgtEl>
                                          <p:spTgt spid="26"/>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27"/>
                                        </p:tgtEl>
                                      </p:cBhvr>
                                    </p:animEffect>
                                    <p:set>
                                      <p:cBhvr>
                                        <p:cTn id="62" dur="1" fill="hold">
                                          <p:stCondLst>
                                            <p:cond delay="499"/>
                                          </p:stCondLst>
                                        </p:cTn>
                                        <p:tgtEl>
                                          <p:spTgt spid="27"/>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28"/>
                                        </p:tgtEl>
                                      </p:cBhvr>
                                    </p:animEffect>
                                    <p:set>
                                      <p:cBhvr>
                                        <p:cTn id="65" dur="1" fill="hold">
                                          <p:stCondLst>
                                            <p:cond delay="499"/>
                                          </p:stCondLst>
                                        </p:cTn>
                                        <p:tgtEl>
                                          <p:spTgt spid="28"/>
                                        </p:tgtEl>
                                        <p:attrNameLst>
                                          <p:attrName>style.visibility</p:attrName>
                                        </p:attrNameLst>
                                      </p:cBhvr>
                                      <p:to>
                                        <p:strVal val="hidden"/>
                                      </p:to>
                                    </p:set>
                                  </p:childTnLst>
                                </p:cTn>
                              </p:par>
                              <p:par>
                                <p:cTn id="66" presetID="9" presetClass="emph" presetSubtype="0" nodeType="withEffect">
                                  <p:stCondLst>
                                    <p:cond delay="0"/>
                                  </p:stCondLst>
                                  <p:childTnLst>
                                    <p:set>
                                      <p:cBhvr>
                                        <p:cTn id="67" dur="indefinite"/>
                                        <p:tgtEl>
                                          <p:spTgt spid="15"/>
                                        </p:tgtEl>
                                        <p:attrNameLst>
                                          <p:attrName>style.opacity</p:attrName>
                                        </p:attrNameLst>
                                      </p:cBhvr>
                                      <p:to>
                                        <p:strVal val="0.75"/>
                                      </p:to>
                                    </p:set>
                                    <p:animEffect filter="image" prLst="opacity: 0.75">
                                      <p:cBhvr rctx="IE">
                                        <p:cTn id="68" dur="indefinite"/>
                                        <p:tgtEl>
                                          <p:spTgt spid="15"/>
                                        </p:tgtEl>
                                      </p:cBhvr>
                                    </p:animEffect>
                                  </p:childTnLst>
                                </p:cTn>
                              </p:par>
                              <p:par>
                                <p:cTn id="69" presetID="10" presetClass="entr" presetSubtype="0" fill="hold" nodeType="with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500"/>
                                        <p:tgtEl>
                                          <p:spTgt spid="16"/>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wipe(down)">
                                      <p:cBhvr>
                                        <p:cTn id="76" dur="500"/>
                                        <p:tgtEl>
                                          <p:spTgt spid="29"/>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grpId="0" nodeType="click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wipe(down)">
                                      <p:cBhvr>
                                        <p:cTn id="8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2" fill="hold" display="0">
                  <p:stCondLst>
                    <p:cond delay="indefinite"/>
                  </p:stCondLst>
                  <p:endCondLst>
                    <p:cond evt="onStopAudio" delay="0">
                      <p:tgtEl>
                        <p:sldTgt/>
                      </p:tgtEl>
                    </p:cond>
                  </p:endCondLst>
                </p:cTn>
                <p:tgtEl>
                  <p:spTgt spid="3"/>
                </p:tgtEl>
              </p:cMediaNode>
            </p:audio>
          </p:childTnLst>
        </p:cTn>
      </p:par>
    </p:tnLst>
    <p:bldLst>
      <p:bldP spid="18" grpId="0" animBg="1"/>
      <p:bldP spid="18" grpId="1" animBg="1"/>
      <p:bldP spid="26" grpId="0" animBg="1"/>
      <p:bldP spid="26" grpId="1" animBg="1"/>
      <p:bldP spid="27" grpId="0" animBg="1"/>
      <p:bldP spid="27" grpId="1" animBg="1"/>
      <p:bldP spid="28" grpId="0" animBg="1"/>
      <p:bldP spid="28" grpId="1" animBg="1"/>
      <p:bldP spid="29" grpId="0" animBg="1"/>
      <p:bldP spid="30" grpId="0" animBg="1"/>
      <p:bldP spid="31" grpId="0" animBg="1"/>
      <p:bldP spid="31" grpId="1" animBg="1"/>
      <p:bldP spid="32" grpId="0" animBg="1"/>
      <p:bldP spid="32" grpId="1" animBg="1"/>
      <p:bldP spid="3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
          <p:cNvSpPr>
            <a:spLocks noGrp="1" noChangeArrowheads="1"/>
          </p:cNvSpPr>
          <p:nvPr>
            <p:ph type="body" sz="half" idx="4294967295"/>
          </p:nvPr>
        </p:nvSpPr>
        <p:spPr>
          <a:xfrm>
            <a:off x="362007" y="1714500"/>
            <a:ext cx="4209993" cy="5143500"/>
          </a:xfrm>
        </p:spPr>
        <p:txBody>
          <a:bodyPr/>
          <a:lstStyle/>
          <a:p>
            <a:r>
              <a:rPr lang="en-US" altLang="en-US" sz="2000" dirty="0"/>
              <a:t>Parent handouts for 1</a:t>
            </a:r>
            <a:r>
              <a:rPr lang="en-US" altLang="en-US" sz="2000" baseline="30000" dirty="0"/>
              <a:t>st</a:t>
            </a:r>
            <a:r>
              <a:rPr lang="en-US" altLang="en-US" sz="2000" dirty="0"/>
              <a:t> Week to 17 Year Visits</a:t>
            </a:r>
            <a:br>
              <a:rPr lang="en-US" altLang="en-US" sz="2000" dirty="0"/>
            </a:br>
            <a:endParaRPr lang="en-US" altLang="en-US" sz="2000" dirty="0"/>
          </a:p>
          <a:p>
            <a:r>
              <a:rPr lang="en-US" altLang="en-US" sz="2000" dirty="0"/>
              <a:t>Patient handouts for the 7 Year to 21 Year Visits</a:t>
            </a:r>
            <a:br>
              <a:rPr lang="en-US" altLang="en-US" sz="2000" dirty="0"/>
            </a:br>
            <a:endParaRPr lang="en-US" altLang="en-US" sz="2000" dirty="0"/>
          </a:p>
          <a:p>
            <a:r>
              <a:rPr lang="en-US" altLang="en-US" sz="2000" dirty="0"/>
              <a:t>Summarize anticipatory guidance for the visit</a:t>
            </a:r>
            <a:br>
              <a:rPr lang="en-US" altLang="en-US" sz="2000" dirty="0"/>
            </a:br>
            <a:endParaRPr lang="en-US" altLang="en-US" sz="2000" dirty="0"/>
          </a:p>
          <a:p>
            <a:r>
              <a:rPr lang="en-US" altLang="en-US" sz="2000" dirty="0"/>
              <a:t>Tied to the 5 priorities for that visit</a:t>
            </a:r>
            <a:br>
              <a:rPr lang="en-US" altLang="en-US" sz="2000" dirty="0"/>
            </a:br>
            <a:endParaRPr lang="en-US" altLang="en-US" sz="2000" dirty="0"/>
          </a:p>
          <a:p>
            <a:r>
              <a:rPr lang="en-US" altLang="en-US" sz="2000" dirty="0"/>
              <a:t>Written in plain language</a:t>
            </a:r>
          </a:p>
        </p:txBody>
      </p:sp>
      <p:sp>
        <p:nvSpPr>
          <p:cNvPr id="9" name="Rectangle 10">
            <a:extLst>
              <a:ext uri="{FF2B5EF4-FFF2-40B4-BE49-F238E27FC236}">
                <a16:creationId xmlns:a16="http://schemas.microsoft.com/office/drawing/2014/main" id="{F45EB561-1629-4F44-AA62-48B58221AEBD}"/>
              </a:ext>
            </a:extLst>
          </p:cNvPr>
          <p:cNvSpPr>
            <a:spLocks noChangeArrowheads="1"/>
          </p:cNvSpPr>
          <p:nvPr/>
        </p:nvSpPr>
        <p:spPr bwMode="auto">
          <a:xfrm>
            <a:off x="457200" y="608335"/>
            <a:ext cx="7991475"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rgbClr val="00A652"/>
              </a:buClr>
              <a:buChar char="•"/>
              <a:defRPr sz="2200">
                <a:solidFill>
                  <a:schemeClr val="tx1"/>
                </a:solidFill>
                <a:latin typeface="Arial" panose="020B0604020202020204" pitchFamily="34" charset="0"/>
              </a:defRPr>
            </a:lvl1pPr>
            <a:lvl2pPr marL="742950" indent="-285750">
              <a:spcBef>
                <a:spcPct val="20000"/>
              </a:spcBef>
              <a:buClr>
                <a:srgbClr val="00A652"/>
              </a:buClr>
              <a:buChar char="–"/>
              <a:defRPr sz="2000">
                <a:solidFill>
                  <a:schemeClr val="tx1"/>
                </a:solidFill>
                <a:latin typeface="Arial" panose="020B0604020202020204" pitchFamily="34" charset="0"/>
              </a:defRPr>
            </a:lvl2pPr>
            <a:lvl3pPr marL="1143000" indent="-228600">
              <a:spcBef>
                <a:spcPct val="20000"/>
              </a:spcBef>
              <a:buClr>
                <a:srgbClr val="00A652"/>
              </a:buClr>
              <a:buChar char="•"/>
              <a:defRPr>
                <a:solidFill>
                  <a:schemeClr val="tx1"/>
                </a:solidFill>
                <a:latin typeface="Arial" panose="020B0604020202020204" pitchFamily="34" charset="0"/>
              </a:defRPr>
            </a:lvl3pPr>
            <a:lvl4pPr marL="1600200" indent="-228600">
              <a:spcBef>
                <a:spcPct val="20000"/>
              </a:spcBef>
              <a:buClr>
                <a:srgbClr val="00A652"/>
              </a:buClr>
              <a:buChar char="–"/>
              <a:defRPr sz="1600">
                <a:solidFill>
                  <a:schemeClr val="tx1"/>
                </a:solidFill>
                <a:latin typeface="Arial" panose="020B0604020202020204" pitchFamily="34" charset="0"/>
              </a:defRPr>
            </a:lvl4pPr>
            <a:lvl5pPr marL="2057400" indent="-228600">
              <a:spcBef>
                <a:spcPct val="20000"/>
              </a:spcBef>
              <a:buClr>
                <a:srgbClr val="00A652"/>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A652"/>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A652"/>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A652"/>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A652"/>
              </a:buClr>
              <a:buChar char="»"/>
              <a:defRPr sz="1400">
                <a:solidFill>
                  <a:schemeClr val="tx1"/>
                </a:solidFill>
                <a:latin typeface="Arial" panose="020B0604020202020204" pitchFamily="34" charset="0"/>
              </a:defRPr>
            </a:lvl9pPr>
          </a:lstStyle>
          <a:p>
            <a:pPr eaLnBrk="1" hangingPunct="1">
              <a:buFontTx/>
              <a:buNone/>
            </a:pPr>
            <a:r>
              <a:rPr lang="en-US" altLang="en-US" sz="4000" dirty="0">
                <a:latin typeface="+mj-lt"/>
                <a:ea typeface="+mj-ea"/>
                <a:cs typeface="+mj-cs"/>
              </a:rPr>
              <a:t>Core Tools: Educational Handouts</a:t>
            </a:r>
          </a:p>
        </p:txBody>
      </p:sp>
      <p:pic>
        <p:nvPicPr>
          <p:cNvPr id="2" name="Picture 1">
            <a:extLst>
              <a:ext uri="{FF2B5EF4-FFF2-40B4-BE49-F238E27FC236}">
                <a16:creationId xmlns:a16="http://schemas.microsoft.com/office/drawing/2014/main" id="{C6CB4820-7E20-4498-A24F-042F5873F4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1607277"/>
            <a:ext cx="3036326" cy="3930355"/>
          </a:xfrm>
          <a:prstGeom prst="rect">
            <a:avLst/>
          </a:prstGeom>
          <a:ln w="3175">
            <a:solidFill>
              <a:schemeClr val="tx1">
                <a:lumMod val="50000"/>
                <a:lumOff val="50000"/>
              </a:schemeClr>
            </a:solidFill>
          </a:ln>
        </p:spPr>
      </p:pic>
      <p:pic>
        <p:nvPicPr>
          <p:cNvPr id="3" name="Picture 2">
            <a:extLst>
              <a:ext uri="{FF2B5EF4-FFF2-40B4-BE49-F238E27FC236}">
                <a16:creationId xmlns:a16="http://schemas.microsoft.com/office/drawing/2014/main" id="{3AECC63F-05F2-43BC-9197-C23B3FA485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23995" y="3249684"/>
            <a:ext cx="3174442" cy="2878161"/>
          </a:xfrm>
          <a:prstGeom prst="rect">
            <a:avLst/>
          </a:prstGeom>
          <a:ln w="3175">
            <a:solidFill>
              <a:schemeClr val="tx1">
                <a:lumMod val="50000"/>
                <a:lumOff val="50000"/>
              </a:schemeClr>
            </a:solidFill>
          </a:ln>
        </p:spPr>
      </p:pic>
      <p:sp>
        <p:nvSpPr>
          <p:cNvPr id="6" name="Oval 12">
            <a:extLst>
              <a:ext uri="{FF2B5EF4-FFF2-40B4-BE49-F238E27FC236}">
                <a16:creationId xmlns:a16="http://schemas.microsoft.com/office/drawing/2014/main" id="{BEEBFCBC-A70E-439C-B881-A2D0716139CB}"/>
              </a:ext>
            </a:extLst>
          </p:cNvPr>
          <p:cNvSpPr>
            <a:spLocks noChangeArrowheads="1"/>
          </p:cNvSpPr>
          <p:nvPr/>
        </p:nvSpPr>
        <p:spPr bwMode="auto">
          <a:xfrm>
            <a:off x="5469045" y="4386470"/>
            <a:ext cx="1777274" cy="1298713"/>
          </a:xfrm>
          <a:prstGeom prst="ellipse">
            <a:avLst/>
          </a:prstGeom>
          <a:noFill/>
          <a:ln w="28575">
            <a:solidFill>
              <a:srgbClr val="CC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pic>
        <p:nvPicPr>
          <p:cNvPr id="5" name="AAP_BF_SRN18">
            <a:hlinkClick r:id="" action="ppaction://media"/>
            <a:extLst>
              <a:ext uri="{FF2B5EF4-FFF2-40B4-BE49-F238E27FC236}">
                <a16:creationId xmlns:a16="http://schemas.microsoft.com/office/drawing/2014/main" id="{1B960093-B2E8-48E5-BFC8-2ED5A196001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9527023" y="421460"/>
            <a:ext cx="609600" cy="609600"/>
          </a:xfrm>
          <a:prstGeom prst="rect">
            <a:avLst/>
          </a:prstGeom>
        </p:spPr>
      </p:pic>
      <p:sp>
        <p:nvSpPr>
          <p:cNvPr id="8" name="Rectangle 7">
            <a:extLst>
              <a:ext uri="{FF2B5EF4-FFF2-40B4-BE49-F238E27FC236}">
                <a16:creationId xmlns:a16="http://schemas.microsoft.com/office/drawing/2014/main" id="{B81DFD7C-6C55-3B44-B7D0-08158F005AC0}"/>
              </a:ext>
            </a:extLst>
          </p:cNvPr>
          <p:cNvSpPr/>
          <p:nvPr/>
        </p:nvSpPr>
        <p:spPr>
          <a:xfrm>
            <a:off x="8788185" y="1151069"/>
            <a:ext cx="232765" cy="3980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57938166"/>
      </p:ext>
    </p:extLst>
  </p:cSld>
  <p:clrMapOvr>
    <a:masterClrMapping/>
  </p:clrMapOvr>
  <mc:AlternateContent xmlns:mc="http://schemas.openxmlformats.org/markup-compatibility/2006" xmlns:p14="http://schemas.microsoft.com/office/powerpoint/2010/main">
    <mc:Choice Requires="p14">
      <p:transition spd="slow" p14:dur="2000" advTm="76712"/>
    </mc:Choice>
    <mc:Fallback xmlns="">
      <p:transition spd="slow" advTm="76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1" presetClass="mediacall" presetSubtype="0" fill="hold" nodeType="withEffect">
                                  <p:stCondLst>
                                    <p:cond delay="0"/>
                                  </p:stCondLst>
                                  <p:childTnLst>
                                    <p:cmd type="call" cmd="playFrom(0.0)">
                                      <p:cBhvr>
                                        <p:cTn id="9" dur="78158" fill="hold"/>
                                        <p:tgtEl>
                                          <p:spTgt spid="5"/>
                                        </p:tgtEl>
                                      </p:cBhvr>
                                    </p:cmd>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6"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3CFC6-DDCE-427C-B803-E857EE147440}"/>
              </a:ext>
            </a:extLst>
          </p:cNvPr>
          <p:cNvSpPr>
            <a:spLocks noGrp="1"/>
          </p:cNvSpPr>
          <p:nvPr>
            <p:ph type="title" idx="4294967295"/>
          </p:nvPr>
        </p:nvSpPr>
        <p:spPr>
          <a:xfrm>
            <a:off x="719047" y="617052"/>
            <a:ext cx="7886700" cy="942975"/>
          </a:xfrm>
          <a:prstGeom prst="rect">
            <a:avLst/>
          </a:prstGeom>
        </p:spPr>
        <p:txBody>
          <a:bodyPr/>
          <a:lstStyle/>
          <a:p>
            <a:pPr algn="ctr"/>
            <a:r>
              <a:rPr lang="en-US" sz="4000" dirty="0"/>
              <a:t>Supporting Materials</a:t>
            </a:r>
          </a:p>
        </p:txBody>
      </p:sp>
      <p:pic>
        <p:nvPicPr>
          <p:cNvPr id="12" name="Picture 11">
            <a:extLst>
              <a:ext uri="{FF2B5EF4-FFF2-40B4-BE49-F238E27FC236}">
                <a16:creationId xmlns:a16="http://schemas.microsoft.com/office/drawing/2014/main" id="{33E94966-F28A-4B06-81DF-A661E37496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4360" y="1476038"/>
            <a:ext cx="3360229" cy="4349629"/>
          </a:xfrm>
          <a:prstGeom prst="rect">
            <a:avLst/>
          </a:prstGeom>
          <a:ln>
            <a:solidFill>
              <a:schemeClr val="tx1"/>
            </a:solidFill>
          </a:ln>
        </p:spPr>
      </p:pic>
      <p:pic>
        <p:nvPicPr>
          <p:cNvPr id="3" name="Picture 2">
            <a:extLst>
              <a:ext uri="{FF2B5EF4-FFF2-40B4-BE49-F238E27FC236}">
                <a16:creationId xmlns:a16="http://schemas.microsoft.com/office/drawing/2014/main" id="{C25CB207-75BE-427E-B916-9133C27D93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19975" y="1575445"/>
            <a:ext cx="3360229" cy="4349629"/>
          </a:xfrm>
          <a:prstGeom prst="rect">
            <a:avLst/>
          </a:prstGeom>
          <a:ln>
            <a:solidFill>
              <a:schemeClr val="tx1"/>
            </a:solidFill>
          </a:ln>
        </p:spPr>
      </p:pic>
      <p:pic>
        <p:nvPicPr>
          <p:cNvPr id="13" name="Picture 12">
            <a:extLst>
              <a:ext uri="{FF2B5EF4-FFF2-40B4-BE49-F238E27FC236}">
                <a16:creationId xmlns:a16="http://schemas.microsoft.com/office/drawing/2014/main" id="{1DB7A172-7962-4F35-8411-43E07167998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93312" y="1659434"/>
            <a:ext cx="3353807" cy="4341316"/>
          </a:xfrm>
          <a:prstGeom prst="rect">
            <a:avLst/>
          </a:prstGeom>
          <a:ln>
            <a:solidFill>
              <a:schemeClr val="tx1"/>
            </a:solidFill>
          </a:ln>
        </p:spPr>
      </p:pic>
      <p:pic>
        <p:nvPicPr>
          <p:cNvPr id="14" name="Picture 13">
            <a:extLst>
              <a:ext uri="{FF2B5EF4-FFF2-40B4-BE49-F238E27FC236}">
                <a16:creationId xmlns:a16="http://schemas.microsoft.com/office/drawing/2014/main" id="{1F5BB814-2F00-4638-8A7B-CAF57DBDD54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91085" y="1743423"/>
            <a:ext cx="3353807" cy="4341316"/>
          </a:xfrm>
          <a:prstGeom prst="rect">
            <a:avLst/>
          </a:prstGeom>
          <a:ln>
            <a:solidFill>
              <a:schemeClr val="tx1"/>
            </a:solidFill>
          </a:ln>
        </p:spPr>
      </p:pic>
      <p:pic>
        <p:nvPicPr>
          <p:cNvPr id="4" name="AAP_BF_SRN19">
            <a:hlinkClick r:id="" action="ppaction://media"/>
            <a:extLst>
              <a:ext uri="{FF2B5EF4-FFF2-40B4-BE49-F238E27FC236}">
                <a16:creationId xmlns:a16="http://schemas.microsoft.com/office/drawing/2014/main" id="{FFEE5DB6-1BC8-40B2-B1CF-C2F238C867B3}"/>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9529011" y="312252"/>
            <a:ext cx="609600" cy="609600"/>
          </a:xfrm>
          <a:prstGeom prst="rect">
            <a:avLst/>
          </a:prstGeom>
        </p:spPr>
      </p:pic>
      <p:sp>
        <p:nvSpPr>
          <p:cNvPr id="8" name="Rectangle 7">
            <a:extLst>
              <a:ext uri="{FF2B5EF4-FFF2-40B4-BE49-F238E27FC236}">
                <a16:creationId xmlns:a16="http://schemas.microsoft.com/office/drawing/2014/main" id="{817B2DAD-DCA3-824A-ADFA-CFA70A933156}"/>
              </a:ext>
            </a:extLst>
          </p:cNvPr>
          <p:cNvSpPr/>
          <p:nvPr/>
        </p:nvSpPr>
        <p:spPr>
          <a:xfrm>
            <a:off x="8788185" y="1151069"/>
            <a:ext cx="232765" cy="3980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162144616"/>
      </p:ext>
    </p:extLst>
  </p:cSld>
  <p:clrMapOvr>
    <a:masterClrMapping/>
  </p:clrMapOvr>
  <mc:AlternateContent xmlns:mc="http://schemas.openxmlformats.org/markup-compatibility/2006" xmlns:p14="http://schemas.microsoft.com/office/powerpoint/2010/main">
    <mc:Choice Requires="p14">
      <p:transition spd="slow" p14:dur="2000" advTm="26763"/>
    </mc:Choice>
    <mc:Fallback xmlns="">
      <p:transition spd="slow" advTm="26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1" presetClass="mediacall" presetSubtype="0" fill="hold" nodeType="withEffect">
                                  <p:stCondLst>
                                    <p:cond delay="0"/>
                                  </p:stCondLst>
                                  <p:childTnLst>
                                    <p:cmd type="call" cmd="playFrom(0.0)">
                                      <p:cBhvr>
                                        <p:cTn id="9" dur="23902" fill="hold"/>
                                        <p:tgtEl>
                                          <p:spTgt spid="4"/>
                                        </p:tgtEl>
                                      </p:cBhvr>
                                    </p:cmd>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4"/>
                </p:tgtEl>
              </p:cMediaNode>
            </p:audio>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ACC1E0-62B8-44B1-8B36-1C50451556F7}"/>
              </a:ext>
            </a:extLst>
          </p:cNvPr>
          <p:cNvSpPr>
            <a:spLocks noGrp="1"/>
          </p:cNvSpPr>
          <p:nvPr>
            <p:ph idx="1"/>
          </p:nvPr>
        </p:nvSpPr>
        <p:spPr>
          <a:xfrm>
            <a:off x="628648" y="1968500"/>
            <a:ext cx="7886700" cy="4351338"/>
          </a:xfrm>
        </p:spPr>
        <p:txBody>
          <a:bodyPr/>
          <a:lstStyle/>
          <a:p>
            <a:r>
              <a:rPr lang="en-US" dirty="0"/>
              <a:t>What is Bright Futures?</a:t>
            </a:r>
          </a:p>
          <a:p>
            <a:r>
              <a:rPr lang="en-US" dirty="0"/>
              <a:t>What is the Toolkit and why you should use it</a:t>
            </a:r>
          </a:p>
          <a:p>
            <a:r>
              <a:rPr lang="en-US" dirty="0"/>
              <a:t>A tour through the Toolkit’s Core Tools and supplementary materials</a:t>
            </a:r>
          </a:p>
        </p:txBody>
      </p:sp>
      <p:sp>
        <p:nvSpPr>
          <p:cNvPr id="2" name="Title 1">
            <a:extLst>
              <a:ext uri="{FF2B5EF4-FFF2-40B4-BE49-F238E27FC236}">
                <a16:creationId xmlns:a16="http://schemas.microsoft.com/office/drawing/2014/main" id="{A4BE9ED1-6FFF-4248-A0A1-0E3744F67930}"/>
              </a:ext>
            </a:extLst>
          </p:cNvPr>
          <p:cNvSpPr>
            <a:spLocks noGrp="1"/>
          </p:cNvSpPr>
          <p:nvPr>
            <p:ph type="title" idx="4294967295"/>
          </p:nvPr>
        </p:nvSpPr>
        <p:spPr>
          <a:xfrm>
            <a:off x="-1" y="831850"/>
            <a:ext cx="9143999" cy="739775"/>
          </a:xfrm>
          <a:prstGeom prst="rect">
            <a:avLst/>
          </a:prstGeom>
        </p:spPr>
        <p:txBody>
          <a:bodyPr/>
          <a:lstStyle/>
          <a:p>
            <a:r>
              <a:rPr lang="en-US" sz="4400" dirty="0"/>
              <a:t>Agenda for Today</a:t>
            </a:r>
          </a:p>
        </p:txBody>
      </p:sp>
      <p:pic>
        <p:nvPicPr>
          <p:cNvPr id="4" name="AAP_BF_SRN2">
            <a:hlinkClick r:id="" action="ppaction://media"/>
            <a:extLst>
              <a:ext uri="{FF2B5EF4-FFF2-40B4-BE49-F238E27FC236}">
                <a16:creationId xmlns:a16="http://schemas.microsoft.com/office/drawing/2014/main" id="{4843F56A-8726-42E3-A143-3D6649472A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53600" y="250324"/>
            <a:ext cx="609600" cy="609600"/>
          </a:xfrm>
          <a:prstGeom prst="rect">
            <a:avLst/>
          </a:prstGeom>
        </p:spPr>
      </p:pic>
    </p:spTree>
    <p:extLst>
      <p:ext uri="{BB962C8B-B14F-4D97-AF65-F5344CB8AC3E}">
        <p14:creationId xmlns:p14="http://schemas.microsoft.com/office/powerpoint/2010/main" val="1070293324"/>
      </p:ext>
    </p:extLst>
  </p:cSld>
  <p:clrMapOvr>
    <a:masterClrMapping/>
  </p:clrMapOvr>
  <mc:AlternateContent xmlns:mc="http://schemas.openxmlformats.org/markup-compatibility/2006" xmlns:p14="http://schemas.microsoft.com/office/powerpoint/2010/main">
    <mc:Choice Requires="p14">
      <p:transition spd="slow" p14:dur="2000" advTm="37788"/>
    </mc:Choice>
    <mc:Fallback xmlns="">
      <p:transition spd="slow" advTm="3778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3CFC6-DDCE-427C-B803-E857EE147440}"/>
              </a:ext>
            </a:extLst>
          </p:cNvPr>
          <p:cNvSpPr>
            <a:spLocks noGrp="1"/>
          </p:cNvSpPr>
          <p:nvPr>
            <p:ph type="title" idx="4294967295"/>
          </p:nvPr>
        </p:nvSpPr>
        <p:spPr>
          <a:xfrm>
            <a:off x="-1" y="715963"/>
            <a:ext cx="8943975" cy="1139825"/>
          </a:xfrm>
          <a:prstGeom prst="rect">
            <a:avLst/>
          </a:prstGeom>
        </p:spPr>
        <p:txBody>
          <a:bodyPr>
            <a:noAutofit/>
          </a:bodyPr>
          <a:lstStyle/>
          <a:p>
            <a:pPr algn="ctr"/>
            <a:r>
              <a:rPr lang="en-US" sz="4000" dirty="0"/>
              <a:t>Bright Futures Medical Screening Reference Tables</a:t>
            </a:r>
          </a:p>
        </p:txBody>
      </p:sp>
      <p:pic>
        <p:nvPicPr>
          <p:cNvPr id="4" name="Picture 3">
            <a:extLst>
              <a:ext uri="{FF2B5EF4-FFF2-40B4-BE49-F238E27FC236}">
                <a16:creationId xmlns:a16="http://schemas.microsoft.com/office/drawing/2014/main" id="{52818F13-9335-4D9C-9552-16182B7C39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050" y="2099346"/>
            <a:ext cx="5335675" cy="4121808"/>
          </a:xfrm>
          <a:prstGeom prst="rect">
            <a:avLst/>
          </a:prstGeom>
          <a:ln>
            <a:solidFill>
              <a:schemeClr val="tx1"/>
            </a:solidFill>
          </a:ln>
        </p:spPr>
      </p:pic>
      <p:pic>
        <p:nvPicPr>
          <p:cNvPr id="5" name="Picture 4">
            <a:extLst>
              <a:ext uri="{FF2B5EF4-FFF2-40B4-BE49-F238E27FC236}">
                <a16:creationId xmlns:a16="http://schemas.microsoft.com/office/drawing/2014/main" id="{DEF73F1D-4540-4E71-887A-E09B81E3F4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2431" y="2015207"/>
            <a:ext cx="5371748" cy="4149675"/>
          </a:xfrm>
          <a:prstGeom prst="rect">
            <a:avLst/>
          </a:prstGeom>
          <a:ln>
            <a:solidFill>
              <a:schemeClr val="tx1"/>
            </a:solidFill>
          </a:ln>
        </p:spPr>
      </p:pic>
      <p:pic>
        <p:nvPicPr>
          <p:cNvPr id="3" name="AAP_BF_SRN20">
            <a:hlinkClick r:id="" action="ppaction://media"/>
            <a:extLst>
              <a:ext uri="{FF2B5EF4-FFF2-40B4-BE49-F238E27FC236}">
                <a16:creationId xmlns:a16="http://schemas.microsoft.com/office/drawing/2014/main" id="{601913CA-3A54-40B8-8722-3BD1E5A8170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553074" y="411163"/>
            <a:ext cx="609600" cy="609600"/>
          </a:xfrm>
          <a:prstGeom prst="rect">
            <a:avLst/>
          </a:prstGeom>
        </p:spPr>
      </p:pic>
    </p:spTree>
    <p:extLst>
      <p:ext uri="{BB962C8B-B14F-4D97-AF65-F5344CB8AC3E}">
        <p14:creationId xmlns:p14="http://schemas.microsoft.com/office/powerpoint/2010/main" val="1614017788"/>
      </p:ext>
    </p:extLst>
  </p:cSld>
  <p:clrMapOvr>
    <a:masterClrMapping/>
  </p:clrMapOvr>
  <mc:AlternateContent xmlns:mc="http://schemas.openxmlformats.org/markup-compatibility/2006" xmlns:p14="http://schemas.microsoft.com/office/powerpoint/2010/main">
    <mc:Choice Requires="p14">
      <p:transition spd="slow" p14:dur="2000" advTm="24346"/>
    </mc:Choice>
    <mc:Fallback xmlns="">
      <p:transition spd="slow" advTm="2434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A36DD3-BE11-413B-8B47-3E247CE2999C}"/>
              </a:ext>
            </a:extLst>
          </p:cNvPr>
          <p:cNvSpPr>
            <a:spLocks noGrp="1"/>
          </p:cNvSpPr>
          <p:nvPr>
            <p:ph idx="1"/>
          </p:nvPr>
        </p:nvSpPr>
        <p:spPr>
          <a:xfrm>
            <a:off x="628650" y="2572749"/>
            <a:ext cx="7905750" cy="4338638"/>
          </a:xfrm>
        </p:spPr>
        <p:txBody>
          <a:bodyPr/>
          <a:lstStyle/>
          <a:p>
            <a:r>
              <a:rPr lang="en-US" altLang="en-US" sz="2400" dirty="0"/>
              <a:t>The templates, questionnaires, handouts, and forms from the </a:t>
            </a:r>
            <a:r>
              <a:rPr lang="en-US" altLang="en-US" sz="2400" i="1" dirty="0"/>
              <a:t>Bright Futures Resource and Tool Kit</a:t>
            </a:r>
            <a:r>
              <a:rPr lang="en-US" altLang="en-US" sz="2400" dirty="0"/>
              <a:t> form a structured knowledge base that can be used in EHRs.   </a:t>
            </a:r>
          </a:p>
          <a:p>
            <a:r>
              <a:rPr lang="en-US" altLang="en-US" sz="2400" dirty="0"/>
              <a:t>Depending on your specific EHR system, you can import the documents or use them as a guide in setting up customized health supervision visit templates and Previsit Questionnaires.</a:t>
            </a:r>
          </a:p>
        </p:txBody>
      </p:sp>
      <p:sp>
        <p:nvSpPr>
          <p:cNvPr id="2" name="Title 1">
            <a:extLst>
              <a:ext uri="{FF2B5EF4-FFF2-40B4-BE49-F238E27FC236}">
                <a16:creationId xmlns:a16="http://schemas.microsoft.com/office/drawing/2014/main" id="{619C0C01-2CC4-4112-844E-7AFCD42B25E4}"/>
              </a:ext>
            </a:extLst>
          </p:cNvPr>
          <p:cNvSpPr>
            <a:spLocks noGrp="1"/>
          </p:cNvSpPr>
          <p:nvPr>
            <p:ph type="title" idx="4294967295"/>
          </p:nvPr>
        </p:nvSpPr>
        <p:spPr>
          <a:xfrm>
            <a:off x="485775" y="755651"/>
            <a:ext cx="7886700" cy="1168400"/>
          </a:xfrm>
          <a:prstGeom prst="rect">
            <a:avLst/>
          </a:prstGeom>
        </p:spPr>
        <p:txBody>
          <a:bodyPr/>
          <a:lstStyle/>
          <a:p>
            <a:r>
              <a:rPr lang="en-US" altLang="en-US" sz="4000" dirty="0"/>
              <a:t>Bright Futures and the Electronic Health Record (EHR)</a:t>
            </a:r>
            <a:endParaRPr lang="en-US" sz="4000" dirty="0"/>
          </a:p>
        </p:txBody>
      </p:sp>
      <p:pic>
        <p:nvPicPr>
          <p:cNvPr id="4" name="AAP_BF_SRN21">
            <a:hlinkClick r:id="" action="ppaction://media"/>
            <a:extLst>
              <a:ext uri="{FF2B5EF4-FFF2-40B4-BE49-F238E27FC236}">
                <a16:creationId xmlns:a16="http://schemas.microsoft.com/office/drawing/2014/main" id="{F6AD0E95-2BC4-4075-BE66-A0F62CBFD6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53074" y="332873"/>
            <a:ext cx="609600" cy="609600"/>
          </a:xfrm>
          <a:prstGeom prst="rect">
            <a:avLst/>
          </a:prstGeom>
        </p:spPr>
      </p:pic>
    </p:spTree>
    <p:extLst>
      <p:ext uri="{BB962C8B-B14F-4D97-AF65-F5344CB8AC3E}">
        <p14:creationId xmlns:p14="http://schemas.microsoft.com/office/powerpoint/2010/main" val="1083530390"/>
      </p:ext>
    </p:extLst>
  </p:cSld>
  <p:clrMapOvr>
    <a:masterClrMapping/>
  </p:clrMapOvr>
  <mc:AlternateContent xmlns:mc="http://schemas.openxmlformats.org/markup-compatibility/2006" xmlns:p14="http://schemas.microsoft.com/office/powerpoint/2010/main">
    <mc:Choice Requires="p14">
      <p:transition spd="slow" p14:dur="2000" advTm="27193"/>
    </mc:Choice>
    <mc:Fallback xmlns="">
      <p:transition spd="slow" advTm="271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a:extLst>
              <a:ext uri="{FF2B5EF4-FFF2-40B4-BE49-F238E27FC236}">
                <a16:creationId xmlns:a16="http://schemas.microsoft.com/office/drawing/2014/main" id="{F45EB561-1629-4F44-AA62-48B58221AEBD}"/>
              </a:ext>
            </a:extLst>
          </p:cNvPr>
          <p:cNvSpPr>
            <a:spLocks noChangeArrowheads="1"/>
          </p:cNvSpPr>
          <p:nvPr/>
        </p:nvSpPr>
        <p:spPr bwMode="auto">
          <a:xfrm>
            <a:off x="1922073" y="599476"/>
            <a:ext cx="759286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rgbClr val="00A652"/>
              </a:buClr>
              <a:buChar char="•"/>
              <a:defRPr sz="2200">
                <a:solidFill>
                  <a:schemeClr val="tx1"/>
                </a:solidFill>
                <a:latin typeface="Arial" panose="020B0604020202020204" pitchFamily="34" charset="0"/>
              </a:defRPr>
            </a:lvl1pPr>
            <a:lvl2pPr marL="742950" indent="-285750">
              <a:spcBef>
                <a:spcPct val="20000"/>
              </a:spcBef>
              <a:buClr>
                <a:srgbClr val="00A652"/>
              </a:buClr>
              <a:buChar char="–"/>
              <a:defRPr sz="2000">
                <a:solidFill>
                  <a:schemeClr val="tx1"/>
                </a:solidFill>
                <a:latin typeface="Arial" panose="020B0604020202020204" pitchFamily="34" charset="0"/>
              </a:defRPr>
            </a:lvl2pPr>
            <a:lvl3pPr marL="1143000" indent="-228600">
              <a:spcBef>
                <a:spcPct val="20000"/>
              </a:spcBef>
              <a:buClr>
                <a:srgbClr val="00A652"/>
              </a:buClr>
              <a:buChar char="•"/>
              <a:defRPr>
                <a:solidFill>
                  <a:schemeClr val="tx1"/>
                </a:solidFill>
                <a:latin typeface="Arial" panose="020B0604020202020204" pitchFamily="34" charset="0"/>
              </a:defRPr>
            </a:lvl3pPr>
            <a:lvl4pPr marL="1600200" indent="-228600">
              <a:spcBef>
                <a:spcPct val="20000"/>
              </a:spcBef>
              <a:buClr>
                <a:srgbClr val="00A652"/>
              </a:buClr>
              <a:buChar char="–"/>
              <a:defRPr sz="1600">
                <a:solidFill>
                  <a:schemeClr val="tx1"/>
                </a:solidFill>
                <a:latin typeface="Arial" panose="020B0604020202020204" pitchFamily="34" charset="0"/>
              </a:defRPr>
            </a:lvl4pPr>
            <a:lvl5pPr marL="2057400" indent="-228600">
              <a:spcBef>
                <a:spcPct val="20000"/>
              </a:spcBef>
              <a:buClr>
                <a:srgbClr val="00A652"/>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A652"/>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A652"/>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A652"/>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A652"/>
              </a:buClr>
              <a:buChar char="»"/>
              <a:defRPr sz="1400">
                <a:solidFill>
                  <a:schemeClr val="tx1"/>
                </a:solidFill>
                <a:latin typeface="Arial" panose="020B0604020202020204" pitchFamily="34" charset="0"/>
              </a:defRPr>
            </a:lvl9pPr>
          </a:lstStyle>
          <a:p>
            <a:pPr eaLnBrk="1" hangingPunct="1">
              <a:buFontTx/>
              <a:buNone/>
            </a:pPr>
            <a:r>
              <a:rPr lang="en-US" altLang="en-US" sz="4400" dirty="0">
                <a:latin typeface="+mj-lt"/>
                <a:ea typeface="+mj-ea"/>
                <a:cs typeface="+mj-cs"/>
              </a:rPr>
              <a:t>Licensing the Toolkit</a:t>
            </a:r>
          </a:p>
        </p:txBody>
      </p:sp>
      <p:pic>
        <p:nvPicPr>
          <p:cNvPr id="2" name="Picture 1">
            <a:extLst>
              <a:ext uri="{FF2B5EF4-FFF2-40B4-BE49-F238E27FC236}">
                <a16:creationId xmlns:a16="http://schemas.microsoft.com/office/drawing/2014/main" id="{56303C68-C8A5-4FB8-9968-F417A9668657}"/>
              </a:ext>
            </a:extLst>
          </p:cNvPr>
          <p:cNvPicPr>
            <a:picLocks noChangeAspect="1"/>
          </p:cNvPicPr>
          <p:nvPr/>
        </p:nvPicPr>
        <p:blipFill>
          <a:blip r:embed="rId5"/>
          <a:stretch>
            <a:fillRect/>
          </a:stretch>
        </p:blipFill>
        <p:spPr>
          <a:xfrm>
            <a:off x="295424" y="3109757"/>
            <a:ext cx="4787660" cy="2749700"/>
          </a:xfrm>
          <a:prstGeom prst="rect">
            <a:avLst/>
          </a:prstGeom>
          <a:ln w="6350" cap="sq">
            <a:solidFill>
              <a:schemeClr val="tx1">
                <a:lumMod val="50000"/>
                <a:lumOff val="50000"/>
              </a:schemeClr>
            </a:solidFill>
            <a:prstDash val="solid"/>
            <a:miter lim="800000"/>
          </a:ln>
          <a:effectLst>
            <a:outerShdw blurRad="50800" dist="38100" dir="2700000" algn="tl" rotWithShape="0">
              <a:srgbClr val="000000">
                <a:alpha val="43000"/>
              </a:srgbClr>
            </a:outerShdw>
          </a:effectLst>
        </p:spPr>
      </p:pic>
      <p:sp>
        <p:nvSpPr>
          <p:cNvPr id="3" name="Rectangle 2">
            <a:extLst>
              <a:ext uri="{FF2B5EF4-FFF2-40B4-BE49-F238E27FC236}">
                <a16:creationId xmlns:a16="http://schemas.microsoft.com/office/drawing/2014/main" id="{664868CA-FD39-4617-9CA6-8FDF8A9647DF}"/>
              </a:ext>
            </a:extLst>
          </p:cNvPr>
          <p:cNvSpPr/>
          <p:nvPr/>
        </p:nvSpPr>
        <p:spPr>
          <a:xfrm>
            <a:off x="211347" y="6118752"/>
            <a:ext cx="4572000" cy="307777"/>
          </a:xfrm>
          <a:prstGeom prst="rect">
            <a:avLst/>
          </a:prstGeom>
        </p:spPr>
        <p:txBody>
          <a:bodyPr>
            <a:spAutoFit/>
          </a:bodyPr>
          <a:lstStyle/>
          <a:p>
            <a:r>
              <a:rPr lang="en-US" sz="1400" dirty="0">
                <a:hlinkClick r:id="rId6"/>
              </a:rPr>
              <a:t>https://toolkits.solutions.aap.org/bright-futures</a:t>
            </a:r>
            <a:endParaRPr lang="en-US" sz="1400" dirty="0"/>
          </a:p>
        </p:txBody>
      </p:sp>
      <p:sp>
        <p:nvSpPr>
          <p:cNvPr id="6" name="TextBox 5">
            <a:extLst>
              <a:ext uri="{FF2B5EF4-FFF2-40B4-BE49-F238E27FC236}">
                <a16:creationId xmlns:a16="http://schemas.microsoft.com/office/drawing/2014/main" id="{37C1CB45-0C79-483B-A9BC-B9F19F205EC4}"/>
              </a:ext>
            </a:extLst>
          </p:cNvPr>
          <p:cNvSpPr txBox="1"/>
          <p:nvPr/>
        </p:nvSpPr>
        <p:spPr>
          <a:xfrm>
            <a:off x="5278558" y="1502688"/>
            <a:ext cx="3570018" cy="5355312"/>
          </a:xfrm>
          <a:prstGeom prst="rect">
            <a:avLst/>
          </a:prstGeom>
          <a:noFill/>
        </p:spPr>
        <p:txBody>
          <a:bodyPr wrap="square" rtlCol="0">
            <a:spAutoFit/>
          </a:bodyPr>
          <a:lstStyle/>
          <a:p>
            <a:pPr algn="ctr"/>
            <a:r>
              <a:rPr lang="en-US" b="1" dirty="0">
                <a:solidFill>
                  <a:srgbClr val="FF0000"/>
                </a:solidFill>
              </a:rPr>
              <a:t>Integration Resources Center</a:t>
            </a:r>
          </a:p>
          <a:p>
            <a:r>
              <a:rPr lang="en-US" dirty="0"/>
              <a:t>Integration guides and tools are intended to aid overall integration of </a:t>
            </a:r>
            <a:r>
              <a:rPr lang="en-US" i="1" dirty="0"/>
              <a:t>Toolkit </a:t>
            </a:r>
            <a:r>
              <a:rPr lang="en-US" dirty="0"/>
              <a:t>resources into an EHR or system.</a:t>
            </a:r>
          </a:p>
          <a:p>
            <a:r>
              <a:rPr lang="en-US" dirty="0">
                <a:solidFill>
                  <a:srgbClr val="FF0000"/>
                </a:solidFill>
              </a:rPr>
              <a:t>Key Features:</a:t>
            </a:r>
          </a:p>
          <a:p>
            <a:pPr marL="285750" indent="-285750">
              <a:buFont typeface="Arial" panose="020B0604020202020204" pitchFamily="34" charset="0"/>
              <a:buChar char="•"/>
            </a:pPr>
            <a:r>
              <a:rPr lang="en-US" dirty="0"/>
              <a:t>EHR visit documentation guidance</a:t>
            </a:r>
          </a:p>
          <a:p>
            <a:pPr marL="285750" indent="-285750">
              <a:buFont typeface="Arial" panose="020B0604020202020204" pitchFamily="34" charset="0"/>
              <a:buChar char="•"/>
            </a:pPr>
            <a:r>
              <a:rPr lang="en-US" dirty="0"/>
              <a:t>Permanent-linked HTML form display</a:t>
            </a:r>
          </a:p>
          <a:p>
            <a:pPr marL="285750" indent="-285750">
              <a:buFont typeface="Arial" panose="020B0604020202020204" pitchFamily="34" charset="0"/>
              <a:buChar char="•"/>
            </a:pPr>
            <a:r>
              <a:rPr lang="en-US" dirty="0"/>
              <a:t>Downloadable forms in PDF, HTML, xml, rtf, docx, and plain-text versions</a:t>
            </a:r>
          </a:p>
          <a:p>
            <a:pPr marL="285750" indent="-285750">
              <a:buFont typeface="Arial" panose="020B0604020202020204" pitchFamily="34" charset="0"/>
              <a:buChar char="•"/>
            </a:pPr>
            <a:r>
              <a:rPr lang="en-US" dirty="0"/>
              <a:t>Summary of major changes from the original Toolkit</a:t>
            </a:r>
          </a:p>
          <a:p>
            <a:pPr marL="285750" indent="-285750">
              <a:buFont typeface="Arial" panose="020B0604020202020204" pitchFamily="34" charset="0"/>
              <a:buChar char="•"/>
            </a:pPr>
            <a:r>
              <a:rPr lang="en-US" dirty="0"/>
              <a:t>Updates center to alert and feed updated forms/links</a:t>
            </a:r>
          </a:p>
          <a:p>
            <a:pPr marL="285750" indent="-285750">
              <a:buFont typeface="Arial" panose="020B0604020202020204" pitchFamily="34" charset="0"/>
              <a:buChar char="•"/>
            </a:pPr>
            <a:endParaRPr lang="en-US" dirty="0"/>
          </a:p>
          <a:p>
            <a:pPr marL="285750" indent="-285750">
              <a:buFontTx/>
              <a:buChar char="-"/>
            </a:pPr>
            <a:endParaRPr lang="en-US" dirty="0"/>
          </a:p>
        </p:txBody>
      </p:sp>
      <p:cxnSp>
        <p:nvCxnSpPr>
          <p:cNvPr id="10" name="Straight Arrow Connector 9">
            <a:extLst>
              <a:ext uri="{FF2B5EF4-FFF2-40B4-BE49-F238E27FC236}">
                <a16:creationId xmlns:a16="http://schemas.microsoft.com/office/drawing/2014/main" id="{5027D5BD-2DC9-49F0-A6F3-90C86293979C}"/>
              </a:ext>
            </a:extLst>
          </p:cNvPr>
          <p:cNvCxnSpPr>
            <a:cxnSpLocks/>
          </p:cNvCxnSpPr>
          <p:nvPr/>
        </p:nvCxnSpPr>
        <p:spPr>
          <a:xfrm flipH="1">
            <a:off x="4783347" y="2329132"/>
            <a:ext cx="455455" cy="215547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CFA4570-BE84-459A-A30D-8ACAE6303194}"/>
              </a:ext>
            </a:extLst>
          </p:cNvPr>
          <p:cNvSpPr txBox="1"/>
          <p:nvPr/>
        </p:nvSpPr>
        <p:spPr>
          <a:xfrm flipH="1">
            <a:off x="250113" y="1522375"/>
            <a:ext cx="4832971"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b="1" dirty="0">
                <a:solidFill>
                  <a:srgbClr val="FF0000"/>
                </a:solidFill>
              </a:rPr>
              <a:t>NOTE</a:t>
            </a:r>
            <a:r>
              <a:rPr lang="en-US" sz="1600" b="1" dirty="0"/>
              <a:t>: </a:t>
            </a:r>
            <a:r>
              <a:rPr lang="en-US" sz="1600" dirty="0"/>
              <a:t>To license the </a:t>
            </a:r>
            <a:r>
              <a:rPr lang="en-US" sz="1600" i="1" dirty="0"/>
              <a:t>Toolkit</a:t>
            </a:r>
            <a:r>
              <a:rPr lang="en-US" sz="1600" dirty="0"/>
              <a:t> to use the forms in practice and/or incorporate them into an Electronic Medical Record System, please contact AAP Licensing at </a:t>
            </a:r>
            <a:r>
              <a:rPr lang="en-US" sz="1600" dirty="0">
                <a:hlinkClick r:id="rId7"/>
              </a:rPr>
              <a:t>http://go.aap.org/brightfuturesform</a:t>
            </a:r>
            <a:r>
              <a:rPr lang="en-US" sz="1600" dirty="0"/>
              <a:t>.  </a:t>
            </a:r>
            <a:r>
              <a:rPr lang="en-US" sz="1600" dirty="0">
                <a:hlinkClick r:id="rId8"/>
              </a:rPr>
              <a:t>​</a:t>
            </a:r>
            <a:endParaRPr lang="en-US" sz="1600" dirty="0"/>
          </a:p>
        </p:txBody>
      </p:sp>
      <p:pic>
        <p:nvPicPr>
          <p:cNvPr id="5" name="AAP_BF_SRN22">
            <a:hlinkClick r:id="" action="ppaction://media"/>
            <a:extLst>
              <a:ext uri="{FF2B5EF4-FFF2-40B4-BE49-F238E27FC236}">
                <a16:creationId xmlns:a16="http://schemas.microsoft.com/office/drawing/2014/main" id="{B9ED782C-D1B2-4123-A3CE-0E361D94CDE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456821" y="294676"/>
            <a:ext cx="609600" cy="609600"/>
          </a:xfrm>
          <a:prstGeom prst="rect">
            <a:avLst/>
          </a:prstGeom>
        </p:spPr>
      </p:pic>
    </p:spTree>
    <p:extLst>
      <p:ext uri="{BB962C8B-B14F-4D97-AF65-F5344CB8AC3E}">
        <p14:creationId xmlns:p14="http://schemas.microsoft.com/office/powerpoint/2010/main" val="150256319"/>
      </p:ext>
    </p:extLst>
  </p:cSld>
  <p:clrMapOvr>
    <a:masterClrMapping/>
  </p:clrMapOvr>
  <mc:AlternateContent xmlns:mc="http://schemas.openxmlformats.org/markup-compatibility/2006" xmlns:p14="http://schemas.microsoft.com/office/powerpoint/2010/main">
    <mc:Choice Requires="p14">
      <p:transition spd="slow" p14:dur="2000" advTm="11139"/>
    </mc:Choice>
    <mc:Fallback xmlns="">
      <p:transition spd="slow" advTm="111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idx="1"/>
          </p:nvPr>
        </p:nvSpPr>
        <p:spPr bwMode="auto">
          <a:xfrm>
            <a:off x="908050" y="967580"/>
            <a:ext cx="8235950" cy="492283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p>
            <a:pPr marL="0" algn="ctr">
              <a:spcBef>
                <a:spcPct val="0"/>
              </a:spcBef>
              <a:buNone/>
              <a:defRPr/>
            </a:pPr>
            <a:r>
              <a:rPr lang="en-US" altLang="en-US" sz="2850" b="1" dirty="0">
                <a:solidFill>
                  <a:schemeClr val="accent2"/>
                </a:solidFill>
              </a:rPr>
              <a:t>American Academy of Pediatrics</a:t>
            </a:r>
            <a:br>
              <a:rPr lang="en-US" altLang="en-US" sz="2850" b="1" dirty="0">
                <a:solidFill>
                  <a:schemeClr val="accent2"/>
                </a:solidFill>
              </a:rPr>
            </a:br>
            <a:r>
              <a:rPr lang="en-US" altLang="en-US" sz="2850" b="1" dirty="0">
                <a:solidFill>
                  <a:schemeClr val="accent2"/>
                </a:solidFill>
              </a:rPr>
              <a:t>Bright Futures National Center</a:t>
            </a:r>
            <a:br>
              <a:rPr lang="en-US" altLang="en-US" sz="2850" b="1" dirty="0">
                <a:solidFill>
                  <a:schemeClr val="accent2"/>
                </a:solidFill>
              </a:rPr>
            </a:br>
            <a:endParaRPr lang="en-US" altLang="en-US" sz="2850" b="1" dirty="0">
              <a:solidFill>
                <a:schemeClr val="accent2"/>
              </a:solidFill>
            </a:endParaRPr>
          </a:p>
          <a:p>
            <a:pPr algn="ctr" eaLnBrk="1" hangingPunct="1">
              <a:spcBef>
                <a:spcPct val="0"/>
              </a:spcBef>
              <a:buFontTx/>
              <a:buNone/>
              <a:defRPr/>
            </a:pPr>
            <a:endParaRPr lang="en-US" altLang="en-US" sz="975" b="1" i="1" dirty="0"/>
          </a:p>
          <a:p>
            <a:pPr marL="0" algn="ctr">
              <a:spcBef>
                <a:spcPct val="0"/>
              </a:spcBef>
              <a:buNone/>
              <a:defRPr/>
            </a:pPr>
            <a:r>
              <a:rPr lang="en-US" altLang="en-US" sz="2475" b="1" i="1" dirty="0"/>
              <a:t>Jane Bassewitz, MA </a:t>
            </a:r>
          </a:p>
          <a:p>
            <a:pPr marL="0" algn="ctr">
              <a:spcBef>
                <a:spcPct val="0"/>
              </a:spcBef>
              <a:buNone/>
              <a:defRPr/>
            </a:pPr>
            <a:r>
              <a:rPr lang="en-US" altLang="en-US" sz="1800" b="1" i="1" dirty="0"/>
              <a:t>Senior Manager, Bright Futures National Center </a:t>
            </a:r>
            <a:br>
              <a:rPr lang="en-US" altLang="en-US" sz="1800" b="1" i="1" dirty="0"/>
            </a:br>
            <a:endParaRPr lang="en-US" altLang="en-US" sz="1800" b="1" i="1" dirty="0"/>
          </a:p>
          <a:p>
            <a:pPr algn="ctr" eaLnBrk="1" hangingPunct="1">
              <a:spcBef>
                <a:spcPct val="0"/>
              </a:spcBef>
              <a:buFontTx/>
              <a:buNone/>
              <a:defRPr/>
            </a:pPr>
            <a:r>
              <a:rPr lang="en-US" altLang="en-US" sz="2475" b="1" i="1" dirty="0"/>
              <a:t>Kathy Janies</a:t>
            </a:r>
          </a:p>
          <a:p>
            <a:pPr marL="0" algn="ctr">
              <a:spcBef>
                <a:spcPct val="0"/>
              </a:spcBef>
              <a:buNone/>
              <a:defRPr/>
            </a:pPr>
            <a:r>
              <a:rPr lang="en-US" altLang="en-US" sz="1800" b="1" i="1" dirty="0"/>
              <a:t>Manager, Bright Futures Implementation</a:t>
            </a:r>
          </a:p>
          <a:p>
            <a:pPr marL="0" algn="ctr">
              <a:spcBef>
                <a:spcPct val="0"/>
              </a:spcBef>
              <a:buNone/>
              <a:defRPr/>
            </a:pPr>
            <a:br>
              <a:rPr lang="en-US" altLang="en-US" sz="1575" b="1" i="1" dirty="0"/>
            </a:br>
            <a:r>
              <a:rPr lang="en-US" altLang="en-US" sz="2475" b="1" i="1" dirty="0">
                <a:solidFill>
                  <a:schemeClr val="accent2"/>
                </a:solidFill>
              </a:rPr>
              <a:t>Phone</a:t>
            </a:r>
          </a:p>
          <a:p>
            <a:pPr algn="ctr">
              <a:spcBef>
                <a:spcPct val="0"/>
              </a:spcBef>
              <a:buNone/>
              <a:defRPr/>
            </a:pPr>
            <a:r>
              <a:rPr lang="en-US" altLang="en-US" sz="2400" b="1" dirty="0"/>
              <a:t>630-626-6783</a:t>
            </a:r>
          </a:p>
          <a:p>
            <a:pPr algn="ctr" eaLnBrk="1" hangingPunct="1">
              <a:spcBef>
                <a:spcPct val="0"/>
              </a:spcBef>
              <a:buFontTx/>
              <a:buNone/>
              <a:defRPr/>
            </a:pPr>
            <a:br>
              <a:rPr lang="en-US" altLang="en-US" sz="2100" b="1" dirty="0"/>
            </a:br>
            <a:endParaRPr lang="en-US" altLang="en-US" sz="900" b="1" dirty="0"/>
          </a:p>
          <a:p>
            <a:pPr marL="0" algn="ctr">
              <a:spcBef>
                <a:spcPct val="0"/>
              </a:spcBef>
              <a:buNone/>
              <a:defRPr/>
            </a:pPr>
            <a:r>
              <a:rPr lang="en-US" altLang="en-US" sz="2475" b="1" i="1" dirty="0">
                <a:solidFill>
                  <a:schemeClr val="accent2"/>
                </a:solidFill>
              </a:rPr>
              <a:t>E-mail</a:t>
            </a:r>
            <a:br>
              <a:rPr lang="en-US" altLang="en-US" sz="2475" b="1" i="1" dirty="0">
                <a:solidFill>
                  <a:schemeClr val="accent2"/>
                </a:solidFill>
              </a:rPr>
            </a:br>
            <a:r>
              <a:rPr lang="en-US" altLang="en-US" sz="2475" b="1" dirty="0">
                <a:hlinkClick r:id="rId5"/>
              </a:rPr>
              <a:t>brightfutures@aap.org</a:t>
            </a:r>
            <a:br>
              <a:rPr lang="en-US" altLang="en-US" sz="2475" b="1" dirty="0">
                <a:hlinkClick r:id="rId5"/>
              </a:rPr>
            </a:br>
            <a:br>
              <a:rPr lang="en-US" altLang="en-US" sz="2475" b="1" dirty="0">
                <a:hlinkClick r:id="rId5"/>
              </a:rPr>
            </a:br>
            <a:r>
              <a:rPr lang="en-US" altLang="en-US" sz="1050" b="1" dirty="0">
                <a:hlinkClick r:id="rId5"/>
              </a:rPr>
              <a:t> </a:t>
            </a:r>
            <a:endParaRPr lang="en-US" altLang="en-US" sz="2475" b="1" dirty="0"/>
          </a:p>
          <a:p>
            <a:pPr marL="0" algn="ctr">
              <a:spcBef>
                <a:spcPct val="0"/>
              </a:spcBef>
              <a:buNone/>
              <a:defRPr/>
            </a:pPr>
            <a:r>
              <a:rPr lang="en-US" altLang="en-US" sz="2475" b="1" i="1" dirty="0">
                <a:solidFill>
                  <a:schemeClr val="accent2"/>
                </a:solidFill>
              </a:rPr>
              <a:t>Web site</a:t>
            </a:r>
            <a:br>
              <a:rPr lang="en-US" altLang="en-US" sz="2475" b="1" i="1" dirty="0">
                <a:solidFill>
                  <a:schemeClr val="accent2"/>
                </a:solidFill>
              </a:rPr>
            </a:br>
            <a:r>
              <a:rPr lang="en-US" altLang="en-US" sz="2475" b="1" dirty="0">
                <a:hlinkClick r:id="rId6"/>
              </a:rPr>
              <a:t>brightfutures.aap.org </a:t>
            </a:r>
            <a:endParaRPr lang="en-US" altLang="en-US" sz="2475" b="1" dirty="0"/>
          </a:p>
          <a:p>
            <a:pPr algn="ctr" eaLnBrk="1" hangingPunct="1">
              <a:spcBef>
                <a:spcPct val="0"/>
              </a:spcBef>
              <a:buFontTx/>
              <a:buNone/>
              <a:defRPr/>
            </a:pPr>
            <a:endParaRPr lang="en-US" altLang="en-US" dirty="0"/>
          </a:p>
        </p:txBody>
      </p:sp>
      <p:pic>
        <p:nvPicPr>
          <p:cNvPr id="62467" name="Picture 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2451" y="2568183"/>
            <a:ext cx="1975248" cy="3003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AP_BF_SRN23">
            <a:hlinkClick r:id="" action="ppaction://media"/>
            <a:extLst>
              <a:ext uri="{FF2B5EF4-FFF2-40B4-BE49-F238E27FC236}">
                <a16:creationId xmlns:a16="http://schemas.microsoft.com/office/drawing/2014/main" id="{711436C4-E392-4B88-A698-2BEDDC46593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577137" y="357980"/>
            <a:ext cx="609600" cy="609600"/>
          </a:xfrm>
          <a:prstGeom prst="rect">
            <a:avLst/>
          </a:prstGeom>
        </p:spPr>
      </p:pic>
    </p:spTree>
    <p:extLst>
      <p:ext uri="{BB962C8B-B14F-4D97-AF65-F5344CB8AC3E}">
        <p14:creationId xmlns:p14="http://schemas.microsoft.com/office/powerpoint/2010/main" val="1259307082"/>
      </p:ext>
    </p:extLst>
  </p:cSld>
  <p:clrMapOvr>
    <a:masterClrMapping/>
  </p:clrMapOvr>
  <p:transition spd="slow" advTm="719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138DE637-65D2-4D34-B9AB-C863A9C50191}"/>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2920714"/>
            <a:ext cx="9158091" cy="3937286"/>
          </a:xfrm>
        </p:spPr>
      </p:pic>
      <p:sp>
        <p:nvSpPr>
          <p:cNvPr id="2" name="Title 1"/>
          <p:cNvSpPr>
            <a:spLocks noGrp="1"/>
          </p:cNvSpPr>
          <p:nvPr>
            <p:ph type="title" idx="4294967295"/>
          </p:nvPr>
        </p:nvSpPr>
        <p:spPr>
          <a:xfrm>
            <a:off x="1328356" y="791082"/>
            <a:ext cx="6487287" cy="1325563"/>
          </a:xfrm>
          <a:prstGeom prst="rect">
            <a:avLst/>
          </a:prstGeom>
        </p:spPr>
        <p:txBody>
          <a:bodyPr/>
          <a:lstStyle/>
          <a:p>
            <a:r>
              <a:rPr lang="en-US" b="1" dirty="0"/>
              <a:t>Bright Futures in Action</a:t>
            </a:r>
          </a:p>
        </p:txBody>
      </p:sp>
      <p:pic>
        <p:nvPicPr>
          <p:cNvPr id="3" name="AAP_BF_SRN24">
            <a:hlinkClick r:id="" action="ppaction://media"/>
            <a:extLst>
              <a:ext uri="{FF2B5EF4-FFF2-40B4-BE49-F238E27FC236}">
                <a16:creationId xmlns:a16="http://schemas.microsoft.com/office/drawing/2014/main" id="{2170A6E1-DCDA-464E-8C90-730F3F96C9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53074" y="605590"/>
            <a:ext cx="609600" cy="609600"/>
          </a:xfrm>
          <a:prstGeom prst="rect">
            <a:avLst/>
          </a:prstGeom>
        </p:spPr>
      </p:pic>
    </p:spTree>
    <p:extLst>
      <p:ext uri="{BB962C8B-B14F-4D97-AF65-F5344CB8AC3E}">
        <p14:creationId xmlns:p14="http://schemas.microsoft.com/office/powerpoint/2010/main" val="3847556252"/>
      </p:ext>
    </p:extLst>
  </p:cSld>
  <p:clrMapOvr>
    <a:masterClrMapping/>
  </p:clrMapOvr>
  <mc:AlternateContent xmlns:mc="http://schemas.openxmlformats.org/markup-compatibility/2006" xmlns:p14="http://schemas.microsoft.com/office/powerpoint/2010/main">
    <mc:Choice Requires="p14">
      <p:transition spd="slow" p14:dur="2000" advTm="16227"/>
    </mc:Choice>
    <mc:Fallback xmlns="">
      <p:transition spd="slow" advTm="1622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28650" y="784846"/>
            <a:ext cx="7886700" cy="731521"/>
          </a:xfrm>
          <a:prstGeom prst="rect">
            <a:avLst/>
          </a:prstGeom>
        </p:spPr>
        <p:txBody>
          <a:bodyPr/>
          <a:lstStyle/>
          <a:p>
            <a:r>
              <a:rPr lang="en-US" sz="4400" dirty="0"/>
              <a:t>What is Bright Futures?</a:t>
            </a:r>
          </a:p>
        </p:txBody>
      </p:sp>
      <p:sp>
        <p:nvSpPr>
          <p:cNvPr id="3" name="Content Placeholder 2"/>
          <p:cNvSpPr>
            <a:spLocks noGrp="1"/>
          </p:cNvSpPr>
          <p:nvPr>
            <p:ph idx="1"/>
          </p:nvPr>
        </p:nvSpPr>
        <p:spPr>
          <a:xfrm>
            <a:off x="514348" y="2630057"/>
            <a:ext cx="8261352" cy="2018143"/>
          </a:xfrm>
        </p:spPr>
        <p:txBody>
          <a:bodyPr/>
          <a:lstStyle/>
          <a:p>
            <a:pPr marL="0" indent="0">
              <a:buNone/>
            </a:pPr>
            <a:r>
              <a:rPr lang="en-US" sz="2400" dirty="0"/>
              <a:t>The mission of Bright Futures is to promote and improve the health, education, and well-being of infants, children, adolescents, families, and communities.</a:t>
            </a:r>
          </a:p>
          <a:p>
            <a:pPr lvl="0"/>
            <a:r>
              <a:rPr lang="en-US" sz="2400" dirty="0"/>
              <a:t>Bright Futures is the health promotion/disease prevention part of the medical home</a:t>
            </a:r>
          </a:p>
        </p:txBody>
      </p:sp>
      <p:pic>
        <p:nvPicPr>
          <p:cNvPr id="4" name="Picture 3"/>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28787" y="1597754"/>
            <a:ext cx="5686425" cy="731520"/>
          </a:xfrm>
          <a:prstGeom prst="rect">
            <a:avLst/>
          </a:prstGeom>
          <a:noFill/>
          <a:ln>
            <a:noFill/>
          </a:ln>
        </p:spPr>
      </p:pic>
      <p:pic>
        <p:nvPicPr>
          <p:cNvPr id="8" name="AAP_BF_SRN3">
            <a:hlinkClick r:id="" action="ppaction://media"/>
            <a:extLst>
              <a:ext uri="{FF2B5EF4-FFF2-40B4-BE49-F238E27FC236}">
                <a16:creationId xmlns:a16="http://schemas.microsoft.com/office/drawing/2014/main" id="{FBF4CD09-2878-45A7-A071-C0DF1A46C1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97453" y="316831"/>
            <a:ext cx="609600" cy="609600"/>
          </a:xfrm>
          <a:prstGeom prst="rect">
            <a:avLst/>
          </a:prstGeom>
        </p:spPr>
      </p:pic>
      <p:pic>
        <p:nvPicPr>
          <p:cNvPr id="9" name="Picture 8">
            <a:hlinkClick r:id="rId7"/>
            <a:extLst>
              <a:ext uri="{FF2B5EF4-FFF2-40B4-BE49-F238E27FC236}">
                <a16:creationId xmlns:a16="http://schemas.microsoft.com/office/drawing/2014/main" id="{1612A6F3-FD89-4225-8265-8BB852560A7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84882" y="4723929"/>
            <a:ext cx="1174233" cy="1174233"/>
          </a:xfrm>
          <a:prstGeom prst="rect">
            <a:avLst/>
          </a:prstGeom>
        </p:spPr>
      </p:pic>
      <p:sp>
        <p:nvSpPr>
          <p:cNvPr id="10" name="TextBox 9">
            <a:extLst>
              <a:ext uri="{FF2B5EF4-FFF2-40B4-BE49-F238E27FC236}">
                <a16:creationId xmlns:a16="http://schemas.microsoft.com/office/drawing/2014/main" id="{FAF8D084-ECF0-40C6-8EF4-75EDCA41DBA8}"/>
              </a:ext>
            </a:extLst>
          </p:cNvPr>
          <p:cNvSpPr txBox="1"/>
          <p:nvPr/>
        </p:nvSpPr>
        <p:spPr>
          <a:xfrm>
            <a:off x="3606685" y="5866338"/>
            <a:ext cx="2051278" cy="276999"/>
          </a:xfrm>
          <a:prstGeom prst="rect">
            <a:avLst/>
          </a:prstGeom>
          <a:ln/>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1200" dirty="0">
                <a:solidFill>
                  <a:schemeClr val="bg1"/>
                </a:solidFill>
                <a:hlinkClick r:id="rId7">
                  <a:extLst>
                    <a:ext uri="{A12FA001-AC4F-418D-AE19-62706E023703}">
                      <ahyp:hlinkClr xmlns:ahyp="http://schemas.microsoft.com/office/drawing/2018/hyperlinkcolor" val="tx"/>
                    </a:ext>
                  </a:extLst>
                </a:hlinkClick>
              </a:rPr>
              <a:t>About Bright Futures video</a:t>
            </a:r>
            <a:endParaRPr lang="en-US" sz="1200" dirty="0">
              <a:solidFill>
                <a:schemeClr val="bg1"/>
              </a:solidFill>
            </a:endParaRPr>
          </a:p>
        </p:txBody>
      </p:sp>
    </p:spTree>
    <p:extLst>
      <p:ext uri="{BB962C8B-B14F-4D97-AF65-F5344CB8AC3E}">
        <p14:creationId xmlns:p14="http://schemas.microsoft.com/office/powerpoint/2010/main" val="840870917"/>
      </p:ext>
    </p:extLst>
  </p:cSld>
  <p:clrMapOvr>
    <a:masterClrMapping/>
  </p:clrMapOvr>
  <mc:AlternateContent xmlns:mc="http://schemas.openxmlformats.org/markup-compatibility/2006" xmlns:p14="http://schemas.microsoft.com/office/powerpoint/2010/main">
    <mc:Choice Requires="p14">
      <p:transition spd="slow" p14:dur="2000" advTm="33625"/>
    </mc:Choice>
    <mc:Fallback xmlns="">
      <p:transition spd="slow" advTm="336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6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66FB9D-4E5D-419B-9FE2-2E1DA2526F13}"/>
              </a:ext>
            </a:extLst>
          </p:cNvPr>
          <p:cNvSpPr>
            <a:spLocks noGrp="1"/>
          </p:cNvSpPr>
          <p:nvPr>
            <p:ph idx="1"/>
          </p:nvPr>
        </p:nvSpPr>
        <p:spPr>
          <a:xfrm>
            <a:off x="628650" y="2368550"/>
            <a:ext cx="7886700" cy="4351338"/>
          </a:xfrm>
        </p:spPr>
        <p:txBody>
          <a:bodyPr/>
          <a:lstStyle/>
          <a:p>
            <a:r>
              <a:rPr lang="en-US" altLang="en-US" dirty="0"/>
              <a:t>At the hear</a:t>
            </a:r>
            <a:r>
              <a:rPr lang="en-US" dirty="0"/>
              <a:t>t of the medical home is the relationship between the health care professional and the family</a:t>
            </a:r>
          </a:p>
          <a:p>
            <a:r>
              <a:rPr lang="en-US" altLang="en-US" dirty="0"/>
              <a:t>Bright Futures’ guidance and tools helps health care professionals and families make the most of their time together during each visit</a:t>
            </a:r>
          </a:p>
          <a:p>
            <a:endParaRPr lang="en-US" dirty="0"/>
          </a:p>
        </p:txBody>
      </p:sp>
      <p:sp>
        <p:nvSpPr>
          <p:cNvPr id="2" name="Title 1">
            <a:extLst>
              <a:ext uri="{FF2B5EF4-FFF2-40B4-BE49-F238E27FC236}">
                <a16:creationId xmlns:a16="http://schemas.microsoft.com/office/drawing/2014/main" id="{5099A737-2645-4835-9A18-235BD20E5C27}"/>
              </a:ext>
            </a:extLst>
          </p:cNvPr>
          <p:cNvSpPr>
            <a:spLocks noGrp="1"/>
          </p:cNvSpPr>
          <p:nvPr>
            <p:ph type="title" idx="4294967295"/>
          </p:nvPr>
        </p:nvSpPr>
        <p:spPr>
          <a:xfrm>
            <a:off x="628650" y="765175"/>
            <a:ext cx="7886700" cy="1463675"/>
          </a:xfrm>
          <a:prstGeom prst="rect">
            <a:avLst/>
          </a:prstGeom>
        </p:spPr>
        <p:txBody>
          <a:bodyPr/>
          <a:lstStyle/>
          <a:p>
            <a:r>
              <a:rPr lang="en-US" sz="4400" dirty="0"/>
              <a:t>Routine Preventive Care is a Personal Relationship</a:t>
            </a:r>
          </a:p>
        </p:txBody>
      </p:sp>
      <p:pic>
        <p:nvPicPr>
          <p:cNvPr id="4" name="AAP_BF_SRN4">
            <a:hlinkClick r:id="" action="ppaction://media"/>
            <a:extLst>
              <a:ext uri="{FF2B5EF4-FFF2-40B4-BE49-F238E27FC236}">
                <a16:creationId xmlns:a16="http://schemas.microsoft.com/office/drawing/2014/main" id="{E46B8DF8-7668-41FA-ACDE-D5DBF4E7B9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69116" y="155575"/>
            <a:ext cx="609600" cy="609600"/>
          </a:xfrm>
          <a:prstGeom prst="rect">
            <a:avLst/>
          </a:prstGeom>
        </p:spPr>
      </p:pic>
    </p:spTree>
    <p:extLst>
      <p:ext uri="{BB962C8B-B14F-4D97-AF65-F5344CB8AC3E}">
        <p14:creationId xmlns:p14="http://schemas.microsoft.com/office/powerpoint/2010/main" val="2087047153"/>
      </p:ext>
    </p:extLst>
  </p:cSld>
  <p:clrMapOvr>
    <a:masterClrMapping/>
  </p:clrMapOvr>
  <mc:AlternateContent xmlns:mc="http://schemas.openxmlformats.org/markup-compatibility/2006" xmlns:p14="http://schemas.microsoft.com/office/powerpoint/2010/main">
    <mc:Choice Requires="p14">
      <p:transition spd="slow" p14:dur="2000" advTm="41118"/>
    </mc:Choice>
    <mc:Fallback xmlns="">
      <p:transition spd="slow" advTm="411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8B57430-F436-426A-92C4-816231EB99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9233" y="2028332"/>
            <a:ext cx="2473038" cy="3200400"/>
          </a:xfrm>
          <a:prstGeom prst="rect">
            <a:avLst/>
          </a:prstGeom>
          <a:ln w="3175">
            <a:solidFill>
              <a:schemeClr val="tx1">
                <a:lumMod val="50000"/>
                <a:lumOff val="50000"/>
              </a:schemeClr>
            </a:solidFill>
          </a:ln>
        </p:spPr>
      </p:pic>
      <p:sp>
        <p:nvSpPr>
          <p:cNvPr id="2" name="Title 1"/>
          <p:cNvSpPr>
            <a:spLocks noGrp="1"/>
          </p:cNvSpPr>
          <p:nvPr>
            <p:ph type="title" idx="4294967295"/>
          </p:nvPr>
        </p:nvSpPr>
        <p:spPr>
          <a:xfrm>
            <a:off x="628650" y="652326"/>
            <a:ext cx="7886700" cy="710309"/>
          </a:xfrm>
          <a:prstGeom prst="rect">
            <a:avLst/>
          </a:prstGeom>
        </p:spPr>
        <p:txBody>
          <a:bodyPr/>
          <a:lstStyle/>
          <a:p>
            <a:r>
              <a:rPr lang="en-US" sz="4000" dirty="0"/>
              <a:t>Bright Futures Recommendations</a:t>
            </a:r>
            <a:br>
              <a:rPr lang="en-US" sz="4000" dirty="0"/>
            </a:br>
            <a:br>
              <a:rPr lang="en-US" sz="4000" dirty="0"/>
            </a:br>
            <a:endParaRPr lang="en-US" sz="4000" dirty="0"/>
          </a:p>
        </p:txBody>
      </p:sp>
      <p:sp>
        <p:nvSpPr>
          <p:cNvPr id="4" name="Rectangle 3"/>
          <p:cNvSpPr/>
          <p:nvPr/>
        </p:nvSpPr>
        <p:spPr>
          <a:xfrm>
            <a:off x="504092" y="5313963"/>
            <a:ext cx="8135815" cy="1015663"/>
          </a:xfrm>
          <a:prstGeom prst="rect">
            <a:avLst/>
          </a:prstGeom>
        </p:spPr>
        <p:txBody>
          <a:bodyPr wrap="square">
            <a:spAutoFit/>
          </a:bodyPr>
          <a:lstStyle/>
          <a:p>
            <a:r>
              <a:rPr lang="en-US" sz="2000" dirty="0">
                <a:latin typeface="Calibri" panose="020F0502020204030204" pitchFamily="34" charset="0"/>
                <a:ea typeface="Calibri" panose="020F0502020204030204" pitchFamily="34" charset="0"/>
                <a:cs typeface="Times New Roman" panose="02020603050405020304" pitchFamily="18" charset="0"/>
              </a:rPr>
              <a:t>The Periodicity Schedule tells you </a:t>
            </a:r>
            <a:r>
              <a:rPr lang="en-US" sz="2000" b="1" dirty="0">
                <a:latin typeface="Calibri" panose="020F0502020204030204" pitchFamily="34" charset="0"/>
                <a:ea typeface="Calibri" panose="020F0502020204030204" pitchFamily="34" charset="0"/>
                <a:cs typeface="Times New Roman" panose="02020603050405020304" pitchFamily="18" charset="0"/>
              </a:rPr>
              <a:t>what</a:t>
            </a:r>
            <a:r>
              <a:rPr lang="en-US" sz="2000" dirty="0">
                <a:latin typeface="Calibri" panose="020F0502020204030204" pitchFamily="34" charset="0"/>
                <a:ea typeface="Calibri" panose="020F0502020204030204" pitchFamily="34" charset="0"/>
                <a:cs typeface="Times New Roman" panose="02020603050405020304" pitchFamily="18" charset="0"/>
              </a:rPr>
              <a:t> to do in well-child visits, while the </a:t>
            </a:r>
            <a:r>
              <a:rPr lang="en-US" sz="2000" i="1" dirty="0">
                <a:latin typeface="Calibri" panose="020F0502020204030204" pitchFamily="34" charset="0"/>
                <a:ea typeface="Calibri" panose="020F0502020204030204" pitchFamily="34" charset="0"/>
                <a:cs typeface="Times New Roman" panose="02020603050405020304" pitchFamily="18" charset="0"/>
              </a:rPr>
              <a:t>Bright Futures Guidelines </a:t>
            </a:r>
            <a:r>
              <a:rPr lang="en-US" sz="2000" dirty="0">
                <a:latin typeface="Calibri" panose="020F0502020204030204" pitchFamily="34" charset="0"/>
                <a:ea typeface="Calibri" panose="020F0502020204030204" pitchFamily="34" charset="0"/>
                <a:cs typeface="Times New Roman" panose="02020603050405020304" pitchFamily="18" charset="0"/>
              </a:rPr>
              <a:t>tell you </a:t>
            </a:r>
            <a:r>
              <a:rPr lang="en-US" sz="2000" b="1" dirty="0">
                <a:latin typeface="Calibri" panose="020F0502020204030204" pitchFamily="34" charset="0"/>
                <a:ea typeface="Calibri" panose="020F0502020204030204" pitchFamily="34" charset="0"/>
                <a:cs typeface="Times New Roman" panose="02020603050405020304" pitchFamily="18" charset="0"/>
              </a:rPr>
              <a:t>how</a:t>
            </a:r>
            <a:r>
              <a:rPr lang="en-US" sz="2000" dirty="0">
                <a:latin typeface="Calibri" panose="020F0502020204030204" pitchFamily="34" charset="0"/>
                <a:ea typeface="Calibri" panose="020F0502020204030204" pitchFamily="34" charset="0"/>
                <a:cs typeface="Times New Roman" panose="02020603050405020304" pitchFamily="18" charset="0"/>
              </a:rPr>
              <a:t> to do it—and how to do it </a:t>
            </a:r>
            <a:r>
              <a:rPr lang="en-US" sz="2000" b="1" dirty="0">
                <a:latin typeface="Calibri" panose="020F0502020204030204" pitchFamily="34" charset="0"/>
                <a:ea typeface="Calibri" panose="020F0502020204030204" pitchFamily="34" charset="0"/>
                <a:cs typeface="Times New Roman" panose="02020603050405020304" pitchFamily="18" charset="0"/>
              </a:rPr>
              <a:t>well</a:t>
            </a:r>
            <a:r>
              <a:rPr lang="en-US" sz="2000" dirty="0">
                <a:latin typeface="Calibri" panose="020F0502020204030204" pitchFamily="34" charset="0"/>
                <a:ea typeface="Calibri" panose="020F0502020204030204" pitchFamily="34" charset="0"/>
                <a:cs typeface="Times New Roman" panose="02020603050405020304" pitchFamily="18" charset="0"/>
              </a:rPr>
              <a:t>. Find both at </a:t>
            </a:r>
            <a:r>
              <a:rPr lang="en-US" sz="2000" dirty="0">
                <a:latin typeface="Calibri" panose="020F0502020204030204" pitchFamily="34" charset="0"/>
                <a:ea typeface="Calibri" panose="020F0502020204030204" pitchFamily="34" charset="0"/>
                <a:cs typeface="Times New Roman" panose="02020603050405020304" pitchFamily="18" charset="0"/>
                <a:hlinkClick r:id="rId6" action="ppaction://hlinkfile"/>
              </a:rPr>
              <a:t>brightfutures.aap.org    </a:t>
            </a:r>
            <a:endParaRPr lang="en-US" sz="2000" dirty="0"/>
          </a:p>
        </p:txBody>
      </p:sp>
      <p:sp>
        <p:nvSpPr>
          <p:cNvPr id="3" name="TextBox 2">
            <a:extLst>
              <a:ext uri="{FF2B5EF4-FFF2-40B4-BE49-F238E27FC236}">
                <a16:creationId xmlns:a16="http://schemas.microsoft.com/office/drawing/2014/main" id="{F6E6C7EE-F3CF-4631-B326-8EB0577023E8}"/>
              </a:ext>
            </a:extLst>
          </p:cNvPr>
          <p:cNvSpPr txBox="1"/>
          <p:nvPr/>
        </p:nvSpPr>
        <p:spPr>
          <a:xfrm>
            <a:off x="628649" y="1489249"/>
            <a:ext cx="7886699" cy="523220"/>
          </a:xfrm>
          <a:prstGeom prst="rect">
            <a:avLst/>
          </a:prstGeom>
          <a:noFill/>
        </p:spPr>
        <p:txBody>
          <a:bodyPr wrap="square" rtlCol="0">
            <a:spAutoFit/>
          </a:bodyPr>
          <a:lstStyle/>
          <a:p>
            <a:r>
              <a:rPr lang="en-US" sz="2800" dirty="0"/>
              <a:t>        Periodicity Schedule                 Guidelines</a:t>
            </a:r>
          </a:p>
        </p:txBody>
      </p:sp>
      <p:grpSp>
        <p:nvGrpSpPr>
          <p:cNvPr id="8" name="Group 7">
            <a:extLst>
              <a:ext uri="{FF2B5EF4-FFF2-40B4-BE49-F238E27FC236}">
                <a16:creationId xmlns:a16="http://schemas.microsoft.com/office/drawing/2014/main" id="{691CDCCA-5D1B-49CA-AAC9-FED699518EA3}"/>
              </a:ext>
            </a:extLst>
          </p:cNvPr>
          <p:cNvGrpSpPr/>
          <p:nvPr/>
        </p:nvGrpSpPr>
        <p:grpSpPr>
          <a:xfrm>
            <a:off x="628647" y="2012469"/>
            <a:ext cx="5089026" cy="3299025"/>
            <a:chOff x="628647" y="1924050"/>
            <a:chExt cx="5229228" cy="3389913"/>
          </a:xfrm>
        </p:grpSpPr>
        <p:sp>
          <p:nvSpPr>
            <p:cNvPr id="10" name="Rectangle 9">
              <a:extLst>
                <a:ext uri="{FF2B5EF4-FFF2-40B4-BE49-F238E27FC236}">
                  <a16:creationId xmlns:a16="http://schemas.microsoft.com/office/drawing/2014/main" id="{11FFFEC8-91B6-4A33-8CC6-D6BD8359E8F5}"/>
                </a:ext>
              </a:extLst>
            </p:cNvPr>
            <p:cNvSpPr/>
            <p:nvPr/>
          </p:nvSpPr>
          <p:spPr>
            <a:xfrm>
              <a:off x="628647" y="1924050"/>
              <a:ext cx="5229228" cy="3389913"/>
            </a:xfrm>
            <a:prstGeom prst="rect">
              <a:avLst/>
            </a:prstGeom>
            <a:solidFill>
              <a:schemeClr val="bg1"/>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7F841CA-10A4-4CB3-9615-6D02C48D40B9}"/>
                </a:ext>
              </a:extLst>
            </p:cNvPr>
            <p:cNvPicPr>
              <a:picLocks noChangeAspect="1"/>
            </p:cNvPicPr>
            <p:nvPr/>
          </p:nvPicPr>
          <p:blipFill>
            <a:blip r:embed="rId7"/>
            <a:stretch>
              <a:fillRect/>
            </a:stretch>
          </p:blipFill>
          <p:spPr>
            <a:xfrm>
              <a:off x="747612" y="2050570"/>
              <a:ext cx="4991298" cy="3200400"/>
            </a:xfrm>
            <a:prstGeom prst="rect">
              <a:avLst/>
            </a:prstGeom>
            <a:solidFill>
              <a:srgbClr val="FFFFFF">
                <a:shade val="85000"/>
              </a:srgbClr>
            </a:solidFill>
            <a:ln w="88900" cap="sq">
              <a:noFill/>
              <a:miter lim="800000"/>
            </a:ln>
            <a:effectLst/>
          </p:spPr>
        </p:pic>
      </p:grpSp>
      <p:pic>
        <p:nvPicPr>
          <p:cNvPr id="5" name="AAP_BF_SRN5-edited">
            <a:hlinkClick r:id="" action="ppaction://media"/>
            <a:extLst>
              <a:ext uri="{FF2B5EF4-FFF2-40B4-BE49-F238E27FC236}">
                <a16:creationId xmlns:a16="http://schemas.microsoft.com/office/drawing/2014/main" id="{6042E4F7-12D5-480F-8E0D-3BDBD82B39D1}"/>
              </a:ext>
            </a:extLst>
          </p:cNvPr>
          <p:cNvPicPr>
            <a:picLocks noChangeAspect="1"/>
          </p:cNvPicPr>
          <p:nvPr>
            <a:audioFile r:link="rId1"/>
            <p:extLst>
              <p:ext uri="{DAA4B4D4-6D71-4841-9C94-3DE7FCFB9230}">
                <p14:media xmlns:p14="http://schemas.microsoft.com/office/powerpoint/2010/main" r:embed="rId2">
                  <p14:trim end="57451.6436"/>
                </p14:media>
              </p:ext>
            </p:extLst>
          </p:nvPr>
        </p:nvPicPr>
        <p:blipFill>
          <a:blip r:embed="rId8"/>
          <a:stretch>
            <a:fillRect/>
          </a:stretch>
        </p:blipFill>
        <p:spPr>
          <a:xfrm>
            <a:off x="9617242" y="172453"/>
            <a:ext cx="609600" cy="609600"/>
          </a:xfrm>
          <a:prstGeom prst="rect">
            <a:avLst/>
          </a:prstGeom>
        </p:spPr>
      </p:pic>
    </p:spTree>
    <p:extLst>
      <p:ext uri="{BB962C8B-B14F-4D97-AF65-F5344CB8AC3E}">
        <p14:creationId xmlns:p14="http://schemas.microsoft.com/office/powerpoint/2010/main" val="2695315569"/>
      </p:ext>
    </p:extLst>
  </p:cSld>
  <p:clrMapOvr>
    <a:masterClrMapping/>
  </p:clrMapOvr>
  <p:transition spd="slow" advTm="7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0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78518" y="1700992"/>
            <a:ext cx="3682929" cy="2929012"/>
          </a:xfrm>
        </p:spPr>
        <p:txBody>
          <a:bodyPr>
            <a:noAutofit/>
          </a:bodyPr>
          <a:lstStyle/>
          <a:p>
            <a:pPr>
              <a:lnSpc>
                <a:spcPct val="150000"/>
              </a:lnSpc>
              <a:spcBef>
                <a:spcPts val="0"/>
              </a:spcBef>
              <a:buFont typeface="Wingdings" panose="05000000000000000000" pitchFamily="2" charset="2"/>
              <a:buChar char="v"/>
              <a:defRPr/>
            </a:pPr>
            <a:r>
              <a:rPr lang="en-US" altLang="en-US" sz="1800" b="1" dirty="0">
                <a:solidFill>
                  <a:prstClr val="black"/>
                </a:solidFill>
              </a:rPr>
              <a:t>History</a:t>
            </a:r>
          </a:p>
          <a:p>
            <a:pPr>
              <a:lnSpc>
                <a:spcPct val="150000"/>
              </a:lnSpc>
              <a:spcBef>
                <a:spcPts val="0"/>
              </a:spcBef>
              <a:buFont typeface="Wingdings" panose="05000000000000000000" pitchFamily="2" charset="2"/>
              <a:buChar char="v"/>
              <a:defRPr/>
            </a:pPr>
            <a:r>
              <a:rPr lang="en-US" altLang="en-US" sz="1800" b="1" dirty="0">
                <a:solidFill>
                  <a:prstClr val="black"/>
                </a:solidFill>
              </a:rPr>
              <a:t>Surveillance of Development</a:t>
            </a:r>
          </a:p>
          <a:p>
            <a:pPr>
              <a:lnSpc>
                <a:spcPct val="150000"/>
              </a:lnSpc>
              <a:spcBef>
                <a:spcPts val="0"/>
              </a:spcBef>
              <a:buFont typeface="Wingdings" panose="05000000000000000000" pitchFamily="2" charset="2"/>
              <a:buChar char="v"/>
              <a:defRPr/>
            </a:pPr>
            <a:r>
              <a:rPr lang="en-US" altLang="en-US" sz="1800" b="1" dirty="0">
                <a:solidFill>
                  <a:prstClr val="black"/>
                </a:solidFill>
              </a:rPr>
              <a:t>Review of Systems</a:t>
            </a:r>
          </a:p>
          <a:p>
            <a:pPr>
              <a:lnSpc>
                <a:spcPct val="150000"/>
              </a:lnSpc>
              <a:spcBef>
                <a:spcPts val="0"/>
              </a:spcBef>
              <a:buFont typeface="Wingdings" panose="05000000000000000000" pitchFamily="2" charset="2"/>
              <a:buChar char="v"/>
              <a:defRPr/>
            </a:pPr>
            <a:r>
              <a:rPr lang="en-US" altLang="en-US" sz="1800" b="1" dirty="0">
                <a:solidFill>
                  <a:prstClr val="black"/>
                </a:solidFill>
              </a:rPr>
              <a:t>Observation of Interaction</a:t>
            </a:r>
          </a:p>
          <a:p>
            <a:pPr>
              <a:lnSpc>
                <a:spcPct val="150000"/>
              </a:lnSpc>
              <a:spcBef>
                <a:spcPts val="0"/>
              </a:spcBef>
              <a:buFont typeface="Wingdings" panose="05000000000000000000" pitchFamily="2" charset="2"/>
              <a:buChar char="v"/>
              <a:defRPr/>
            </a:pPr>
            <a:r>
              <a:rPr lang="en-US" altLang="en-US" sz="1800" b="1" dirty="0">
                <a:solidFill>
                  <a:prstClr val="black"/>
                </a:solidFill>
              </a:rPr>
              <a:t>Physical Examination</a:t>
            </a:r>
          </a:p>
          <a:p>
            <a:pPr>
              <a:lnSpc>
                <a:spcPct val="150000"/>
              </a:lnSpc>
              <a:spcBef>
                <a:spcPts val="0"/>
              </a:spcBef>
              <a:buFont typeface="Wingdings" panose="05000000000000000000" pitchFamily="2" charset="2"/>
              <a:buChar char="v"/>
              <a:defRPr/>
            </a:pPr>
            <a:r>
              <a:rPr lang="en-US" altLang="en-US" sz="1800" b="1" dirty="0">
                <a:solidFill>
                  <a:prstClr val="black"/>
                </a:solidFill>
              </a:rPr>
              <a:t>Screening</a:t>
            </a:r>
          </a:p>
          <a:p>
            <a:pPr>
              <a:lnSpc>
                <a:spcPct val="150000"/>
              </a:lnSpc>
              <a:spcBef>
                <a:spcPts val="0"/>
              </a:spcBef>
              <a:buFont typeface="Wingdings" panose="05000000000000000000" pitchFamily="2" charset="2"/>
              <a:buChar char="v"/>
              <a:defRPr/>
            </a:pPr>
            <a:r>
              <a:rPr lang="en-US" altLang="en-US" sz="1800" b="1" dirty="0">
                <a:solidFill>
                  <a:prstClr val="black"/>
                </a:solidFill>
              </a:rPr>
              <a:t>Immunizations</a:t>
            </a:r>
          </a:p>
        </p:txBody>
      </p:sp>
      <p:sp>
        <p:nvSpPr>
          <p:cNvPr id="2" name="Title 1"/>
          <p:cNvSpPr>
            <a:spLocks noGrp="1"/>
          </p:cNvSpPr>
          <p:nvPr>
            <p:ph type="title" idx="4294967295"/>
          </p:nvPr>
        </p:nvSpPr>
        <p:spPr>
          <a:xfrm>
            <a:off x="0" y="657225"/>
            <a:ext cx="9144000" cy="646331"/>
          </a:xfrm>
          <a:prstGeom prst="rect">
            <a:avLst/>
          </a:prstGeom>
        </p:spPr>
        <p:txBody>
          <a:bodyPr>
            <a:normAutofit/>
          </a:bodyPr>
          <a:lstStyle/>
          <a:p>
            <a:r>
              <a:rPr lang="en-US" sz="4000" dirty="0"/>
              <a:t>Components of a Bright Futures Visit</a:t>
            </a:r>
          </a:p>
        </p:txBody>
      </p:sp>
      <p:sp>
        <p:nvSpPr>
          <p:cNvPr id="6" name="Rounded Rectangle 5"/>
          <p:cNvSpPr/>
          <p:nvPr/>
        </p:nvSpPr>
        <p:spPr>
          <a:xfrm>
            <a:off x="1129898" y="1618519"/>
            <a:ext cx="3814763" cy="3246356"/>
          </a:xfrm>
          <a:prstGeom prst="roundRect">
            <a:avLst/>
          </a:prstGeom>
          <a:gradFill>
            <a:gsLst>
              <a:gs pos="100000">
                <a:schemeClr val="accent1">
                  <a:tint val="100000"/>
                  <a:shade val="100000"/>
                  <a:satMod val="130000"/>
                  <a:alpha val="16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514350" eaLnBrk="0" fontAlgn="base" hangingPunct="0">
              <a:spcBef>
                <a:spcPct val="0"/>
              </a:spcBef>
              <a:spcAft>
                <a:spcPct val="0"/>
              </a:spcAft>
              <a:defRPr/>
            </a:pPr>
            <a:endParaRPr lang="en-US" sz="1400" dirty="0">
              <a:solidFill>
                <a:prstClr val="white"/>
              </a:solidFill>
              <a:latin typeface="Calibri"/>
            </a:endParaRPr>
          </a:p>
        </p:txBody>
      </p:sp>
      <p:sp>
        <p:nvSpPr>
          <p:cNvPr id="7" name="Rounded Rectangle 6"/>
          <p:cNvSpPr/>
          <p:nvPr/>
        </p:nvSpPr>
        <p:spPr>
          <a:xfrm>
            <a:off x="1146674" y="5048560"/>
            <a:ext cx="3814763" cy="604374"/>
          </a:xfrm>
          <a:prstGeom prst="roundRect">
            <a:avLst/>
          </a:prstGeom>
          <a:gradFill>
            <a:gsLst>
              <a:gs pos="100000">
                <a:schemeClr val="accent1">
                  <a:tint val="100000"/>
                  <a:shade val="100000"/>
                  <a:satMod val="130000"/>
                  <a:alpha val="16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514350" eaLnBrk="0" fontAlgn="base" hangingPunct="0">
              <a:spcBef>
                <a:spcPct val="0"/>
              </a:spcBef>
              <a:spcAft>
                <a:spcPct val="0"/>
              </a:spcAft>
              <a:defRPr/>
            </a:pPr>
            <a:endParaRPr lang="en-US" sz="1200">
              <a:solidFill>
                <a:prstClr val="white"/>
              </a:solidFill>
              <a:latin typeface="Calibri"/>
            </a:endParaRPr>
          </a:p>
        </p:txBody>
      </p:sp>
      <p:sp>
        <p:nvSpPr>
          <p:cNvPr id="8" name="TextBox 7"/>
          <p:cNvSpPr txBox="1"/>
          <p:nvPr/>
        </p:nvSpPr>
        <p:spPr>
          <a:xfrm>
            <a:off x="6024018" y="2538857"/>
            <a:ext cx="2057400" cy="646331"/>
          </a:xfrm>
          <a:prstGeom prst="rect">
            <a:avLst/>
          </a:prstGeom>
          <a:noFill/>
        </p:spPr>
        <p:txBody>
          <a:bodyPr wrap="square" rtlCol="0">
            <a:spAutoFit/>
          </a:bodyPr>
          <a:lstStyle/>
          <a:p>
            <a:pPr algn="ctr" defTabSz="514350" eaLnBrk="0" fontAlgn="base" hangingPunct="0">
              <a:spcBef>
                <a:spcPct val="0"/>
              </a:spcBef>
              <a:spcAft>
                <a:spcPct val="0"/>
              </a:spcAft>
              <a:defRPr/>
            </a:pPr>
            <a:r>
              <a:rPr lang="en-US" b="1" dirty="0">
                <a:solidFill>
                  <a:prstClr val="black"/>
                </a:solidFill>
                <a:latin typeface="Arial" panose="020B0604020202020204" pitchFamily="34" charset="0"/>
                <a:ea typeface="MS PGothic" panose="020B0600070205080204" pitchFamily="34" charset="-128"/>
                <a:cs typeface="Arial" charset="0"/>
              </a:rPr>
              <a:t>HEALTH SUPERVISION</a:t>
            </a:r>
          </a:p>
        </p:txBody>
      </p:sp>
      <p:sp>
        <p:nvSpPr>
          <p:cNvPr id="9" name="TextBox 8"/>
          <p:cNvSpPr txBox="1"/>
          <p:nvPr/>
        </p:nvSpPr>
        <p:spPr>
          <a:xfrm>
            <a:off x="5766843" y="5002198"/>
            <a:ext cx="2571750" cy="646331"/>
          </a:xfrm>
          <a:prstGeom prst="rect">
            <a:avLst/>
          </a:prstGeom>
          <a:noFill/>
        </p:spPr>
        <p:txBody>
          <a:bodyPr wrap="square" rtlCol="0">
            <a:spAutoFit/>
          </a:bodyPr>
          <a:lstStyle/>
          <a:p>
            <a:pPr algn="ctr" defTabSz="514350" eaLnBrk="0" fontAlgn="base" hangingPunct="0">
              <a:spcBef>
                <a:spcPct val="0"/>
              </a:spcBef>
              <a:spcAft>
                <a:spcPct val="0"/>
              </a:spcAft>
              <a:defRPr/>
            </a:pPr>
            <a:r>
              <a:rPr lang="en-US" b="1" dirty="0">
                <a:solidFill>
                  <a:prstClr val="black"/>
                </a:solidFill>
                <a:latin typeface="Arial" panose="020B0604020202020204" pitchFamily="34" charset="0"/>
                <a:ea typeface="MS PGothic" panose="020B0600070205080204" pitchFamily="34" charset="-128"/>
                <a:cs typeface="Arial" charset="0"/>
              </a:rPr>
              <a:t>ANTICIPATORY GUIDANCE</a:t>
            </a:r>
          </a:p>
        </p:txBody>
      </p:sp>
      <p:sp>
        <p:nvSpPr>
          <p:cNvPr id="12" name="Content Placeholder 2">
            <a:extLst>
              <a:ext uri="{FF2B5EF4-FFF2-40B4-BE49-F238E27FC236}">
                <a16:creationId xmlns:a16="http://schemas.microsoft.com/office/drawing/2014/main" id="{73CC4B52-B323-4466-BFC5-D88CAC8E9A1E}"/>
              </a:ext>
            </a:extLst>
          </p:cNvPr>
          <p:cNvSpPr txBox="1">
            <a:spLocks/>
          </p:cNvSpPr>
          <p:nvPr/>
        </p:nvSpPr>
        <p:spPr>
          <a:xfrm>
            <a:off x="1278518" y="5103779"/>
            <a:ext cx="3682929" cy="56332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Font typeface="Wingdings" panose="05000000000000000000" pitchFamily="2" charset="2"/>
              <a:buChar char="v"/>
              <a:defRPr/>
            </a:pPr>
            <a:r>
              <a:rPr lang="en-US" altLang="en-US" sz="1800" b="1" dirty="0">
                <a:solidFill>
                  <a:prstClr val="black"/>
                </a:solidFill>
              </a:rPr>
              <a:t>Anticipatory guidance</a:t>
            </a:r>
          </a:p>
        </p:txBody>
      </p:sp>
      <p:pic>
        <p:nvPicPr>
          <p:cNvPr id="4" name="AAP_BF_SRN6">
            <a:hlinkClick r:id="" action="ppaction://media"/>
            <a:extLst>
              <a:ext uri="{FF2B5EF4-FFF2-40B4-BE49-F238E27FC236}">
                <a16:creationId xmlns:a16="http://schemas.microsoft.com/office/drawing/2014/main" id="{E2167218-DCE2-43A6-B427-40C16C8AFB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57347" y="370790"/>
            <a:ext cx="609600" cy="609600"/>
          </a:xfrm>
          <a:prstGeom prst="rect">
            <a:avLst/>
          </a:prstGeom>
        </p:spPr>
      </p:pic>
    </p:spTree>
    <p:extLst>
      <p:ext uri="{BB962C8B-B14F-4D97-AF65-F5344CB8AC3E}">
        <p14:creationId xmlns:p14="http://schemas.microsoft.com/office/powerpoint/2010/main" val="906437921"/>
      </p:ext>
    </p:extLst>
  </p:cSld>
  <p:clrMapOvr>
    <a:masterClrMapping/>
  </p:clrMapOvr>
  <mc:AlternateContent xmlns:mc="http://schemas.openxmlformats.org/markup-compatibility/2006" xmlns:p14="http://schemas.microsoft.com/office/powerpoint/2010/main">
    <mc:Choice Requires="p14">
      <p:transition spd="slow" p14:dur="2000" advTm="52915"/>
    </mc:Choice>
    <mc:Fallback xmlns="">
      <p:transition spd="slow" advTm="529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7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B99A95-2E92-49DF-B86B-856B3420B637}"/>
              </a:ext>
            </a:extLst>
          </p:cNvPr>
          <p:cNvPicPr>
            <a:picLocks noChangeAspect="1"/>
          </p:cNvPicPr>
          <p:nvPr/>
        </p:nvPicPr>
        <p:blipFill>
          <a:blip r:embed="rId5"/>
          <a:stretch>
            <a:fillRect/>
          </a:stretch>
        </p:blipFill>
        <p:spPr>
          <a:xfrm>
            <a:off x="4543424" y="609600"/>
            <a:ext cx="4016332" cy="4846320"/>
          </a:xfrm>
          <a:prstGeom prst="rect">
            <a:avLst/>
          </a:prstGeom>
        </p:spPr>
      </p:pic>
      <p:sp>
        <p:nvSpPr>
          <p:cNvPr id="3" name="Rectangle 2">
            <a:extLst>
              <a:ext uri="{FF2B5EF4-FFF2-40B4-BE49-F238E27FC236}">
                <a16:creationId xmlns:a16="http://schemas.microsoft.com/office/drawing/2014/main" id="{B61CE149-E4CC-4687-8E13-0E3A47D76185}"/>
              </a:ext>
            </a:extLst>
          </p:cNvPr>
          <p:cNvSpPr/>
          <p:nvPr/>
        </p:nvSpPr>
        <p:spPr>
          <a:xfrm>
            <a:off x="221456" y="5615285"/>
            <a:ext cx="8701088" cy="923330"/>
          </a:xfrm>
          <a:prstGeom prst="rect">
            <a:avLst/>
          </a:prstGeom>
        </p:spPr>
        <p:txBody>
          <a:bodyPr wrap="square">
            <a:spAutoFit/>
          </a:bodyPr>
          <a:lstStyle/>
          <a:p>
            <a:r>
              <a:rPr lang="en-US" b="1" dirty="0">
                <a:solidFill>
                  <a:srgbClr val="FF0000"/>
                </a:solidFill>
              </a:rPr>
              <a:t>NOTE:</a:t>
            </a:r>
            <a:r>
              <a:rPr lang="en-US" b="1" dirty="0"/>
              <a:t> </a:t>
            </a:r>
            <a:r>
              <a:rPr lang="en-US" dirty="0"/>
              <a:t>The new</a:t>
            </a:r>
            <a:r>
              <a:rPr lang="en-US" i="1" dirty="0"/>
              <a:t> Toolkit </a:t>
            </a:r>
            <a:r>
              <a:rPr lang="en-US" dirty="0"/>
              <a:t>is an online access product. For more information about the </a:t>
            </a:r>
            <a:r>
              <a:rPr lang="en-US" i="1" dirty="0"/>
              <a:t>Toolkit </a:t>
            </a:r>
            <a:r>
              <a:rPr lang="en-US" dirty="0"/>
              <a:t>and licensing options, visit </a:t>
            </a:r>
            <a:r>
              <a:rPr lang="en-US" dirty="0">
                <a:hlinkClick r:id="rId6"/>
              </a:rPr>
              <a:t>https://shop.aap.org/bright-futures-tool-and-resource-kit-2nd-edition</a:t>
            </a:r>
            <a:r>
              <a:rPr lang="en-US" dirty="0"/>
              <a:t>.  </a:t>
            </a:r>
            <a:r>
              <a:rPr lang="en-US" dirty="0">
                <a:hlinkClick r:id="rId7"/>
              </a:rPr>
              <a:t>​</a:t>
            </a:r>
            <a:endParaRPr lang="en-US" dirty="0"/>
          </a:p>
        </p:txBody>
      </p:sp>
      <p:pic>
        <p:nvPicPr>
          <p:cNvPr id="8" name="Picture 7">
            <a:extLst>
              <a:ext uri="{FF2B5EF4-FFF2-40B4-BE49-F238E27FC236}">
                <a16:creationId xmlns:a16="http://schemas.microsoft.com/office/drawing/2014/main" id="{24FC5BF4-7091-4897-9F6B-AC8CF8A2658A}"/>
              </a:ext>
            </a:extLst>
          </p:cNvPr>
          <p:cNvPicPr>
            <a:picLocks noChangeAspect="1"/>
          </p:cNvPicPr>
          <p:nvPr/>
        </p:nvPicPr>
        <p:blipFill>
          <a:blip r:embed="rId8"/>
          <a:stretch>
            <a:fillRect/>
          </a:stretch>
        </p:blipFill>
        <p:spPr>
          <a:xfrm>
            <a:off x="711407" y="621758"/>
            <a:ext cx="3594944" cy="4834162"/>
          </a:xfrm>
          <a:prstGeom prst="rect">
            <a:avLst/>
          </a:prstGeom>
          <a:ln w="3175">
            <a:solidFill>
              <a:schemeClr val="tx1">
                <a:lumMod val="50000"/>
                <a:lumOff val="50000"/>
              </a:schemeClr>
            </a:solidFill>
          </a:ln>
        </p:spPr>
      </p:pic>
      <p:pic>
        <p:nvPicPr>
          <p:cNvPr id="2" name="AAP_BF_SRN7">
            <a:hlinkClick r:id="" action="ppaction://media"/>
            <a:extLst>
              <a:ext uri="{FF2B5EF4-FFF2-40B4-BE49-F238E27FC236}">
                <a16:creationId xmlns:a16="http://schemas.microsoft.com/office/drawing/2014/main" id="{BCB004A7-38F9-4CD4-A7B6-87E2C192C32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520990" y="204537"/>
            <a:ext cx="609600" cy="609600"/>
          </a:xfrm>
          <a:prstGeom prst="rect">
            <a:avLst/>
          </a:prstGeom>
        </p:spPr>
      </p:pic>
    </p:spTree>
    <p:extLst>
      <p:ext uri="{BB962C8B-B14F-4D97-AF65-F5344CB8AC3E}">
        <p14:creationId xmlns:p14="http://schemas.microsoft.com/office/powerpoint/2010/main" val="1601323841"/>
      </p:ext>
    </p:extLst>
  </p:cSld>
  <p:clrMapOvr>
    <a:masterClrMapping/>
  </p:clrMapOvr>
  <mc:AlternateContent xmlns:mc="http://schemas.openxmlformats.org/markup-compatibility/2006" xmlns:p14="http://schemas.microsoft.com/office/powerpoint/2010/main">
    <mc:Choice Requires="p14">
      <p:transition spd="slow" p14:dur="2000" advTm="12190"/>
    </mc:Choice>
    <mc:Fallback xmlns="">
      <p:transition spd="slow" advTm="121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3"/>
          <p:cNvSpPr>
            <a:spLocks noGrp="1" noChangeArrowheads="1"/>
          </p:cNvSpPr>
          <p:nvPr>
            <p:ph idx="1"/>
          </p:nvPr>
        </p:nvSpPr>
        <p:spPr>
          <a:xfrm>
            <a:off x="644023" y="2178050"/>
            <a:ext cx="8004677" cy="4351338"/>
          </a:xfrm>
          <a:prstGeom prst="rect">
            <a:avLst/>
          </a:prstGeom>
        </p:spPr>
        <p:txBody>
          <a:bodyPr>
            <a:normAutofit/>
          </a:bodyPr>
          <a:lstStyle/>
          <a:p>
            <a:r>
              <a:rPr lang="en-US" altLang="en-US" sz="2400" dirty="0"/>
              <a:t>Toolkit helps you provide standardized care</a:t>
            </a:r>
          </a:p>
          <a:p>
            <a:pPr lvl="1"/>
            <a:r>
              <a:rPr lang="en-US" altLang="en-US" sz="2000" dirty="0"/>
              <a:t>All the forms are closely linked to Bright Futures visit components and recommendations, making clinical activities and messages consistent throughout</a:t>
            </a:r>
          </a:p>
          <a:p>
            <a:pPr lvl="1"/>
            <a:r>
              <a:rPr lang="en-US" altLang="en-US" sz="2000" dirty="0"/>
              <a:t>Completed visit documentation forms help you track care over time, ensuring that all patients receive recommended exams, screenings, immunizations, and anticipatory guidance</a:t>
            </a:r>
          </a:p>
          <a:p>
            <a:r>
              <a:rPr lang="en-US" altLang="en-US" sz="2400" dirty="0"/>
              <a:t>AND it helps you provide individualized care</a:t>
            </a:r>
          </a:p>
          <a:p>
            <a:pPr lvl="1">
              <a:lnSpc>
                <a:spcPct val="90000"/>
              </a:lnSpc>
            </a:pPr>
            <a:r>
              <a:rPr lang="en-US" altLang="en-US" sz="2000" dirty="0"/>
              <a:t>Forms allow parent/patient priorities and concerns to surface, giving you opportunities to tailor care and anticipatory guidance</a:t>
            </a:r>
          </a:p>
        </p:txBody>
      </p:sp>
      <p:sp>
        <p:nvSpPr>
          <p:cNvPr id="5" name="Rectangle 10"/>
          <p:cNvSpPr>
            <a:spLocks noChangeArrowheads="1"/>
          </p:cNvSpPr>
          <p:nvPr/>
        </p:nvSpPr>
        <p:spPr bwMode="auto">
          <a:xfrm>
            <a:off x="773362" y="628767"/>
            <a:ext cx="7745997" cy="1142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rgbClr val="00A652"/>
              </a:buClr>
              <a:buChar char="•"/>
              <a:defRPr sz="2200">
                <a:solidFill>
                  <a:schemeClr val="tx1"/>
                </a:solidFill>
                <a:latin typeface="Arial" panose="020B0604020202020204" pitchFamily="34" charset="0"/>
              </a:defRPr>
            </a:lvl1pPr>
            <a:lvl2pPr marL="742950" indent="-285750">
              <a:spcBef>
                <a:spcPct val="20000"/>
              </a:spcBef>
              <a:buClr>
                <a:srgbClr val="00A652"/>
              </a:buClr>
              <a:buChar char="–"/>
              <a:defRPr sz="2000">
                <a:solidFill>
                  <a:schemeClr val="tx1"/>
                </a:solidFill>
                <a:latin typeface="Arial" panose="020B0604020202020204" pitchFamily="34" charset="0"/>
              </a:defRPr>
            </a:lvl2pPr>
            <a:lvl3pPr marL="1143000" indent="-228600">
              <a:spcBef>
                <a:spcPct val="20000"/>
              </a:spcBef>
              <a:buClr>
                <a:srgbClr val="00A652"/>
              </a:buClr>
              <a:buChar char="•"/>
              <a:defRPr>
                <a:solidFill>
                  <a:schemeClr val="tx1"/>
                </a:solidFill>
                <a:latin typeface="Arial" panose="020B0604020202020204" pitchFamily="34" charset="0"/>
              </a:defRPr>
            </a:lvl3pPr>
            <a:lvl4pPr marL="1600200" indent="-228600">
              <a:spcBef>
                <a:spcPct val="20000"/>
              </a:spcBef>
              <a:buClr>
                <a:srgbClr val="00A652"/>
              </a:buClr>
              <a:buChar char="–"/>
              <a:defRPr sz="1600">
                <a:solidFill>
                  <a:schemeClr val="tx1"/>
                </a:solidFill>
                <a:latin typeface="Arial" panose="020B0604020202020204" pitchFamily="34" charset="0"/>
              </a:defRPr>
            </a:lvl4pPr>
            <a:lvl5pPr marL="2057400" indent="-228600">
              <a:spcBef>
                <a:spcPct val="20000"/>
              </a:spcBef>
              <a:buClr>
                <a:srgbClr val="00A652"/>
              </a:buClr>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A652"/>
              </a:buClr>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A652"/>
              </a:buClr>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A652"/>
              </a:buClr>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A652"/>
              </a:buClr>
              <a:buChar char="»"/>
              <a:defRPr sz="1400">
                <a:solidFill>
                  <a:schemeClr val="tx1"/>
                </a:solidFill>
                <a:latin typeface="Arial" panose="020B0604020202020204" pitchFamily="34" charset="0"/>
              </a:defRPr>
            </a:lvl9pPr>
          </a:lstStyle>
          <a:p>
            <a:pPr eaLnBrk="1" hangingPunct="1">
              <a:buFontTx/>
              <a:buNone/>
            </a:pPr>
            <a:r>
              <a:rPr lang="en-US" altLang="en-US" sz="4000" dirty="0">
                <a:latin typeface="+mj-lt"/>
              </a:rPr>
              <a:t>Why Should You Use the </a:t>
            </a:r>
            <a:r>
              <a:rPr lang="en-US" altLang="en-US" sz="4000" i="1" dirty="0">
                <a:latin typeface="+mj-lt"/>
              </a:rPr>
              <a:t>Bright Futures Tool &amp; Resource Kit?</a:t>
            </a:r>
          </a:p>
        </p:txBody>
      </p:sp>
      <p:pic>
        <p:nvPicPr>
          <p:cNvPr id="2" name="AAP_BF_SRN8">
            <a:hlinkClick r:id="" action="ppaction://media"/>
            <a:extLst>
              <a:ext uri="{FF2B5EF4-FFF2-40B4-BE49-F238E27FC236}">
                <a16:creationId xmlns:a16="http://schemas.microsoft.com/office/drawing/2014/main" id="{E8CEAACF-F1BE-4568-ACAE-53E2B7EA90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17242" y="172453"/>
            <a:ext cx="609600" cy="609600"/>
          </a:xfrm>
          <a:prstGeom prst="rect">
            <a:avLst/>
          </a:prstGeom>
        </p:spPr>
      </p:pic>
    </p:spTree>
    <p:extLst>
      <p:ext uri="{BB962C8B-B14F-4D97-AF65-F5344CB8AC3E}">
        <p14:creationId xmlns:p14="http://schemas.microsoft.com/office/powerpoint/2010/main" val="2851365590"/>
      </p:ext>
    </p:extLst>
  </p:cSld>
  <p:clrMapOvr>
    <a:masterClrMapping/>
  </p:clrMapOvr>
  <mc:AlternateContent xmlns:mc="http://schemas.openxmlformats.org/markup-compatibility/2006" xmlns:p14="http://schemas.microsoft.com/office/powerpoint/2010/main">
    <mc:Choice Requires="p14">
      <p:transition spd="slow" p14:dur="2000" advTm="42220"/>
    </mc:Choice>
    <mc:Fallback xmlns="">
      <p:transition spd="slow" advTm="422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9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B9DE9C-621B-496E-9DC0-EA8CFCA22135}"/>
              </a:ext>
            </a:extLst>
          </p:cNvPr>
          <p:cNvSpPr>
            <a:spLocks noGrp="1"/>
          </p:cNvSpPr>
          <p:nvPr>
            <p:ph idx="1"/>
          </p:nvPr>
        </p:nvSpPr>
        <p:spPr>
          <a:xfrm>
            <a:off x="628650" y="1731962"/>
            <a:ext cx="7886700" cy="4351338"/>
          </a:xfrm>
        </p:spPr>
        <p:txBody>
          <a:bodyPr/>
          <a:lstStyle/>
          <a:p>
            <a:r>
              <a:rPr lang="en-US" dirty="0"/>
              <a:t>Core Tools that guide you and the family through all phases of the visit: BEFORE, DURING, and AFTER</a:t>
            </a:r>
          </a:p>
          <a:p>
            <a:r>
              <a:rPr lang="en-US" dirty="0"/>
              <a:t>Supporting Materials, including additional documentation forms and educational materials </a:t>
            </a:r>
          </a:p>
          <a:p>
            <a:r>
              <a:rPr lang="en-US" dirty="0"/>
              <a:t>Toolkit tools and resources are intended for ALL children, recognizing that they should be adapted depending on the needs and circumstances of the child and family</a:t>
            </a:r>
          </a:p>
        </p:txBody>
      </p:sp>
      <p:sp>
        <p:nvSpPr>
          <p:cNvPr id="2" name="Title 1">
            <a:extLst>
              <a:ext uri="{FF2B5EF4-FFF2-40B4-BE49-F238E27FC236}">
                <a16:creationId xmlns:a16="http://schemas.microsoft.com/office/drawing/2014/main" id="{B254DAD6-F3A8-48F0-9479-4A020D18BD1D}"/>
              </a:ext>
            </a:extLst>
          </p:cNvPr>
          <p:cNvSpPr>
            <a:spLocks noGrp="1"/>
          </p:cNvSpPr>
          <p:nvPr>
            <p:ph type="title" idx="4294967295"/>
          </p:nvPr>
        </p:nvSpPr>
        <p:spPr>
          <a:xfrm>
            <a:off x="628650" y="774700"/>
            <a:ext cx="7886700" cy="876300"/>
          </a:xfrm>
          <a:prstGeom prst="rect">
            <a:avLst/>
          </a:prstGeom>
        </p:spPr>
        <p:txBody>
          <a:bodyPr/>
          <a:lstStyle/>
          <a:p>
            <a:r>
              <a:rPr lang="en-US" sz="4000" dirty="0"/>
              <a:t>What does the Toolkit Offer?</a:t>
            </a:r>
          </a:p>
        </p:txBody>
      </p:sp>
      <p:pic>
        <p:nvPicPr>
          <p:cNvPr id="4" name="AAP_BF_SRN9-updated">
            <a:hlinkClick r:id="" action="ppaction://media"/>
            <a:extLst>
              <a:ext uri="{FF2B5EF4-FFF2-40B4-BE49-F238E27FC236}">
                <a16:creationId xmlns:a16="http://schemas.microsoft.com/office/drawing/2014/main" id="{2138EA5F-5D0C-4090-8BD1-747ADF772E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61095" y="177132"/>
            <a:ext cx="609600" cy="609600"/>
          </a:xfrm>
          <a:prstGeom prst="rect">
            <a:avLst/>
          </a:prstGeom>
        </p:spPr>
      </p:pic>
    </p:spTree>
    <p:extLst>
      <p:ext uri="{BB962C8B-B14F-4D97-AF65-F5344CB8AC3E}">
        <p14:creationId xmlns:p14="http://schemas.microsoft.com/office/powerpoint/2010/main" val="2350009010"/>
      </p:ext>
    </p:extLst>
  </p:cSld>
  <p:clrMapOvr>
    <a:masterClrMapping/>
  </p:clrMapOvr>
  <mc:AlternateContent xmlns:mc="http://schemas.openxmlformats.org/markup-compatibility/2006" xmlns:p14="http://schemas.microsoft.com/office/powerpoint/2010/main">
    <mc:Choice Requires="p14">
      <p:transition spd="slow" p14:dur="2000" advTm="70061"/>
    </mc:Choice>
    <mc:Fallback xmlns="">
      <p:transition spd="slow" advTm="700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7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0.8|0.3|0.3"/>
</p:tagLst>
</file>

<file path=ppt/tags/tag2.xml><?xml version="1.0" encoding="utf-8"?>
<p:tagLst xmlns:a="http://schemas.openxmlformats.org/drawingml/2006/main" xmlns:r="http://schemas.openxmlformats.org/officeDocument/2006/relationships" xmlns:p="http://schemas.openxmlformats.org/presentationml/2006/main">
  <p:tag name="TIMING" val="|26.6|11.5|10.1|23.1"/>
</p:tagLst>
</file>

<file path=ppt/tags/tag3.xml><?xml version="1.0" encoding="utf-8"?>
<p:tagLst xmlns:a="http://schemas.openxmlformats.org/drawingml/2006/main" xmlns:r="http://schemas.openxmlformats.org/officeDocument/2006/relationships" xmlns:p="http://schemas.openxmlformats.org/presentationml/2006/main">
  <p:tag name="TIMING" val="|5.7|11.2|12.2|60.7"/>
</p:tagLst>
</file>

<file path=ppt/tags/tag4.xml><?xml version="1.0" encoding="utf-8"?>
<p:tagLst xmlns:a="http://schemas.openxmlformats.org/drawingml/2006/main" xmlns:r="http://schemas.openxmlformats.org/officeDocument/2006/relationships" xmlns:p="http://schemas.openxmlformats.org/presentationml/2006/main">
  <p:tag name="TIMING" val="|8.5|3.6|2.7|11.6|7.7|11.9|6.8|3|6.7"/>
</p:tagLst>
</file>

<file path=ppt/tags/tag5.xml><?xml version="1.0" encoding="utf-8"?>
<p:tagLst xmlns:a="http://schemas.openxmlformats.org/drawingml/2006/main" xmlns:r="http://schemas.openxmlformats.org/officeDocument/2006/relationships" xmlns:p="http://schemas.openxmlformats.org/presentationml/2006/main">
  <p:tag name="TIMING" val="|62.3"/>
</p:tagLst>
</file>

<file path=ppt/tags/tag6.xml><?xml version="1.0" encoding="utf-8"?>
<p:tagLst xmlns:a="http://schemas.openxmlformats.org/drawingml/2006/main" xmlns:r="http://schemas.openxmlformats.org/officeDocument/2006/relationships" xmlns:p="http://schemas.openxmlformats.org/presentationml/2006/main">
  <p:tag name="TIMING" val="|9.6|3.2|2.5|2"/>
</p:tagLst>
</file>

<file path=ppt/theme/theme1.xml><?xml version="1.0" encoding="utf-8"?>
<a:theme xmlns:a="http://schemas.openxmlformats.org/drawingml/2006/main" name="Bright Futures Template 2017">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ight Futures Template 2017.potx" id="{17DD4F11-685A-41AB-91F3-9BCF58E91899}" vid="{F3DC1931-FE85-480B-A896-6A9FE2FFC29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ight Futures Template 2017.potx" id="{17DD4F11-685A-41AB-91F3-9BCF58E91899}" vid="{311B9CFA-6125-4CEB-B701-8E5C45A6F4B2}"/>
    </a:ext>
  </a:extLst>
</a:theme>
</file>

<file path=ppt/theme/theme3.xml><?xml version="1.0" encoding="utf-8"?>
<a:theme xmlns:a="http://schemas.openxmlformats.org/drawingml/2006/main" name="AAP_slides_final">
  <a:themeElements>
    <a:clrScheme name="AAP 1">
      <a:dk1>
        <a:sysClr val="windowText" lastClr="000000"/>
      </a:dk1>
      <a:lt1>
        <a:sysClr val="window" lastClr="FFFFFF"/>
      </a:lt1>
      <a:dk2>
        <a:srgbClr val="00247F"/>
      </a:dk2>
      <a:lt2>
        <a:srgbClr val="FDF5F2"/>
      </a:lt2>
      <a:accent1>
        <a:srgbClr val="00247F"/>
      </a:accent1>
      <a:accent2>
        <a:srgbClr val="1585B9"/>
      </a:accent2>
      <a:accent3>
        <a:srgbClr val="AFE3F5"/>
      </a:accent3>
      <a:accent4>
        <a:srgbClr val="AEC736"/>
      </a:accent4>
      <a:accent5>
        <a:srgbClr val="E9B424"/>
      </a:accent5>
      <a:accent6>
        <a:srgbClr val="D84E19"/>
      </a:accent6>
      <a:hlink>
        <a:srgbClr val="2364D8"/>
      </a:hlink>
      <a:folHlink>
        <a:srgbClr val="7973F5"/>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AP_slides_final [Read-Only]" id="{7B0F1FD2-C716-450F-9B00-A0E0C926B991}" vid="{689E0410-9DE4-4F76-BDC3-F6830839049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BFSortOrder xmlns="43b7db16-797f-43e3-9b91-39e0a977c7ee" xsi:nil="true"/>
    <Query_x0020_Tag xmlns="43b7db16-797f-43e3-9b91-39e0a977c7ee">Presentation</Query_x0020_Tag>
  </documentManagement>
</p:properties>
</file>

<file path=customXml/item2.xml><?xml version="1.0" encoding="utf-8"?>
<ct:contentTypeSchema xmlns:ct="http://schemas.microsoft.com/office/2006/metadata/contentType" xmlns:ma="http://schemas.microsoft.com/office/2006/metadata/properties/metaAttributes" ct:_="" ma:_="" ma:contentTypeName="BF Document" ma:contentTypeID="0x0101005B63131A41FE4C4E8D82102843136E1600D5C73ADB40D03B46A58B44A14C2F3690" ma:contentTypeVersion="5" ma:contentTypeDescription="Use this content type for Word, PDF, Excel, or other documents OTHER THAN tools" ma:contentTypeScope="" ma:versionID="5d148b23842a6c5908f0fa8a7336fd93">
  <xsd:schema xmlns:xsd="http://www.w3.org/2001/XMLSchema" xmlns:xs="http://www.w3.org/2001/XMLSchema" xmlns:p="http://schemas.microsoft.com/office/2006/metadata/properties" xmlns:ns2="43b7db16-797f-43e3-9b91-39e0a977c7ee" targetNamespace="http://schemas.microsoft.com/office/2006/metadata/properties" ma:root="true" ma:fieldsID="9fd726943695d78fc20a27c35c10aa24" ns2:_="">
    <xsd:import namespace="43b7db16-797f-43e3-9b91-39e0a977c7ee"/>
    <xsd:element name="properties">
      <xsd:complexType>
        <xsd:sequence>
          <xsd:element name="documentManagement">
            <xsd:complexType>
              <xsd:all>
                <xsd:element ref="ns2:Query_x0020_Tag" minOccurs="0"/>
                <xsd:element ref="ns2:BFSortOrder"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b7db16-797f-43e3-9b91-39e0a977c7ee" elementFormDefault="qualified">
    <xsd:import namespace="http://schemas.microsoft.com/office/2006/documentManagement/types"/>
    <xsd:import namespace="http://schemas.microsoft.com/office/infopath/2007/PartnerControls"/>
    <xsd:element name="Query_x0020_Tag" ma:index="8" nillable="true" ma:displayName="Query Tag" ma:description="a word or phrase that can be used in CQWP to filter by" ma:internalName="Query_x0020_Tag">
      <xsd:simpleType>
        <xsd:restriction base="dms:Text">
          <xsd:maxLength value="255"/>
        </xsd:restriction>
      </xsd:simpleType>
    </xsd:element>
    <xsd:element name="BFSortOrder" ma:index="9" nillable="true" ma:displayName="BFSortOrder" ma:decimals="0" ma:internalName="BFSortOrder">
      <xsd:simpleType>
        <xsd:restriction base="dms:Number"/>
      </xsd:simpleType>
    </xsd:element>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666AC59-A396-43A0-AAEA-899A5C34B938}"/>
</file>

<file path=customXml/itemProps2.xml><?xml version="1.0" encoding="utf-8"?>
<ds:datastoreItem xmlns:ds="http://schemas.openxmlformats.org/officeDocument/2006/customXml" ds:itemID="{9FB4AE61-04B2-4BC7-8C00-85DE2F1C6EF4}"/>
</file>

<file path=customXml/itemProps3.xml><?xml version="1.0" encoding="utf-8"?>
<ds:datastoreItem xmlns:ds="http://schemas.openxmlformats.org/officeDocument/2006/customXml" ds:itemID="{E5EBFA7B-654F-444E-A195-931B8167304B}"/>
</file>

<file path=docProps/app.xml><?xml version="1.0" encoding="utf-8"?>
<Properties xmlns="http://schemas.openxmlformats.org/officeDocument/2006/extended-properties" xmlns:vt="http://schemas.openxmlformats.org/officeDocument/2006/docPropsVTypes">
  <TotalTime>1610</TotalTime>
  <Words>3249</Words>
  <Application>Microsoft Office PowerPoint</Application>
  <PresentationFormat>On-screen Show (4:3)</PresentationFormat>
  <Paragraphs>280</Paragraphs>
  <Slides>24</Slides>
  <Notes>24</Notes>
  <HiddenSlides>0</HiddenSlides>
  <MMClips>24</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24</vt:i4>
      </vt:variant>
    </vt:vector>
  </HeadingPairs>
  <TitlesOfParts>
    <vt:vector size="34" baseType="lpstr">
      <vt:lpstr>Arial</vt:lpstr>
      <vt:lpstr>Calibri</vt:lpstr>
      <vt:lpstr>Calibri Light</vt:lpstr>
      <vt:lpstr>Cambria</vt:lpstr>
      <vt:lpstr>Georgia</vt:lpstr>
      <vt:lpstr>Lucida Grande</vt:lpstr>
      <vt:lpstr>Wingdings</vt:lpstr>
      <vt:lpstr>Bright Futures Template 2017</vt:lpstr>
      <vt:lpstr>Custom Design</vt:lpstr>
      <vt:lpstr>AAP_slides_final</vt:lpstr>
      <vt:lpstr>AAP Bright Futures National Center  Bright Futures Tool &amp; Resource Kit, 2nd Edition</vt:lpstr>
      <vt:lpstr>Agenda for Today</vt:lpstr>
      <vt:lpstr>What is Bright Futures?</vt:lpstr>
      <vt:lpstr>Routine Preventive Care is a Personal Relationship</vt:lpstr>
      <vt:lpstr>Bright Futures Recommendations  </vt:lpstr>
      <vt:lpstr>Components of a Bright Futures Visit</vt:lpstr>
      <vt:lpstr>PowerPoint Presentation</vt:lpstr>
      <vt:lpstr>PowerPoint Presentation</vt:lpstr>
      <vt:lpstr>What does the Toolkit Offer?</vt:lpstr>
      <vt:lpstr>PowerPoint Presentation</vt:lpstr>
      <vt:lpstr>PowerPoint Presentation</vt:lpstr>
      <vt:lpstr>PowerPoint Presentation</vt:lpstr>
      <vt:lpstr>PowerPoint Presentation</vt:lpstr>
      <vt:lpstr>PowerPoint Presentation</vt:lpstr>
      <vt:lpstr>PowerPoint Presentation</vt:lpstr>
      <vt:lpstr>Core Tools: Visit Documentation Form</vt:lpstr>
      <vt:lpstr>PowerPoint Presentation</vt:lpstr>
      <vt:lpstr>PowerPoint Presentation</vt:lpstr>
      <vt:lpstr>Supporting Materials</vt:lpstr>
      <vt:lpstr>Bright Futures Medical Screening Reference Tables</vt:lpstr>
      <vt:lpstr>Bright Futures and the Electronic Health Record (EHR)</vt:lpstr>
      <vt:lpstr>PowerPoint Presentation</vt:lpstr>
      <vt:lpstr>PowerPoint Presentation</vt:lpstr>
      <vt:lpstr>Bright Futures in Action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AAP Bright Futures National Center  Bright Futures Tool &amp; Resource Kit, 2nd Edition - Narrated (Updated)</dc:title>
  <dc:creator>Shaw, Judith S</dc:creator>
  <cp:lastModifiedBy>Geary, Lauren</cp:lastModifiedBy>
  <cp:revision>95</cp:revision>
  <dcterms:created xsi:type="dcterms:W3CDTF">2019-04-11T00:03:46Z</dcterms:created>
  <dcterms:modified xsi:type="dcterms:W3CDTF">2019-08-16T16:19:53Z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0x0101005B63131A41FE4C4E8D82102843136E1600D5C73ADB40D03B46A58B44A14C2F3690</vt:lpwstr>
  </property>
</Properties>
</file>