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2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5" r:id="rId19"/>
    <p:sldId id="273" r:id="rId20"/>
    <p:sldId id="274" r:id="rId21"/>
  </p:sldIdLst>
  <p:sldSz cx="9144000" cy="6858000" type="screen4x3"/>
  <p:notesSz cx="6858000" cy="9144000"/>
  <p:embeddedFontLst>
    <p:embeddedFont>
      <p:font typeface="Alegreya Sans" panose="00000500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mbria" panose="02040503050406030204"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Merriweather Sans"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7" roundtripDataSignature="AMtx7mgKBPF/cbnRGOz53/YL48CEmcCjf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E8239-0E7F-571F-273D-9446A81BDA69}" name="Shtym, Nataliya" initials="SN" userId="S::nshtym@aap.org::e216e653-dade-4bf8-a96f-26ec9d19eaeb" providerId="AD"/>
  <p188:author id="{F3C3C78E-46D1-22D5-FE2D-914854C1B384}" name="Glidewell, Melissa (Jill) (CDC/DDNID/NCBDDD/DBDID)" initials="G(" userId="S::iyp0@cdc.gov::223a7ab7-a47f-455c-8452-d2088a04fdda" providerId="AD"/>
  <p188:author id="{5AD370A1-E1AA-67C5-F468-EE7EC8ADD0C4}" name="Tepper, Naomi (CDC/DDNID/NCBDDD/DBDID)" initials="T(" userId="S::gdq2@cdc.gov::89433c73-b3b4-4978-bbdc-ad31a4e35434" providerId="AD"/>
  <p188:author id="{ACC2C9DE-968B-7E17-5DC6-16879D3F25A9}" name="Farr, Sherry (CDC/DDNID/NCBDDD/DBDID)" initials="FS(" userId="S::bwa0@cdc.gov::1071970b-23d3-4755-b8d8-8b362ffd4f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0"/>
    <p:restoredTop sz="91457" autoAdjust="0"/>
  </p:normalViewPr>
  <p:slideViewPr>
    <p:cSldViewPr snapToGrid="0">
      <p:cViewPr varScale="1">
        <p:scale>
          <a:sx n="59" d="100"/>
          <a:sy n="59" d="100"/>
        </p:scale>
        <p:origin x="156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Today we are going to do a facilitated training. The training has been designed to elicit discussion and reflection within the practice and is important for all staff to better understand the importance of discussing reproductive health while caring for a patient with a congenital heart defect (CHD) in the pediatric medical home. Together we will explore best practices of reproductive health for the patient with CHD and discuss key teaching concepts to integrate into the care of the patient with CHD during different life stages while receiving care in the medical home.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Before we begin our training, let’s take a moment to define reproductive health. </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Can anyone specify what elements might be included in reproductive health?  When you think of the words “Reproductive Health,” what comes to mind?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[remember that reproductive health includes contraception for reasons other than preventing pregnancy </a:t>
            </a:r>
            <a:r>
              <a:rPr lang="en-US" sz="1800" dirty="0" err="1">
                <a:effectLst/>
                <a:latin typeface="Alegreya Sans" panose="00000500000000000000" pitchFamily="2" charset="0"/>
                <a:ea typeface="Calibri" panose="020F0502020204030204" pitchFamily="34" charset="0"/>
                <a:cs typeface="Times New Roman" panose="02020603050405020304" pitchFamily="18" charset="0"/>
              </a:rPr>
              <a:t>ie</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preventing a Sexually Transmitted Infection (STI)]</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In the area of reproductive health, the Centers for Disease and Control (CDC) includes any issue regarding an individual’s health from menarche to menopause, pregnancy, and infant health. There are many topics to explore within the area of reproductive health, however we will focus on our population of patients with congenital heart defects here today. </a:t>
            </a:r>
          </a:p>
        </p:txBody>
      </p:sp>
      <p:sp>
        <p:nvSpPr>
          <p:cNvPr id="74" name="Google Shape;7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r>
              <a:rPr lang="en-US" b="1" dirty="0">
                <a:latin typeface="Alegreya Sans"/>
                <a:ea typeface="Alegreya Sans"/>
                <a:cs typeface="Alegreya Sans"/>
                <a:sym typeface="Alegreya Sans"/>
              </a:rPr>
              <a:t>What type of postpartum issues have you seen in your practice?  What long term issues have you seen or would you think would be an issue with your patients postpartum?</a:t>
            </a:r>
            <a:endParaRPr b="1" dirty="0">
              <a:latin typeface="Alegreya Sans"/>
              <a:ea typeface="Alegreya Sans"/>
              <a:cs typeface="Alegreya Sans"/>
              <a:sym typeface="Alegreya Sans"/>
            </a:endParaRPr>
          </a:p>
          <a:p>
            <a:pPr marL="171450" lvl="0" indent="-95250" algn="l" rtl="0">
              <a:lnSpc>
                <a:spcPct val="100000"/>
              </a:lnSpc>
              <a:spcBef>
                <a:spcPts val="0"/>
              </a:spcBef>
              <a:spcAft>
                <a:spcPts val="0"/>
              </a:spcAft>
              <a:buClr>
                <a:schemeClr val="dk1"/>
              </a:buClr>
              <a:buSzPts val="1200"/>
              <a:buFont typeface="Arial"/>
              <a:buNone/>
            </a:pPr>
            <a:endParaRPr dirty="0">
              <a:latin typeface="Alegreya Sans"/>
              <a:ea typeface="Alegreya Sans"/>
              <a:cs typeface="Alegreya Sans"/>
              <a:sym typeface="Alegreya Sans"/>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Discussing with the patient about what will happen after pregnancy is just as important as any other discussion with the patient that has been addressed here. Pediatricians should be knowledgeable about what needs to and/or could occur after childbirth in order to educate the adolescent with CHD prior to pregnancy. Additionally, the pediatrician can be aware of the needs of the postpartum patient with the intent of that patient receiving the best care possible if a pregnancy occurs or if non-pregnancy related issues arise in the postpartum setting. The multidisciplinary team as noted on the previous slide should continue to closely follow the patient up to one year postpartum per guidelines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(Mehta et al., 2020).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Hypertension is common during and after delivery. It is noted that patients with hypertension in pregnancy are more likely and at a higher risk of having recurrent hypertension in subsequent pregnancies. Additionally, these patients are more likely to develop hypertension later in life</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(Brouwers et al., 2018).</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Arial"/>
              <a:buNone/>
            </a:pPr>
            <a:endParaRPr lang="en-US" dirty="0">
              <a:latin typeface="Alegreya Sans"/>
              <a:ea typeface="Alegreya Sans"/>
              <a:cs typeface="Alegreya Sans"/>
              <a:sym typeface="Alegreya Sans"/>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Heart failure recurrence with a subsequent pregnancy is reported in 50% of cases even with the best treatment available to the patient</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(Forster et al., 2008).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Therefore, counseling regarding the ability to allow adequate time to heal from the pregnancy is essential. If a repeated pregnancy occurs close to the previous, this can predispose the patient to harmful consequences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Regitz-Zagrosek</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2011).</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Regular cardiology visits are highly encouraged and if the patient becomes symptomatic can be increased. Medications need to be reviewed and managed by the team for benefits and risks to the parent infant pair, and for breastfeeding contraindications. However, there are few medication contraindications with breastfeeding. After review, dosing adjustment, changing, or discontinuing can be discussed. It is well known to avoid toxic medications that cross into breast milk, including anticoagulant medications where there are equivalent alternatives. Consult with team members for best course of action.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Canobbio</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2017; </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Regitz-Zagrosek</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2011).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Again, there are few contraindications for breastfeeding the infant, however close monitoring of the infant’s weight and growth is needed to ensure adequate nutrition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Regitz-Zagrosek</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2011).</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Arial"/>
              <a:buNone/>
            </a:pPr>
            <a:endParaRPr dirty="0">
              <a:latin typeface="Alegreya Sans"/>
              <a:ea typeface="Alegreya Sans"/>
              <a:cs typeface="Alegreya Sans"/>
              <a:sym typeface="Alegreya Sans"/>
            </a:endParaRPr>
          </a:p>
          <a:p>
            <a:pPr marL="171450" lvl="0" indent="-95250" algn="l" rtl="0">
              <a:lnSpc>
                <a:spcPct val="100000"/>
              </a:lnSpc>
              <a:spcBef>
                <a:spcPts val="0"/>
              </a:spcBef>
              <a:spcAft>
                <a:spcPts val="0"/>
              </a:spcAft>
              <a:buClr>
                <a:schemeClr val="dk1"/>
              </a:buClr>
              <a:buSzPts val="1200"/>
              <a:buFont typeface="Arial"/>
              <a:buNone/>
            </a:pPr>
            <a:endParaRPr dirty="0">
              <a:latin typeface="Alegreya Sans"/>
              <a:ea typeface="Alegreya Sans"/>
              <a:cs typeface="Alegreya Sans"/>
              <a:sym typeface="Alegreya Sans"/>
            </a:endParaRPr>
          </a:p>
          <a:p>
            <a:pPr marL="171450" lvl="0" indent="-95250" algn="l" rtl="0">
              <a:lnSpc>
                <a:spcPct val="100000"/>
              </a:lnSpc>
              <a:spcBef>
                <a:spcPts val="0"/>
              </a:spcBef>
              <a:spcAft>
                <a:spcPts val="0"/>
              </a:spcAft>
              <a:buClr>
                <a:schemeClr val="dk1"/>
              </a:buClr>
              <a:buSzPts val="1200"/>
              <a:buFont typeface="Arial"/>
              <a:buNone/>
            </a:pPr>
            <a:r>
              <a:rPr lang="en-US" dirty="0">
                <a:latin typeface="Alegreya Sans"/>
                <a:ea typeface="Alegreya Sans"/>
                <a:cs typeface="Alegreya Sans"/>
                <a:sym typeface="Alegreya Sans"/>
              </a:rPr>
              <a:t>References</a:t>
            </a:r>
            <a:endParaRPr dirty="0">
              <a:latin typeface="Alegreya Sans"/>
              <a:ea typeface="Alegreya Sans"/>
              <a:cs typeface="Alegreya Sans"/>
              <a:sym typeface="Alegreya Sans"/>
            </a:endParaRPr>
          </a:p>
          <a:p>
            <a:pPr marL="171450" lvl="0" indent="-95250" algn="l" rtl="0">
              <a:lnSpc>
                <a:spcPct val="100000"/>
              </a:lnSpc>
              <a:spcBef>
                <a:spcPts val="0"/>
              </a:spcBef>
              <a:spcAft>
                <a:spcPts val="0"/>
              </a:spcAft>
              <a:buClr>
                <a:schemeClr val="dk1"/>
              </a:buClr>
              <a:buSzPts val="1200"/>
              <a:buFont typeface="Arial"/>
              <a:buNone/>
            </a:pPr>
            <a:endParaRPr dirty="0">
              <a:latin typeface="Alegreya Sans"/>
              <a:ea typeface="Alegreya Sans"/>
              <a:cs typeface="Alegreya Sans"/>
              <a:sym typeface="Alegreya Sans"/>
            </a:endParaRPr>
          </a:p>
          <a:p>
            <a:pPr marL="387350" marR="50800" lvl="0" indent="-228600" algn="l" rtl="0">
              <a:lnSpc>
                <a:spcPct val="135000"/>
              </a:lnSpc>
              <a:spcBef>
                <a:spcPts val="0"/>
              </a:spcBef>
              <a:spcAft>
                <a:spcPts val="0"/>
              </a:spcAft>
              <a:buClr>
                <a:schemeClr val="dk1"/>
              </a:buClr>
              <a:buSzPts val="1100"/>
              <a:buAutoNum type="arabicPeriod"/>
            </a:pPr>
            <a:r>
              <a:rPr lang="en-US" sz="1100" dirty="0">
                <a:latin typeface="Arial"/>
                <a:ea typeface="Arial"/>
                <a:cs typeface="Arial"/>
                <a:sym typeface="Arial"/>
              </a:rPr>
              <a:t>Mehta LS, Warnes CA, Bradley E, et al. Cardiovascular Considerations in Caring for Pregnant Patients: A Scientific Statement From the American Heart Association. </a:t>
            </a:r>
            <a:r>
              <a:rPr lang="en-US" sz="1100" i="1" dirty="0">
                <a:latin typeface="Arial"/>
                <a:ea typeface="Arial"/>
                <a:cs typeface="Arial"/>
                <a:sym typeface="Arial"/>
              </a:rPr>
              <a:t>Circulation</a:t>
            </a:r>
            <a:r>
              <a:rPr lang="en-US" sz="1100" dirty="0">
                <a:latin typeface="Arial"/>
                <a:ea typeface="Arial"/>
                <a:cs typeface="Arial"/>
                <a:sym typeface="Arial"/>
              </a:rPr>
              <a:t>. 2020;141(23):e884-e903.  </a:t>
            </a:r>
            <a:endParaRPr lang="en-US" sz="1100" u="sng" dirty="0">
              <a:solidFill>
                <a:schemeClr val="hlink"/>
              </a:solidFill>
              <a:latin typeface="Arial"/>
              <a:ea typeface="Arial"/>
              <a:cs typeface="Arial"/>
              <a:sym typeface="Arial"/>
            </a:endParaRPr>
          </a:p>
          <a:p>
            <a:pPr marL="387350" marR="50800" lvl="0" indent="-228600" algn="l" rtl="0">
              <a:lnSpc>
                <a:spcPct val="135000"/>
              </a:lnSpc>
              <a:spcBef>
                <a:spcPts val="0"/>
              </a:spcBef>
              <a:spcAft>
                <a:spcPts val="0"/>
              </a:spcAft>
              <a:buClr>
                <a:schemeClr val="dk1"/>
              </a:buClr>
              <a:buSzPts val="1100"/>
              <a:buAutoNum type="arabicPeriod"/>
            </a:pPr>
            <a:r>
              <a:rPr lang="en-US" sz="1100" dirty="0">
                <a:latin typeface="Arial"/>
                <a:ea typeface="Arial"/>
                <a:cs typeface="Arial"/>
                <a:sym typeface="Arial"/>
              </a:rPr>
              <a:t>Brouwers L, van der Meiden-van </a:t>
            </a:r>
            <a:r>
              <a:rPr lang="en-US" sz="1100" dirty="0" err="1">
                <a:latin typeface="Arial"/>
                <a:ea typeface="Arial"/>
                <a:cs typeface="Arial"/>
                <a:sym typeface="Arial"/>
              </a:rPr>
              <a:t>Roest</a:t>
            </a:r>
            <a:r>
              <a:rPr lang="en-US" sz="1100" dirty="0">
                <a:latin typeface="Arial"/>
                <a:ea typeface="Arial"/>
                <a:cs typeface="Arial"/>
                <a:sym typeface="Arial"/>
              </a:rPr>
              <a:t> A, Savelkoul C, et al. Recurrence of pre-eclampsia and the risk of future hypertension and cardiovascular disease: a systematic review and meta-analysis. </a:t>
            </a:r>
            <a:r>
              <a:rPr lang="en-US" sz="1100" i="1" dirty="0">
                <a:latin typeface="Arial"/>
                <a:ea typeface="Arial"/>
                <a:cs typeface="Arial"/>
                <a:sym typeface="Arial"/>
              </a:rPr>
              <a:t>BJOG: An International Journal of Obstetrics &amp; </a:t>
            </a:r>
            <a:r>
              <a:rPr lang="en-US" sz="1100" i="1" dirty="0" err="1">
                <a:latin typeface="Arial"/>
                <a:ea typeface="Arial"/>
                <a:cs typeface="Arial"/>
                <a:sym typeface="Arial"/>
              </a:rPr>
              <a:t>Gynaecology</a:t>
            </a:r>
            <a:r>
              <a:rPr lang="en-US" sz="1100" dirty="0">
                <a:latin typeface="Arial"/>
                <a:ea typeface="Arial"/>
                <a:cs typeface="Arial"/>
                <a:sym typeface="Arial"/>
              </a:rPr>
              <a:t>. 2018;125(13):1642-1654.  </a:t>
            </a:r>
            <a:endParaRPr lang="en-US" sz="1100" u="sng" dirty="0">
              <a:solidFill>
                <a:schemeClr val="hlink"/>
              </a:solidFill>
              <a:latin typeface="Arial"/>
              <a:ea typeface="Arial"/>
              <a:cs typeface="Arial"/>
              <a:sym typeface="Arial"/>
            </a:endParaRPr>
          </a:p>
          <a:p>
            <a:pPr marL="387350" marR="50800" lvl="0" indent="-228600" algn="l" rtl="0">
              <a:lnSpc>
                <a:spcPct val="135000"/>
              </a:lnSpc>
              <a:spcBef>
                <a:spcPts val="0"/>
              </a:spcBef>
              <a:spcAft>
                <a:spcPts val="0"/>
              </a:spcAft>
              <a:buClr>
                <a:schemeClr val="dk1"/>
              </a:buClr>
              <a:buSzPts val="1100"/>
              <a:buAutoNum type="arabicPeriod"/>
            </a:pPr>
            <a:r>
              <a:rPr lang="en-US" sz="1100" dirty="0">
                <a:latin typeface="Arial"/>
                <a:ea typeface="Arial"/>
                <a:cs typeface="Arial"/>
                <a:sym typeface="Arial"/>
              </a:rPr>
              <a:t>Forster O, </a:t>
            </a:r>
            <a:r>
              <a:rPr lang="en-US" sz="1100" dirty="0" err="1">
                <a:latin typeface="Arial"/>
                <a:ea typeface="Arial"/>
                <a:cs typeface="Arial"/>
                <a:sym typeface="Arial"/>
              </a:rPr>
              <a:t>Hilfiker</a:t>
            </a:r>
            <a:r>
              <a:rPr lang="en-US" sz="1100" dirty="0">
                <a:latin typeface="Arial"/>
                <a:ea typeface="Arial"/>
                <a:cs typeface="Arial"/>
                <a:sym typeface="Arial"/>
              </a:rPr>
              <a:t>-Kleiner D, Ansari AA, et al. Reversal of IFN-γ, </a:t>
            </a:r>
            <a:r>
              <a:rPr lang="en-US" sz="1100" dirty="0" err="1">
                <a:latin typeface="Arial"/>
                <a:ea typeface="Arial"/>
                <a:cs typeface="Arial"/>
                <a:sym typeface="Arial"/>
              </a:rPr>
              <a:t>oxLDL</a:t>
            </a:r>
            <a:r>
              <a:rPr lang="en-US" sz="1100" dirty="0">
                <a:latin typeface="Arial"/>
                <a:ea typeface="Arial"/>
                <a:cs typeface="Arial"/>
                <a:sym typeface="Arial"/>
              </a:rPr>
              <a:t> and prolactin serum levels correlate with clinical improvement in patients with peripartum cardiomyopathy. </a:t>
            </a:r>
            <a:r>
              <a:rPr lang="en-US" sz="1100" i="1" dirty="0">
                <a:latin typeface="Arial"/>
                <a:ea typeface="Arial"/>
                <a:cs typeface="Arial"/>
                <a:sym typeface="Arial"/>
              </a:rPr>
              <a:t>European Journal of Heart Failure</a:t>
            </a:r>
            <a:r>
              <a:rPr lang="en-US" sz="1100" dirty="0">
                <a:latin typeface="Arial"/>
                <a:ea typeface="Arial"/>
                <a:cs typeface="Arial"/>
                <a:sym typeface="Arial"/>
              </a:rPr>
              <a:t>. 2008;10(9):861-868.  </a:t>
            </a:r>
            <a:endParaRPr lang="en-US" sz="1100" u="sng" dirty="0">
              <a:solidFill>
                <a:schemeClr val="hlink"/>
              </a:solidFill>
              <a:latin typeface="Arial"/>
              <a:ea typeface="Arial"/>
              <a:cs typeface="Arial"/>
              <a:sym typeface="Arial"/>
            </a:endParaRPr>
          </a:p>
          <a:p>
            <a:pPr marL="387350" marR="50800" lvl="0" indent="-228600" algn="l" rtl="0">
              <a:lnSpc>
                <a:spcPct val="135000"/>
              </a:lnSpc>
              <a:spcBef>
                <a:spcPts val="0"/>
              </a:spcBef>
              <a:spcAft>
                <a:spcPts val="0"/>
              </a:spcAft>
              <a:buClr>
                <a:schemeClr val="dk1"/>
              </a:buClr>
              <a:buSzPts val="1100"/>
              <a:buAutoNum type="arabicPeriod"/>
            </a:pPr>
            <a:r>
              <a:rPr lang="en-US" sz="1100" dirty="0" err="1">
                <a:latin typeface="Arial"/>
                <a:ea typeface="Arial"/>
                <a:cs typeface="Arial"/>
                <a:sym typeface="Arial"/>
              </a:rPr>
              <a:t>Regitz-Zagrosek</a:t>
            </a:r>
            <a:r>
              <a:rPr lang="en-US" sz="1100" dirty="0">
                <a:latin typeface="Arial"/>
                <a:ea typeface="Arial"/>
                <a:cs typeface="Arial"/>
                <a:sym typeface="Arial"/>
              </a:rPr>
              <a:t> V, et al. ESC Guidelines on the management of cardiovascular diseases during pregnancy: The Task Force on the Management of Cardiovascular Diseases during Pregnancy of the European Society of Cardiology (ESC). </a:t>
            </a:r>
            <a:r>
              <a:rPr lang="en-US" sz="1100" i="1" dirty="0">
                <a:latin typeface="Arial"/>
                <a:ea typeface="Arial"/>
                <a:cs typeface="Arial"/>
                <a:sym typeface="Arial"/>
              </a:rPr>
              <a:t>European Heart Journal</a:t>
            </a:r>
            <a:r>
              <a:rPr lang="en-US" sz="1100" dirty="0">
                <a:latin typeface="Arial"/>
                <a:ea typeface="Arial"/>
                <a:cs typeface="Arial"/>
                <a:sym typeface="Arial"/>
              </a:rPr>
              <a:t>. 2011;32(24):3147-3197.  </a:t>
            </a:r>
            <a:endParaRPr lang="en-US" sz="1100" u="sng" dirty="0">
              <a:solidFill>
                <a:schemeClr val="hlink"/>
              </a:solidFill>
              <a:latin typeface="Arial"/>
              <a:ea typeface="Arial"/>
              <a:cs typeface="Arial"/>
              <a:sym typeface="Arial"/>
            </a:endParaRPr>
          </a:p>
          <a:p>
            <a:pPr marL="387350" marR="50800" lvl="0" indent="-228600" algn="l" rtl="0">
              <a:lnSpc>
                <a:spcPct val="135000"/>
              </a:lnSpc>
              <a:spcBef>
                <a:spcPts val="0"/>
              </a:spcBef>
              <a:spcAft>
                <a:spcPts val="0"/>
              </a:spcAft>
              <a:buClr>
                <a:schemeClr val="dk1"/>
              </a:buClr>
              <a:buSzPts val="1100"/>
              <a:buAutoNum type="arabicPeriod"/>
            </a:pPr>
            <a:r>
              <a:rPr lang="en-US" sz="1100" dirty="0" err="1">
                <a:latin typeface="Arial"/>
                <a:ea typeface="Arial"/>
                <a:cs typeface="Arial"/>
                <a:sym typeface="Arial"/>
              </a:rPr>
              <a:t>Canobbio</a:t>
            </a:r>
            <a:r>
              <a:rPr lang="en-US" sz="1100" dirty="0">
                <a:latin typeface="Arial"/>
                <a:ea typeface="Arial"/>
                <a:cs typeface="Arial"/>
                <a:sym typeface="Arial"/>
              </a:rPr>
              <a:t> MM, Warnes CA, </a:t>
            </a:r>
            <a:r>
              <a:rPr lang="en-US" sz="1100" dirty="0" err="1">
                <a:latin typeface="Arial"/>
                <a:ea typeface="Arial"/>
                <a:cs typeface="Arial"/>
                <a:sym typeface="Arial"/>
              </a:rPr>
              <a:t>Aboulhosn</a:t>
            </a:r>
            <a:r>
              <a:rPr lang="en-US" sz="1100" dirty="0">
                <a:latin typeface="Arial"/>
                <a:ea typeface="Arial"/>
                <a:cs typeface="Arial"/>
                <a:sym typeface="Arial"/>
              </a:rPr>
              <a:t> J, et al. Management of Pregnancy in Patients With Complex Congenital Heart Disease: A Scientific Statement for Healthcare Professionals From the American Heart Association. </a:t>
            </a:r>
            <a:r>
              <a:rPr lang="en-US" sz="1100" i="1" dirty="0">
                <a:latin typeface="Arial"/>
                <a:ea typeface="Arial"/>
                <a:cs typeface="Arial"/>
                <a:sym typeface="Arial"/>
              </a:rPr>
              <a:t>Circulation</a:t>
            </a:r>
            <a:r>
              <a:rPr lang="en-US" sz="1100" dirty="0">
                <a:latin typeface="Arial"/>
                <a:ea typeface="Arial"/>
                <a:cs typeface="Arial"/>
                <a:sym typeface="Arial"/>
              </a:rPr>
              <a:t>. 2017;135(8):e50-e87.  </a:t>
            </a:r>
            <a:endParaRPr sz="1100" u="sng" dirty="0">
              <a:solidFill>
                <a:schemeClr val="hlink"/>
              </a:solidFill>
              <a:latin typeface="Arial"/>
              <a:ea typeface="Arial"/>
              <a:cs typeface="Arial"/>
              <a:sym typeface="Arial"/>
            </a:endParaRPr>
          </a:p>
          <a:p>
            <a:pPr marL="457200" marR="50800" lvl="0" indent="0" algn="l" rtl="0">
              <a:lnSpc>
                <a:spcPct val="135000"/>
              </a:lnSpc>
              <a:spcBef>
                <a:spcPts val="0"/>
              </a:spcBef>
              <a:spcAft>
                <a:spcPts val="0"/>
              </a:spcAft>
              <a:buSzPts val="1400"/>
              <a:buNone/>
            </a:pPr>
            <a:endParaRPr sz="1100" dirty="0">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dirty="0">
              <a:latin typeface="Alegreya Sans"/>
              <a:ea typeface="Alegreya Sans"/>
              <a:cs typeface="Alegreya Sans"/>
              <a:sym typeface="Alegreya Sans"/>
            </a:endParaRPr>
          </a:p>
          <a:p>
            <a:pPr marL="215900" marR="50800" lvl="0" indent="0" algn="l" rtl="0">
              <a:lnSpc>
                <a:spcPct val="135000"/>
              </a:lnSpc>
              <a:spcBef>
                <a:spcPts val="0"/>
              </a:spcBef>
              <a:spcAft>
                <a:spcPts val="0"/>
              </a:spcAft>
              <a:buClr>
                <a:schemeClr val="dk1"/>
              </a:buClr>
              <a:buSzPts val="1100"/>
              <a:buFont typeface="Arial"/>
              <a:buNone/>
            </a:pPr>
            <a:endParaRPr dirty="0">
              <a:latin typeface="Alegreya Sans"/>
              <a:ea typeface="Alegreya Sans"/>
              <a:cs typeface="Alegreya Sans"/>
              <a:sym typeface="Alegreya Sans"/>
            </a:endParaRPr>
          </a:p>
          <a:p>
            <a:pPr marL="0" marR="76200" lvl="0" indent="0" algn="r" rtl="0">
              <a:lnSpc>
                <a:spcPct val="135000"/>
              </a:lnSpc>
              <a:spcBef>
                <a:spcPts val="0"/>
              </a:spcBef>
              <a:spcAft>
                <a:spcPts val="0"/>
              </a:spcAft>
              <a:buClr>
                <a:schemeClr val="dk1"/>
              </a:buClr>
              <a:buSzPts val="1100"/>
              <a:buFont typeface="Arial"/>
              <a:buNone/>
            </a:pPr>
            <a:r>
              <a:rPr lang="en-US" sz="1100" dirty="0">
                <a:latin typeface="Arial"/>
                <a:ea typeface="Arial"/>
                <a:cs typeface="Arial"/>
                <a:sym typeface="Arial"/>
              </a:rPr>
              <a:t>1.</a:t>
            </a:r>
            <a:endParaRPr sz="1100" dirty="0">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sz="1100" u="sng" dirty="0">
              <a:solidFill>
                <a:schemeClr val="hlink"/>
              </a:solidFill>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dirty="0">
              <a:latin typeface="Alegreya Sans"/>
              <a:ea typeface="Alegreya Sans"/>
              <a:cs typeface="Alegreya Sans"/>
              <a:sym typeface="Alegreya Sans"/>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resources on slide&gt;</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&lt;Refer to accompanying case study document&gt;</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&lt;How can [your/our] practice</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promote Reproductive Health for young patients with Congenital Heart Defects?</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 Do you anticipate any changes to processes or workflow? What are some barriers you might encounter, and how could those barriers be mitigated?&gt;</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the evaluation link&gt;</a:t>
            </a:r>
            <a:endParaRPr lang="en-US"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88162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references on slides&gt;</a:t>
            </a:r>
            <a:endParaRPr dirty="0"/>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references on slides&gt;</a:t>
            </a:r>
            <a:endParaRPr dirty="0"/>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5ccc1c8a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45ccc1c8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references on slides&gt;</a:t>
            </a:r>
            <a:endParaRPr dirty="0">
              <a:latin typeface="Arial"/>
              <a:ea typeface="Arial"/>
              <a:cs typeface="Arial"/>
              <a:sym typeface="Arial"/>
            </a:endParaRPr>
          </a:p>
        </p:txBody>
      </p:sp>
      <p:sp>
        <p:nvSpPr>
          <p:cNvPr id="179" name="Google Shape;179;g145ccc1c8ad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5ccc1c8a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45ccc1c8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references on slides&gt;</a:t>
            </a:r>
            <a:endParaRPr dirty="0">
              <a:latin typeface="Arial"/>
              <a:ea typeface="Arial"/>
              <a:cs typeface="Arial"/>
              <a:sym typeface="Arial"/>
            </a:endParaRPr>
          </a:p>
        </p:txBody>
      </p:sp>
      <p:sp>
        <p:nvSpPr>
          <p:cNvPr id="179" name="Google Shape;179;g145ccc1c8ad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16627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Thank you for your time and participation today! </a:t>
            </a:r>
            <a:endParaRPr>
              <a:latin typeface="Alegreya Sans"/>
              <a:ea typeface="Alegreya Sans"/>
              <a:cs typeface="Alegreya Sans"/>
              <a:sym typeface="Alegreya Sans"/>
            </a:endParaRPr>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At the end of this mini training, the learner should be able to understand the reproductive health needs of the adolescent and young adult patients with congenital heart defects.  We will examine the role of the pediatrician in supporting these reproductive health needs. Lastly, we will analyze primary teaching concepts that the pediatrician can integrate into care of the patient with CHD during </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four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different life stages which include Family Planning, Preconception Counseling, Pregnancy, and Postpartum. The life stages are fluid where patients can move in and out at different ages. The pediatrician’s role in the different life stages changes as the patient needs change. During the life stage of family planning and sexually transmitted infections (STI) prevention, the pediatrician role may be one of a counselor and teacher. The pediatrician can seek to understand the tasks involved in life stages of preconception counseling, pregnancy, and postpartum but is not responsible for orchestrating these.</a:t>
            </a:r>
          </a:p>
          <a:p>
            <a:pPr marL="0" lvl="0" indent="0" algn="l" rtl="0">
              <a:lnSpc>
                <a:spcPct val="100000"/>
              </a:lnSpc>
              <a:spcBef>
                <a:spcPts val="0"/>
              </a:spcBef>
              <a:spcAft>
                <a:spcPts val="0"/>
              </a:spcAft>
              <a:buSzPts val="1400"/>
              <a:buNone/>
            </a:pPr>
            <a:endParaRPr dirty="0">
              <a:latin typeface="Alegreya Sans"/>
              <a:ea typeface="Alegreya Sans"/>
              <a:cs typeface="Alegreya Sans"/>
              <a:sym typeface="Alegreya Sans"/>
            </a:endParaRPr>
          </a:p>
          <a:p>
            <a:pPr marL="0" lvl="0" indent="0" algn="l" rtl="0">
              <a:lnSpc>
                <a:spcPct val="100000"/>
              </a:lnSpc>
              <a:spcBef>
                <a:spcPts val="0"/>
              </a:spcBef>
              <a:spcAft>
                <a:spcPts val="0"/>
              </a:spcAft>
              <a:buClr>
                <a:schemeClr val="dk1"/>
              </a:buClr>
              <a:buSzPts val="1400"/>
              <a:buFont typeface="Arial"/>
              <a:buNone/>
            </a:pPr>
            <a:endParaRPr dirty="0">
              <a:latin typeface="Alegreya Sans"/>
              <a:ea typeface="Alegreya Sans"/>
              <a:cs typeface="Alegreya Sans"/>
              <a:sym typeface="Alegreya Sans"/>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To give some perspective on sexual activity in general and then on congenital heart disease, the following statistics are presented here. First, let’s discuss the adolescent’s probability of having sexual intercourse, and then examine how many patients have congenital heart defects, and how many patients with congenital heart defects may consider reproductive health issues. </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For both female and male adolescents from 15 to 20 years of age, the probability of having sexual intercourse is similar. By age 15, 21% of females and 20% of males have ever had sexual intercourse. By age 17, 53% of females and 48% of males have ever had sexual intercourse. By age 20, 79% of females and 77% of males have ever had sexual intercourse.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condom is the most commonly used contraceptive method among female teenagers. However, females who had a first sexual encounter over age 15, were more likely to use contraception versus those under age 14 at first sexual intercourse. For females at first sexual intercourse, 79% used contraception at ages 15 to 16, whereas 83% used contraception at ages 17 to 19. However, for females under age 14, only 57% used contraception at first sexual intercourse. In comparison, for males at first sexual intercourse, 93% used contraception at ages 15 to 16, whereas 91% used contraception at ages 17 to 19. For males under age 14, 78% used contraception at first sexual intercourse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(Hamilton et al 2019).</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Congenital Heart Defects affect 1 out of every 110 live births, making CHD the most common type of major structural birth defect. Prevalence data is extrapolated from Canadian data and applied to the United States (US) Census data. From 2010 data, in the US, an estimated 1 mil children and about 1.4 mil adults were living with CHDs, and about 300,000 of these individuals had a critical CHD </a:t>
            </a:r>
            <a:r>
              <a:rPr lang="en-US" sz="1800" dirty="0">
                <a:solidFill>
                  <a:srgbClr val="BFBFBF"/>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BFBFBF"/>
                </a:solidFill>
                <a:effectLst/>
                <a:latin typeface="Alegreya Sans" panose="00000500000000000000" pitchFamily="2" charset="0"/>
                <a:ea typeface="Calibri" panose="020F0502020204030204" pitchFamily="34" charset="0"/>
                <a:cs typeface="Times New Roman" panose="02020603050405020304" pitchFamily="18" charset="0"/>
              </a:rPr>
              <a:t>Bjornard</a:t>
            </a:r>
            <a:r>
              <a:rPr lang="en-US" sz="1800" dirty="0">
                <a:solidFill>
                  <a:srgbClr val="BFBFBF"/>
                </a:solidFill>
                <a:effectLst/>
                <a:latin typeface="Alegreya Sans" panose="00000500000000000000" pitchFamily="2" charset="0"/>
                <a:ea typeface="Calibri" panose="020F0502020204030204" pitchFamily="34" charset="0"/>
                <a:cs typeface="Times New Roman" panose="02020603050405020304" pitchFamily="18" charset="0"/>
              </a:rPr>
              <a:t> et al 2013; Gilboa et al 2016; Hoffman &amp; Kaplan 2002; </a:t>
            </a:r>
            <a:r>
              <a:rPr lang="en-US" sz="1800" dirty="0" err="1">
                <a:solidFill>
                  <a:srgbClr val="BFBFBF"/>
                </a:solidFill>
                <a:effectLst/>
                <a:latin typeface="Alegreya Sans" panose="00000500000000000000" pitchFamily="2" charset="0"/>
                <a:ea typeface="Calibri" panose="020F0502020204030204" pitchFamily="34" charset="0"/>
                <a:cs typeface="Times New Roman" panose="02020603050405020304" pitchFamily="18" charset="0"/>
              </a:rPr>
              <a:t>Reller</a:t>
            </a:r>
            <a:r>
              <a:rPr lang="en-US" sz="1800" dirty="0">
                <a:solidFill>
                  <a:srgbClr val="BFBFBF"/>
                </a:solidFill>
                <a:effectLst/>
                <a:latin typeface="Alegreya Sans" panose="00000500000000000000" pitchFamily="2" charset="0"/>
                <a:ea typeface="Calibri" panose="020F0502020204030204" pitchFamily="34" charset="0"/>
                <a:cs typeface="Times New Roman" panose="02020603050405020304" pitchFamily="18" charset="0"/>
              </a:rPr>
              <a:t> et al 2008).</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To understand the pregnancy rates of individuals with CHD, large studies in large metropolitan areas are useful. From 2008 to 2010 in three large metropolitan US areas, about 13-23% of women with CHD had experienced a pregnancy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(Raskind-Hood et al 2019).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Between the years 1998 to 2007, there was a 34.9% increase in the number of pregnant people with CHD who were admitted for delivery compared to a 21.3% increase in the general pregnant population admitted for delivery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Opotowsky</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2012).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It is relevant to note that cardiovascular disease of all types is the largest contributor to maternal mortality in developing world countries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Kotit</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&amp; Yacoub, 2021).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However, interestingly in one large study overall CHD maternal mortality was at 0.15%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(150/100,000; </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Opotowsky</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2012)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while another large study found that CHD maternal mortality due to a major adverse cardiac event was at 0.1%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(37/33982; Lima et al, 2017)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215900" marR="50800" lvl="0" indent="0" algn="l" rtl="0">
              <a:lnSpc>
                <a:spcPct val="135000"/>
              </a:lnSpc>
              <a:spcBef>
                <a:spcPts val="0"/>
              </a:spcBef>
              <a:spcAft>
                <a:spcPts val="0"/>
              </a:spcAft>
              <a:buSzPts val="1400"/>
              <a:buNone/>
            </a:pPr>
            <a:endParaRPr lang="en-US" sz="1100" u="sng" dirty="0">
              <a:solidFill>
                <a:schemeClr val="hlink"/>
              </a:solidFill>
              <a:latin typeface="Arial"/>
              <a:ea typeface="Arial"/>
              <a:cs typeface="Arial"/>
              <a:sym typeface="Arial"/>
            </a:endParaRPr>
          </a:p>
          <a:p>
            <a:pPr marL="215900" marR="50800" lvl="0" indent="0" algn="l" rtl="0">
              <a:lnSpc>
                <a:spcPct val="135000"/>
              </a:lnSpc>
              <a:spcBef>
                <a:spcPts val="0"/>
              </a:spcBef>
              <a:spcAft>
                <a:spcPts val="0"/>
              </a:spcAft>
              <a:buSzPts val="1400"/>
              <a:buNone/>
            </a:pPr>
            <a:r>
              <a:rPr lang="en-US" sz="1100" u="none" dirty="0">
                <a:solidFill>
                  <a:schemeClr val="hlink"/>
                </a:solidFill>
                <a:latin typeface="Arial"/>
                <a:ea typeface="Arial"/>
                <a:cs typeface="Arial"/>
                <a:sym typeface="Arial"/>
              </a:rPr>
              <a:t>References:</a:t>
            </a:r>
          </a:p>
          <a:p>
            <a:pPr marL="215900" marR="50800" lvl="0" indent="0" algn="l" rtl="0">
              <a:lnSpc>
                <a:spcPct val="135000"/>
              </a:lnSpc>
              <a:spcBef>
                <a:spcPts val="0"/>
              </a:spcBef>
              <a:spcAft>
                <a:spcPts val="0"/>
              </a:spcAft>
              <a:buSzPts val="1400"/>
              <a:buNone/>
            </a:pPr>
            <a:endParaRPr sz="1100" b="1" dirty="0">
              <a:latin typeface="Arial"/>
              <a:ea typeface="Arial"/>
              <a:cs typeface="Arial"/>
              <a:sym typeface="Arial"/>
            </a:endParaRPr>
          </a:p>
          <a:p>
            <a:pPr marL="457200" marR="50800" lvl="0" indent="-311150" algn="l" rtl="0">
              <a:lnSpc>
                <a:spcPct val="135000"/>
              </a:lnSpc>
              <a:spcBef>
                <a:spcPts val="0"/>
              </a:spcBef>
              <a:spcAft>
                <a:spcPts val="0"/>
              </a:spcAft>
              <a:buClr>
                <a:srgbClr val="FF0000"/>
              </a:buClr>
              <a:buSzPts val="1300"/>
              <a:buFont typeface="Arial"/>
              <a:buAutoNum type="arabicPeriod"/>
            </a:pPr>
            <a:r>
              <a:rPr lang="en-US" sz="1300" dirty="0">
                <a:solidFill>
                  <a:srgbClr val="FF0000"/>
                </a:solidFill>
                <a:highlight>
                  <a:srgbClr val="FFFFFF"/>
                </a:highlight>
                <a:latin typeface="Arial"/>
                <a:ea typeface="Arial"/>
                <a:cs typeface="Arial"/>
                <a:sym typeface="Arial"/>
              </a:rPr>
              <a:t>Hamilton BE, Martin JA, Osterman MJK, </a:t>
            </a:r>
            <a:r>
              <a:rPr lang="en-US" sz="1300" dirty="0" err="1">
                <a:solidFill>
                  <a:srgbClr val="FF0000"/>
                </a:solidFill>
                <a:highlight>
                  <a:srgbClr val="FFFFFF"/>
                </a:highlight>
                <a:latin typeface="Arial"/>
                <a:ea typeface="Arial"/>
                <a:cs typeface="Arial"/>
                <a:sym typeface="Arial"/>
              </a:rPr>
              <a:t>Rossen</a:t>
            </a:r>
            <a:r>
              <a:rPr lang="en-US" sz="1300" dirty="0">
                <a:solidFill>
                  <a:srgbClr val="FF0000"/>
                </a:solidFill>
                <a:highlight>
                  <a:srgbClr val="FFFFFF"/>
                </a:highlight>
                <a:latin typeface="Arial"/>
                <a:ea typeface="Arial"/>
                <a:cs typeface="Arial"/>
                <a:sym typeface="Arial"/>
              </a:rPr>
              <a:t> LM. Births: Provisional data for 2018. </a:t>
            </a:r>
            <a:r>
              <a:rPr lang="en-US" sz="1300" i="1" dirty="0">
                <a:solidFill>
                  <a:srgbClr val="FF0000"/>
                </a:solidFill>
                <a:highlight>
                  <a:srgbClr val="FFFFFF"/>
                </a:highlight>
                <a:latin typeface="Arial"/>
                <a:ea typeface="Arial"/>
                <a:cs typeface="Arial"/>
                <a:sym typeface="Arial"/>
              </a:rPr>
              <a:t>NCSS Vital Statistics Rapid Release. </a:t>
            </a:r>
            <a:r>
              <a:rPr lang="en-US" sz="1300" dirty="0">
                <a:solidFill>
                  <a:srgbClr val="FF0000"/>
                </a:solidFill>
                <a:highlight>
                  <a:srgbClr val="FFFFFF"/>
                </a:highlight>
                <a:latin typeface="Arial"/>
                <a:ea typeface="Arial"/>
                <a:cs typeface="Arial"/>
                <a:sym typeface="Arial"/>
              </a:rPr>
              <a:t>National Center for Health Statistics. May 2019</a:t>
            </a:r>
            <a:endParaRPr sz="1100" u="sng" dirty="0">
              <a:solidFill>
                <a:srgbClr val="FF0000"/>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AutoNum type="arabicPeriod"/>
            </a:pPr>
            <a:r>
              <a:rPr lang="en-US" dirty="0">
                <a:solidFill>
                  <a:srgbClr val="222222"/>
                </a:solidFill>
                <a:highlight>
                  <a:schemeClr val="lt1"/>
                </a:highlight>
                <a:latin typeface="Arial"/>
                <a:ea typeface="Arial"/>
                <a:cs typeface="Arial"/>
                <a:sym typeface="Arial"/>
              </a:rPr>
              <a:t>Martinez GM, </a:t>
            </a:r>
            <a:r>
              <a:rPr lang="en-US" dirty="0" err="1">
                <a:solidFill>
                  <a:srgbClr val="222222"/>
                </a:solidFill>
                <a:highlight>
                  <a:schemeClr val="lt1"/>
                </a:highlight>
                <a:latin typeface="Arial"/>
                <a:ea typeface="Arial"/>
                <a:cs typeface="Arial"/>
                <a:sym typeface="Arial"/>
              </a:rPr>
              <a:t>Abma</a:t>
            </a:r>
            <a:r>
              <a:rPr lang="en-US" dirty="0">
                <a:solidFill>
                  <a:srgbClr val="222222"/>
                </a:solidFill>
                <a:highlight>
                  <a:schemeClr val="lt1"/>
                </a:highlight>
                <a:latin typeface="Arial"/>
                <a:ea typeface="Arial"/>
                <a:cs typeface="Arial"/>
                <a:sym typeface="Arial"/>
              </a:rPr>
              <a:t> JC. Sexual activity and contraceptive use among teenagers aged 15-19 in the United States, 2015-2017. US Department of Health &amp; Human Services, Centers for Disease Control and Prevention, National Center for Health Statistics. </a:t>
            </a:r>
            <a:r>
              <a:rPr lang="en-US" dirty="0"/>
              <a:t>NCHS Data Brief. </a:t>
            </a:r>
            <a:r>
              <a:rPr lang="en-US" dirty="0">
                <a:solidFill>
                  <a:srgbClr val="222222"/>
                </a:solidFill>
                <a:highlight>
                  <a:schemeClr val="lt1"/>
                </a:highlight>
                <a:latin typeface="Arial"/>
                <a:ea typeface="Arial"/>
                <a:cs typeface="Arial"/>
                <a:sym typeface="Arial"/>
              </a:rPr>
              <a:t>2020(366):1-8</a:t>
            </a:r>
          </a:p>
          <a:p>
            <a:pPr marL="457200" lvl="0" indent="-317500" algn="l" rtl="0">
              <a:lnSpc>
                <a:spcPct val="115000"/>
              </a:lnSpc>
              <a:spcBef>
                <a:spcPts val="0"/>
              </a:spcBef>
              <a:spcAft>
                <a:spcPts val="0"/>
              </a:spcAft>
              <a:buSzPts val="1400"/>
              <a:buFont typeface="Arial"/>
              <a:buAutoNum type="arabicPeriod"/>
            </a:pPr>
            <a:r>
              <a:rPr lang="en-US" dirty="0" err="1">
                <a:latin typeface="Arial"/>
                <a:ea typeface="Arial"/>
                <a:cs typeface="Arial"/>
                <a:sym typeface="Arial"/>
              </a:rPr>
              <a:t>Bjornard</a:t>
            </a:r>
            <a:r>
              <a:rPr lang="en-US" dirty="0">
                <a:latin typeface="Arial"/>
                <a:ea typeface="Arial"/>
                <a:cs typeface="Arial"/>
                <a:sym typeface="Arial"/>
              </a:rPr>
              <a:t> K, Riehle-</a:t>
            </a:r>
            <a:r>
              <a:rPr lang="en-US" dirty="0" err="1">
                <a:latin typeface="Arial"/>
                <a:ea typeface="Arial"/>
                <a:cs typeface="Arial"/>
                <a:sym typeface="Arial"/>
              </a:rPr>
              <a:t>Colarusso</a:t>
            </a:r>
            <a:r>
              <a:rPr lang="en-US" dirty="0">
                <a:latin typeface="Arial"/>
                <a:ea typeface="Arial"/>
                <a:cs typeface="Arial"/>
                <a:sym typeface="Arial"/>
              </a:rPr>
              <a:t> T, Gilboa SM, Correa A. Patterns in the prevalence of congenital heart defects, metropolitan Atlanta, 1978 to 2005. </a:t>
            </a:r>
            <a:r>
              <a:rPr lang="en-US" i="1" dirty="0">
                <a:latin typeface="Arial"/>
                <a:ea typeface="Arial"/>
                <a:cs typeface="Arial"/>
                <a:sym typeface="Arial"/>
              </a:rPr>
              <a:t>Birth Defects Research Part A: Clinical and Molecular Teratology.</a:t>
            </a:r>
            <a:r>
              <a:rPr lang="en-US" dirty="0">
                <a:latin typeface="Arial"/>
                <a:ea typeface="Arial"/>
                <a:cs typeface="Arial"/>
                <a:sym typeface="Arial"/>
              </a:rPr>
              <a:t> 2013;97(2):87-94. </a:t>
            </a:r>
          </a:p>
          <a:p>
            <a:pPr marL="457200" lvl="0" indent="-317500" algn="l" rtl="0">
              <a:lnSpc>
                <a:spcPct val="115000"/>
              </a:lnSpc>
              <a:spcBef>
                <a:spcPts val="0"/>
              </a:spcBef>
              <a:spcAft>
                <a:spcPts val="0"/>
              </a:spcAft>
              <a:buSzPts val="1400"/>
              <a:buFont typeface="Arial"/>
              <a:buAutoNum type="arabicPeriod"/>
            </a:pPr>
            <a:r>
              <a:rPr lang="en-US" dirty="0">
                <a:latin typeface="Arial"/>
                <a:ea typeface="Arial"/>
                <a:cs typeface="Arial"/>
                <a:sym typeface="Arial"/>
              </a:rPr>
              <a:t>Gilboa SM, Devine OJ, </a:t>
            </a:r>
            <a:r>
              <a:rPr lang="en-US" dirty="0" err="1">
                <a:latin typeface="Arial"/>
                <a:ea typeface="Arial"/>
                <a:cs typeface="Arial"/>
                <a:sym typeface="Arial"/>
              </a:rPr>
              <a:t>Kucik</a:t>
            </a:r>
            <a:r>
              <a:rPr lang="en-US" dirty="0">
                <a:latin typeface="Arial"/>
                <a:ea typeface="Arial"/>
                <a:cs typeface="Arial"/>
                <a:sym typeface="Arial"/>
              </a:rPr>
              <a:t> JE, et al. Congenital Heart Defects in the United States: Estimating the Magnitude of the Affected Population in 2010. </a:t>
            </a:r>
            <a:r>
              <a:rPr lang="en-US" i="1" dirty="0">
                <a:latin typeface="Arial"/>
                <a:ea typeface="Arial"/>
                <a:cs typeface="Arial"/>
                <a:sym typeface="Arial"/>
              </a:rPr>
              <a:t>Circulation.</a:t>
            </a:r>
            <a:r>
              <a:rPr lang="en-US" dirty="0">
                <a:latin typeface="Arial"/>
                <a:ea typeface="Arial"/>
                <a:cs typeface="Arial"/>
                <a:sym typeface="Arial"/>
              </a:rPr>
              <a:t> 2016;134(2):101-109. </a:t>
            </a:r>
            <a:endParaRPr u="sng" dirty="0">
              <a:solidFill>
                <a:schemeClr val="hlink"/>
              </a:solidFill>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US" dirty="0">
                <a:latin typeface="Arial"/>
                <a:ea typeface="Arial"/>
                <a:cs typeface="Arial"/>
                <a:sym typeface="Arial"/>
              </a:rPr>
              <a:t>Hoffman JIE, Kaplan S. The incidence of congenital heart disease. </a:t>
            </a:r>
            <a:r>
              <a:rPr lang="en-US" i="1" dirty="0">
                <a:latin typeface="Arial"/>
                <a:ea typeface="Arial"/>
                <a:cs typeface="Arial"/>
                <a:sym typeface="Arial"/>
              </a:rPr>
              <a:t>Journal of the American College of Cardiology. </a:t>
            </a:r>
            <a:r>
              <a:rPr lang="en-US" dirty="0">
                <a:latin typeface="Arial"/>
                <a:ea typeface="Arial"/>
                <a:cs typeface="Arial"/>
                <a:sym typeface="Arial"/>
              </a:rPr>
              <a:t>2002;39(12):1890-1900. </a:t>
            </a:r>
          </a:p>
          <a:p>
            <a:pPr marL="457200" lvl="0" indent="-317500" algn="l" rtl="0">
              <a:lnSpc>
                <a:spcPct val="115000"/>
              </a:lnSpc>
              <a:spcBef>
                <a:spcPts val="0"/>
              </a:spcBef>
              <a:spcAft>
                <a:spcPts val="0"/>
              </a:spcAft>
              <a:buSzPts val="1400"/>
              <a:buFont typeface="Arial"/>
              <a:buAutoNum type="arabicPeriod"/>
            </a:pPr>
            <a:r>
              <a:rPr lang="en-US" dirty="0" err="1">
                <a:latin typeface="Arial"/>
                <a:ea typeface="Arial"/>
                <a:cs typeface="Arial"/>
                <a:sym typeface="Arial"/>
              </a:rPr>
              <a:t>Reller</a:t>
            </a:r>
            <a:r>
              <a:rPr lang="en-US" dirty="0">
                <a:latin typeface="Arial"/>
                <a:ea typeface="Arial"/>
                <a:cs typeface="Arial"/>
                <a:sym typeface="Arial"/>
              </a:rPr>
              <a:t> MD, Strickland MJ, Riehle-</a:t>
            </a:r>
            <a:r>
              <a:rPr lang="en-US" dirty="0" err="1">
                <a:latin typeface="Arial"/>
                <a:ea typeface="Arial"/>
                <a:cs typeface="Arial"/>
                <a:sym typeface="Arial"/>
              </a:rPr>
              <a:t>Colarusso</a:t>
            </a:r>
            <a:r>
              <a:rPr lang="en-US" dirty="0">
                <a:latin typeface="Arial"/>
                <a:ea typeface="Arial"/>
                <a:cs typeface="Arial"/>
                <a:sym typeface="Arial"/>
              </a:rPr>
              <a:t> T, </a:t>
            </a:r>
            <a:r>
              <a:rPr lang="en-US" dirty="0" err="1">
                <a:latin typeface="Arial"/>
                <a:ea typeface="Arial"/>
                <a:cs typeface="Arial"/>
                <a:sym typeface="Arial"/>
              </a:rPr>
              <a:t>Mahle</a:t>
            </a:r>
            <a:r>
              <a:rPr lang="en-US" dirty="0">
                <a:latin typeface="Arial"/>
                <a:ea typeface="Arial"/>
                <a:cs typeface="Arial"/>
                <a:sym typeface="Arial"/>
              </a:rPr>
              <a:t> WT, Correa A. Prevalence of Congenital Heart Defects in Metropolitan Atlanta, 1998-2005. </a:t>
            </a:r>
            <a:r>
              <a:rPr lang="en-US" i="1" dirty="0">
                <a:latin typeface="Arial"/>
                <a:ea typeface="Arial"/>
                <a:cs typeface="Arial"/>
                <a:sym typeface="Arial"/>
              </a:rPr>
              <a:t>The Journal of Pediatrics.</a:t>
            </a:r>
            <a:r>
              <a:rPr lang="en-US" dirty="0">
                <a:latin typeface="Arial"/>
                <a:ea typeface="Arial"/>
                <a:cs typeface="Arial"/>
                <a:sym typeface="Arial"/>
              </a:rPr>
              <a:t> 2008;153(6):807-813.</a:t>
            </a:r>
            <a:endParaRPr u="sng" dirty="0">
              <a:latin typeface="Arial"/>
              <a:ea typeface="Arial"/>
              <a:cs typeface="Arial"/>
              <a:sym typeface="Arial"/>
            </a:endParaRPr>
          </a:p>
          <a:p>
            <a:pPr marL="457200" lvl="0" indent="-317500" algn="l" rtl="0">
              <a:lnSpc>
                <a:spcPct val="115000"/>
              </a:lnSpc>
              <a:spcBef>
                <a:spcPts val="0"/>
              </a:spcBef>
              <a:spcAft>
                <a:spcPts val="0"/>
              </a:spcAft>
              <a:buSzPts val="1400"/>
              <a:buFont typeface="Arial"/>
              <a:buAutoNum type="arabicPeriod"/>
            </a:pPr>
            <a:r>
              <a:rPr lang="en-US" dirty="0">
                <a:latin typeface="Arial"/>
                <a:ea typeface="Arial"/>
                <a:cs typeface="Arial"/>
                <a:sym typeface="Arial"/>
              </a:rPr>
              <a:t>Raskind-Hood C, Saraf A, Riehle-</a:t>
            </a:r>
            <a:r>
              <a:rPr lang="en-US" dirty="0" err="1">
                <a:latin typeface="Arial"/>
                <a:ea typeface="Arial"/>
                <a:cs typeface="Arial"/>
                <a:sym typeface="Arial"/>
              </a:rPr>
              <a:t>Colarusso</a:t>
            </a:r>
            <a:r>
              <a:rPr lang="en-US" dirty="0">
                <a:latin typeface="Arial"/>
                <a:ea typeface="Arial"/>
                <a:cs typeface="Arial"/>
                <a:sym typeface="Arial"/>
              </a:rPr>
              <a:t> T, et al. Assessing Pregnancy, Gestational Complications, and Co-morbidities in Women With Congenital Heart Defects (Data from ICD-9-CM Codes in 3 US Surveillance Sites). </a:t>
            </a:r>
            <a:r>
              <a:rPr lang="en-US" i="1" dirty="0">
                <a:latin typeface="Arial"/>
                <a:ea typeface="Arial"/>
                <a:cs typeface="Arial"/>
                <a:sym typeface="Arial"/>
              </a:rPr>
              <a:t>The American Journal of Cardiology</a:t>
            </a:r>
            <a:r>
              <a:rPr lang="en-US" dirty="0">
                <a:latin typeface="Arial"/>
                <a:ea typeface="Arial"/>
                <a:cs typeface="Arial"/>
                <a:sym typeface="Arial"/>
              </a:rPr>
              <a:t>. 2020;125(5):812-819. </a:t>
            </a:r>
          </a:p>
          <a:p>
            <a:pPr marL="457200" lvl="0" indent="-317500" algn="l" rtl="0">
              <a:lnSpc>
                <a:spcPct val="115000"/>
              </a:lnSpc>
              <a:spcBef>
                <a:spcPts val="0"/>
              </a:spcBef>
              <a:spcAft>
                <a:spcPts val="0"/>
              </a:spcAft>
              <a:buSzPts val="1400"/>
              <a:buFont typeface="Arial"/>
              <a:buAutoNum type="arabicPeriod"/>
            </a:pPr>
            <a:r>
              <a:rPr lang="en-US" dirty="0" err="1">
                <a:latin typeface="Arial"/>
                <a:ea typeface="Arial"/>
                <a:cs typeface="Arial"/>
                <a:sym typeface="Arial"/>
              </a:rPr>
              <a:t>Opotowsky</a:t>
            </a:r>
            <a:r>
              <a:rPr lang="en-US" dirty="0">
                <a:latin typeface="Arial"/>
                <a:ea typeface="Arial"/>
                <a:cs typeface="Arial"/>
                <a:sym typeface="Arial"/>
              </a:rPr>
              <a:t> AR, Siddiqi OK, D’Souza B, Webb GD, Fernandes SM, </a:t>
            </a:r>
            <a:r>
              <a:rPr lang="en-US" dirty="0" err="1">
                <a:latin typeface="Arial"/>
                <a:ea typeface="Arial"/>
                <a:cs typeface="Arial"/>
                <a:sym typeface="Arial"/>
              </a:rPr>
              <a:t>Landzberg</a:t>
            </a:r>
            <a:r>
              <a:rPr lang="en-US" dirty="0">
                <a:latin typeface="Arial"/>
                <a:ea typeface="Arial"/>
                <a:cs typeface="Arial"/>
                <a:sym typeface="Arial"/>
              </a:rPr>
              <a:t> MJ. Maternal cardiovascular events during childbirth among women with congenital heart disease. </a:t>
            </a:r>
            <a:r>
              <a:rPr lang="en-US" i="1" dirty="0">
                <a:latin typeface="Arial"/>
                <a:ea typeface="Arial"/>
                <a:cs typeface="Arial"/>
                <a:sym typeface="Arial"/>
              </a:rPr>
              <a:t>Heart.</a:t>
            </a:r>
            <a:r>
              <a:rPr lang="en-US" dirty="0">
                <a:latin typeface="Arial"/>
                <a:ea typeface="Arial"/>
                <a:cs typeface="Arial"/>
                <a:sym typeface="Arial"/>
              </a:rPr>
              <a:t> 2012;98(2):145. </a:t>
            </a:r>
          </a:p>
          <a:p>
            <a:pPr marL="457200" lvl="0" indent="-317500" algn="l" rtl="0">
              <a:lnSpc>
                <a:spcPct val="115000"/>
              </a:lnSpc>
              <a:spcBef>
                <a:spcPts val="0"/>
              </a:spcBef>
              <a:spcAft>
                <a:spcPts val="0"/>
              </a:spcAft>
              <a:buSzPts val="1400"/>
              <a:buFont typeface="Arial"/>
              <a:buAutoNum type="arabicPeriod"/>
            </a:pPr>
            <a:r>
              <a:rPr lang="en-US" dirty="0" err="1">
                <a:latin typeface="Arial"/>
                <a:ea typeface="Arial"/>
                <a:cs typeface="Arial"/>
                <a:sym typeface="Arial"/>
              </a:rPr>
              <a:t>Kotit</a:t>
            </a:r>
            <a:r>
              <a:rPr lang="en-US" dirty="0">
                <a:latin typeface="Arial"/>
                <a:ea typeface="Arial"/>
                <a:cs typeface="Arial"/>
                <a:sym typeface="Arial"/>
              </a:rPr>
              <a:t> S, Yacoub M. Cardiovascular adverse events in pregnancy: A global perspective. </a:t>
            </a:r>
            <a:r>
              <a:rPr lang="en-US" i="1" dirty="0">
                <a:latin typeface="Arial"/>
                <a:ea typeface="Arial"/>
                <a:cs typeface="Arial"/>
                <a:sym typeface="Arial"/>
              </a:rPr>
              <a:t>Global Cardiology Science and Practice.</a:t>
            </a:r>
            <a:r>
              <a:rPr lang="en-US" dirty="0">
                <a:latin typeface="Arial"/>
                <a:ea typeface="Arial"/>
                <a:cs typeface="Arial"/>
                <a:sym typeface="Arial"/>
              </a:rPr>
              <a:t> 2021(1):e202105. </a:t>
            </a:r>
            <a:endParaRPr sz="1100" dirty="0">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sz="1100" u="sng" dirty="0">
              <a:solidFill>
                <a:schemeClr val="hlink"/>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b="1" dirty="0">
              <a:latin typeface="Alegreya Sans"/>
              <a:ea typeface="Alegreya Sans"/>
              <a:cs typeface="Alegreya Sans"/>
              <a:sym typeface="Alegreya Sans"/>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5265" marR="0" indent="-228600">
              <a:lnSpc>
                <a:spcPct val="107000"/>
              </a:lnSpc>
              <a:spcBef>
                <a:spcPts val="0"/>
              </a:spcBef>
              <a:spcAft>
                <a:spcPts val="800"/>
              </a:spcAft>
            </a:pPr>
            <a:r>
              <a:rPr lang="en-US" sz="1800" b="1"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Has anyone had experience talking to adolescents with CHD or young adults about reproductive issues?</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215265" marR="0" indent="-22860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215265" marR="0" indent="-22860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215265" marR="0" indent="-228600">
              <a:lnSpc>
                <a:spcPct val="107000"/>
              </a:lnSpc>
              <a:spcBef>
                <a:spcPts val="0"/>
              </a:spcBef>
              <a:spcAft>
                <a:spcPts val="800"/>
              </a:spcAft>
            </a:pPr>
            <a:r>
              <a:rPr lang="en-US" sz="1800" b="1"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Rhetorical question: Did the conversation go well or not so well? What went well? What could be better?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As health care clinicians, discussing reproductive health issues and teaching concepts with the patient with CHD is important.</a:t>
            </a:r>
            <a:r>
              <a:rPr lang="en-US" sz="1800" dirty="0">
                <a:solidFill>
                  <a:srgbClr val="D84E19"/>
                </a:solidFill>
                <a:effectLst/>
                <a:latin typeface="Alegreya Sans" panose="00000500000000000000" pitchFamily="2" charset="0"/>
                <a:ea typeface="Times New Roman" panose="02020603050405020304" pitchFamily="18" charset="0"/>
                <a:cs typeface="Calibri" panose="020F0502020204030204" pitchFamily="34" charset="0"/>
              </a:rPr>
              <a:t>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Reproductive health discussions specific to the patient needs to start early in adolescence, and be developmentally appropriate </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(Deng et al., 2018; </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Regit-Zagrosek</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2011). </a:t>
            </a:r>
            <a:r>
              <a:rPr lang="en-US" sz="1800" dirty="0">
                <a:effectLst/>
                <a:latin typeface="Alegreya Sans" panose="00000500000000000000" pitchFamily="2" charset="0"/>
                <a:ea typeface="Times New Roman" panose="02020603050405020304" pitchFamily="18" charset="0"/>
                <a:cs typeface="Calibri" panose="020F0502020204030204" pitchFamily="34" charset="0"/>
              </a:rPr>
              <a:t>Patients and families often have high anxiety about reproductive health issues, they may be reluctant to voice any concerns, and can possibly be misinformed. We know that most patients with CHD can become pregnant, and many deliver with a relatively low degree of risk given appropriate pre-natal and cardiology care. Therefore, standard reproductive health practices can apply to most adolescents and young adults with CHD. As we discuss reproductive health further, we will begin to focus on some exceptions.</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Reproductive health can be an emotional topic. Discussions with the patient and family may be difficult, hard, and often embarrassing, therefore, preparing ahead of time is essential, as it is important for the overall health of the patient </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(Osteen &amp; Beal, 2016; </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Regit-Zagrosek</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2011; Sable et al., 2011; </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Vigl</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2010).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Discussions regarding the reproductive health needs and family planning of patients with CHD, may include contraception, sexually transmitted infections, or pregnancy and childbearing. Many adolescents and young adults have ideas and myths from peers that need to be clarified or resolved. Be sure to approach in a nonjudgmental way with kindness, respect, and be prepared for questions.</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Discuss pregnancy and reproduction in broad categories and in an age-appropriate manner. Make sure to discuss contraception for pregnancy prevention but also sexually transmitted infection prevention. Make sure to include the person’s individual desire and expectation for pregnancy but also the long-term impact and life expectancy post pregnancy of both parental individuals involved </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Regit-Zagrosek</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2011).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3335">
              <a:lnSpc>
                <a:spcPct val="107000"/>
              </a:lnSpc>
              <a:spcBef>
                <a:spcPts val="0"/>
              </a:spcBef>
              <a:spcAft>
                <a:spcPts val="800"/>
              </a:spcAft>
            </a:pPr>
            <a:endPar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endParaRPr>
          </a:p>
          <a:p>
            <a:pPr marL="0" marR="0" indent="-13335">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It is noted in the literature that reproduction conversations are marginally discussed with consistency by clinicians in all areas of CHD care but especially in transition </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(Deng et al., 2018; Kovacs et al, 2008; Lindley et al, 2021; Sable et al., 2011; </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Vigl</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2010).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Therefore, one clinician should not assume another clinician discussed reproductive health with the patient with CHD. Missed teaching opportunities to discuss reproductive related issues can lead to many unanswered questions for the adolescent or early young adult, that may result in potential </a:t>
            </a:r>
            <a:r>
              <a:rPr lang="en-US" sz="1800" dirty="0">
                <a:solidFill>
                  <a:srgbClr val="000000"/>
                </a:solidFill>
                <a:effectLst/>
                <a:latin typeface="Alegreya Sans" panose="00000500000000000000" pitchFamily="2" charset="0"/>
                <a:ea typeface="Times New Roman" panose="02020603050405020304" pitchFamily="18" charset="0"/>
                <a:cs typeface="Alegreya Sans" panose="00000500000000000000" pitchFamily="2" charset="0"/>
              </a:rPr>
              <a:t>unplanned pregnancy or a sexually transmitted infection</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3335">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3335">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Establishing a relationship with the patient and family is important as the patient moves through the adolescent and young adult years </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a:t>
            </a:r>
            <a:r>
              <a:rPr lang="en-US" sz="1800" dirty="0" err="1">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Regit-Zagrosek</a:t>
            </a:r>
            <a:r>
              <a:rPr lang="en-US" sz="1800" dirty="0">
                <a:solidFill>
                  <a:srgbClr val="A5A5A5"/>
                </a:solidFill>
                <a:effectLst/>
                <a:latin typeface="Alegreya Sans" panose="00000500000000000000" pitchFamily="2" charset="0"/>
                <a:ea typeface="Times New Roman" panose="02020603050405020304" pitchFamily="18" charset="0"/>
                <a:cs typeface="Calibri" panose="020F0502020204030204" pitchFamily="34" charset="0"/>
              </a:rPr>
              <a:t> et al. 2011).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At times these conversations may need to be introduced to the patient and family due to an intentional or </a:t>
            </a:r>
            <a:r>
              <a:rPr lang="en-US" sz="1800" dirty="0">
                <a:solidFill>
                  <a:srgbClr val="000000"/>
                </a:solidFill>
                <a:effectLst/>
                <a:latin typeface="Alegreya Sans" panose="00000500000000000000" pitchFamily="2" charset="0"/>
                <a:ea typeface="Times New Roman" panose="02020603050405020304" pitchFamily="18" charset="0"/>
                <a:cs typeface="Alegreya Sans" panose="00000500000000000000" pitchFamily="2" charset="0"/>
              </a:rPr>
              <a:t>unplanned pregnancy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with many discussions, decisions, and teaching opportunities needed. Parents should be included</a:t>
            </a:r>
            <a:r>
              <a:rPr lang="en-US" sz="1800" u="sng" dirty="0">
                <a:solidFill>
                  <a:srgbClr val="008080"/>
                </a:solidFill>
                <a:effectLst/>
                <a:latin typeface="Alegreya Sans" panose="00000500000000000000" pitchFamily="2" charset="0"/>
                <a:ea typeface="Times New Roman" panose="02020603050405020304" pitchFamily="18" charset="0"/>
                <a:cs typeface="Calibri" panose="020F0502020204030204" pitchFamily="34" charset="0"/>
              </a:rPr>
              <a:t>,</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but also structure the appointment where the patient feels comfortable asking questions and if needed or requested - give privacy. The key is to know your patient and family needs.</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pP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3335">
              <a:lnSpc>
                <a:spcPct val="107000"/>
              </a:lnSpc>
              <a:spcBef>
                <a:spcPts val="0"/>
              </a:spcBef>
              <a:spcAft>
                <a:spcPts val="800"/>
              </a:spcAft>
            </a:pPr>
            <a:r>
              <a:rPr lang="en-US" sz="1800" b="1"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What are some ways you can change your practice to include/increase reproductive health discussions with your patients with CHD?</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3335">
              <a:lnSpc>
                <a:spcPct val="107000"/>
              </a:lnSpc>
              <a:spcBef>
                <a:spcPts val="0"/>
              </a:spcBef>
              <a:spcAft>
                <a:spcPts val="800"/>
              </a:spcAft>
            </a:pPr>
            <a:r>
              <a:rPr lang="en-US" sz="1800" b="1"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Alegreya Sans" panose="00000500000000000000" pitchFamily="2" charset="0"/>
                <a:ea typeface="Times New Roman" panose="02020603050405020304" pitchFamily="18" charset="0"/>
                <a:cs typeface="Alegreya Sans" panose="00000500000000000000" pitchFamily="2" charset="0"/>
              </a:rPr>
              <a:t> </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r>
              <a:rPr lang="en-US" dirty="0">
                <a:latin typeface="Alegreya Sans"/>
                <a:ea typeface="Alegreya Sans"/>
                <a:cs typeface="Alegreya Sans"/>
                <a:sym typeface="Alegreya Sans"/>
              </a:rPr>
              <a:t>References: </a:t>
            </a:r>
            <a:endParaRPr dirty="0">
              <a:highlight>
                <a:srgbClr val="FFFF00"/>
              </a:highlight>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endParaRPr dirty="0">
              <a:latin typeface="Alegreya Sans"/>
              <a:ea typeface="Alegreya Sans"/>
              <a:cs typeface="Alegreya Sans"/>
              <a:sym typeface="Alegreya Sans"/>
            </a:endParaRPr>
          </a:p>
          <a:p>
            <a:pPr marL="457200" marR="76200" lvl="0" indent="-298450" algn="l" rtl="0">
              <a:lnSpc>
                <a:spcPct val="135000"/>
              </a:lnSpc>
              <a:spcBef>
                <a:spcPts val="0"/>
              </a:spcBef>
              <a:spcAft>
                <a:spcPts val="0"/>
              </a:spcAft>
              <a:buSzPts val="1100"/>
              <a:buFont typeface="Arial"/>
              <a:buAutoNum type="arabicPeriod"/>
            </a:pPr>
            <a:r>
              <a:rPr lang="en-US" sz="1100" dirty="0">
                <a:solidFill>
                  <a:srgbClr val="232323"/>
                </a:solidFill>
                <a:highlight>
                  <a:srgbClr val="FFFFFF"/>
                </a:highlight>
                <a:latin typeface="Arial"/>
                <a:ea typeface="Arial"/>
                <a:cs typeface="Arial"/>
                <a:sym typeface="Arial"/>
              </a:rPr>
              <a:t>Osteen KA, Beal CC. . Reproductive Health and Women With Congenital Heart Disease. </a:t>
            </a:r>
            <a:r>
              <a:rPr lang="en-US" sz="1100" i="1" dirty="0">
                <a:solidFill>
                  <a:srgbClr val="232323"/>
                </a:solidFill>
                <a:highlight>
                  <a:srgbClr val="FFFFFF"/>
                </a:highlight>
                <a:latin typeface="Arial"/>
                <a:ea typeface="Arial"/>
                <a:cs typeface="Arial"/>
                <a:sym typeface="Arial"/>
              </a:rPr>
              <a:t>The Journal of Perinatal &amp; Neonatal Nursing. </a:t>
            </a:r>
            <a:r>
              <a:rPr lang="en-US" sz="1100" dirty="0">
                <a:solidFill>
                  <a:srgbClr val="232323"/>
                </a:solidFill>
                <a:highlight>
                  <a:srgbClr val="FFFFFF"/>
                </a:highlight>
                <a:latin typeface="Arial"/>
                <a:ea typeface="Arial"/>
                <a:cs typeface="Arial"/>
                <a:sym typeface="Arial"/>
              </a:rPr>
              <a:t>2016; 30 (1): 25-35.</a:t>
            </a:r>
          </a:p>
          <a:p>
            <a:pPr marL="457200" marR="76200" lvl="0" indent="-298450" algn="l" rtl="0">
              <a:lnSpc>
                <a:spcPct val="135000"/>
              </a:lnSpc>
              <a:spcBef>
                <a:spcPts val="0"/>
              </a:spcBef>
              <a:spcAft>
                <a:spcPts val="0"/>
              </a:spcAft>
              <a:buSzPts val="1100"/>
              <a:buFont typeface="Arial"/>
              <a:buAutoNum type="arabicPeriod"/>
            </a:pPr>
            <a:r>
              <a:rPr lang="en-US" sz="1100" dirty="0" err="1">
                <a:latin typeface="Arial"/>
                <a:ea typeface="Arial"/>
                <a:cs typeface="Arial"/>
                <a:sym typeface="Arial"/>
              </a:rPr>
              <a:t>Regitz-Zagrosek</a:t>
            </a:r>
            <a:r>
              <a:rPr lang="en-US" sz="1100" dirty="0">
                <a:latin typeface="Arial"/>
                <a:ea typeface="Arial"/>
                <a:cs typeface="Arial"/>
                <a:sym typeface="Arial"/>
              </a:rPr>
              <a:t> V, et al. ESC Guidelines on the management of cardiovascular diseases during pregnancy: The Task Force on the Management of Cardiovascular Diseases during Pregnancy of the European Society of Cardiology (ESC). </a:t>
            </a:r>
            <a:r>
              <a:rPr lang="en-US" sz="1100" i="1" dirty="0">
                <a:latin typeface="Arial"/>
                <a:ea typeface="Arial"/>
                <a:cs typeface="Arial"/>
                <a:sym typeface="Arial"/>
              </a:rPr>
              <a:t>European Heart Journal</a:t>
            </a:r>
            <a:r>
              <a:rPr lang="en-US" sz="1100" dirty="0">
                <a:latin typeface="Arial"/>
                <a:ea typeface="Arial"/>
                <a:cs typeface="Arial"/>
                <a:sym typeface="Arial"/>
              </a:rPr>
              <a:t>. 2011;32(24):3147-3197. </a:t>
            </a:r>
          </a:p>
          <a:p>
            <a:pPr marL="457200" marR="50800" lvl="0" indent="-317500" algn="l" rtl="0">
              <a:lnSpc>
                <a:spcPct val="135000"/>
              </a:lnSpc>
              <a:spcBef>
                <a:spcPts val="0"/>
              </a:spcBef>
              <a:spcAft>
                <a:spcPts val="0"/>
              </a:spcAft>
              <a:buClr>
                <a:srgbClr val="232323"/>
              </a:buClr>
              <a:buSzPts val="1400"/>
              <a:buAutoNum type="arabicPeriod"/>
            </a:pPr>
            <a:r>
              <a:rPr lang="en-US" sz="1100" dirty="0">
                <a:latin typeface="Arial"/>
                <a:ea typeface="Arial"/>
                <a:cs typeface="Arial"/>
                <a:sym typeface="Arial"/>
              </a:rPr>
              <a:t>Sable C, Foster E, </a:t>
            </a:r>
            <a:r>
              <a:rPr lang="en-US" sz="1100" dirty="0" err="1">
                <a:latin typeface="Arial"/>
                <a:ea typeface="Arial"/>
                <a:cs typeface="Arial"/>
                <a:sym typeface="Arial"/>
              </a:rPr>
              <a:t>Uzark</a:t>
            </a:r>
            <a:r>
              <a:rPr lang="en-US" sz="1100" dirty="0">
                <a:latin typeface="Arial"/>
                <a:ea typeface="Arial"/>
                <a:cs typeface="Arial"/>
                <a:sym typeface="Arial"/>
              </a:rPr>
              <a:t> K, et al. Best Practices in Managing Transition to Adulthood for Adolescents With Congenital Heart Disease: The Transition Process and Medical and Psychosocial Issues. </a:t>
            </a:r>
            <a:r>
              <a:rPr lang="en-US" sz="1100" i="1" dirty="0">
                <a:latin typeface="Arial"/>
                <a:ea typeface="Arial"/>
                <a:cs typeface="Arial"/>
                <a:sym typeface="Arial"/>
              </a:rPr>
              <a:t>Circulation</a:t>
            </a:r>
            <a:r>
              <a:rPr lang="en-US" sz="1100" dirty="0">
                <a:latin typeface="Arial"/>
                <a:ea typeface="Arial"/>
                <a:cs typeface="Arial"/>
                <a:sym typeface="Arial"/>
              </a:rPr>
              <a:t>. 2011;123(13):1454-1485. </a:t>
            </a:r>
          </a:p>
          <a:p>
            <a:pPr marL="457200" marR="76200" lvl="0" indent="-298450" algn="l" rtl="0">
              <a:lnSpc>
                <a:spcPct val="135000"/>
              </a:lnSpc>
              <a:spcBef>
                <a:spcPts val="0"/>
              </a:spcBef>
              <a:spcAft>
                <a:spcPts val="0"/>
              </a:spcAft>
              <a:buSzPts val="1100"/>
              <a:buFont typeface="Arial"/>
              <a:buAutoNum type="arabicPeriod"/>
            </a:pPr>
            <a:r>
              <a:rPr lang="en-US" sz="1100" dirty="0" err="1">
                <a:latin typeface="Arial"/>
                <a:ea typeface="Arial"/>
                <a:cs typeface="Arial"/>
                <a:sym typeface="Arial"/>
              </a:rPr>
              <a:t>Vigl</a:t>
            </a:r>
            <a:r>
              <a:rPr lang="en-US" sz="1100" dirty="0">
                <a:latin typeface="Arial"/>
                <a:ea typeface="Arial"/>
                <a:cs typeface="Arial"/>
                <a:sym typeface="Arial"/>
              </a:rPr>
              <a:t> M, </a:t>
            </a:r>
            <a:r>
              <a:rPr lang="en-US" sz="1100" dirty="0" err="1">
                <a:latin typeface="Arial"/>
                <a:ea typeface="Arial"/>
                <a:cs typeface="Arial"/>
                <a:sym typeface="Arial"/>
              </a:rPr>
              <a:t>Kaemmerer</a:t>
            </a:r>
            <a:r>
              <a:rPr lang="en-US" sz="1100" dirty="0">
                <a:latin typeface="Arial"/>
                <a:ea typeface="Arial"/>
                <a:cs typeface="Arial"/>
                <a:sym typeface="Arial"/>
              </a:rPr>
              <a:t> M, Seifert-</a:t>
            </a:r>
            <a:r>
              <a:rPr lang="en-US" sz="1100" dirty="0" err="1">
                <a:latin typeface="Arial"/>
                <a:ea typeface="Arial"/>
                <a:cs typeface="Arial"/>
                <a:sym typeface="Arial"/>
              </a:rPr>
              <a:t>Klauss</a:t>
            </a:r>
            <a:r>
              <a:rPr lang="en-US" sz="1100" dirty="0">
                <a:latin typeface="Arial"/>
                <a:ea typeface="Arial"/>
                <a:cs typeface="Arial"/>
                <a:sym typeface="Arial"/>
              </a:rPr>
              <a:t> V, et al. Contraception in Women With Congenital Heart Disease. </a:t>
            </a:r>
            <a:r>
              <a:rPr lang="en-US" sz="1100" i="1" dirty="0">
                <a:latin typeface="Arial"/>
                <a:ea typeface="Arial"/>
                <a:cs typeface="Arial"/>
                <a:sym typeface="Arial"/>
              </a:rPr>
              <a:t>The American Journal of Cardiology</a:t>
            </a:r>
            <a:r>
              <a:rPr lang="en-US" sz="1100" dirty="0">
                <a:latin typeface="Arial"/>
                <a:ea typeface="Arial"/>
                <a:cs typeface="Arial"/>
                <a:sym typeface="Arial"/>
              </a:rPr>
              <a:t>. 2010;106(9):1317-1321. </a:t>
            </a:r>
          </a:p>
          <a:p>
            <a:pPr marL="457200" marR="50800" lvl="0" indent="-298450" algn="l" rtl="0">
              <a:lnSpc>
                <a:spcPct val="135000"/>
              </a:lnSpc>
              <a:spcBef>
                <a:spcPts val="0"/>
              </a:spcBef>
              <a:spcAft>
                <a:spcPts val="0"/>
              </a:spcAft>
              <a:buSzPts val="1100"/>
              <a:buAutoNum type="arabicPeriod"/>
            </a:pPr>
            <a:r>
              <a:rPr lang="en-US" sz="1100" dirty="0">
                <a:latin typeface="Arial"/>
                <a:ea typeface="Arial"/>
                <a:cs typeface="Arial"/>
                <a:sym typeface="Arial"/>
              </a:rPr>
              <a:t>Deng LX, Gleason LP, </a:t>
            </a:r>
            <a:r>
              <a:rPr lang="en-US" sz="1100" dirty="0" err="1">
                <a:latin typeface="Arial"/>
                <a:ea typeface="Arial"/>
                <a:cs typeface="Arial"/>
                <a:sym typeface="Arial"/>
              </a:rPr>
              <a:t>Awh</a:t>
            </a:r>
            <a:r>
              <a:rPr lang="en-US" sz="1100" dirty="0">
                <a:latin typeface="Arial"/>
                <a:ea typeface="Arial"/>
                <a:cs typeface="Arial"/>
                <a:sym typeface="Arial"/>
              </a:rPr>
              <a:t> K, et al. Too little too late? Communication with patients with congenital heart disease about challenges of adult life. </a:t>
            </a:r>
            <a:r>
              <a:rPr lang="en-US" sz="1100" i="1" dirty="0">
                <a:latin typeface="Arial"/>
                <a:ea typeface="Arial"/>
                <a:cs typeface="Arial"/>
                <a:sym typeface="Arial"/>
              </a:rPr>
              <a:t>Congenital Heart Disease</a:t>
            </a:r>
            <a:r>
              <a:rPr lang="en-US" sz="1100" dirty="0">
                <a:latin typeface="Arial"/>
                <a:ea typeface="Arial"/>
                <a:cs typeface="Arial"/>
                <a:sym typeface="Arial"/>
              </a:rPr>
              <a:t>. 2019;14(4):534-540. </a:t>
            </a:r>
          </a:p>
          <a:p>
            <a:pPr marL="457200" marR="50800" lvl="0" indent="-298450" algn="l" rtl="0">
              <a:lnSpc>
                <a:spcPct val="135000"/>
              </a:lnSpc>
              <a:spcBef>
                <a:spcPts val="0"/>
              </a:spcBef>
              <a:spcAft>
                <a:spcPts val="0"/>
              </a:spcAft>
              <a:buSzPts val="1100"/>
              <a:buAutoNum type="arabicPeriod"/>
            </a:pPr>
            <a:r>
              <a:rPr lang="en-US" sz="1100" dirty="0">
                <a:latin typeface="Arial"/>
                <a:ea typeface="Arial"/>
                <a:cs typeface="Arial"/>
                <a:sym typeface="Arial"/>
              </a:rPr>
              <a:t>Kovacs AH, Harrison JL, Colman JM, </a:t>
            </a:r>
            <a:r>
              <a:rPr lang="en-US" sz="1100" dirty="0" err="1">
                <a:latin typeface="Arial"/>
                <a:ea typeface="Arial"/>
                <a:cs typeface="Arial"/>
                <a:sym typeface="Arial"/>
              </a:rPr>
              <a:t>Sermer</a:t>
            </a:r>
            <a:r>
              <a:rPr lang="en-US" sz="1100" dirty="0">
                <a:latin typeface="Arial"/>
                <a:ea typeface="Arial"/>
                <a:cs typeface="Arial"/>
                <a:sym typeface="Arial"/>
              </a:rPr>
              <a:t> M, Siu SC, Silversides CK. Pregnancy and Contraception in Congenital Heart Disease: What Women Are Not Told. </a:t>
            </a:r>
            <a:r>
              <a:rPr lang="en-US" sz="1100" i="1" dirty="0">
                <a:latin typeface="Arial"/>
                <a:ea typeface="Arial"/>
                <a:cs typeface="Arial"/>
                <a:sym typeface="Arial"/>
              </a:rPr>
              <a:t>Journal of the American College of Cardiology</a:t>
            </a:r>
            <a:r>
              <a:rPr lang="en-US" sz="1100" dirty="0">
                <a:latin typeface="Arial"/>
                <a:ea typeface="Arial"/>
                <a:cs typeface="Arial"/>
                <a:sym typeface="Arial"/>
              </a:rPr>
              <a:t>. 2008;52(7):577-578. </a:t>
            </a:r>
          </a:p>
          <a:p>
            <a:pPr marL="457200" marR="50800" lvl="0" indent="-298450" algn="l" rtl="0">
              <a:lnSpc>
                <a:spcPct val="135000"/>
              </a:lnSpc>
              <a:spcBef>
                <a:spcPts val="0"/>
              </a:spcBef>
              <a:spcAft>
                <a:spcPts val="0"/>
              </a:spcAft>
              <a:buSzPts val="1100"/>
              <a:buAutoNum type="arabicPeriod"/>
            </a:pPr>
            <a:r>
              <a:rPr lang="en-US" sz="1100" dirty="0">
                <a:latin typeface="Arial"/>
                <a:ea typeface="Arial"/>
                <a:cs typeface="Arial"/>
                <a:sym typeface="Arial"/>
              </a:rPr>
              <a:t>Lindley KJ, Madden T, Cahill AG, </a:t>
            </a:r>
            <a:r>
              <a:rPr lang="en-US" sz="1100" dirty="0" err="1">
                <a:latin typeface="Arial"/>
                <a:ea typeface="Arial"/>
                <a:cs typeface="Arial"/>
                <a:sym typeface="Arial"/>
              </a:rPr>
              <a:t>Ludbrook</a:t>
            </a:r>
            <a:r>
              <a:rPr lang="en-US" sz="1100" dirty="0">
                <a:latin typeface="Arial"/>
                <a:ea typeface="Arial"/>
                <a:cs typeface="Arial"/>
                <a:sym typeface="Arial"/>
              </a:rPr>
              <a:t> PA, </a:t>
            </a:r>
            <a:r>
              <a:rPr lang="en-US" sz="1100" dirty="0" err="1">
                <a:latin typeface="Arial"/>
                <a:ea typeface="Arial"/>
                <a:cs typeface="Arial"/>
                <a:sym typeface="Arial"/>
              </a:rPr>
              <a:t>Billadello</a:t>
            </a:r>
            <a:r>
              <a:rPr lang="en-US" sz="1100" dirty="0">
                <a:latin typeface="Arial"/>
                <a:ea typeface="Arial"/>
                <a:cs typeface="Arial"/>
                <a:sym typeface="Arial"/>
              </a:rPr>
              <a:t> JJ. Contraceptive Use and Unintended Pregnancy in Women with Congenital Heart Disease. </a:t>
            </a:r>
            <a:r>
              <a:rPr lang="en-US" sz="1100" i="1" dirty="0">
                <a:latin typeface="Arial"/>
                <a:ea typeface="Arial"/>
                <a:cs typeface="Arial"/>
                <a:sym typeface="Arial"/>
              </a:rPr>
              <a:t>Obstetrics and Gynecology</a:t>
            </a:r>
            <a:r>
              <a:rPr lang="en-US" sz="1100" dirty="0">
                <a:latin typeface="Arial"/>
                <a:ea typeface="Arial"/>
                <a:cs typeface="Arial"/>
                <a:sym typeface="Arial"/>
              </a:rPr>
              <a:t>. 2015;126(2):363-369. </a:t>
            </a:r>
          </a:p>
          <a:p>
            <a:pPr marL="215900" marR="50800" lvl="0" indent="0" algn="l" rtl="0">
              <a:lnSpc>
                <a:spcPct val="13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marR="76200" lvl="0" indent="0" algn="r" rtl="0">
              <a:lnSpc>
                <a:spcPct val="13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sz="1100" u="sng" dirty="0">
              <a:solidFill>
                <a:schemeClr val="hlink"/>
              </a:solidFill>
              <a:latin typeface="Arial"/>
              <a:ea typeface="Arial"/>
              <a:cs typeface="Arial"/>
              <a:sym typeface="Arial"/>
            </a:endParaRPr>
          </a:p>
          <a:p>
            <a:pPr marL="215900" marR="50800" lvl="0" indent="0" algn="l" rtl="0">
              <a:lnSpc>
                <a:spcPct val="135000"/>
              </a:lnSpc>
              <a:spcBef>
                <a:spcPts val="0"/>
              </a:spcBef>
              <a:spcAft>
                <a:spcPts val="0"/>
              </a:spcAft>
              <a:buClr>
                <a:schemeClr val="dk1"/>
              </a:buClr>
              <a:buSzPts val="1100"/>
              <a:buFont typeface="Arial"/>
              <a:buNone/>
            </a:pPr>
            <a:endParaRPr sz="1100" u="sng" dirty="0">
              <a:solidFill>
                <a:schemeClr val="hlink"/>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legreya Sans"/>
              <a:ea typeface="Alegreya Sans"/>
              <a:cs typeface="Alegreya Sans"/>
              <a:sym typeface="Alegreya Sans"/>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Discussions surrounding family planning and pregnancy and STI prevention should start early and as soon as developmentally appropriate for the patient. Typically, this is around the early teen years, but timing may vary. As development and social circumstances change greatly during the teen and young adult years, it is important to continue to address types of contraception and need for family planning at least at routine annual checkups. While these conversations are important for every teen, the implications of unplanned pregnancy or STI for a patient with CHD may be much greater than for the average teen or young adult. Regarding pregnancy, this includes both the health of the fetus and the birthing parent and may relate to the underlying heart condition, cyanosis or teratogenic medications. The patients should have multiple methods of reaching you or your team for questions and should be aware that these discussions can be confidential from their parents even if they are under 18 years of age. It is important to review all the contraceptive options and the risks and benefits as they may appeal differently to each patient.  </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{Briefly discuss each type here}</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Certain types of contraception may carry higher risk for some patients with CHD such as increased clotting risk with estrogen products. For example, you would want to avoid estrogen in patients with mechanical valves or other underlying higher clot risk. So, depending on the heart condition, progesterone-only methods such as LARC may be preferred. Choices for long-term contraception should be reviewed with the cardiologist. In some situations where birth control was not used, failed or inconsistent, emergency contraceptive medication can be considered but this is not meant for regular birth control use and should be discussed with the physician (especially now that EC is over-the-counter). While the topic may be challenging, an open and non-judgmental approach can be successful in helping patients avoid infections and unexpected pregnancy. </a:t>
            </a:r>
          </a:p>
          <a:p>
            <a:pPr marL="171450" lvl="0" indent="-95250" algn="l" rtl="0">
              <a:lnSpc>
                <a:spcPct val="100000"/>
              </a:lnSpc>
              <a:spcBef>
                <a:spcPts val="0"/>
              </a:spcBef>
              <a:spcAft>
                <a:spcPts val="0"/>
              </a:spcAft>
              <a:buClr>
                <a:schemeClr val="dk1"/>
              </a:buClr>
              <a:buSzPts val="1200"/>
              <a:buFont typeface="Arial"/>
              <a:buNone/>
            </a:pPr>
            <a:endParaRPr lang="en-US" dirty="0">
              <a:latin typeface="Alegreya Sans"/>
              <a:ea typeface="Alegreya Sans"/>
              <a:cs typeface="Alegreya Sans"/>
              <a:sym typeface="Alegreya Sans"/>
            </a:endParaRPr>
          </a:p>
          <a:p>
            <a:pPr marL="171450" marR="0" lvl="0" indent="-9525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latin typeface="Alegreya Sans"/>
                <a:ea typeface="Alegreya Sans"/>
                <a:cs typeface="Alegreya Sans"/>
                <a:sym typeface="Alegreya Sans"/>
              </a:rPr>
              <a:t>References: </a:t>
            </a:r>
            <a:endParaRPr dirty="0">
              <a:latin typeface="Alegreya Sans"/>
              <a:ea typeface="Alegreya Sans"/>
              <a:cs typeface="Alegreya Sans"/>
              <a:sym typeface="Alegreya Sans"/>
            </a:endParaRPr>
          </a:p>
          <a:p>
            <a:pPr marL="457200" lvl="0" indent="-228600" algn="l" rtl="0">
              <a:lnSpc>
                <a:spcPct val="100000"/>
              </a:lnSpc>
              <a:spcBef>
                <a:spcPts val="0"/>
              </a:spcBef>
              <a:spcAft>
                <a:spcPts val="0"/>
              </a:spcAft>
              <a:buSzPts val="1400"/>
              <a:buAutoNum type="arabicPeriod"/>
            </a:pPr>
            <a:r>
              <a:rPr lang="en-US" sz="1200" b="0" i="0" u="none" strike="noStrike" cap="none" dirty="0">
                <a:solidFill>
                  <a:schemeClr val="dk1"/>
                </a:solidFill>
                <a:latin typeface="Calibri"/>
                <a:ea typeface="Calibri"/>
                <a:cs typeface="Calibri"/>
                <a:sym typeface="Calibri"/>
              </a:rPr>
              <a:t>Gynecologic Considerations for Adolescents and Young Women With Cardiac Conditions: ACOG Committee Opinion, Number 813. </a:t>
            </a:r>
            <a:r>
              <a:rPr lang="en-US" sz="1200" b="0" i="1" u="none" strike="noStrike" cap="none" dirty="0" err="1">
                <a:solidFill>
                  <a:schemeClr val="dk1"/>
                </a:solidFill>
                <a:latin typeface="Calibri"/>
                <a:ea typeface="Calibri"/>
                <a:cs typeface="Calibri"/>
                <a:sym typeface="Calibri"/>
              </a:rPr>
              <a:t>Obstet</a:t>
            </a:r>
            <a:r>
              <a:rPr lang="en-US" sz="1200" b="0" i="1" u="none" strike="noStrike" cap="none" dirty="0">
                <a:solidFill>
                  <a:schemeClr val="dk1"/>
                </a:solidFill>
                <a:latin typeface="Calibri"/>
                <a:ea typeface="Calibri"/>
                <a:cs typeface="Calibri"/>
                <a:sym typeface="Calibri"/>
              </a:rPr>
              <a:t> Gynecol</a:t>
            </a:r>
            <a:r>
              <a:rPr lang="en-US" sz="1200" b="0" i="0" u="none" strike="noStrike" cap="none" dirty="0">
                <a:solidFill>
                  <a:schemeClr val="dk1"/>
                </a:solidFill>
                <a:latin typeface="Calibri"/>
                <a:ea typeface="Calibri"/>
                <a:cs typeface="Calibri"/>
                <a:sym typeface="Calibri"/>
              </a:rPr>
              <a:t>. 2020 Nov;136(5):e90-e99</a:t>
            </a:r>
          </a:p>
          <a:p>
            <a:pPr marL="457200" lvl="0" indent="-228600" algn="l" rtl="0">
              <a:lnSpc>
                <a:spcPct val="100000"/>
              </a:lnSpc>
              <a:spcBef>
                <a:spcPts val="0"/>
              </a:spcBef>
              <a:spcAft>
                <a:spcPts val="0"/>
              </a:spcAft>
              <a:buSzPts val="1400"/>
              <a:buAutoNum type="arabicPeriod"/>
            </a:pPr>
            <a:r>
              <a:rPr lang="en-US" sz="1200" b="0" i="0" u="none" strike="noStrike" cap="none" dirty="0">
                <a:solidFill>
                  <a:schemeClr val="dk1"/>
                </a:solidFill>
                <a:latin typeface="Calibri"/>
                <a:ea typeface="Calibri"/>
                <a:cs typeface="Calibri"/>
                <a:sym typeface="Calibri"/>
              </a:rPr>
              <a:t>Abarbanell G, Tepper NK, Farr SL. Safety of contraceptive use among women with congenital heart disease: A systematic review. </a:t>
            </a:r>
            <a:r>
              <a:rPr lang="en-US" sz="1200" b="0" i="1" u="none" strike="noStrike" cap="none" dirty="0" err="1">
                <a:solidFill>
                  <a:schemeClr val="dk1"/>
                </a:solidFill>
                <a:latin typeface="Calibri"/>
                <a:ea typeface="Calibri"/>
                <a:cs typeface="Calibri"/>
                <a:sym typeface="Calibri"/>
              </a:rPr>
              <a:t>Congenit</a:t>
            </a:r>
            <a:r>
              <a:rPr lang="en-US" sz="1200" b="0" i="1" u="none" strike="noStrike" cap="none" dirty="0">
                <a:solidFill>
                  <a:schemeClr val="dk1"/>
                </a:solidFill>
                <a:latin typeface="Calibri"/>
                <a:ea typeface="Calibri"/>
                <a:cs typeface="Calibri"/>
                <a:sym typeface="Calibri"/>
              </a:rPr>
              <a:t> Heart Dis</a:t>
            </a:r>
            <a:r>
              <a:rPr lang="en-US" sz="1200" b="0" i="0" u="none" strike="noStrike" cap="none" dirty="0">
                <a:solidFill>
                  <a:schemeClr val="dk1"/>
                </a:solidFill>
                <a:latin typeface="Calibri"/>
                <a:ea typeface="Calibri"/>
                <a:cs typeface="Calibri"/>
                <a:sym typeface="Calibri"/>
              </a:rPr>
              <a:t>. 2019 May;14(3):331-340.</a:t>
            </a:r>
          </a:p>
          <a:p>
            <a:pPr marL="457200" lvl="0" indent="-228600" algn="l" rtl="0">
              <a:lnSpc>
                <a:spcPct val="100000"/>
              </a:lnSpc>
              <a:spcBef>
                <a:spcPts val="0"/>
              </a:spcBef>
              <a:spcAft>
                <a:spcPts val="0"/>
              </a:spcAft>
              <a:buSzPts val="1400"/>
              <a:buAutoNum type="arabicPeriod"/>
            </a:pPr>
            <a:r>
              <a:rPr lang="en-US" sz="1200" b="0" i="0" u="none" strike="noStrike" cap="none" dirty="0">
                <a:solidFill>
                  <a:schemeClr val="dk1"/>
                </a:solidFill>
                <a:latin typeface="Calibri"/>
                <a:ea typeface="Calibri"/>
                <a:cs typeface="Calibri"/>
                <a:sym typeface="Calibri"/>
              </a:rPr>
              <a:t>Lindley KJ, Conner SN, Cahill AG, Madden T. Contraception and Pregnancy Planning in Women With Congenital Heart Disease. </a:t>
            </a:r>
            <a:r>
              <a:rPr lang="en-US" sz="1200" b="0" i="1" u="none" strike="noStrike" cap="none" dirty="0" err="1">
                <a:solidFill>
                  <a:schemeClr val="dk1"/>
                </a:solidFill>
                <a:latin typeface="Calibri"/>
                <a:ea typeface="Calibri"/>
                <a:cs typeface="Calibri"/>
                <a:sym typeface="Calibri"/>
              </a:rPr>
              <a:t>Curr</a:t>
            </a:r>
            <a:r>
              <a:rPr lang="en-US" sz="1200" b="0" i="1" u="none" strike="noStrike" cap="none" dirty="0">
                <a:solidFill>
                  <a:schemeClr val="dk1"/>
                </a:solidFill>
                <a:latin typeface="Calibri"/>
                <a:ea typeface="Calibri"/>
                <a:cs typeface="Calibri"/>
                <a:sym typeface="Calibri"/>
              </a:rPr>
              <a:t> Treat Options Cardiovasc Med</a:t>
            </a:r>
            <a:r>
              <a:rPr lang="en-US" sz="1200" b="0" i="0" u="none" strike="noStrike" cap="none" dirty="0">
                <a:solidFill>
                  <a:schemeClr val="dk1"/>
                </a:solidFill>
                <a:latin typeface="Calibri"/>
                <a:ea typeface="Calibri"/>
                <a:cs typeface="Calibri"/>
                <a:sym typeface="Calibri"/>
              </a:rPr>
              <a:t>. 2015 Nov;17(11):50.</a:t>
            </a: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dirty="0">
              <a:latin typeface="Alegreya Sans"/>
              <a:ea typeface="Alegreya Sans"/>
              <a:cs typeface="Alegreya Sans"/>
              <a:sym typeface="Alegreya Sans"/>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Is anyone familiar with CHD pregnancy risk scoring tools? If yes</a:t>
            </a:r>
            <a:r>
              <a:rPr lang="en-US" sz="1800" b="1" u="sng" dirty="0">
                <a:solidFill>
                  <a:srgbClr val="00808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 which ones have you used?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Do you think the risk scoring tool you used was helpful in identifying potential cardiac problems with your patient with CHD? Was the risk scoring tool helpful in opening up a conversation with your patient about reproductive health issues?</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476885"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pediatrician may not ever need to complete these risk scoring tools</a:t>
            </a:r>
            <a:r>
              <a:rPr lang="en-US" sz="1800" u="sng" dirty="0">
                <a:solidFill>
                  <a:srgbClr val="00808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however</a:t>
            </a:r>
            <a:r>
              <a:rPr lang="en-US" sz="1800" strike="sngStrike" dirty="0">
                <a:solidFill>
                  <a:srgbClr val="FF000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knowing the risk assessment tools is important for many reasons: One - to understand and be knowledgeable about which cardiac issues confer increased patient pregnancy risk; Two - to enhance pediatrician and cardiologist collaboration; Three - to enhance pediatrician preparedness to discuss risk scores with the patient should they have questions. Often the cardiologist will complete these risk assessments</a:t>
            </a:r>
            <a:r>
              <a:rPr lang="en-US" sz="1800" u="sng" dirty="0">
                <a:solidFill>
                  <a:srgbClr val="00808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however</a:t>
            </a:r>
            <a:r>
              <a:rPr lang="en-US" sz="1800" strike="sngStrike" dirty="0">
                <a:solidFill>
                  <a:srgbClr val="FF000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it is important to be aware of what they are and how the score is determined.</a:t>
            </a:r>
          </a:p>
          <a:p>
            <a:pPr marL="0" marR="0">
              <a:lnSpc>
                <a:spcPct val="107000"/>
              </a:lnSpc>
              <a:spcBef>
                <a:spcPts val="0"/>
              </a:spcBef>
              <a:spcAft>
                <a:spcPts val="800"/>
              </a:spcAft>
              <a:tabLst>
                <a:tab pos="476885"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476885"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There are many risk assessment tools available to use as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clinicians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work through discussions about pregnancy and maternal health, however the most widely used risk tool is the modified WHO (</a:t>
            </a:r>
            <a:r>
              <a:rPr lang="en-US" sz="1800" dirty="0" err="1">
                <a:effectLst/>
                <a:latin typeface="Alegreya Sans" panose="00000500000000000000" pitchFamily="2" charset="0"/>
                <a:ea typeface="Calibri" panose="020F0502020204030204" pitchFamily="34" charset="0"/>
                <a:cs typeface="Times New Roman" panose="02020603050405020304" pitchFamily="18" charset="0"/>
              </a:rPr>
              <a:t>mWHO</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(Thorne et al., 2006).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modified WHO classification provides an initial inspection of risk for cardiovascular events during pregnancy that integrates preexisting congenital heart disease and acquired heart disease. However more detailed information is needed from further clinical examination to understand a full picture of specific potential patient risk.</a:t>
            </a:r>
          </a:p>
          <a:p>
            <a:pPr marL="0" marR="0">
              <a:lnSpc>
                <a:spcPct val="107000"/>
              </a:lnSpc>
              <a:spcBef>
                <a:spcPts val="0"/>
              </a:spcBef>
              <a:spcAft>
                <a:spcPts val="800"/>
              </a:spcAft>
              <a:tabLst>
                <a:tab pos="476885" algn="l"/>
              </a:tabLs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76885"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CARPREG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(Sui et al., 2001)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is a second assessment tool available to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clinicians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that was developed in Canada with a large cohort of which 64% of the women had CHD. The CARPREG II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(Silversides et al., 2018)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is an updated CARPREG tool that includes more information than the initial CARPREG tool and the modified WHO classification. The CARPREG II risk tool is specific to risk predictors for pregnancy and heart disease. </a:t>
            </a:r>
          </a:p>
          <a:p>
            <a:pPr marL="0" marR="0">
              <a:lnSpc>
                <a:spcPct val="107000"/>
              </a:lnSpc>
              <a:spcBef>
                <a:spcPts val="0"/>
              </a:spcBef>
              <a:spcAft>
                <a:spcPts val="800"/>
              </a:spcAft>
              <a:tabLst>
                <a:tab pos="476885" algn="l"/>
              </a:tabLs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76885" algn="l"/>
              </a:tabLs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ZAHARA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Drenthen</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2010)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Risk Score was developed in Europe exclusively for women with CHD. The ZAHARA adds specific CHD predictors that are not in the modified WHO or CARPREG risk tools. The bottom line is to make sure if you are assessing risk of your patient with CHD, you are looking at the patient and not just the score. For example, some patients with CHD with a simple CHD lesion may still be high risk due to comorbid conditions. </a:t>
            </a:r>
            <a:r>
              <a:rPr lang="en-US" sz="1800" dirty="0">
                <a:solidFill>
                  <a:srgbClr val="000000"/>
                </a:solidFill>
                <a:effectLst/>
                <a:latin typeface="Alegreya Sans" panose="00000500000000000000" pitchFamily="2" charset="0"/>
                <a:ea typeface="Calibri" panose="020F0502020204030204" pitchFamily="34" charset="0"/>
                <a:cs typeface="Calibri" panose="020F0502020204030204" pitchFamily="34" charset="0"/>
              </a:rPr>
              <a:t>C</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need to be sure to regard the whole patient including the presence of comorbid conditions, physical, and mental health, to determine risk. </a:t>
            </a:r>
          </a:p>
          <a:p>
            <a:pPr marL="0" marR="0">
              <a:lnSpc>
                <a:spcPct val="107000"/>
              </a:lnSpc>
              <a:spcBef>
                <a:spcPts val="0"/>
              </a:spcBef>
              <a:spcAft>
                <a:spcPts val="800"/>
              </a:spcAft>
              <a:tabLst>
                <a:tab pos="476885" algn="l"/>
              </a:tabLs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References:</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AutoNum type="arabicPeriod"/>
            </a:pPr>
            <a:r>
              <a:rPr lang="en-US" sz="1100" dirty="0">
                <a:solidFill>
                  <a:srgbClr val="212121"/>
                </a:solidFill>
                <a:highlight>
                  <a:srgbClr val="FFFFFF"/>
                </a:highlight>
                <a:latin typeface="Roboto"/>
                <a:ea typeface="Roboto"/>
                <a:cs typeface="Roboto"/>
                <a:sym typeface="Roboto"/>
              </a:rPr>
              <a:t>Thorne S, Nelson-Piercy C, MacGregor A, et al. Pregnancy and contraception in heart disease and pulmonary arterial hypertension. </a:t>
            </a:r>
            <a:r>
              <a:rPr lang="en-US" sz="1100" i="1" dirty="0">
                <a:solidFill>
                  <a:srgbClr val="212121"/>
                </a:solidFill>
                <a:highlight>
                  <a:srgbClr val="FFFFFF"/>
                </a:highlight>
                <a:latin typeface="Roboto"/>
                <a:ea typeface="Roboto"/>
                <a:cs typeface="Roboto"/>
                <a:sym typeface="Roboto"/>
              </a:rPr>
              <a:t>J Fam </a:t>
            </a:r>
            <a:r>
              <a:rPr lang="en-US" sz="1100" i="1" dirty="0" err="1">
                <a:solidFill>
                  <a:srgbClr val="212121"/>
                </a:solidFill>
                <a:highlight>
                  <a:srgbClr val="FFFFFF"/>
                </a:highlight>
                <a:latin typeface="Roboto"/>
                <a:ea typeface="Roboto"/>
                <a:cs typeface="Roboto"/>
                <a:sym typeface="Roboto"/>
              </a:rPr>
              <a:t>Plann</a:t>
            </a:r>
            <a:r>
              <a:rPr lang="en-US" sz="1100" i="1" dirty="0">
                <a:solidFill>
                  <a:srgbClr val="212121"/>
                </a:solidFill>
                <a:highlight>
                  <a:srgbClr val="FFFFFF"/>
                </a:highlight>
                <a:latin typeface="Roboto"/>
                <a:ea typeface="Roboto"/>
                <a:cs typeface="Roboto"/>
                <a:sym typeface="Roboto"/>
              </a:rPr>
              <a:t> </a:t>
            </a:r>
            <a:r>
              <a:rPr lang="en-US" sz="1100" i="1" dirty="0" err="1">
                <a:solidFill>
                  <a:srgbClr val="212121"/>
                </a:solidFill>
                <a:highlight>
                  <a:srgbClr val="FFFFFF"/>
                </a:highlight>
                <a:latin typeface="Roboto"/>
                <a:ea typeface="Roboto"/>
                <a:cs typeface="Roboto"/>
                <a:sym typeface="Roboto"/>
              </a:rPr>
              <a:t>Reprod</a:t>
            </a:r>
            <a:r>
              <a:rPr lang="en-US" sz="1100" i="1" dirty="0">
                <a:solidFill>
                  <a:srgbClr val="212121"/>
                </a:solidFill>
                <a:highlight>
                  <a:srgbClr val="FFFFFF"/>
                </a:highlight>
                <a:latin typeface="Roboto"/>
                <a:ea typeface="Roboto"/>
                <a:cs typeface="Roboto"/>
                <a:sym typeface="Roboto"/>
              </a:rPr>
              <a:t> Health Care</a:t>
            </a:r>
            <a:r>
              <a:rPr lang="en-US" sz="1100" dirty="0">
                <a:solidFill>
                  <a:srgbClr val="212121"/>
                </a:solidFill>
                <a:highlight>
                  <a:srgbClr val="FFFFFF"/>
                </a:highlight>
                <a:latin typeface="Roboto"/>
                <a:ea typeface="Roboto"/>
                <a:cs typeface="Roboto"/>
                <a:sym typeface="Roboto"/>
              </a:rPr>
              <a:t>. 2006;32(2):75-81. </a:t>
            </a:r>
          </a:p>
          <a:p>
            <a:pPr marL="457200" marR="0" lvl="0" indent="-228600" algn="l" rtl="0">
              <a:lnSpc>
                <a:spcPct val="100000"/>
              </a:lnSpc>
              <a:spcBef>
                <a:spcPts val="0"/>
              </a:spcBef>
              <a:spcAft>
                <a:spcPts val="0"/>
              </a:spcAft>
              <a:buSzPts val="1400"/>
              <a:buAutoNum type="arabicPeriod"/>
            </a:pPr>
            <a:r>
              <a:rPr lang="en-US" sz="1100" dirty="0">
                <a:latin typeface="Arial"/>
                <a:ea typeface="Arial"/>
                <a:cs typeface="Arial"/>
                <a:sym typeface="Arial"/>
              </a:rPr>
              <a:t>2. Siu SC, </a:t>
            </a:r>
            <a:r>
              <a:rPr lang="en-US" sz="1100" dirty="0" err="1">
                <a:latin typeface="Arial"/>
                <a:ea typeface="Arial"/>
                <a:cs typeface="Arial"/>
                <a:sym typeface="Arial"/>
              </a:rPr>
              <a:t>Sermer</a:t>
            </a:r>
            <a:r>
              <a:rPr lang="en-US" sz="1100" dirty="0">
                <a:latin typeface="Arial"/>
                <a:ea typeface="Arial"/>
                <a:cs typeface="Arial"/>
                <a:sym typeface="Arial"/>
              </a:rPr>
              <a:t> M, Colman JM, et al. Prospective Multicenter Study of Pregnancy Outcomes in Women With Heart Disease. </a:t>
            </a:r>
            <a:r>
              <a:rPr lang="en-US" sz="1100" i="1" dirty="0">
                <a:latin typeface="Arial"/>
                <a:ea typeface="Arial"/>
                <a:cs typeface="Arial"/>
                <a:sym typeface="Arial"/>
              </a:rPr>
              <a:t>Circulation</a:t>
            </a:r>
            <a:r>
              <a:rPr lang="en-US" sz="1100" dirty="0">
                <a:latin typeface="Arial"/>
                <a:ea typeface="Arial"/>
                <a:cs typeface="Arial"/>
                <a:sym typeface="Arial"/>
              </a:rPr>
              <a:t>. 2001;104(5):515-521. </a:t>
            </a:r>
          </a:p>
          <a:p>
            <a:pPr marL="457200" marR="0" lvl="0" indent="-228600" algn="l" rtl="0">
              <a:lnSpc>
                <a:spcPct val="100000"/>
              </a:lnSpc>
              <a:spcBef>
                <a:spcPts val="0"/>
              </a:spcBef>
              <a:spcAft>
                <a:spcPts val="0"/>
              </a:spcAft>
              <a:buSzPts val="1400"/>
              <a:buAutoNum type="arabicPeriod"/>
            </a:pPr>
            <a:r>
              <a:rPr lang="en-US" sz="1100" dirty="0">
                <a:latin typeface="Arial"/>
                <a:ea typeface="Arial"/>
                <a:cs typeface="Arial"/>
                <a:sym typeface="Arial"/>
              </a:rPr>
              <a:t>Silversides CK, Grewal J, Mason J, et al. Pregnancy Outcomes in Women With Heart Disease: The CARPREG II Study. </a:t>
            </a:r>
            <a:r>
              <a:rPr lang="en-US" sz="1100" i="1" dirty="0">
                <a:latin typeface="Arial"/>
                <a:ea typeface="Arial"/>
                <a:cs typeface="Arial"/>
                <a:sym typeface="Arial"/>
              </a:rPr>
              <a:t>Journal of the American College of Cardiology</a:t>
            </a:r>
            <a:r>
              <a:rPr lang="en-US" sz="1100" dirty="0">
                <a:latin typeface="Arial"/>
                <a:ea typeface="Arial"/>
                <a:cs typeface="Arial"/>
                <a:sym typeface="Arial"/>
              </a:rPr>
              <a:t>. 2018;71(21):2419-2430. </a:t>
            </a:r>
          </a:p>
          <a:p>
            <a:pPr marL="457200" marR="0" lvl="0" indent="-228600" algn="l" rtl="0">
              <a:lnSpc>
                <a:spcPct val="100000"/>
              </a:lnSpc>
              <a:spcBef>
                <a:spcPts val="0"/>
              </a:spcBef>
              <a:spcAft>
                <a:spcPts val="0"/>
              </a:spcAft>
              <a:buSzPts val="1400"/>
              <a:buAutoNum type="arabicPeriod"/>
            </a:pPr>
            <a:r>
              <a:rPr lang="en-US" sz="1100" dirty="0" err="1">
                <a:latin typeface="Arial"/>
                <a:ea typeface="Arial"/>
                <a:cs typeface="Arial"/>
                <a:sym typeface="Arial"/>
              </a:rPr>
              <a:t>Drenthen</a:t>
            </a:r>
            <a:r>
              <a:rPr lang="en-US" sz="1100" dirty="0">
                <a:latin typeface="Arial"/>
                <a:ea typeface="Arial"/>
                <a:cs typeface="Arial"/>
                <a:sym typeface="Arial"/>
              </a:rPr>
              <a:t> W, Boersma E, </a:t>
            </a:r>
            <a:r>
              <a:rPr lang="en-US" sz="1100" dirty="0" err="1">
                <a:latin typeface="Arial"/>
                <a:ea typeface="Arial"/>
                <a:cs typeface="Arial"/>
                <a:sym typeface="Arial"/>
              </a:rPr>
              <a:t>Balci</a:t>
            </a:r>
            <a:r>
              <a:rPr lang="en-US" sz="1100" dirty="0">
                <a:latin typeface="Arial"/>
                <a:ea typeface="Arial"/>
                <a:cs typeface="Arial"/>
                <a:sym typeface="Arial"/>
              </a:rPr>
              <a:t> A, et al. Predictors of pregnancy complications in women with congenital heart disease. </a:t>
            </a:r>
            <a:r>
              <a:rPr lang="en-US" sz="1100" i="1" dirty="0">
                <a:latin typeface="Arial"/>
                <a:ea typeface="Arial"/>
                <a:cs typeface="Arial"/>
                <a:sym typeface="Arial"/>
              </a:rPr>
              <a:t>European Heart Journal</a:t>
            </a:r>
            <a:r>
              <a:rPr lang="en-US" sz="1100" dirty="0">
                <a:latin typeface="Arial"/>
                <a:ea typeface="Arial"/>
                <a:cs typeface="Arial"/>
                <a:sym typeface="Arial"/>
              </a:rPr>
              <a:t>. 2010;31(17):2124-2132. </a:t>
            </a:r>
          </a:p>
          <a:p>
            <a:pPr marL="457200" marR="0" lvl="0" indent="-228600" algn="l" rtl="0">
              <a:lnSpc>
                <a:spcPct val="100000"/>
              </a:lnSpc>
              <a:spcBef>
                <a:spcPts val="0"/>
              </a:spcBef>
              <a:spcAft>
                <a:spcPts val="0"/>
              </a:spcAft>
              <a:buSzPts val="1400"/>
              <a:buNone/>
            </a:pPr>
            <a:endParaRPr dirty="0">
              <a:highlight>
                <a:srgbClr val="FFFF00"/>
              </a:highlight>
            </a:endParaRPr>
          </a:p>
        </p:txBody>
      </p:sp>
      <p:sp>
        <p:nvSpPr>
          <p:cNvPr id="115" name="Google Shape;11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When a patient is considering pregnancy, a specific assessment is important to evaluate the risk and benefits to the individual patient. As previously mentioned, there are a number of available risk scores to help in this process, but clinical judgment also plays a large role. While the majority of testing will be done by the cardiologist, the pediatrician is often a primary point of contact, and it is important to be aware that the patient with CHD needs a cardiac evaluation prior to pregnancy. The evaluation can also be done in the early stages of pregnancy</a:t>
            </a:r>
            <a:r>
              <a:rPr lang="en-US" sz="1800" u="sng" dirty="0">
                <a:solidFill>
                  <a:srgbClr val="00808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if not done prior.  When assessing the risk of pregnancy, one must consider both the health of the pregnant person as well as the developing fetus.</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A comprehensive cardiac history including topics from the risk scores such as heart failure, arrhythmias, pulmonary hypertension or thromboses is a good place to start. The rest of the history is also important to be aware of other medical conditions, functional abilities, syndromes, Gyn history and medications. There are certain cardiac medications that can be harmful in pregnancy and need to be stopped or adjusted prior, such as ACE inhibitors or warfarin. While telehealth remains a common method of seeing patients, pre-pregnancy evaluation should be done in person to allow for a physical exam and cardiac testing.</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Every patient should undergo an EKG and echocardiogram to assess ventricular and valvular function and for other abnormalities. Some patients may also need advanced imaging such as cardiac MRI or CT prior to pregnancy to assess things not well seen on echo such as ventricular function, aortic dimensions, or other vascular anatomy.</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While not a consideration in most of the risk scores, a stress test can be helpful to assess for overall functional capacity as well as for arrhythmias, ischemia or desaturation with exercise which can all affect a pregnancy and developing fetus.</a:t>
            </a: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Basic lab testing including CBC and chemistries is also recommended by the AHA prior to pregnancy. In some circumstances, it may also be recommended that patients undergo cardiac catheterization either for diagnosis or optimization, such as when there is a concern for pulmonary hypertension or cyanosis at rest or with exercise.</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References:</a:t>
            </a:r>
          </a:p>
          <a:p>
            <a:pPr marL="457200" lvl="0" indent="0" algn="l" rtl="0">
              <a:lnSpc>
                <a:spcPct val="115000"/>
              </a:lnSpc>
              <a:spcBef>
                <a:spcPts val="0"/>
              </a:spcBef>
              <a:spcAft>
                <a:spcPts val="0"/>
              </a:spcAft>
              <a:buSzPts val="1100"/>
              <a:buNone/>
            </a:pPr>
            <a:endParaRPr lang="en-US" dirty="0"/>
          </a:p>
          <a:p>
            <a:pPr marL="685800" lvl="0" indent="-228600" algn="l" rtl="0">
              <a:lnSpc>
                <a:spcPct val="115000"/>
              </a:lnSpc>
              <a:spcBef>
                <a:spcPts val="0"/>
              </a:spcBef>
              <a:spcAft>
                <a:spcPts val="0"/>
              </a:spcAft>
              <a:buSzPts val="1100"/>
              <a:buFont typeface="+mj-lt"/>
              <a:buAutoNum type="arabicPeriod"/>
            </a:pPr>
            <a:r>
              <a:rPr lang="en-US" dirty="0"/>
              <a:t>Lindley KJ, </a:t>
            </a:r>
            <a:r>
              <a:rPr lang="en-US" dirty="0" err="1"/>
              <a:t>Bairey</a:t>
            </a:r>
            <a:r>
              <a:rPr lang="en-US" dirty="0"/>
              <a:t> Merz CN, </a:t>
            </a:r>
            <a:r>
              <a:rPr lang="en-US" dirty="0" err="1"/>
              <a:t>Asgar</a:t>
            </a:r>
            <a:r>
              <a:rPr lang="en-US" dirty="0"/>
              <a:t> AW, Bello NA, Chandra S, Davis MB, </a:t>
            </a:r>
            <a:r>
              <a:rPr lang="en-US" dirty="0" err="1"/>
              <a:t>Gomberg</a:t>
            </a:r>
            <a:r>
              <a:rPr lang="en-US" dirty="0"/>
              <a:t>-Maitland M, Gulati M, Hollier LM, Krieger EV, Park K, Silversides C, Wolfe NK, </a:t>
            </a:r>
            <a:r>
              <a:rPr lang="en-US" dirty="0" err="1"/>
              <a:t>Pepine</a:t>
            </a:r>
            <a:r>
              <a:rPr lang="en-US" dirty="0"/>
              <a:t> CJ; American College of Cardiology Cardiovascular Disease in Women Committee and the Cardio-Obstetrics Work Group. Management of Women With Congenital or Inherited Cardiovascular Disease From Pre-Conception Through Pregnancy and Postpartum: JACC Focus Seminar 2/5. </a:t>
            </a:r>
            <a:r>
              <a:rPr lang="en-US" i="1" dirty="0"/>
              <a:t>J Am Coll </a:t>
            </a:r>
            <a:r>
              <a:rPr lang="en-US" i="1" dirty="0" err="1"/>
              <a:t>Cardiol</a:t>
            </a:r>
            <a:r>
              <a:rPr lang="en-US" dirty="0"/>
              <a:t>. 2021 Apr 13;77(14):1778-1798. </a:t>
            </a:r>
          </a:p>
          <a:p>
            <a:pPr marL="685800" lvl="0" indent="-228600" algn="l" rtl="0">
              <a:lnSpc>
                <a:spcPct val="115000"/>
              </a:lnSpc>
              <a:spcBef>
                <a:spcPts val="0"/>
              </a:spcBef>
              <a:spcAft>
                <a:spcPts val="0"/>
              </a:spcAft>
              <a:buClr>
                <a:schemeClr val="dk1"/>
              </a:buClr>
              <a:buSzPts val="1100"/>
              <a:buFont typeface="+mj-lt"/>
              <a:buAutoNum type="arabicPeriod"/>
            </a:pPr>
            <a:endParaRPr dirty="0"/>
          </a:p>
          <a:p>
            <a:pPr marL="685800" lvl="0" indent="-228600" algn="l" rtl="0">
              <a:lnSpc>
                <a:spcPct val="115000"/>
              </a:lnSpc>
              <a:spcBef>
                <a:spcPts val="0"/>
              </a:spcBef>
              <a:spcAft>
                <a:spcPts val="0"/>
              </a:spcAft>
              <a:buSzPts val="1100"/>
              <a:buFont typeface="+mj-lt"/>
              <a:buAutoNum type="arabicPeriod"/>
            </a:pPr>
            <a:r>
              <a:rPr lang="en-US" dirty="0" err="1">
                <a:latin typeface="Arial"/>
                <a:ea typeface="Arial"/>
                <a:cs typeface="Arial"/>
                <a:sym typeface="Arial"/>
              </a:rPr>
              <a:t>Canobbio</a:t>
            </a:r>
            <a:r>
              <a:rPr lang="en-US" dirty="0">
                <a:latin typeface="Arial"/>
                <a:ea typeface="Arial"/>
                <a:cs typeface="Arial"/>
                <a:sym typeface="Arial"/>
              </a:rPr>
              <a:t> MM, Warnes CA, </a:t>
            </a:r>
            <a:r>
              <a:rPr lang="en-US" dirty="0" err="1">
                <a:latin typeface="Arial"/>
                <a:ea typeface="Arial"/>
                <a:cs typeface="Arial"/>
                <a:sym typeface="Arial"/>
              </a:rPr>
              <a:t>Aboulhosn</a:t>
            </a:r>
            <a:r>
              <a:rPr lang="en-US" dirty="0">
                <a:latin typeface="Arial"/>
                <a:ea typeface="Arial"/>
                <a:cs typeface="Arial"/>
                <a:sym typeface="Arial"/>
              </a:rPr>
              <a:t> J, et al. Management of Pregnancy in Patients With Complex Congenital Heart Disease: A Scientific Statement for Healthcare Professionals From the American Heart Association. </a:t>
            </a:r>
            <a:r>
              <a:rPr lang="en-US" i="1" dirty="0">
                <a:latin typeface="Arial"/>
                <a:ea typeface="Arial"/>
                <a:cs typeface="Arial"/>
                <a:sym typeface="Arial"/>
              </a:rPr>
              <a:t>Circulation</a:t>
            </a:r>
            <a:r>
              <a:rPr lang="en-US" dirty="0">
                <a:latin typeface="Arial"/>
                <a:ea typeface="Arial"/>
                <a:cs typeface="Arial"/>
                <a:sym typeface="Arial"/>
              </a:rPr>
              <a:t>. 2017;135(8):e50-e87. </a:t>
            </a:r>
          </a:p>
          <a:p>
            <a:pPr marL="685800" lvl="0" indent="-228600" algn="l" rtl="0">
              <a:lnSpc>
                <a:spcPct val="115000"/>
              </a:lnSpc>
              <a:spcBef>
                <a:spcPts val="0"/>
              </a:spcBef>
              <a:spcAft>
                <a:spcPts val="0"/>
              </a:spcAft>
              <a:buSzPts val="1100"/>
              <a:buFont typeface="+mj-lt"/>
              <a:buAutoNum type="arabicPeriod"/>
            </a:pPr>
            <a:endParaRPr lang="en-US" dirty="0">
              <a:latin typeface="Arial"/>
              <a:cs typeface="Arial"/>
              <a:sym typeface="Arial"/>
            </a:endParaRPr>
          </a:p>
          <a:p>
            <a:pPr marL="685800" lvl="0" indent="-228600" algn="l" rtl="0">
              <a:lnSpc>
                <a:spcPct val="115000"/>
              </a:lnSpc>
              <a:spcBef>
                <a:spcPts val="0"/>
              </a:spcBef>
              <a:spcAft>
                <a:spcPts val="0"/>
              </a:spcAft>
              <a:buSzPts val="1100"/>
              <a:buFont typeface="+mj-lt"/>
              <a:buAutoNum type="arabicPeriod"/>
            </a:pPr>
            <a:r>
              <a:rPr lang="en-US" dirty="0" err="1"/>
              <a:t>Roos-Hesselink</a:t>
            </a:r>
            <a:r>
              <a:rPr lang="en-US" dirty="0"/>
              <a:t> JW, </a:t>
            </a:r>
            <a:r>
              <a:rPr lang="en-US" dirty="0" err="1"/>
              <a:t>Budts</a:t>
            </a:r>
            <a:r>
              <a:rPr lang="en-US" dirty="0"/>
              <a:t> W, Walker F, De Backer JFA, Swan L, Stones W, </a:t>
            </a:r>
            <a:r>
              <a:rPr lang="en-US" dirty="0" err="1"/>
              <a:t>Kranke</a:t>
            </a:r>
            <a:r>
              <a:rPr lang="en-US" dirty="0"/>
              <a:t> P, </a:t>
            </a:r>
            <a:r>
              <a:rPr lang="en-US" dirty="0" err="1"/>
              <a:t>Sliwa-Hahnle</a:t>
            </a:r>
            <a:r>
              <a:rPr lang="en-US" dirty="0"/>
              <a:t> K, Johnson MR. Organization of care for pregnancy in patients with congenital heart disease. </a:t>
            </a:r>
            <a:r>
              <a:rPr lang="en-US" i="1" dirty="0"/>
              <a:t>Heart</a:t>
            </a:r>
            <a:r>
              <a:rPr lang="en-US" dirty="0"/>
              <a:t>. 2017 Dec;103(23):1854-1859. </a:t>
            </a:r>
          </a:p>
          <a:p>
            <a:pPr marL="457200" marR="0" lvl="0" indent="-228600" algn="l" rtl="0">
              <a:lnSpc>
                <a:spcPct val="100000"/>
              </a:lnSpc>
              <a:spcBef>
                <a:spcPts val="0"/>
              </a:spcBef>
              <a:spcAft>
                <a:spcPts val="0"/>
              </a:spcAft>
              <a:buSzPts val="1400"/>
              <a:buNone/>
            </a:pPr>
            <a:endParaRPr dirty="0"/>
          </a:p>
        </p:txBody>
      </p:sp>
      <p:sp>
        <p:nvSpPr>
          <p:cNvPr id="122" name="Google Shape;12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Does anyone have a multidisciplinary team knowledgeable of CHD needs readily available to assemble? What are some reasons a team like this might be important?</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When discussing reproductive health and pregnancy with a patient with CHD</a:t>
            </a:r>
            <a:r>
              <a:rPr lang="en-US" sz="1800" u="sng" dirty="0">
                <a:solidFill>
                  <a:srgbClr val="008080"/>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it is important to explain the multidisciplinary team and the roles of each team member. Multidisciplinary teams are more readily available to assemble in large urban areas where there is higher likelihood of integration of healthcare services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Kotit</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&amp; Yacoub, 2021; Mehta et al 2020).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team will need to be involved in care early in the pregnancy and up to one year postpartum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Canobbio</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et al 2017; Mehta et al 2020 ).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patient may not understand the concept of a multidisciplinary team, therefore explain specifically the doctors, nurses and other clinical staff who will participate in their care. Additionally, explain who the specialized </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clinicians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on the team are and the role the team members may play in the patient care. This may help the patient conceptualize the people caring for them. Specific individual members on the team might include those noted on the slide. </a:t>
            </a:r>
          </a:p>
          <a:p>
            <a:pPr marL="0" marR="0">
              <a:lnSpc>
                <a:spcPct val="107000"/>
              </a:lnSpc>
              <a:spcBef>
                <a:spcPts val="0"/>
              </a:spcBef>
              <a:spcAft>
                <a:spcPts val="800"/>
              </a:spcAft>
            </a:pPr>
            <a:endParaRPr lang="en-US" sz="1800" dirty="0">
              <a:effectLst/>
              <a:latin typeface="Alegreya Sans" panose="00000500000000000000" pitchFamily="2" charset="0"/>
              <a:ea typeface="Alegreya Sans"/>
              <a:cs typeface="Times New Roman" panose="02020603050405020304" pitchFamily="18" charset="0"/>
              <a:sym typeface="Alegreya Sans"/>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These team members develop a thorough plan to manage the patient from pregnancy, antepartum, delivery, postpartum, and peripartum. The pediatrician and CHD cardiologist will help identify members, coordinate the team, and counsel the patient to achieve a shared decision. A Maternal Fetal Medicine physician, or MFM, who is experienced in patients with CHD is needed to outline potential fetal risks, but also help minimize any risks should they occur. The OB anesthesiologist is included to assist and guide coordination of delivery. Other specialists such as geneticist and heart failure specialist, will be included as needed. The heart failure specialist may be included, as heart failure is the most common complication for all women with heart disease, and heart failure is a potential problem, secondary to pregnancy, and can occur up to 13 weeks postpartum. An electrophysiologist may be included to help correct any arrhythmia or complication of an existing arrhythmia that may arise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a:t>
            </a:r>
            <a:r>
              <a:rPr lang="en-US" sz="1800" dirty="0" err="1">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Kotit</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 &amp; Yacoub, 2021). </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pharmacist will help review all medications for safety while pregnant </a:t>
            </a:r>
            <a:r>
              <a:rPr lang="en-US" sz="1800" dirty="0">
                <a:solidFill>
                  <a:srgbClr val="A5A5A5"/>
                </a:solidFill>
                <a:effectLst/>
                <a:latin typeface="Alegreya Sans" panose="00000500000000000000" pitchFamily="2" charset="0"/>
                <a:ea typeface="Calibri" panose="020F0502020204030204" pitchFamily="34" charset="0"/>
                <a:cs typeface="Times New Roman" panose="02020603050405020304" pitchFamily="18" charset="0"/>
              </a:rPr>
              <a:t>(Mehta et al 2020). </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legreya Sans" panose="00000500000000000000" pitchFamily="2" charset="0"/>
              <a:ea typeface="Alegreya Sans"/>
              <a:cs typeface="Times New Roman" panose="02020603050405020304" pitchFamily="18" charset="0"/>
              <a:sym typeface="Alegreya Sans"/>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As the conversations occur with patients, the weight of the decisions may be a lot to bear for the patient, sometimes patients have questions about alternatives to pregnancy. It is of importance to note however, that patients can confuse the phrase “should I get pregnant” with “can I get pregnant.” </a:t>
            </a:r>
            <a:r>
              <a:rPr lang="en-US" sz="1800" dirty="0">
                <a:solidFill>
                  <a:srgbClr val="000000"/>
                </a:solidFill>
                <a:effectLst/>
                <a:latin typeface="Alegreya Sans" panose="00000500000000000000" pitchFamily="2" charset="0"/>
                <a:ea typeface="Calibri" panose="020F0502020204030204" pitchFamily="34" charset="0"/>
                <a:cs typeface="Calibri" panose="020F0502020204030204" pitchFamily="34" charset="0"/>
              </a:rPr>
              <a:t>C</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need to remember that for most patients with CHD, fertility is not impaired and standard reproductive practices apply. </a:t>
            </a:r>
            <a:r>
              <a:rPr lang="en-US" sz="1800" dirty="0">
                <a:solidFill>
                  <a:srgbClr val="000000"/>
                </a:solidFill>
                <a:effectLst/>
                <a:latin typeface="Alegreya Sans" panose="00000500000000000000" pitchFamily="2" charset="0"/>
                <a:ea typeface="Calibri" panose="020F0502020204030204" pitchFamily="34" charset="0"/>
                <a:cs typeface="Calibri" panose="020F0502020204030204" pitchFamily="34" charset="0"/>
              </a:rPr>
              <a:t>C</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must be able to address any alternatives to pregnancy in an unhurried manner including those we would not normally recommend to an adolescent. Clinicians must be very open to discussing alternatives to pregnancy including surrogacy, adoption, sterilization, and pregnancy termination. Remember to be open and non-judgmental about the many definitions of what a family looks like. </a:t>
            </a:r>
            <a:r>
              <a:rPr lang="en-US" sz="1800" dirty="0">
                <a:solidFill>
                  <a:srgbClr val="000000"/>
                </a:solidFill>
                <a:effectLst/>
                <a:latin typeface="Alegreya Sans" panose="00000500000000000000" pitchFamily="2" charset="0"/>
                <a:ea typeface="Calibri" panose="020F0502020204030204" pitchFamily="34" charset="0"/>
                <a:cs typeface="Calibri" panose="020F0502020204030204" pitchFamily="34" charset="0"/>
              </a:rPr>
              <a:t>C</a:t>
            </a:r>
            <a:r>
              <a:rPr lang="en-US" sz="1800" dirty="0">
                <a:solidFill>
                  <a:srgbClr val="000000"/>
                </a:solidFill>
                <a:effectLst/>
                <a:latin typeface="Alegreya Sans" panose="00000500000000000000" pitchFamily="2" charset="0"/>
                <a:ea typeface="Times New Roman" panose="02020603050405020304" pitchFamily="18" charset="0"/>
                <a:cs typeface="Calibri" panose="020F0502020204030204" pitchFamily="34" charset="0"/>
              </a:rPr>
              <a:t>linicians</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realize that there are many ways to have a family, and families look different across the many ideas and cultures in our country.</a:t>
            </a:r>
          </a:p>
          <a:p>
            <a:pPr marL="0" marR="0">
              <a:lnSpc>
                <a:spcPct val="107000"/>
              </a:lnSpc>
              <a:spcBef>
                <a:spcPts val="0"/>
              </a:spcBef>
              <a:spcAft>
                <a:spcPts val="800"/>
              </a:spcAft>
            </a:pPr>
            <a:endParaRPr dirty="0">
              <a:latin typeface="Alegreya Sans"/>
              <a:ea typeface="Alegreya Sans"/>
              <a:cs typeface="Alegreya Sans"/>
              <a:sym typeface="Alegreya Sans"/>
            </a:endParaRPr>
          </a:p>
          <a:p>
            <a:pPr marL="177800" lvl="0" indent="0" algn="l" rtl="0">
              <a:lnSpc>
                <a:spcPct val="115000"/>
              </a:lnSpc>
              <a:spcBef>
                <a:spcPts val="0"/>
              </a:spcBef>
              <a:spcAft>
                <a:spcPts val="0"/>
              </a:spcAft>
              <a:buClr>
                <a:schemeClr val="dk1"/>
              </a:buClr>
              <a:buSzPts val="1100"/>
              <a:buFont typeface="Arial"/>
              <a:buNone/>
            </a:pPr>
            <a:r>
              <a:rPr lang="en-US" dirty="0">
                <a:latin typeface="Alegreya Sans"/>
                <a:ea typeface="Alegreya Sans"/>
                <a:cs typeface="Alegreya Sans"/>
                <a:sym typeface="Alegreya Sans"/>
              </a:rPr>
              <a:t>References:</a:t>
            </a:r>
            <a:endParaRPr dirty="0">
              <a:latin typeface="Alegreya Sans"/>
              <a:ea typeface="Alegreya Sans"/>
              <a:cs typeface="Alegreya Sans"/>
              <a:sym typeface="Alegreya Sans"/>
            </a:endParaRPr>
          </a:p>
          <a:p>
            <a:pPr marL="0" marR="76200" lvl="0" indent="0" algn="r" rtl="0">
              <a:lnSpc>
                <a:spcPct val="13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457200" marR="50800" lvl="0" indent="-298450" algn="l" rtl="0">
              <a:lnSpc>
                <a:spcPct val="135000"/>
              </a:lnSpc>
              <a:spcBef>
                <a:spcPts val="0"/>
              </a:spcBef>
              <a:spcAft>
                <a:spcPts val="0"/>
              </a:spcAft>
              <a:buSzPts val="1100"/>
              <a:buFont typeface="Arial"/>
              <a:buAutoNum type="arabicPeriod"/>
            </a:pPr>
            <a:r>
              <a:rPr lang="en-US" sz="1100" dirty="0" err="1">
                <a:latin typeface="Arial"/>
                <a:ea typeface="Arial"/>
                <a:cs typeface="Arial"/>
                <a:sym typeface="Arial"/>
              </a:rPr>
              <a:t>Kotit</a:t>
            </a:r>
            <a:r>
              <a:rPr lang="en-US" sz="1100" dirty="0">
                <a:latin typeface="Arial"/>
                <a:ea typeface="Arial"/>
                <a:cs typeface="Arial"/>
                <a:sym typeface="Arial"/>
              </a:rPr>
              <a:t> S, Yacoub M. Cardiovascular adverse events in pregnancy: A global perspective. </a:t>
            </a:r>
            <a:r>
              <a:rPr lang="en-US" sz="1100" i="1" dirty="0">
                <a:latin typeface="Arial"/>
                <a:ea typeface="Arial"/>
                <a:cs typeface="Arial"/>
                <a:sym typeface="Arial"/>
              </a:rPr>
              <a:t>Glob </a:t>
            </a:r>
            <a:r>
              <a:rPr lang="en-US" sz="1100" i="1" dirty="0" err="1">
                <a:latin typeface="Arial"/>
                <a:ea typeface="Arial"/>
                <a:cs typeface="Arial"/>
                <a:sym typeface="Arial"/>
              </a:rPr>
              <a:t>Cardiol</a:t>
            </a:r>
            <a:r>
              <a:rPr lang="en-US" sz="1100" i="1" dirty="0">
                <a:latin typeface="Arial"/>
                <a:ea typeface="Arial"/>
                <a:cs typeface="Arial"/>
                <a:sym typeface="Arial"/>
              </a:rPr>
              <a:t> Sci </a:t>
            </a:r>
            <a:r>
              <a:rPr lang="en-US" sz="1100" i="1" dirty="0" err="1">
                <a:latin typeface="Arial"/>
                <a:ea typeface="Arial"/>
                <a:cs typeface="Arial"/>
                <a:sym typeface="Arial"/>
              </a:rPr>
              <a:t>Pract</a:t>
            </a:r>
            <a:r>
              <a:rPr lang="en-US" sz="1100" dirty="0">
                <a:latin typeface="Arial"/>
                <a:ea typeface="Arial"/>
                <a:cs typeface="Arial"/>
                <a:sym typeface="Arial"/>
              </a:rPr>
              <a:t>. 2021(1):e202105. </a:t>
            </a:r>
          </a:p>
          <a:p>
            <a:pPr marL="457200" marR="50800" lvl="0" indent="-298450" algn="l" rtl="0">
              <a:lnSpc>
                <a:spcPct val="135000"/>
              </a:lnSpc>
              <a:spcBef>
                <a:spcPts val="0"/>
              </a:spcBef>
              <a:spcAft>
                <a:spcPts val="0"/>
              </a:spcAft>
              <a:buSzPts val="1100"/>
              <a:buFont typeface="Arial"/>
              <a:buAutoNum type="arabicPeriod"/>
            </a:pPr>
            <a:r>
              <a:rPr lang="en-US" sz="1100" dirty="0">
                <a:latin typeface="Arial"/>
                <a:ea typeface="Arial"/>
                <a:cs typeface="Arial"/>
                <a:sym typeface="Arial"/>
              </a:rPr>
              <a:t>Mehta LS, Warnes CA, Bradley E, et al. Cardiovascular Considerations in Caring for Pregnant Patients: A Scientific Statement From the American Heart Association. </a:t>
            </a:r>
            <a:r>
              <a:rPr lang="en-US" sz="1100" i="1" dirty="0">
                <a:latin typeface="Arial"/>
                <a:ea typeface="Arial"/>
                <a:cs typeface="Arial"/>
                <a:sym typeface="Arial"/>
              </a:rPr>
              <a:t>Circulation</a:t>
            </a:r>
            <a:r>
              <a:rPr lang="en-US" sz="1100" dirty="0">
                <a:latin typeface="Arial"/>
                <a:ea typeface="Arial"/>
                <a:cs typeface="Arial"/>
                <a:sym typeface="Arial"/>
              </a:rPr>
              <a:t>. 2020;141(23):e884-e903. </a:t>
            </a:r>
          </a:p>
          <a:p>
            <a:pPr marL="457200" marR="50800" lvl="0" indent="-298450" algn="l" rtl="0">
              <a:lnSpc>
                <a:spcPct val="135000"/>
              </a:lnSpc>
              <a:spcBef>
                <a:spcPts val="0"/>
              </a:spcBef>
              <a:spcAft>
                <a:spcPts val="0"/>
              </a:spcAft>
              <a:buSzPts val="1100"/>
              <a:buFont typeface="Arial"/>
              <a:buAutoNum type="arabicPeriod"/>
            </a:pPr>
            <a:r>
              <a:rPr lang="en-US" sz="1100" dirty="0" err="1">
                <a:latin typeface="Arial"/>
                <a:ea typeface="Arial"/>
                <a:cs typeface="Arial"/>
                <a:sym typeface="Arial"/>
              </a:rPr>
              <a:t>Canobbio</a:t>
            </a:r>
            <a:r>
              <a:rPr lang="en-US" sz="1100" dirty="0">
                <a:latin typeface="Arial"/>
                <a:ea typeface="Arial"/>
                <a:cs typeface="Arial"/>
                <a:sym typeface="Arial"/>
              </a:rPr>
              <a:t> MM, Warnes CA, </a:t>
            </a:r>
            <a:r>
              <a:rPr lang="en-US" sz="1100" dirty="0" err="1">
                <a:latin typeface="Arial"/>
                <a:ea typeface="Arial"/>
                <a:cs typeface="Arial"/>
                <a:sym typeface="Arial"/>
              </a:rPr>
              <a:t>Aboulhosn</a:t>
            </a:r>
            <a:r>
              <a:rPr lang="en-US" sz="1100" dirty="0">
                <a:latin typeface="Arial"/>
                <a:ea typeface="Arial"/>
                <a:cs typeface="Arial"/>
                <a:sym typeface="Arial"/>
              </a:rPr>
              <a:t> J, et al. Management of Pregnancy in Patients With Complex Congenital Heart Disease: A Scientific Statement for Healthcare Professionals From the American Heart Association. </a:t>
            </a:r>
            <a:r>
              <a:rPr lang="en-US" sz="1100" i="1" dirty="0">
                <a:latin typeface="Arial"/>
                <a:ea typeface="Arial"/>
                <a:cs typeface="Arial"/>
                <a:sym typeface="Arial"/>
              </a:rPr>
              <a:t>Circulation</a:t>
            </a:r>
            <a:r>
              <a:rPr lang="en-US" sz="1100" dirty="0">
                <a:latin typeface="Arial"/>
                <a:ea typeface="Arial"/>
                <a:cs typeface="Arial"/>
                <a:sym typeface="Arial"/>
              </a:rPr>
              <a:t>. 2017;135(8):e50-e87. </a:t>
            </a:r>
          </a:p>
          <a:p>
            <a:pPr marL="0" marR="76200" lvl="0" indent="0" algn="r" rtl="0">
              <a:lnSpc>
                <a:spcPct val="135000"/>
              </a:lnSpc>
              <a:spcBef>
                <a:spcPts val="0"/>
              </a:spcBef>
              <a:spcAft>
                <a:spcPts val="0"/>
              </a:spcAft>
              <a:buSzPts val="1400"/>
              <a:buNone/>
            </a:pPr>
            <a:endParaRPr sz="1100" dirty="0">
              <a:latin typeface="Arial"/>
              <a:ea typeface="Arial"/>
              <a:cs typeface="Arial"/>
              <a:sym typeface="Arial"/>
            </a:endParaRPr>
          </a:p>
        </p:txBody>
      </p:sp>
      <p:sp>
        <p:nvSpPr>
          <p:cNvPr id="129" name="Google Shape;12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Pregnant people with congenital heart defects are at risk for both birthing parent and fetal complications. Despite pre-pregnancy counseling and risk assessment, complications can still occur throughout the pregnancy and the early post-natal period. The complications also vary greatly based on the underlying condition, again emphasizing the importance of individualized pre-natal risk assessment prior to pregnancy.  For example, a person with a repaired atrial septal defect will have a different and less complicated risk assessment than someone with single ventricle heart disease. It should be noted however, that outcome studies likely have a large selection bias as the sickest patients were likely counseled against pregnancy to start.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For the birthing parent, most complications occurred in the antenatal period. The most common defects are arrhythmias, particularly supraventricular tachycardia, and heart failure. In addition, these patients are at risk for both thrombotic complications due to the underlying condition and the hypercoagulable state induced by pregnancy as well as bleeding complications from either the underlying conditions or medications required to prevent thrombosis, like anticoagulant and anti-platelet agents. Due to the hemodynamic changes in pregnancy with increased heart rate and cardiac output, some patients will have worsening valvular disease during pregnancy. This can typically be treated with medications but in some cases may progress to require catheter-based or surgical interventions.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The pregnancy complications in patients with CHD are not only cardiac. Common obstetric complications include postpartum hemorrhage and premature birth as well as IUGR and SGA but, again, these will vary based on the underlying CHD and any medications necessary during the pregnancy. As there is an increased risk of CHD in the offspring of parents with CHD, genetic counseling can be offered to families for a better assessment of their individual risks.  In addition, a fetal echocardiogram at 18-20 weeks gestation is recommended when either parent is identified as having CHD. If a CHD is identified, the parents and doctors can be prepared for any issues that might arise in the postpartum and neonatal periods. </a:t>
            </a:r>
          </a:p>
          <a:p>
            <a:pPr marL="457200" lvl="0" indent="0" algn="l" rtl="0">
              <a:lnSpc>
                <a:spcPct val="115000"/>
              </a:lnSpc>
              <a:spcBef>
                <a:spcPts val="0"/>
              </a:spcBef>
              <a:spcAft>
                <a:spcPts val="0"/>
              </a:spcAft>
              <a:buClr>
                <a:schemeClr val="dk1"/>
              </a:buClr>
              <a:buSzPts val="1100"/>
              <a:buFont typeface="Arial"/>
              <a:buNone/>
            </a:pPr>
            <a:endParaRPr dirty="0"/>
          </a:p>
          <a:p>
            <a:pPr marL="685800" lvl="0" indent="-228600" algn="l" rtl="0">
              <a:lnSpc>
                <a:spcPct val="115000"/>
              </a:lnSpc>
              <a:spcBef>
                <a:spcPts val="0"/>
              </a:spcBef>
              <a:spcAft>
                <a:spcPts val="0"/>
              </a:spcAft>
              <a:buClr>
                <a:schemeClr val="dk1"/>
              </a:buClr>
              <a:buSzPts val="1100"/>
              <a:buFont typeface="+mj-lt"/>
              <a:buAutoNum type="arabicPeriod"/>
            </a:pPr>
            <a:r>
              <a:rPr lang="en-US" dirty="0"/>
              <a:t>Lindley KJ, </a:t>
            </a:r>
            <a:r>
              <a:rPr lang="en-US" dirty="0" err="1"/>
              <a:t>Bairey</a:t>
            </a:r>
            <a:r>
              <a:rPr lang="en-US" dirty="0"/>
              <a:t> Merz CN, </a:t>
            </a:r>
            <a:r>
              <a:rPr lang="en-US" dirty="0" err="1"/>
              <a:t>Asgar</a:t>
            </a:r>
            <a:r>
              <a:rPr lang="en-US" dirty="0"/>
              <a:t> AW, Bello NA, Chandra S, Davis MB, </a:t>
            </a:r>
            <a:r>
              <a:rPr lang="en-US" dirty="0" err="1"/>
              <a:t>Gomberg</a:t>
            </a:r>
            <a:r>
              <a:rPr lang="en-US" dirty="0"/>
              <a:t>-Maitland M, Gulati M, Hollier LM, Krieger EV, Park K, Silversides C, Wolfe NK, </a:t>
            </a:r>
            <a:r>
              <a:rPr lang="en-US" dirty="0" err="1"/>
              <a:t>Pepine</a:t>
            </a:r>
            <a:r>
              <a:rPr lang="en-US" dirty="0"/>
              <a:t> CJ; American College of Cardiology Cardiovascular Disease in Women Committee and the Cardio-Obstetrics Work Group. Management of Women With Congenital or Inherited Cardiovascular Disease From Pre-Conception Through Pregnancy and Postpartum: JACC Focus Seminar 2/5. </a:t>
            </a:r>
            <a:r>
              <a:rPr lang="en-US" i="1" dirty="0"/>
              <a:t>J Am Coll </a:t>
            </a:r>
            <a:r>
              <a:rPr lang="en-US" i="1" dirty="0" err="1"/>
              <a:t>Cardiol</a:t>
            </a:r>
            <a:r>
              <a:rPr lang="en-US" dirty="0"/>
              <a:t>. 2021 Apr 13;77(14):1778-1798. </a:t>
            </a:r>
          </a:p>
          <a:p>
            <a:pPr marL="685800" lvl="0" indent="-228600" algn="l" rtl="0">
              <a:lnSpc>
                <a:spcPct val="115000"/>
              </a:lnSpc>
              <a:spcBef>
                <a:spcPts val="0"/>
              </a:spcBef>
              <a:spcAft>
                <a:spcPts val="0"/>
              </a:spcAft>
              <a:buClr>
                <a:schemeClr val="dk1"/>
              </a:buClr>
              <a:buSzPts val="1100"/>
              <a:buFont typeface="+mj-lt"/>
              <a:buAutoNum type="arabicPeriod"/>
            </a:pPr>
            <a:endParaRPr dirty="0"/>
          </a:p>
          <a:p>
            <a:pPr marL="685800" lvl="0" indent="-228600" algn="l" rtl="0">
              <a:lnSpc>
                <a:spcPct val="115000"/>
              </a:lnSpc>
              <a:spcBef>
                <a:spcPts val="0"/>
              </a:spcBef>
              <a:spcAft>
                <a:spcPts val="0"/>
              </a:spcAft>
              <a:buClr>
                <a:schemeClr val="dk1"/>
              </a:buClr>
              <a:buSzPts val="1100"/>
              <a:buFont typeface="+mj-lt"/>
              <a:buAutoNum type="arabicPeriod"/>
            </a:pPr>
            <a:r>
              <a:rPr lang="en-US" dirty="0"/>
              <a:t>Garcia </a:t>
            </a:r>
            <a:r>
              <a:rPr lang="en-US" dirty="0" err="1"/>
              <a:t>Ropero</a:t>
            </a:r>
            <a:r>
              <a:rPr lang="en-US" dirty="0"/>
              <a:t> A, Baskar S, </a:t>
            </a:r>
            <a:r>
              <a:rPr lang="en-US" dirty="0" err="1"/>
              <a:t>Roos</a:t>
            </a:r>
            <a:r>
              <a:rPr lang="en-US" dirty="0"/>
              <a:t> </a:t>
            </a:r>
            <a:r>
              <a:rPr lang="en-US" dirty="0" err="1"/>
              <a:t>Hesselink</a:t>
            </a:r>
            <a:r>
              <a:rPr lang="en-US" dirty="0"/>
              <a:t> JW, </a:t>
            </a:r>
            <a:r>
              <a:rPr lang="en-US" dirty="0" err="1"/>
              <a:t>Girnius</a:t>
            </a:r>
            <a:r>
              <a:rPr lang="en-US" dirty="0"/>
              <a:t> A, </a:t>
            </a:r>
            <a:r>
              <a:rPr lang="en-US" dirty="0" err="1"/>
              <a:t>Zentner</a:t>
            </a:r>
            <a:r>
              <a:rPr lang="en-US" dirty="0"/>
              <a:t> D, Swan L, Ladouceur M, Brown N, </a:t>
            </a:r>
            <a:r>
              <a:rPr lang="en-US" dirty="0" err="1"/>
              <a:t>Veldtman</a:t>
            </a:r>
            <a:r>
              <a:rPr lang="en-US" dirty="0"/>
              <a:t> GR. Pregnancy in Women With a Fontan Circulation: A Systematic Review of the Literature</a:t>
            </a:r>
            <a:r>
              <a:rPr lang="en-US" i="1" dirty="0"/>
              <a:t>. Circ Cardiovasc Qual Outcomes</a:t>
            </a:r>
            <a:r>
              <a:rPr lang="en-US" dirty="0"/>
              <a:t>. 2018 May;11(5):e004575. </a:t>
            </a:r>
          </a:p>
          <a:p>
            <a:pPr marL="685800" lvl="0" indent="-228600" algn="l" rtl="0">
              <a:lnSpc>
                <a:spcPct val="115000"/>
              </a:lnSpc>
              <a:spcBef>
                <a:spcPts val="0"/>
              </a:spcBef>
              <a:spcAft>
                <a:spcPts val="0"/>
              </a:spcAft>
              <a:buClr>
                <a:schemeClr val="dk1"/>
              </a:buClr>
              <a:buSzPts val="1100"/>
              <a:buFont typeface="+mj-lt"/>
              <a:buAutoNum type="arabicPeriod"/>
            </a:pPr>
            <a:endParaRPr lang="en-US" dirty="0"/>
          </a:p>
          <a:p>
            <a:pPr marL="685800" lvl="0" indent="-228600" algn="l" rtl="0">
              <a:lnSpc>
                <a:spcPct val="115000"/>
              </a:lnSpc>
              <a:spcBef>
                <a:spcPts val="0"/>
              </a:spcBef>
              <a:spcAft>
                <a:spcPts val="0"/>
              </a:spcAft>
              <a:buClr>
                <a:schemeClr val="dk1"/>
              </a:buClr>
              <a:buSzPts val="1100"/>
              <a:buFont typeface="+mj-lt"/>
              <a:buAutoNum type="arabicPeriod"/>
            </a:pPr>
            <a:r>
              <a:rPr lang="en-US" dirty="0" err="1"/>
              <a:t>Fürniss</a:t>
            </a:r>
            <a:r>
              <a:rPr lang="en-US" dirty="0"/>
              <a:t> HE, Stiller B. Arrhythmic risk during pregnancy in patients with congenital heart disease. </a:t>
            </a:r>
            <a:r>
              <a:rPr lang="en-US" i="1" dirty="0" err="1"/>
              <a:t>Herzschrittmacherther</a:t>
            </a:r>
            <a:r>
              <a:rPr lang="en-US" i="1" dirty="0"/>
              <a:t> </a:t>
            </a:r>
            <a:r>
              <a:rPr lang="en-US" i="1" dirty="0" err="1"/>
              <a:t>Elektrophysiol</a:t>
            </a:r>
            <a:r>
              <a:rPr lang="en-US" dirty="0"/>
              <a:t>. 2021 Jun;32(2):174-179. English. </a:t>
            </a:r>
          </a:p>
          <a:p>
            <a:pPr marL="685800" lvl="0" indent="-228600" algn="l" rtl="0">
              <a:lnSpc>
                <a:spcPct val="115000"/>
              </a:lnSpc>
              <a:spcBef>
                <a:spcPts val="0"/>
              </a:spcBef>
              <a:spcAft>
                <a:spcPts val="0"/>
              </a:spcAft>
              <a:buClr>
                <a:schemeClr val="dk1"/>
              </a:buClr>
              <a:buSzPts val="1100"/>
              <a:buFont typeface="+mj-lt"/>
              <a:buAutoNum type="arabicPeriod"/>
            </a:pPr>
            <a:endParaRPr dirty="0"/>
          </a:p>
          <a:p>
            <a:pPr marL="685800" lvl="0" indent="-228600" algn="l" rtl="0">
              <a:lnSpc>
                <a:spcPct val="115000"/>
              </a:lnSpc>
              <a:spcBef>
                <a:spcPts val="0"/>
              </a:spcBef>
              <a:spcAft>
                <a:spcPts val="0"/>
              </a:spcAft>
              <a:buClr>
                <a:schemeClr val="dk1"/>
              </a:buClr>
              <a:buSzPts val="1100"/>
              <a:buFont typeface="+mj-lt"/>
              <a:buAutoNum type="arabicPeriod"/>
            </a:pPr>
            <a:r>
              <a:rPr lang="en-US" dirty="0" err="1"/>
              <a:t>Alshawabkeh</a:t>
            </a:r>
            <a:r>
              <a:rPr lang="en-US" dirty="0"/>
              <a:t> L, Economy KE, Valente AM. Anticoagulation During Pregnancy: Evolving Strategies With a Focus on Mechanical Valves. </a:t>
            </a:r>
            <a:r>
              <a:rPr lang="en-US" i="1" dirty="0"/>
              <a:t>J Am Coll </a:t>
            </a:r>
            <a:r>
              <a:rPr lang="en-US" i="1" dirty="0" err="1"/>
              <a:t>Cardiol</a:t>
            </a:r>
            <a:r>
              <a:rPr lang="en-US" dirty="0"/>
              <a:t>. 2016 Oct 18;68(16):1804-1813. </a:t>
            </a:r>
          </a:p>
          <a:p>
            <a:pPr marL="457200" marR="0" lvl="0" indent="-228600" algn="l" rtl="0">
              <a:lnSpc>
                <a:spcPct val="100000"/>
              </a:lnSpc>
              <a:spcBef>
                <a:spcPts val="0"/>
              </a:spcBef>
              <a:spcAft>
                <a:spcPts val="0"/>
              </a:spcAft>
              <a:buSzPts val="1400"/>
              <a:buNone/>
            </a:pPr>
            <a:endParaRPr dirty="0"/>
          </a:p>
        </p:txBody>
      </p:sp>
      <p:sp>
        <p:nvSpPr>
          <p:cNvPr id="137" name="Google Shape;13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5"/>
          <p:cNvSpPr txBox="1">
            <a:spLocks noGrp="1"/>
          </p:cNvSpPr>
          <p:nvPr>
            <p:ph type="ctrTitle"/>
          </p:nvPr>
        </p:nvSpPr>
        <p:spPr>
          <a:xfrm>
            <a:off x="685800" y="1867661"/>
            <a:ext cx="7772400" cy="92333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5"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
        <p:nvSpPr>
          <p:cNvPr id="20" name="Google Shape;20;p15"/>
          <p:cNvSpPr>
            <a:spLocks noGrp="1"/>
          </p:cNvSpPr>
          <p:nvPr>
            <p:ph type="pic" idx="2"/>
          </p:nvPr>
        </p:nvSpPr>
        <p:spPr>
          <a:xfrm>
            <a:off x="0" y="3337686"/>
            <a:ext cx="4171758" cy="3520314"/>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457200" y="2340864"/>
            <a:ext cx="8349140" cy="830997"/>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Clr>
                <a:srgbClr val="F5AA2C"/>
              </a:buClr>
              <a:buSzPts val="4800"/>
              <a:buFont typeface="Calibri"/>
              <a:buNone/>
              <a:defRPr sz="4800" b="1" i="0">
                <a:solidFill>
                  <a:srgbClr val="F5AA2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a:spLocks noGrp="1"/>
          </p:cNvSpPr>
          <p:nvPr>
            <p:ph type="pic" idx="2"/>
          </p:nvPr>
        </p:nvSpPr>
        <p:spPr>
          <a:xfrm>
            <a:off x="0" y="3337686"/>
            <a:ext cx="4171758" cy="3520314"/>
          </a:xfrm>
          <a:prstGeom prst="rect">
            <a:avLst/>
          </a:prstGeom>
          <a:noFill/>
          <a:ln>
            <a:noFill/>
          </a:ln>
        </p:spPr>
      </p:sp>
      <p:pic>
        <p:nvPicPr>
          <p:cNvPr id="62" name="Google Shape;62;p25"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420623" y="2514600"/>
            <a:ext cx="2167128"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2000"/>
              <a:buFont typeface="Calibri"/>
              <a:buNone/>
              <a:defRPr sz="20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a:spLocks noGrp="1"/>
          </p:cNvSpPr>
          <p:nvPr>
            <p:ph type="pic" idx="2"/>
          </p:nvPr>
        </p:nvSpPr>
        <p:spPr>
          <a:xfrm>
            <a:off x="3136392" y="1371600"/>
            <a:ext cx="2606040" cy="3913632"/>
          </a:xfrm>
          <a:prstGeom prst="rect">
            <a:avLst/>
          </a:prstGeom>
          <a:noFill/>
          <a:ln>
            <a:noFill/>
          </a:ln>
        </p:spPr>
      </p:sp>
      <p:sp>
        <p:nvSpPr>
          <p:cNvPr id="66" name="Google Shape;66;p26"/>
          <p:cNvSpPr>
            <a:spLocks noGrp="1"/>
          </p:cNvSpPr>
          <p:nvPr>
            <p:ph type="pic" idx="3"/>
          </p:nvPr>
        </p:nvSpPr>
        <p:spPr>
          <a:xfrm>
            <a:off x="5943600" y="1371600"/>
            <a:ext cx="2615184" cy="3913632"/>
          </a:xfrm>
          <a:prstGeom prst="rect">
            <a:avLst/>
          </a:prstGeom>
          <a:noFill/>
          <a:ln>
            <a:noFill/>
          </a:ln>
        </p:spPr>
      </p:sp>
      <p:sp>
        <p:nvSpPr>
          <p:cNvPr id="67" name="Google Shape;67;p26"/>
          <p:cNvSpPr txBox="1">
            <a:spLocks noGrp="1"/>
          </p:cNvSpPr>
          <p:nvPr>
            <p:ph type="body" idx="1"/>
          </p:nvPr>
        </p:nvSpPr>
        <p:spPr>
          <a:xfrm>
            <a:off x="3136392" y="5349240"/>
            <a:ext cx="5413248"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r Graph">
  <p:cSld name="Table or Graph">
    <p:spTree>
      <p:nvGrpSpPr>
        <p:cNvPr id="1" name="Shape 68"/>
        <p:cNvGrpSpPr/>
        <p:nvPr/>
      </p:nvGrpSpPr>
      <p:grpSpPr>
        <a:xfrm>
          <a:off x="0" y="0"/>
          <a:ext cx="0" cy="0"/>
          <a:chOff x="0" y="0"/>
          <a:chExt cx="0" cy="0"/>
        </a:xfrm>
      </p:grpSpPr>
      <p:sp>
        <p:nvSpPr>
          <p:cNvPr id="69" name="Google Shape;69;p27"/>
          <p:cNvSpPr>
            <a:spLocks noGrp="1"/>
          </p:cNvSpPr>
          <p:nvPr>
            <p:ph type="pic" idx="2"/>
          </p:nvPr>
        </p:nvSpPr>
        <p:spPr>
          <a:xfrm>
            <a:off x="283463" y="594360"/>
            <a:ext cx="8559599" cy="5138928"/>
          </a:xfrm>
          <a:prstGeom prst="rect">
            <a:avLst/>
          </a:prstGeom>
          <a:noFill/>
          <a:ln>
            <a:noFill/>
          </a:ln>
        </p:spPr>
      </p:sp>
      <p:sp>
        <p:nvSpPr>
          <p:cNvPr id="70" name="Google Shape;70;p27"/>
          <p:cNvSpPr txBox="1">
            <a:spLocks noGrp="1"/>
          </p:cNvSpPr>
          <p:nvPr>
            <p:ph type="body" idx="1"/>
          </p:nvPr>
        </p:nvSpPr>
        <p:spPr>
          <a:xfrm>
            <a:off x="283462" y="5741663"/>
            <a:ext cx="8559599"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144619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2569464"/>
            <a:ext cx="8229600" cy="343982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F5AA2C"/>
              </a:buClr>
              <a:buSzPts val="32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57200" y="130903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57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9"/>
          <p:cNvSpPr txBox="1">
            <a:spLocks noGrp="1"/>
          </p:cNvSpPr>
          <p:nvPr>
            <p:ph type="body" idx="2"/>
          </p:nvPr>
        </p:nvSpPr>
        <p:spPr>
          <a:xfrm>
            <a:off x="4648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2340864"/>
            <a:ext cx="8349140" cy="830997"/>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Clr>
                <a:srgbClr val="F5AA2C"/>
              </a:buClr>
              <a:buSzPts val="4800"/>
              <a:buFont typeface="Calibri"/>
              <a:buNone/>
              <a:defRPr sz="4800" b="1" i="0">
                <a:solidFill>
                  <a:srgbClr val="F5AA2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a:spLocks noGrp="1"/>
          </p:cNvSpPr>
          <p:nvPr>
            <p:ph type="pic" idx="2"/>
          </p:nvPr>
        </p:nvSpPr>
        <p:spPr>
          <a:xfrm>
            <a:off x="0" y="3337686"/>
            <a:ext cx="4171758" cy="3520314"/>
          </a:xfrm>
          <a:prstGeom prst="rect">
            <a:avLst/>
          </a:prstGeom>
          <a:noFill/>
          <a:ln>
            <a:noFill/>
          </a:ln>
        </p:spPr>
      </p:sp>
      <p:pic>
        <p:nvPicPr>
          <p:cNvPr id="31" name="Google Shape;31;p20"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20623" y="2514600"/>
            <a:ext cx="2167128"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2000"/>
              <a:buFont typeface="Calibri"/>
              <a:buNone/>
              <a:defRPr sz="20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a:spLocks noGrp="1"/>
          </p:cNvSpPr>
          <p:nvPr>
            <p:ph type="pic" idx="2"/>
          </p:nvPr>
        </p:nvSpPr>
        <p:spPr>
          <a:xfrm>
            <a:off x="3136392" y="1371600"/>
            <a:ext cx="2606040" cy="3913632"/>
          </a:xfrm>
          <a:prstGeom prst="rect">
            <a:avLst/>
          </a:prstGeom>
          <a:noFill/>
          <a:ln>
            <a:noFill/>
          </a:ln>
        </p:spPr>
      </p:sp>
      <p:sp>
        <p:nvSpPr>
          <p:cNvPr id="35" name="Google Shape;35;p21"/>
          <p:cNvSpPr>
            <a:spLocks noGrp="1"/>
          </p:cNvSpPr>
          <p:nvPr>
            <p:ph type="pic" idx="3"/>
          </p:nvPr>
        </p:nvSpPr>
        <p:spPr>
          <a:xfrm>
            <a:off x="5943600" y="1371600"/>
            <a:ext cx="2615184" cy="3913632"/>
          </a:xfrm>
          <a:prstGeom prst="rect">
            <a:avLst/>
          </a:prstGeom>
          <a:noFill/>
          <a:ln>
            <a:noFill/>
          </a:ln>
        </p:spPr>
      </p:sp>
      <p:sp>
        <p:nvSpPr>
          <p:cNvPr id="36" name="Google Shape;36;p21"/>
          <p:cNvSpPr txBox="1">
            <a:spLocks noGrp="1"/>
          </p:cNvSpPr>
          <p:nvPr>
            <p:ph type="body" idx="1"/>
          </p:nvPr>
        </p:nvSpPr>
        <p:spPr>
          <a:xfrm>
            <a:off x="3136392" y="5349240"/>
            <a:ext cx="5413248"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r Graph">
  <p:cSld name="Table or Graph">
    <p:spTree>
      <p:nvGrpSpPr>
        <p:cNvPr id="1" name="Shape 37"/>
        <p:cNvGrpSpPr/>
        <p:nvPr/>
      </p:nvGrpSpPr>
      <p:grpSpPr>
        <a:xfrm>
          <a:off x="0" y="0"/>
          <a:ext cx="0" cy="0"/>
          <a:chOff x="0" y="0"/>
          <a:chExt cx="0" cy="0"/>
        </a:xfrm>
      </p:grpSpPr>
      <p:sp>
        <p:nvSpPr>
          <p:cNvPr id="38" name="Google Shape;38;p22"/>
          <p:cNvSpPr>
            <a:spLocks noGrp="1"/>
          </p:cNvSpPr>
          <p:nvPr>
            <p:ph type="pic" idx="2"/>
          </p:nvPr>
        </p:nvSpPr>
        <p:spPr>
          <a:xfrm>
            <a:off x="283463" y="594360"/>
            <a:ext cx="8559599" cy="5138928"/>
          </a:xfrm>
          <a:prstGeom prst="rect">
            <a:avLst/>
          </a:prstGeom>
          <a:noFill/>
          <a:ln>
            <a:noFill/>
          </a:ln>
        </p:spPr>
      </p:sp>
      <p:sp>
        <p:nvSpPr>
          <p:cNvPr id="39" name="Google Shape;39;p22"/>
          <p:cNvSpPr txBox="1">
            <a:spLocks noGrp="1"/>
          </p:cNvSpPr>
          <p:nvPr>
            <p:ph type="body" idx="1"/>
          </p:nvPr>
        </p:nvSpPr>
        <p:spPr>
          <a:xfrm>
            <a:off x="283462" y="5741663"/>
            <a:ext cx="8559599"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457200" y="144619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457200" y="2569464"/>
            <a:ext cx="8229600" cy="343982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F5AA2C"/>
              </a:buClr>
              <a:buSzPts val="32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ctrTitle"/>
          </p:nvPr>
        </p:nvSpPr>
        <p:spPr>
          <a:xfrm>
            <a:off x="685800" y="1867661"/>
            <a:ext cx="7772400" cy="92333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23"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
        <p:nvSpPr>
          <p:cNvPr id="54" name="Google Shape;54;p23"/>
          <p:cNvSpPr>
            <a:spLocks noGrp="1"/>
          </p:cNvSpPr>
          <p:nvPr>
            <p:ph type="pic" idx="2"/>
          </p:nvPr>
        </p:nvSpPr>
        <p:spPr>
          <a:xfrm>
            <a:off x="0" y="3337686"/>
            <a:ext cx="4171758" cy="3520314"/>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457200" y="130903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457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8" name="Google Shape;58;p24"/>
          <p:cNvSpPr txBox="1">
            <a:spLocks noGrp="1"/>
          </p:cNvSpPr>
          <p:nvPr>
            <p:ph type="body" idx="2"/>
          </p:nvPr>
        </p:nvSpPr>
        <p:spPr>
          <a:xfrm>
            <a:off x="4648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2372063"/>
            <a:ext cx="8229600" cy="375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p:nvPr/>
        </p:nvSpPr>
        <p:spPr>
          <a:xfrm>
            <a:off x="-1" y="0"/>
            <a:ext cx="9148459" cy="16409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4"/>
          <p:cNvSpPr/>
          <p:nvPr/>
        </p:nvSpPr>
        <p:spPr>
          <a:xfrm>
            <a:off x="-1" y="164093"/>
            <a:ext cx="9148460" cy="164093"/>
          </a:xfrm>
          <a:prstGeom prst="rect">
            <a:avLst/>
          </a:prstGeom>
          <a:solidFill>
            <a:srgbClr val="1585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4"/>
          <p:cNvSpPr/>
          <p:nvPr/>
        </p:nvSpPr>
        <p:spPr>
          <a:xfrm>
            <a:off x="0" y="328186"/>
            <a:ext cx="9144000" cy="164093"/>
          </a:xfrm>
          <a:prstGeom prst="rect">
            <a:avLst/>
          </a:prstGeom>
          <a:solidFill>
            <a:srgbClr val="AFE3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14" descr="1LineAAPLogoPositive280_blue.png"/>
          <p:cNvPicPr preferRelativeResize="0"/>
          <p:nvPr/>
        </p:nvPicPr>
        <p:blipFill rotWithShape="1">
          <a:blip r:embed="rId8">
            <a:alphaModFix/>
          </a:blip>
          <a:srcRect/>
          <a:stretch/>
        </p:blipFill>
        <p:spPr>
          <a:xfrm>
            <a:off x="5488133" y="6126163"/>
            <a:ext cx="3444501" cy="509149"/>
          </a:xfrm>
          <a:prstGeom prst="rect">
            <a:avLst/>
          </a:prstGeom>
          <a:noFill/>
          <a:ln>
            <a:noFill/>
          </a:ln>
        </p:spPr>
      </p:pic>
      <p:cxnSp>
        <p:nvCxnSpPr>
          <p:cNvPr id="16" name="Google Shape;16;p14"/>
          <p:cNvCxnSpPr/>
          <p:nvPr/>
        </p:nvCxnSpPr>
        <p:spPr>
          <a:xfrm>
            <a:off x="363869" y="6499491"/>
            <a:ext cx="5007233" cy="0"/>
          </a:xfrm>
          <a:prstGeom prst="straightConnector1">
            <a:avLst/>
          </a:prstGeom>
          <a:noFill/>
          <a:ln w="50800" cap="flat" cmpd="sng">
            <a:solidFill>
              <a:srgbClr val="AFE3F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17"/>
          <p:cNvSpPr txBox="1">
            <a:spLocks noGrp="1"/>
          </p:cNvSpPr>
          <p:nvPr>
            <p:ph type="body" idx="1"/>
          </p:nvPr>
        </p:nvSpPr>
        <p:spPr>
          <a:xfrm>
            <a:off x="457200" y="2372063"/>
            <a:ext cx="8229600" cy="375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17"/>
          <p:cNvSpPr/>
          <p:nvPr/>
        </p:nvSpPr>
        <p:spPr>
          <a:xfrm>
            <a:off x="-1" y="0"/>
            <a:ext cx="9148459" cy="16409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7"/>
          <p:cNvSpPr/>
          <p:nvPr/>
        </p:nvSpPr>
        <p:spPr>
          <a:xfrm>
            <a:off x="-1" y="164093"/>
            <a:ext cx="9148460" cy="164093"/>
          </a:xfrm>
          <a:prstGeom prst="rect">
            <a:avLst/>
          </a:prstGeom>
          <a:solidFill>
            <a:srgbClr val="1585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17"/>
          <p:cNvSpPr/>
          <p:nvPr/>
        </p:nvSpPr>
        <p:spPr>
          <a:xfrm>
            <a:off x="0" y="328186"/>
            <a:ext cx="9144000" cy="164093"/>
          </a:xfrm>
          <a:prstGeom prst="rect">
            <a:avLst/>
          </a:prstGeom>
          <a:solidFill>
            <a:srgbClr val="AFE3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 name="Google Shape;46;p17" descr="1LineAAPLogoPositive280_blue.png"/>
          <p:cNvPicPr preferRelativeResize="0"/>
          <p:nvPr/>
        </p:nvPicPr>
        <p:blipFill rotWithShape="1">
          <a:blip r:embed="rId8">
            <a:alphaModFix/>
          </a:blip>
          <a:srcRect/>
          <a:stretch/>
        </p:blipFill>
        <p:spPr>
          <a:xfrm>
            <a:off x="5488133" y="6126163"/>
            <a:ext cx="3444501" cy="509149"/>
          </a:xfrm>
          <a:prstGeom prst="rect">
            <a:avLst/>
          </a:prstGeom>
          <a:noFill/>
          <a:ln>
            <a:noFill/>
          </a:ln>
        </p:spPr>
      </p:pic>
      <p:cxnSp>
        <p:nvCxnSpPr>
          <p:cNvPr id="47" name="Google Shape;47;p17"/>
          <p:cNvCxnSpPr/>
          <p:nvPr/>
        </p:nvCxnSpPr>
        <p:spPr>
          <a:xfrm>
            <a:off x="363869" y="6499491"/>
            <a:ext cx="5007233" cy="0"/>
          </a:xfrm>
          <a:prstGeom prst="straightConnector1">
            <a:avLst/>
          </a:prstGeom>
          <a:noFill/>
          <a:ln w="50800" cap="flat" cmpd="sng">
            <a:solidFill>
              <a:srgbClr val="AFE3F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m02.safelinks.protection.outlook.com/?url=http%3A%2F%2Fbit.ly%2FAHI_Spark&amp;data=04%7C01%7Cdwaldron%40aap.org%7Cd6a88ad5d9a54d60b2e208d99a14fdc2%7C686a5effab4f4bad8f3a22a2632445b9%7C0%7C0%7C637710237238828077%7CUnknown%7CTWFpbGZsb3d8eyJWIjoiMC4wLjAwMDAiLCJQIjoiV2luMzIiLCJBTiI6Ik1haWwiLCJXVCI6Mn0%3D%7C1000&amp;sdata=TQrbIMqocsmNrQ9eD4EqEbfd9rgpg7atGWJplbAOkM8%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ychildren.org/English/health-issues/conditions/heart/Pages/Preconception-Counseling-for-Women-with-a-CHD.aspx" TargetMode="External"/><Relationship Id="rId3" Type="http://schemas.openxmlformats.org/officeDocument/2006/relationships/hyperlink" Target="https://publications.aap.org/pediatrics/article/140/5/e20172607/37782/The-Care-of-Children-With-Congenital-Heart-Disease?_ga=2.70736088.933241104.1662664319-2029045919.1630089008" TargetMode="External"/><Relationship Id="rId7" Type="http://schemas.openxmlformats.org/officeDocument/2006/relationships/hyperlink" Target="https://www.healthychildren.org/English/health-issues/conditions/heart/Pages/Birth-Control-for-Young-Women-with-a-CHD.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healthychildren.org/English/health-issues/conditions/heart/Pages/Reproductive-Health-in-Young-Women-with-Congenital-Heart-Defects.aspx?_ga=2.65016878.165449135.1647959200-506821398.1552938974&amp;_gl=1*1pyhwor*_ga*NTA2ODIxMzk4LjE1NTI5Mzg5NzQ.*_ga_FD9D3XZVQQ*MTY0Nzk1OTE5OS4xOTUuMC4xNjQ3OTU5MTk5LjA." TargetMode="External"/><Relationship Id="rId11" Type="http://schemas.openxmlformats.org/officeDocument/2006/relationships/hyperlink" Target="https://www.healthychildren.org/English/health-issues/conditions/heart/Pages/Genetics-and-Congenital-Heart-Defects.aspx" TargetMode="External"/><Relationship Id="rId5" Type="http://schemas.openxmlformats.org/officeDocument/2006/relationships/hyperlink" Target="https://www.aap.org/link/01112237005e43f78ff9302f9768951d.aspx" TargetMode="External"/><Relationship Id="rId10" Type="http://schemas.openxmlformats.org/officeDocument/2006/relationships/hyperlink" Target="https://www.healthychildren.org/English/health-issues/conditions/heart/Pages/Parenting-with-CHD-Why-Prioritizing-Your-Own-Health-Is-Important.aspx" TargetMode="External"/><Relationship Id="rId4" Type="http://schemas.openxmlformats.org/officeDocument/2006/relationships/hyperlink" Target="https://www.aap.org/CHDcare" TargetMode="External"/><Relationship Id="rId9" Type="http://schemas.openxmlformats.org/officeDocument/2006/relationships/hyperlink" Target="https://www.healthychildren.org/English/health-issues/conditions/heart/Pages/Planning-A-Healthy-Pregnancy-with-a-CHD.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rveymonkey.com/r/CHDAwareness?Tool=%5bMT1%5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p:nvPr>
        </p:nvSpPr>
        <p:spPr>
          <a:xfrm>
            <a:off x="685800" y="1397675"/>
            <a:ext cx="7772400" cy="28931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lt1"/>
              </a:buClr>
              <a:buSzPts val="4800"/>
              <a:buFont typeface="Alegreya Sans"/>
              <a:buNone/>
            </a:pPr>
            <a:r>
              <a:rPr lang="en-US" sz="4400" b="1" dirty="0">
                <a:latin typeface="Alegreya Sans"/>
                <a:ea typeface="Alegreya Sans"/>
                <a:cs typeface="Alegreya Sans"/>
                <a:sym typeface="Alegreya Sans"/>
              </a:rPr>
              <a:t>Facilitated Training –</a:t>
            </a:r>
            <a:r>
              <a:rPr lang="en-US" sz="4400" dirty="0">
                <a:latin typeface="Alegreya Sans"/>
                <a:ea typeface="Alegreya Sans"/>
                <a:cs typeface="Alegreya Sans"/>
                <a:sym typeface="Alegreya Sans"/>
              </a:rPr>
              <a:t> </a:t>
            </a:r>
            <a:br>
              <a:rPr lang="en-US" sz="4400" dirty="0">
                <a:latin typeface="Alegreya Sans"/>
                <a:ea typeface="Alegreya Sans"/>
                <a:cs typeface="Alegreya Sans"/>
                <a:sym typeface="Alegreya Sans"/>
              </a:rPr>
            </a:br>
            <a:r>
              <a:rPr lang="en-US" sz="4400" dirty="0">
                <a:latin typeface="Alegreya Sans"/>
                <a:ea typeface="Alegreya Sans"/>
                <a:cs typeface="Alegreya Sans"/>
                <a:sym typeface="Alegreya Sans"/>
              </a:rPr>
              <a:t>Reproductive Health Care and Congenital Heart </a:t>
            </a:r>
            <a:r>
              <a:rPr lang="en-US" sz="4400" dirty="0">
                <a:latin typeface="Alegreya Sans"/>
                <a:ea typeface="Alegreya Sans"/>
                <a:cs typeface="Alegreya Sans"/>
                <a:sym typeface="Alegreya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Defects</a:t>
            </a:r>
            <a:br>
              <a:rPr lang="en-US" sz="4400" dirty="0">
                <a:latin typeface="Alegreya Sans"/>
                <a:ea typeface="Alegreya Sans"/>
                <a:cs typeface="Alegreya Sans"/>
                <a:sym typeface="Alegreya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br>
            <a:endParaRPr lang="en-US" sz="5600" dirty="0"/>
          </a:p>
        </p:txBody>
      </p:sp>
      <p:sp>
        <p:nvSpPr>
          <p:cNvPr id="4" name="Google Shape;77;g1471ac82510_4_0">
            <a:extLst>
              <a:ext uri="{FF2B5EF4-FFF2-40B4-BE49-F238E27FC236}">
                <a16:creationId xmlns:a16="http://schemas.microsoft.com/office/drawing/2014/main" id="{B7F1B956-3947-4C46-58C9-A44929FF7AB0}"/>
              </a:ext>
            </a:extLst>
          </p:cNvPr>
          <p:cNvSpPr txBox="1"/>
          <p:nvPr/>
        </p:nvSpPr>
        <p:spPr>
          <a:xfrm>
            <a:off x="883800" y="4057668"/>
            <a:ext cx="7376400" cy="1769685"/>
          </a:xfrm>
          <a:prstGeom prst="rect">
            <a:avLst/>
          </a:prstGeom>
          <a:noFill/>
          <a:ln>
            <a:noFill/>
          </a:ln>
        </p:spPr>
        <p:txBody>
          <a:bodyPr spcFirstLastPara="1" wrap="square" lIns="91425" tIns="91425" rIns="91425" bIns="91425" anchor="t" anchorCtr="0">
            <a:spAutoFit/>
          </a:bodyPr>
          <a:lstStyle/>
          <a:p>
            <a:pPr marL="0" lvl="0" indent="0" rtl="0">
              <a:lnSpc>
                <a:spcPct val="100000"/>
              </a:lnSpc>
              <a:spcBef>
                <a:spcPts val="640"/>
              </a:spcBef>
              <a:spcAft>
                <a:spcPts val="0"/>
              </a:spcAft>
              <a:buSzPts val="3200"/>
              <a:buNone/>
            </a:pPr>
            <a:r>
              <a:rPr lang="en-US" dirty="0">
                <a:solidFill>
                  <a:schemeClr val="bg1"/>
                </a:solidFill>
                <a:latin typeface="Alegreya Sans"/>
                <a:ea typeface="Alegreya Sans"/>
                <a:cs typeface="Alegreya Sans"/>
                <a:sym typeface="Alegreya Sans"/>
              </a:rPr>
              <a:t>This project is funded through a cooperative agreement (#5NU38OT000282) between the American Academy of Pediatrics and the Centers for Disease Control and Prevention’s National Center on Birth Defects and Developmental Disabilities. Developed in January 2023.</a:t>
            </a:r>
            <a:endParaRPr lang="en-US" dirty="0">
              <a:solidFill>
                <a:schemeClr val="bg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dirty="0">
                <a:solidFill>
                  <a:schemeClr val="lt1"/>
                </a:solidFill>
                <a:latin typeface="Alegreya Sans"/>
                <a:ea typeface="Alegreya Sans"/>
                <a:cs typeface="Alegreya Sans"/>
                <a:sym typeface="Alegreya Sans"/>
              </a:rPr>
              <a:t>The format for this training was inspired by the Spark trainings developed by the Adolescent Health Initiative at the University of Michigan. Their trainings can be found on their website at: </a:t>
            </a:r>
            <a:r>
              <a:rPr lang="en-US" sz="1400" b="0" i="0" u="sng" strike="noStrike" cap="none" dirty="0">
                <a:solidFill>
                  <a:schemeClr val="hlink"/>
                </a:solidFill>
                <a:latin typeface="Alegreya Sans"/>
                <a:ea typeface="Alegreya Sans"/>
                <a:cs typeface="Alegreya Sans"/>
                <a:sym typeface="Alegreya Sans"/>
                <a:hlinkClick r:id="rId3"/>
              </a:rPr>
              <a:t>http://bit.ly/AHI_Spark</a:t>
            </a:r>
            <a:r>
              <a:rPr lang="en-US" sz="1400" b="0" i="0" u="none" strike="noStrike" cap="none" dirty="0">
                <a:solidFill>
                  <a:schemeClr val="lt1"/>
                </a:solidFill>
                <a:latin typeface="Alegreya Sans"/>
                <a:ea typeface="Alegreya Sans"/>
                <a:cs typeface="Alegreya Sans"/>
                <a:sym typeface="Alegreya Sans"/>
              </a:rPr>
              <a:t>.</a:t>
            </a:r>
            <a:endParaRPr sz="1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57200" y="800155"/>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dirty="0">
                <a:latin typeface="Alegreya Sans"/>
                <a:ea typeface="Alegreya Sans"/>
                <a:cs typeface="Alegreya Sans"/>
                <a:sym typeface="Alegreya Sans"/>
              </a:rPr>
              <a:t>Life Stage 4: Post-partum</a:t>
            </a:r>
            <a:endParaRPr dirty="0"/>
          </a:p>
        </p:txBody>
      </p:sp>
      <p:sp>
        <p:nvSpPr>
          <p:cNvPr id="147" name="Google Shape;147;p7"/>
          <p:cNvSpPr txBox="1">
            <a:spLocks noGrp="1"/>
          </p:cNvSpPr>
          <p:nvPr>
            <p:ph type="body" idx="1"/>
          </p:nvPr>
        </p:nvSpPr>
        <p:spPr>
          <a:xfrm>
            <a:off x="457200" y="1678917"/>
            <a:ext cx="8229600" cy="3982411"/>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Clr>
                <a:srgbClr val="F5AA2C"/>
              </a:buClr>
              <a:buSzPts val="3200"/>
              <a:buNone/>
            </a:pPr>
            <a:r>
              <a:rPr lang="en-US" sz="2800" b="1" dirty="0">
                <a:latin typeface="Alegreya Sans"/>
                <a:ea typeface="Alegreya Sans"/>
                <a:cs typeface="Alegreya Sans"/>
                <a:sym typeface="Alegreya Sans"/>
              </a:rPr>
              <a:t>Post-partum Considerations</a:t>
            </a:r>
            <a:endParaRPr sz="2800" b="1"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Close postpartum follow up</a:t>
            </a:r>
            <a:r>
              <a:rPr lang="en-US" sz="2800" baseline="30000" dirty="0">
                <a:latin typeface="Alegreya Sans"/>
                <a:ea typeface="Alegreya Sans"/>
                <a:cs typeface="Alegreya Sans"/>
                <a:sym typeface="Alegreya Sans"/>
              </a:rPr>
              <a:t>1 </a:t>
            </a:r>
            <a:endParaRPr sz="2800" baseline="300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Hypertension</a:t>
            </a:r>
            <a:r>
              <a:rPr lang="en-US" sz="2800" baseline="30000" dirty="0">
                <a:latin typeface="Alegreya Sans"/>
                <a:ea typeface="Alegreya Sans"/>
                <a:cs typeface="Alegreya Sans"/>
                <a:sym typeface="Alegreya Sans"/>
              </a:rPr>
              <a:t>2-4</a:t>
            </a:r>
            <a:endParaRPr sz="2800" baseline="300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Heart failure</a:t>
            </a:r>
            <a:r>
              <a:rPr lang="en-US" sz="2800" baseline="30000" dirty="0">
                <a:latin typeface="Alegreya Sans"/>
                <a:ea typeface="Alegreya Sans"/>
                <a:cs typeface="Alegreya Sans"/>
                <a:sym typeface="Alegreya Sans"/>
              </a:rPr>
              <a:t>3</a:t>
            </a:r>
            <a:endParaRPr sz="2800" baseline="300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Medication management</a:t>
            </a:r>
            <a:r>
              <a:rPr lang="en-US" sz="2800" baseline="30000" dirty="0">
                <a:latin typeface="Alegreya Sans"/>
                <a:ea typeface="Alegreya Sans"/>
                <a:cs typeface="Alegreya Sans"/>
                <a:sym typeface="Alegreya Sans"/>
              </a:rPr>
              <a:t>4</a:t>
            </a:r>
            <a:endParaRPr sz="2800" baseline="300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Breastfeeding</a:t>
            </a:r>
            <a:r>
              <a:rPr lang="en-US" sz="2800" baseline="30000" dirty="0">
                <a:latin typeface="Alegreya Sans"/>
                <a:ea typeface="Alegreya Sans"/>
                <a:cs typeface="Alegreya Sans"/>
                <a:sym typeface="Alegreya Sans"/>
              </a:rPr>
              <a:t>5</a:t>
            </a:r>
            <a:endParaRPr sz="2800" baseline="30000" dirty="0">
              <a:latin typeface="Alegreya Sans"/>
              <a:ea typeface="Alegreya Sans"/>
              <a:cs typeface="Alegreya Sans"/>
              <a:sym typeface="Alegreya Sans"/>
            </a:endParaRPr>
          </a:p>
          <a:p>
            <a:pPr marL="914400" lvl="1" indent="-342900" algn="l" rtl="0">
              <a:lnSpc>
                <a:spcPct val="100000"/>
              </a:lnSpc>
              <a:spcBef>
                <a:spcPts val="360"/>
              </a:spcBef>
              <a:spcAft>
                <a:spcPts val="0"/>
              </a:spcAft>
              <a:buSzPts val="1800"/>
              <a:buChar char="–"/>
            </a:pPr>
            <a:r>
              <a:rPr lang="en-US" sz="2400" dirty="0">
                <a:latin typeface="Alegreya Sans"/>
                <a:ea typeface="Alegreya Sans"/>
                <a:cs typeface="Alegreya Sans"/>
                <a:sym typeface="Alegreya Sans"/>
              </a:rPr>
              <a:t>Few contraindications</a:t>
            </a:r>
            <a:endParaRPr sz="2400" dirty="0">
              <a:latin typeface="Alegreya Sans"/>
              <a:ea typeface="Alegreya Sans"/>
              <a:cs typeface="Alegreya Sans"/>
              <a:sym typeface="Alegreya Sans"/>
            </a:endParaRPr>
          </a:p>
          <a:p>
            <a:pPr marL="914400" lvl="1" indent="-342900" algn="l" rtl="0">
              <a:lnSpc>
                <a:spcPct val="100000"/>
              </a:lnSpc>
              <a:spcBef>
                <a:spcPts val="360"/>
              </a:spcBef>
              <a:spcAft>
                <a:spcPts val="0"/>
              </a:spcAft>
              <a:buSzPts val="1800"/>
              <a:buChar char="–"/>
            </a:pPr>
            <a:r>
              <a:rPr lang="en-US" sz="2400" dirty="0">
                <a:latin typeface="Alegreya Sans"/>
                <a:ea typeface="Alegreya Sans"/>
                <a:cs typeface="Alegreya Sans"/>
                <a:sym typeface="Alegreya Sans"/>
              </a:rPr>
              <a:t>Few medications are contraindicated</a:t>
            </a:r>
            <a:endParaRPr sz="2400" dirty="0">
              <a:latin typeface="Alegreya Sans"/>
              <a:ea typeface="Alegreya Sans"/>
              <a:cs typeface="Alegreya Sans"/>
              <a:sym typeface="Alegreya Sans"/>
            </a:endParaRPr>
          </a:p>
          <a:p>
            <a:pPr marL="25400" lvl="0" indent="0" algn="l" rtl="0">
              <a:lnSpc>
                <a:spcPct val="100000"/>
              </a:lnSpc>
              <a:spcBef>
                <a:spcPts val="640"/>
              </a:spcBef>
              <a:spcAft>
                <a:spcPts val="0"/>
              </a:spcAft>
              <a:buSzPts val="3200"/>
              <a:buNone/>
            </a:pPr>
            <a:br>
              <a:rPr lang="en-US"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457200" y="753571"/>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Resources</a:t>
            </a:r>
            <a:endParaRPr>
              <a:latin typeface="Alegreya Sans"/>
              <a:ea typeface="Alegreya Sans"/>
              <a:cs typeface="Alegreya Sans"/>
              <a:sym typeface="Alegreya Sans"/>
            </a:endParaRPr>
          </a:p>
        </p:txBody>
      </p:sp>
      <p:sp>
        <p:nvSpPr>
          <p:cNvPr id="154" name="Google Shape;154;p9"/>
          <p:cNvSpPr txBox="1">
            <a:spLocks noGrp="1"/>
          </p:cNvSpPr>
          <p:nvPr>
            <p:ph type="body" idx="1"/>
          </p:nvPr>
        </p:nvSpPr>
        <p:spPr>
          <a:xfrm>
            <a:off x="457200" y="1399902"/>
            <a:ext cx="8229600" cy="4609384"/>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pPr>
            <a:r>
              <a:rPr lang="en-US" sz="2400" dirty="0">
                <a:latin typeface="Alegreya Sans"/>
                <a:ea typeface="Alegreya Sans"/>
                <a:cs typeface="Alegreya Sans"/>
                <a:sym typeface="Alegreya Sans"/>
              </a:rPr>
              <a:t>AAP Policy Statement:</a:t>
            </a:r>
          </a:p>
          <a:p>
            <a:pPr lvl="1" indent="-457200">
              <a:spcBef>
                <a:spcPts val="0"/>
              </a:spcBef>
            </a:pPr>
            <a:r>
              <a:rPr lang="en-US" sz="2000" dirty="0">
                <a:latin typeface="Alegreya Sans"/>
                <a:ea typeface="Alegreya Sans"/>
                <a:cs typeface="Alegreya Sans"/>
                <a:sym typeface="Alegreya Sans"/>
                <a:hlinkClick r:id="rId3"/>
              </a:rPr>
              <a:t>The Care of Children With Congenital Heart Disease in Their Primary Medical Home</a:t>
            </a:r>
            <a:endParaRPr lang="en-US" sz="2000" dirty="0">
              <a:latin typeface="Alegreya Sans"/>
              <a:ea typeface="Alegreya Sans"/>
              <a:cs typeface="Alegreya Sans"/>
              <a:sym typeface="Alegreya Sans"/>
            </a:endParaRPr>
          </a:p>
          <a:p>
            <a:pPr indent="-457200">
              <a:lnSpc>
                <a:spcPct val="150000"/>
              </a:lnSpc>
              <a:spcBef>
                <a:spcPts val="0"/>
              </a:spcBef>
            </a:pPr>
            <a:r>
              <a:rPr lang="en-US" sz="2400" dirty="0">
                <a:latin typeface="Alegreya Sans"/>
                <a:sym typeface="Alegreya Sans"/>
                <a:hlinkClick r:id="rId4"/>
              </a:rPr>
              <a:t>Congenital Health Defects Awareness Toolkit</a:t>
            </a:r>
            <a:endParaRPr sz="2400" dirty="0">
              <a:latin typeface="Alegreya Sans"/>
              <a:sym typeface="Alegreya Sans"/>
            </a:endParaRPr>
          </a:p>
          <a:p>
            <a:pPr indent="-457200">
              <a:lnSpc>
                <a:spcPct val="150000"/>
              </a:lnSpc>
              <a:spcBef>
                <a:spcPts val="0"/>
              </a:spcBef>
            </a:pPr>
            <a:r>
              <a:rPr lang="en-US" sz="2400" dirty="0">
                <a:latin typeface="Alegreya Sans"/>
                <a:sym typeface="Alegreya Sans"/>
                <a:hlinkClick r:id="rId5"/>
              </a:rPr>
              <a:t>AAP Congenital Heart Public Health Consortium</a:t>
            </a:r>
            <a:endParaRPr lang="en-US" sz="2400" dirty="0">
              <a:latin typeface="Alegreya Sans"/>
              <a:sym typeface="Alegreya Sans"/>
            </a:endParaRPr>
          </a:p>
          <a:p>
            <a:pPr indent="-457200">
              <a:lnSpc>
                <a:spcPct val="150000"/>
              </a:lnSpc>
              <a:spcBef>
                <a:spcPts val="0"/>
              </a:spcBef>
            </a:pPr>
            <a:r>
              <a:rPr lang="en-US" sz="2400" dirty="0">
                <a:latin typeface="Alegreya Sans" panose="00000500000000000000" pitchFamily="2" charset="0"/>
                <a:sym typeface="Alegreya Sans"/>
              </a:rPr>
              <a:t>HealthyChildren.org Articles:</a:t>
            </a:r>
          </a:p>
          <a:p>
            <a:pPr lvl="1" fontAlgn="base"/>
            <a:r>
              <a:rPr lang="en-US" sz="1600" dirty="0">
                <a:solidFill>
                  <a:schemeClr val="bg2">
                    <a:lumMod val="60000"/>
                    <a:lumOff val="40000"/>
                  </a:schemeClr>
                </a:solidFill>
                <a:latin typeface="Alegreya Sans"/>
                <a:hlinkClick r:id="rId6">
                  <a:extLst>
                    <a:ext uri="{A12FA001-AC4F-418D-AE19-62706E023703}">
                      <ahyp:hlinkClr xmlns:ahyp="http://schemas.microsoft.com/office/drawing/2018/hyperlinkcolor" val="tx"/>
                    </a:ext>
                  </a:extLst>
                </a:hlinkClick>
              </a:rPr>
              <a:t>Reproductive Health in Young Women with Congenital Heart Defects</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7">
                  <a:extLst>
                    <a:ext uri="{A12FA001-AC4F-418D-AE19-62706E023703}">
                      <ahyp:hlinkClr xmlns:ahyp="http://schemas.microsoft.com/office/drawing/2018/hyperlinkcolor" val="tx"/>
                    </a:ext>
                  </a:extLst>
                </a:hlinkClick>
              </a:rPr>
              <a:t>Birth Control for Young Women with a CHD</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8">
                  <a:extLst>
                    <a:ext uri="{A12FA001-AC4F-418D-AE19-62706E023703}">
                      <ahyp:hlinkClr xmlns:ahyp="http://schemas.microsoft.com/office/drawing/2018/hyperlinkcolor" val="tx"/>
                    </a:ext>
                  </a:extLst>
                </a:hlinkClick>
              </a:rPr>
              <a:t>Preconception Counseling for Women with a CHD</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9">
                  <a:extLst>
                    <a:ext uri="{A12FA001-AC4F-418D-AE19-62706E023703}">
                      <ahyp:hlinkClr xmlns:ahyp="http://schemas.microsoft.com/office/drawing/2018/hyperlinkcolor" val="tx"/>
                    </a:ext>
                  </a:extLst>
                </a:hlinkClick>
              </a:rPr>
              <a:t>Planning a Healthy Pregnancy with a CHD</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10">
                  <a:extLst>
                    <a:ext uri="{A12FA001-AC4F-418D-AE19-62706E023703}">
                      <ahyp:hlinkClr xmlns:ahyp="http://schemas.microsoft.com/office/drawing/2018/hyperlinkcolor" val="tx"/>
                    </a:ext>
                  </a:extLst>
                </a:hlinkClick>
              </a:rPr>
              <a:t>Parenting with a CHD: Why Prioritizing Your Own Health Is Important</a:t>
            </a:r>
            <a:endParaRPr lang="en-US" sz="1600" dirty="0">
              <a:solidFill>
                <a:schemeClr val="bg2">
                  <a:lumMod val="60000"/>
                  <a:lumOff val="40000"/>
                </a:schemeClr>
              </a:solidFill>
              <a:latin typeface="Alegreya Sans"/>
              <a:sym typeface="Alegreya Sans"/>
            </a:endParaRPr>
          </a:p>
          <a:p>
            <a:pPr lvl="1" fontAlgn="base"/>
            <a:r>
              <a:rPr lang="en-US" sz="1600" dirty="0">
                <a:solidFill>
                  <a:schemeClr val="bg2">
                    <a:lumMod val="60000"/>
                    <a:lumOff val="40000"/>
                  </a:schemeClr>
                </a:solidFill>
                <a:latin typeface="Alegreya Sans"/>
                <a:hlinkClick r:id="rId11">
                  <a:extLst>
                    <a:ext uri="{A12FA001-AC4F-418D-AE19-62706E023703}">
                      <ahyp:hlinkClr xmlns:ahyp="http://schemas.microsoft.com/office/drawing/2018/hyperlinkcolor" val="tx"/>
                    </a:ext>
                  </a:extLst>
                </a:hlinkClick>
              </a:rPr>
              <a:t>Genetics and CHDs</a:t>
            </a:r>
            <a:endParaRPr lang="en-US" sz="1600" dirty="0">
              <a:solidFill>
                <a:schemeClr val="bg2">
                  <a:lumMod val="60000"/>
                  <a:lumOff val="40000"/>
                </a:schemeClr>
              </a:solidFill>
              <a:latin typeface="Alegreya Sans"/>
            </a:endParaRPr>
          </a:p>
          <a:p>
            <a:pPr indent="-457200">
              <a:lnSpc>
                <a:spcPct val="150000"/>
              </a:lnSpc>
              <a:spcBef>
                <a:spcPts val="0"/>
              </a:spcBef>
            </a:pPr>
            <a:endParaRPr lang="en-US" sz="2400" dirty="0">
              <a:latin typeface="Alegreya Sans"/>
              <a:sym typeface="Alegrey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708261"/>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Case-</a:t>
            </a:r>
            <a:r>
              <a:rPr lang="en-US" dirty="0">
                <a:latin typeface="Alegreya Sans"/>
                <a:ea typeface="Alegreya Sans"/>
                <a:cs typeface="Alegreya Sans"/>
                <a:sym typeface="Alegreya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Study and Discussion</a:t>
            </a:r>
            <a:endParaRPr lang="en-US" dirty="0">
              <a:latin typeface="Alegreya Sans"/>
              <a:ea typeface="Alegreya Sans"/>
              <a:cs typeface="Alegreya Sans"/>
              <a:sym typeface="Alegreya Sans"/>
            </a:endParaRPr>
          </a:p>
        </p:txBody>
      </p:sp>
      <p:sp>
        <p:nvSpPr>
          <p:cNvPr id="161" name="Google Shape;161;p10"/>
          <p:cNvSpPr txBox="1">
            <a:spLocks noGrp="1"/>
          </p:cNvSpPr>
          <p:nvPr>
            <p:ph type="body" idx="1"/>
          </p:nvPr>
        </p:nvSpPr>
        <p:spPr>
          <a:xfrm>
            <a:off x="457200" y="1582321"/>
            <a:ext cx="8229600" cy="4337216"/>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F5AA2C"/>
              </a:buClr>
              <a:buSzPts val="3200"/>
              <a:buNone/>
            </a:pPr>
            <a:r>
              <a:rPr lang="en-US">
                <a:latin typeface="Alegreya Sans"/>
                <a:ea typeface="Alegreya Sans"/>
                <a:cs typeface="Alegreya Sans"/>
                <a:sym typeface="Alegreya Sans"/>
              </a:rPr>
              <a:t>See case study document</a:t>
            </a:r>
            <a:endParaRPr>
              <a:latin typeface="Alegreya Sans"/>
              <a:ea typeface="Alegreya Sans"/>
              <a:cs typeface="Alegreya Sans"/>
              <a:sym typeface="Alegreya Sans"/>
            </a:endParaRPr>
          </a:p>
          <a:p>
            <a:pPr marL="342900" lvl="0" indent="-139700" algn="l" rtl="0">
              <a:lnSpc>
                <a:spcPct val="100000"/>
              </a:lnSpc>
              <a:spcBef>
                <a:spcPts val="0"/>
              </a:spcBef>
              <a:spcAft>
                <a:spcPts val="0"/>
              </a:spcAft>
              <a:buClr>
                <a:srgbClr val="F5AA2C"/>
              </a:buClr>
              <a:buSzPts val="3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708261"/>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Evaluation Survey</a:t>
            </a:r>
          </a:p>
        </p:txBody>
      </p:sp>
      <p:sp>
        <p:nvSpPr>
          <p:cNvPr id="161" name="Google Shape;161;p10"/>
          <p:cNvSpPr txBox="1">
            <a:spLocks noGrp="1"/>
          </p:cNvSpPr>
          <p:nvPr>
            <p:ph type="body" idx="1"/>
          </p:nvPr>
        </p:nvSpPr>
        <p:spPr>
          <a:xfrm>
            <a:off x="457201" y="1582321"/>
            <a:ext cx="5124734" cy="4337216"/>
          </a:xfrm>
          <a:prstGeom prst="rect">
            <a:avLst/>
          </a:prstGeom>
          <a:noFill/>
          <a:ln>
            <a:noFill/>
          </a:ln>
        </p:spPr>
        <p:txBody>
          <a:bodyPr spcFirstLastPara="1" wrap="square" lIns="91425" tIns="45700" rIns="91425" bIns="45700" anchor="t" anchorCtr="0">
            <a:noAutofit/>
          </a:bodyPr>
          <a:lstStyle/>
          <a:p>
            <a:pPr marL="203200" indent="0">
              <a:spcBef>
                <a:spcPts val="0"/>
              </a:spcBef>
              <a:buNone/>
            </a:pPr>
            <a:r>
              <a:rPr lang="en-US" sz="2800" dirty="0"/>
              <a:t>If you </a:t>
            </a:r>
            <a:r>
              <a:rPr lang="en-US" sz="2800" u="sng" dirty="0"/>
              <a:t>facilitated this presentation</a:t>
            </a:r>
            <a:r>
              <a:rPr lang="en-US" sz="2800" dirty="0"/>
              <a:t>, please complete this </a:t>
            </a:r>
            <a:r>
              <a:rPr lang="en-US" sz="2800" dirty="0">
                <a:hlinkClick r:id="rId3"/>
              </a:rPr>
              <a:t>evaluation survey </a:t>
            </a:r>
            <a:r>
              <a:rPr lang="en-US" sz="2800" dirty="0"/>
              <a:t>and select </a:t>
            </a:r>
            <a:r>
              <a:rPr lang="en-US" sz="2800" u="sng" dirty="0"/>
              <a:t>facilitator</a:t>
            </a:r>
            <a:r>
              <a:rPr lang="en-US" sz="2800" dirty="0"/>
              <a:t>.</a:t>
            </a:r>
          </a:p>
          <a:p>
            <a:pPr marL="203200" indent="0">
              <a:spcBef>
                <a:spcPts val="0"/>
              </a:spcBef>
              <a:buNone/>
            </a:pPr>
            <a:endParaRPr lang="en-US" sz="2800" dirty="0"/>
          </a:p>
          <a:p>
            <a:pPr marL="203200" indent="0">
              <a:spcBef>
                <a:spcPts val="0"/>
              </a:spcBef>
              <a:buNone/>
            </a:pPr>
            <a:r>
              <a:rPr lang="en-US" sz="2800" dirty="0"/>
              <a:t>If you </a:t>
            </a:r>
            <a:r>
              <a:rPr lang="en-US" sz="2800" u="sng" dirty="0"/>
              <a:t>participated as a trainee</a:t>
            </a:r>
            <a:r>
              <a:rPr lang="en-US" sz="2800" dirty="0"/>
              <a:t>, please also complete this </a:t>
            </a:r>
            <a:r>
              <a:rPr lang="en-US" sz="2800" dirty="0">
                <a:hlinkClick r:id="rId3"/>
              </a:rPr>
              <a:t>evaluation survey </a:t>
            </a:r>
            <a:r>
              <a:rPr lang="en-US" sz="2800" dirty="0"/>
              <a:t> and select </a:t>
            </a:r>
            <a:r>
              <a:rPr lang="en-US" sz="2800" u="sng" dirty="0"/>
              <a:t>trainee</a:t>
            </a:r>
            <a:r>
              <a:rPr lang="en-US" sz="2800" dirty="0"/>
              <a:t>.</a:t>
            </a:r>
          </a:p>
          <a:p>
            <a:pPr marL="203200" indent="0">
              <a:spcBef>
                <a:spcPts val="0"/>
              </a:spcBef>
              <a:buNone/>
            </a:pPr>
            <a:endParaRPr dirty="0"/>
          </a:p>
        </p:txBody>
      </p:sp>
      <p:pic>
        <p:nvPicPr>
          <p:cNvPr id="9" name="Graphic 8" descr="Clipboard outline">
            <a:extLst>
              <a:ext uri="{FF2B5EF4-FFF2-40B4-BE49-F238E27FC236}">
                <a16:creationId xmlns:a16="http://schemas.microsoft.com/office/drawing/2014/main" id="{7F9C5F9C-D848-EBFA-7530-A16778DE46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7660" y="1093663"/>
            <a:ext cx="4421875" cy="4503945"/>
          </a:xfrm>
          <a:prstGeom prst="rect">
            <a:avLst/>
          </a:prstGeom>
        </p:spPr>
      </p:pic>
      <p:pic>
        <p:nvPicPr>
          <p:cNvPr id="11" name="Picture 10" descr="Qr code&#10;&#10;Description automatically generated">
            <a:extLst>
              <a:ext uri="{FF2B5EF4-FFF2-40B4-BE49-F238E27FC236}">
                <a16:creationId xmlns:a16="http://schemas.microsoft.com/office/drawing/2014/main" id="{A29D350F-81DE-F4FF-1FEA-10E5E9022818}"/>
              </a:ext>
            </a:extLst>
          </p:cNvPr>
          <p:cNvPicPr>
            <a:picLocks noChangeAspect="1"/>
          </p:cNvPicPr>
          <p:nvPr/>
        </p:nvPicPr>
        <p:blipFill>
          <a:blip r:embed="rId6"/>
          <a:stretch>
            <a:fillRect/>
          </a:stretch>
        </p:blipFill>
        <p:spPr>
          <a:xfrm>
            <a:off x="5926499" y="2635224"/>
            <a:ext cx="2155140" cy="2155140"/>
          </a:xfrm>
          <a:prstGeom prst="rect">
            <a:avLst/>
          </a:prstGeom>
        </p:spPr>
      </p:pic>
    </p:spTree>
    <p:extLst>
      <p:ext uri="{BB962C8B-B14F-4D97-AF65-F5344CB8AC3E}">
        <p14:creationId xmlns:p14="http://schemas.microsoft.com/office/powerpoint/2010/main" val="206331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457200" y="525548"/>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References</a:t>
            </a:r>
            <a:endParaRPr>
              <a:latin typeface="Alegreya Sans"/>
              <a:ea typeface="Alegreya Sans"/>
              <a:cs typeface="Alegreya Sans"/>
              <a:sym typeface="Alegreya Sans"/>
            </a:endParaRPr>
          </a:p>
        </p:txBody>
      </p:sp>
      <p:sp>
        <p:nvSpPr>
          <p:cNvPr id="3" name="Text Placeholder 2">
            <a:extLst>
              <a:ext uri="{FF2B5EF4-FFF2-40B4-BE49-F238E27FC236}">
                <a16:creationId xmlns:a16="http://schemas.microsoft.com/office/drawing/2014/main" id="{B1F7C30E-8FAC-8FBC-AB70-5AE15CDCFC79}"/>
              </a:ext>
            </a:extLst>
          </p:cNvPr>
          <p:cNvSpPr>
            <a:spLocks noGrp="1"/>
          </p:cNvSpPr>
          <p:nvPr>
            <p:ph type="body" idx="1"/>
          </p:nvPr>
        </p:nvSpPr>
        <p:spPr>
          <a:xfrm>
            <a:off x="457200" y="1171878"/>
            <a:ext cx="8229600" cy="4954601"/>
          </a:xfrm>
        </p:spPr>
        <p:txBody>
          <a:bodyPr/>
          <a:lstStyle/>
          <a:p>
            <a:pPr marL="25400" indent="0">
              <a:buNone/>
            </a:pPr>
            <a:r>
              <a:rPr lang="en-US" sz="1400" dirty="0" err="1"/>
              <a:t>Abarbanell</a:t>
            </a:r>
            <a:r>
              <a:rPr lang="en-US" sz="1400" dirty="0"/>
              <a:t> G, Tepper NK, Farr SL. Safety of contraceptive use among women with congenital heart disease: A 	systematic review. </a:t>
            </a:r>
            <a:r>
              <a:rPr lang="en-US" sz="1400" i="1" dirty="0" err="1"/>
              <a:t>Congenit</a:t>
            </a:r>
            <a:r>
              <a:rPr lang="en-US" sz="1400" i="1" dirty="0"/>
              <a:t> Heart Dis</a:t>
            </a:r>
            <a:r>
              <a:rPr lang="en-US" sz="1400" dirty="0"/>
              <a:t>. 2019 May;14(3):331-340</a:t>
            </a:r>
          </a:p>
          <a:p>
            <a:pPr marL="25400" indent="0">
              <a:buNone/>
            </a:pPr>
            <a:r>
              <a:rPr lang="en-US" sz="1400" dirty="0" err="1"/>
              <a:t>Alshawabkeh</a:t>
            </a:r>
            <a:r>
              <a:rPr lang="en-US" sz="1400" dirty="0"/>
              <a:t> L, Economy KE, Valente AM. Anticoagulation During Pregnancy: Evolving Strategies With a Focus 	on Mechanical Valves. </a:t>
            </a:r>
            <a:r>
              <a:rPr lang="en-US" sz="1400" i="1" dirty="0"/>
              <a:t>J Am Coll </a:t>
            </a:r>
            <a:r>
              <a:rPr lang="en-US" sz="1400" i="1" dirty="0" err="1"/>
              <a:t>Cardiol</a:t>
            </a:r>
            <a:r>
              <a:rPr lang="en-US" sz="1400" i="1" dirty="0"/>
              <a:t>. </a:t>
            </a:r>
            <a:r>
              <a:rPr lang="en-US" sz="1400" dirty="0"/>
              <a:t>2016 Oct 18;68(16):1804-1813.</a:t>
            </a:r>
          </a:p>
          <a:p>
            <a:pPr marL="25400" indent="0">
              <a:buNone/>
            </a:pPr>
            <a:r>
              <a:rPr lang="en-US" sz="1400" dirty="0" err="1"/>
              <a:t>Bjornard</a:t>
            </a:r>
            <a:r>
              <a:rPr lang="en-US" sz="1400" dirty="0"/>
              <a:t> K, Riehle-</a:t>
            </a:r>
            <a:r>
              <a:rPr lang="en-US" sz="1400" dirty="0" err="1"/>
              <a:t>Colarusso</a:t>
            </a:r>
            <a:r>
              <a:rPr lang="en-US" sz="1400" dirty="0"/>
              <a:t> T, Gilboa SM, Correa A. Patterns in the prevalence of congenital heart defects, 	metropolitan Atlanta, 1978 to 2005. </a:t>
            </a:r>
            <a:r>
              <a:rPr lang="en-US" sz="1400" i="1" dirty="0"/>
              <a:t>Birth Defects Research Part A: Clinical and Molecular 	Teratology</a:t>
            </a:r>
            <a:r>
              <a:rPr lang="en-US" sz="1400" dirty="0"/>
              <a:t>. 2013;97(2):87-94.</a:t>
            </a:r>
          </a:p>
          <a:p>
            <a:pPr marL="25400" indent="0">
              <a:buNone/>
            </a:pPr>
            <a:r>
              <a:rPr lang="en-US" sz="1400" dirty="0" err="1"/>
              <a:t>Canobbio</a:t>
            </a:r>
            <a:r>
              <a:rPr lang="en-US" sz="1400" dirty="0"/>
              <a:t> MM, Warnes CA, </a:t>
            </a:r>
            <a:r>
              <a:rPr lang="en-US" sz="1400" dirty="0" err="1"/>
              <a:t>Aboulhosn</a:t>
            </a:r>
            <a:r>
              <a:rPr lang="en-US" sz="1400" dirty="0"/>
              <a:t> J, et al. Management of Pregnancy in Patients With Complex Congenital 	Heart Disease: A Scientific Statement for Healthcare Professionals From the American Heart 	Association. </a:t>
            </a:r>
            <a:r>
              <a:rPr lang="en-US" sz="1400" i="1" dirty="0"/>
              <a:t>Circulation</a:t>
            </a:r>
            <a:r>
              <a:rPr lang="en-US" sz="1400" dirty="0"/>
              <a:t>. 2017;135(8):e50-e87.</a:t>
            </a:r>
          </a:p>
          <a:p>
            <a:pPr marL="25400" indent="0">
              <a:buNone/>
            </a:pPr>
            <a:r>
              <a:rPr lang="en-US" sz="1400" dirty="0"/>
              <a:t>Deng LX, Gleason LP, </a:t>
            </a:r>
            <a:r>
              <a:rPr lang="en-US" sz="1400" dirty="0" err="1"/>
              <a:t>Awh</a:t>
            </a:r>
            <a:r>
              <a:rPr lang="en-US" sz="1400" dirty="0"/>
              <a:t> K, et al. Too little too late? Communication with patients with congenital heart 	disease about challenges of adult life. </a:t>
            </a:r>
            <a:r>
              <a:rPr lang="en-US" sz="1400" i="1" dirty="0"/>
              <a:t>Congenital Heart Disease</a:t>
            </a:r>
            <a:r>
              <a:rPr lang="en-US" sz="1400" dirty="0"/>
              <a:t>. 2019;14(4):534-540.</a:t>
            </a:r>
          </a:p>
          <a:p>
            <a:pPr marL="25400" indent="0">
              <a:buNone/>
            </a:pPr>
            <a:r>
              <a:rPr lang="en-US" sz="1400" dirty="0" err="1"/>
              <a:t>Drenthen</a:t>
            </a:r>
            <a:r>
              <a:rPr lang="en-US" sz="1400" dirty="0"/>
              <a:t> W, Boersma E, </a:t>
            </a:r>
            <a:r>
              <a:rPr lang="en-US" sz="1400" dirty="0" err="1"/>
              <a:t>Balci</a:t>
            </a:r>
            <a:r>
              <a:rPr lang="en-US" sz="1400" dirty="0"/>
              <a:t> A, et al. Predictors of pregnancy complications in women with congenital heart 	disease. </a:t>
            </a:r>
            <a:r>
              <a:rPr lang="en-US" sz="1400" i="1" dirty="0"/>
              <a:t>European Heart Journal</a:t>
            </a:r>
            <a:r>
              <a:rPr lang="en-US" sz="1400" dirty="0"/>
              <a:t>. 2010;31(17):2124-2132</a:t>
            </a:r>
          </a:p>
          <a:p>
            <a:pPr marL="25400" indent="0">
              <a:buNone/>
            </a:pPr>
            <a:r>
              <a:rPr lang="en-US" sz="1400" dirty="0" err="1"/>
              <a:t>Fürniss</a:t>
            </a:r>
            <a:r>
              <a:rPr lang="en-US" sz="1400" dirty="0"/>
              <a:t> HE, Stiller B. Arrhythmic risk during pregnancy in patients with congenital heart disease. 	</a:t>
            </a:r>
            <a:r>
              <a:rPr lang="en-US" sz="1400" i="1" dirty="0" err="1"/>
              <a:t>Herzschrittmacherther</a:t>
            </a:r>
            <a:r>
              <a:rPr lang="en-US" sz="1400" i="1" dirty="0"/>
              <a:t> </a:t>
            </a:r>
            <a:r>
              <a:rPr lang="en-US" sz="1400" i="1" dirty="0" err="1"/>
              <a:t>Elektrophysiol</a:t>
            </a:r>
            <a:r>
              <a:rPr lang="en-US" sz="1400" dirty="0"/>
              <a:t>. 2021 Jun;32(2):174-179. </a:t>
            </a:r>
          </a:p>
          <a:p>
            <a:pPr marL="25400" indent="0">
              <a:buNone/>
            </a:pPr>
            <a:r>
              <a:rPr lang="en-US" sz="1400" dirty="0"/>
              <a:t>Garcia </a:t>
            </a:r>
            <a:r>
              <a:rPr lang="en-US" sz="1400" dirty="0" err="1"/>
              <a:t>Ropero</a:t>
            </a:r>
            <a:r>
              <a:rPr lang="en-US" sz="1400" dirty="0"/>
              <a:t> A, Baskar S, </a:t>
            </a:r>
            <a:r>
              <a:rPr lang="en-US" sz="1400" dirty="0" err="1"/>
              <a:t>Roos</a:t>
            </a:r>
            <a:r>
              <a:rPr lang="en-US" sz="1400" dirty="0"/>
              <a:t> </a:t>
            </a:r>
            <a:r>
              <a:rPr lang="en-US" sz="1400" dirty="0" err="1"/>
              <a:t>Hesselink</a:t>
            </a:r>
            <a:r>
              <a:rPr lang="en-US" sz="1400" dirty="0"/>
              <a:t> JW, </a:t>
            </a:r>
            <a:r>
              <a:rPr lang="en-US" sz="1400" dirty="0" err="1"/>
              <a:t>Girnius</a:t>
            </a:r>
            <a:r>
              <a:rPr lang="en-US" sz="1400" dirty="0"/>
              <a:t> A, </a:t>
            </a:r>
            <a:r>
              <a:rPr lang="en-US" sz="1400" dirty="0" err="1"/>
              <a:t>Zentner</a:t>
            </a:r>
            <a:r>
              <a:rPr lang="en-US" sz="1400" dirty="0"/>
              <a:t> D, Swan L, Ladouceur M, Brown N, </a:t>
            </a:r>
            <a:r>
              <a:rPr lang="en-US" sz="1400" dirty="0" err="1"/>
              <a:t>Veldtman</a:t>
            </a:r>
            <a:r>
              <a:rPr lang="en-US" sz="1400" dirty="0"/>
              <a:t> 	GR. Pregnancy in Women With a Fontan Circulation: A Systematic Review of the Literature. </a:t>
            </a:r>
            <a:r>
              <a:rPr lang="en-US" sz="1400" i="1" dirty="0"/>
              <a:t>Circ 	Cardiovasc Qual Outcomes</a:t>
            </a:r>
            <a:r>
              <a:rPr lang="en-US" sz="1400" dirty="0"/>
              <a:t>. 2018 May;11(5):e004575. </a:t>
            </a:r>
          </a:p>
          <a:p>
            <a:pPr marL="25400" indent="0">
              <a:buNone/>
            </a:pP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457200" y="585823"/>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References, </a:t>
            </a:r>
            <a:r>
              <a:rPr lang="en-US" sz="2800">
                <a:latin typeface="Alegreya Sans"/>
                <a:ea typeface="Alegreya Sans"/>
                <a:cs typeface="Alegreya Sans"/>
                <a:sym typeface="Alegreya Sans"/>
              </a:rPr>
              <a:t>continued</a:t>
            </a:r>
            <a:endParaRPr lang="en-US">
              <a:latin typeface="Alegreya Sans"/>
              <a:ea typeface="Alegreya Sans"/>
              <a:cs typeface="Alegreya Sans"/>
              <a:sym typeface="Alegreya Sans"/>
            </a:endParaRPr>
          </a:p>
        </p:txBody>
      </p:sp>
      <p:sp>
        <p:nvSpPr>
          <p:cNvPr id="2" name="Text Placeholder 1">
            <a:extLst>
              <a:ext uri="{FF2B5EF4-FFF2-40B4-BE49-F238E27FC236}">
                <a16:creationId xmlns:a16="http://schemas.microsoft.com/office/drawing/2014/main" id="{08A0CDE1-CD86-3094-B5A2-1DD65AFA10AD}"/>
              </a:ext>
            </a:extLst>
          </p:cNvPr>
          <p:cNvSpPr>
            <a:spLocks noGrp="1"/>
          </p:cNvSpPr>
          <p:nvPr>
            <p:ph type="body" idx="1"/>
          </p:nvPr>
        </p:nvSpPr>
        <p:spPr>
          <a:xfrm>
            <a:off x="457200" y="1232153"/>
            <a:ext cx="8229600" cy="4721385"/>
          </a:xfrm>
        </p:spPr>
        <p:txBody>
          <a:bodyPr/>
          <a:lstStyle/>
          <a:p>
            <a:pPr marL="25400" indent="0">
              <a:buNone/>
            </a:pPr>
            <a:r>
              <a:rPr lang="en-US" sz="1400" dirty="0"/>
              <a:t>Gilboa SM, Devine OJ, </a:t>
            </a:r>
            <a:r>
              <a:rPr lang="en-US" sz="1400" dirty="0" err="1"/>
              <a:t>Kucik</a:t>
            </a:r>
            <a:r>
              <a:rPr lang="en-US" sz="1400" dirty="0"/>
              <a:t> JE, et al. Congenital Heart Defects in the United States: Estimating the Magnitude 	of the Affected Population in 2010. </a:t>
            </a:r>
            <a:r>
              <a:rPr lang="en-US" sz="1400" i="1" dirty="0"/>
              <a:t>Circulation</a:t>
            </a:r>
            <a:r>
              <a:rPr lang="en-US" sz="1400" dirty="0"/>
              <a:t>. 2016;134(2):101-109. </a:t>
            </a:r>
          </a:p>
          <a:p>
            <a:pPr marL="25400" indent="0">
              <a:buNone/>
            </a:pPr>
            <a:r>
              <a:rPr lang="en-US" sz="1400" dirty="0"/>
              <a:t>Gynecologic Considerations for Adolescents and Young Women With Cardiac Conditions: ACOG Committee 	Opinion, Number 813. </a:t>
            </a:r>
            <a:r>
              <a:rPr lang="en-US" sz="1400" i="1" dirty="0" err="1"/>
              <a:t>Obstet</a:t>
            </a:r>
            <a:r>
              <a:rPr lang="en-US" sz="1400" i="1" dirty="0"/>
              <a:t> Gynecol</a:t>
            </a:r>
            <a:r>
              <a:rPr lang="en-US" sz="1400" dirty="0"/>
              <a:t>. 2020 Nov;136(5):e90-e99</a:t>
            </a:r>
          </a:p>
          <a:p>
            <a:pPr marL="25400" indent="0">
              <a:buNone/>
            </a:pPr>
            <a:r>
              <a:rPr lang="en-US" sz="1400" dirty="0"/>
              <a:t>Hoffman JIE, Kaplan S. The incidence of congenital heart disease. </a:t>
            </a:r>
            <a:r>
              <a:rPr lang="en-US" sz="1400" i="1" dirty="0"/>
              <a:t>Journal of the American College of 	Cardiology</a:t>
            </a:r>
            <a:r>
              <a:rPr lang="en-US" sz="1400" dirty="0"/>
              <a:t>. 2002;39(12):1890-1900. </a:t>
            </a:r>
          </a:p>
          <a:p>
            <a:pPr marL="25400" indent="0">
              <a:buNone/>
            </a:pPr>
            <a:r>
              <a:rPr lang="en-US" sz="1400" dirty="0" err="1"/>
              <a:t>Kotit</a:t>
            </a:r>
            <a:r>
              <a:rPr lang="en-US" sz="1400" dirty="0"/>
              <a:t> S, Yacoub M. Cardiovascular adverse events in pregnancy: A global perspective. </a:t>
            </a:r>
            <a:r>
              <a:rPr lang="en-US" sz="1400" i="1" dirty="0"/>
              <a:t>Global Cardiology 	Science and Practice</a:t>
            </a:r>
            <a:r>
              <a:rPr lang="en-US" sz="1400" dirty="0"/>
              <a:t>. 2021(1):e202105. </a:t>
            </a:r>
          </a:p>
          <a:p>
            <a:pPr marL="25400" indent="0">
              <a:buNone/>
            </a:pPr>
            <a:r>
              <a:rPr lang="en-US" sz="1400" dirty="0"/>
              <a:t>Kovacs AH, Harrison JL, Colman JM, </a:t>
            </a:r>
            <a:r>
              <a:rPr lang="en-US" sz="1400" dirty="0" err="1"/>
              <a:t>Sermer</a:t>
            </a:r>
            <a:r>
              <a:rPr lang="en-US" sz="1400" dirty="0"/>
              <a:t> M, Siu SC, Silversides CK. Pregnancy and Contraception in 	Congenital Heart Disease: What Women Are Not Told. </a:t>
            </a:r>
            <a:r>
              <a:rPr lang="en-US" sz="1400" i="1" dirty="0"/>
              <a:t>Journal of the American College of 	Cardiology</a:t>
            </a:r>
            <a:r>
              <a:rPr lang="en-US" sz="1400" dirty="0"/>
              <a:t>. 2008;52(7):577-578. </a:t>
            </a:r>
          </a:p>
          <a:p>
            <a:pPr marL="25400" indent="0">
              <a:buNone/>
            </a:pPr>
            <a:r>
              <a:rPr lang="en-US" sz="1400" dirty="0"/>
              <a:t>Lima FV, Yang J, Xu J, </a:t>
            </a:r>
            <a:r>
              <a:rPr lang="en-US" sz="1400" dirty="0" err="1"/>
              <a:t>Stergiopoulos</a:t>
            </a:r>
            <a:r>
              <a:rPr lang="en-US" sz="1400" dirty="0"/>
              <a:t> K. National Trends and In-Hospital Outcomes in Pregnant Women With 	Heart Disease in the United States. </a:t>
            </a:r>
            <a:r>
              <a:rPr lang="en-US" sz="1400" i="1" dirty="0"/>
              <a:t>The American Journal of Cardiology</a:t>
            </a:r>
            <a:r>
              <a:rPr lang="en-US" sz="1400" dirty="0"/>
              <a:t>. 2017;119(10):1694-1700. </a:t>
            </a:r>
          </a:p>
          <a:p>
            <a:pPr marL="25400" indent="0">
              <a:buNone/>
            </a:pPr>
            <a:r>
              <a:rPr lang="en-US" sz="1400" dirty="0"/>
              <a:t>Lindley KJ, Madden T, Cahill AG, </a:t>
            </a:r>
            <a:r>
              <a:rPr lang="en-US" sz="1400" dirty="0" err="1"/>
              <a:t>Ludbrook</a:t>
            </a:r>
            <a:r>
              <a:rPr lang="en-US" sz="1400" dirty="0"/>
              <a:t> PA, </a:t>
            </a:r>
            <a:r>
              <a:rPr lang="en-US" sz="1400" dirty="0" err="1"/>
              <a:t>Billadello</a:t>
            </a:r>
            <a:r>
              <a:rPr lang="en-US" sz="1400" dirty="0"/>
              <a:t> JJ. Contraceptive Use and Unintended  Pregnancy in 	Women with Congenital Heart Disease. </a:t>
            </a:r>
            <a:r>
              <a:rPr lang="en-US" sz="1400" i="1" dirty="0"/>
              <a:t>Obstetrics and Gynecology</a:t>
            </a:r>
            <a:r>
              <a:rPr lang="en-US" sz="1400" dirty="0"/>
              <a:t>. 2015;126(2):363-369.</a:t>
            </a:r>
          </a:p>
          <a:p>
            <a:pPr marL="25400" indent="0">
              <a:buNone/>
            </a:pPr>
            <a:r>
              <a:rPr lang="en-US" sz="1400" dirty="0"/>
              <a:t>Lindley KJ, Conner SN, Cahill AG, Madden T. Contraception and Pregnancy Planning in Women With Congenital 	Heart Disease. </a:t>
            </a:r>
            <a:r>
              <a:rPr lang="en-US" sz="1400" i="1" dirty="0" err="1"/>
              <a:t>Curr</a:t>
            </a:r>
            <a:r>
              <a:rPr lang="en-US" sz="1400" i="1" dirty="0"/>
              <a:t> Treat Options Cardiovasc Med</a:t>
            </a:r>
            <a:r>
              <a:rPr lang="en-US" sz="1400" dirty="0"/>
              <a:t>. 2015 Nov;17(11):50.</a:t>
            </a:r>
          </a:p>
          <a:p>
            <a:pPr marL="25400" indent="0">
              <a:buNone/>
            </a:pP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45ccc1c8ad_0_5"/>
          <p:cNvSpPr txBox="1">
            <a:spLocks noGrp="1"/>
          </p:cNvSpPr>
          <p:nvPr>
            <p:ph type="title"/>
          </p:nvPr>
        </p:nvSpPr>
        <p:spPr>
          <a:xfrm>
            <a:off x="457200" y="585823"/>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References, </a:t>
            </a:r>
            <a:r>
              <a:rPr lang="en-US" sz="2800">
                <a:latin typeface="Alegreya Sans"/>
                <a:ea typeface="Alegreya Sans"/>
                <a:cs typeface="Alegreya Sans"/>
                <a:sym typeface="Alegreya Sans"/>
              </a:rPr>
              <a:t>continued</a:t>
            </a:r>
            <a:endParaRPr>
              <a:latin typeface="Alegreya Sans"/>
              <a:ea typeface="Alegreya Sans"/>
              <a:cs typeface="Alegreya Sans"/>
              <a:sym typeface="Alegreya Sans"/>
            </a:endParaRPr>
          </a:p>
        </p:txBody>
      </p:sp>
      <p:sp>
        <p:nvSpPr>
          <p:cNvPr id="2" name="Text Placeholder 1">
            <a:extLst>
              <a:ext uri="{FF2B5EF4-FFF2-40B4-BE49-F238E27FC236}">
                <a16:creationId xmlns:a16="http://schemas.microsoft.com/office/drawing/2014/main" id="{09C494A2-2273-CFBF-ED74-DDF0216F020A}"/>
              </a:ext>
            </a:extLst>
          </p:cNvPr>
          <p:cNvSpPr>
            <a:spLocks noGrp="1"/>
          </p:cNvSpPr>
          <p:nvPr>
            <p:ph type="body" idx="1"/>
          </p:nvPr>
        </p:nvSpPr>
        <p:spPr>
          <a:xfrm>
            <a:off x="457200" y="1079754"/>
            <a:ext cx="8229600" cy="3439822"/>
          </a:xfrm>
        </p:spPr>
        <p:txBody>
          <a:bodyPr/>
          <a:lstStyle/>
          <a:p>
            <a:pPr marL="25400" indent="0">
              <a:buNone/>
            </a:pPr>
            <a:r>
              <a:rPr lang="en-US" sz="1400" dirty="0"/>
              <a:t>Lindley KJ, </a:t>
            </a:r>
            <a:r>
              <a:rPr lang="en-US" sz="1400" dirty="0" err="1"/>
              <a:t>Bairey</a:t>
            </a:r>
            <a:r>
              <a:rPr lang="en-US" sz="1400" dirty="0"/>
              <a:t> Merz CN, </a:t>
            </a:r>
            <a:r>
              <a:rPr lang="en-US" sz="1400" dirty="0" err="1"/>
              <a:t>Asgar</a:t>
            </a:r>
            <a:r>
              <a:rPr lang="en-US" sz="1400" dirty="0"/>
              <a:t> AW, Bello NA, Chandra S, Davis MB, </a:t>
            </a:r>
            <a:r>
              <a:rPr lang="en-US" sz="1400" dirty="0" err="1"/>
              <a:t>Gomberg</a:t>
            </a:r>
            <a:r>
              <a:rPr lang="en-US" sz="1400" dirty="0"/>
              <a:t>-Maitland M, Gulati M, Hollier 	LM, Krieger EV, Park K, Silversides C, Wolfe NK, </a:t>
            </a:r>
            <a:r>
              <a:rPr lang="en-US" sz="1400" dirty="0" err="1"/>
              <a:t>Pepine</a:t>
            </a:r>
            <a:r>
              <a:rPr lang="en-US" sz="1400" dirty="0"/>
              <a:t> CJ; American College of Cardiology 	Cardiovascular Disease in Women Committee and the Cardio-Obstetrics Work Group. 	Management of Women With Congenital or Inherited Cardiovascular Disease From Pre-	Conception Through Pregnancy and Postpartum: JACC Focus Seminar 2/5. </a:t>
            </a:r>
            <a:r>
              <a:rPr lang="en-US" sz="1400" i="1" dirty="0"/>
              <a:t>J Am Coll </a:t>
            </a:r>
            <a:r>
              <a:rPr lang="en-US" sz="1400" i="1" dirty="0" err="1"/>
              <a:t>Cardiol</a:t>
            </a:r>
            <a:r>
              <a:rPr lang="en-US" sz="1400" dirty="0"/>
              <a:t>. 2021 	Apr 13;77(14):1778-1798.</a:t>
            </a:r>
          </a:p>
          <a:p>
            <a:pPr marL="25400" indent="0">
              <a:buNone/>
            </a:pPr>
            <a:r>
              <a:rPr lang="en-US" sz="1400" dirty="0"/>
              <a:t>Martinez GM, </a:t>
            </a:r>
            <a:r>
              <a:rPr lang="en-US" sz="1400" dirty="0" err="1"/>
              <a:t>Abma</a:t>
            </a:r>
            <a:r>
              <a:rPr lang="en-US" sz="1400" dirty="0"/>
              <a:t> JC. Sexual activity and contraceptive use among teenagers aged 15-19 in the United 	States, 2015-2017. US Department of Health &amp; Human Services, Centers for Disease Control and 	Prevention, National Center for Health Statistics. </a:t>
            </a:r>
            <a:r>
              <a:rPr lang="en-US" sz="1400" i="1" dirty="0"/>
              <a:t>NCHS Data Brief</a:t>
            </a:r>
            <a:r>
              <a:rPr lang="en-US" sz="1400" dirty="0"/>
              <a:t>. 2020(366):1-8</a:t>
            </a:r>
          </a:p>
          <a:p>
            <a:pPr marL="25400" indent="0">
              <a:buNone/>
            </a:pPr>
            <a:r>
              <a:rPr lang="en-US" sz="1400" dirty="0"/>
              <a:t>Mehta LS, Warnes CA, Bradley E, et al. Cardiovascular Considerations in Caring for Pregnant Patients: A 	Scientific Statement From the American Heart Association. </a:t>
            </a:r>
            <a:r>
              <a:rPr lang="en-US" sz="1400" i="1" dirty="0"/>
              <a:t>Circulation</a:t>
            </a:r>
            <a:r>
              <a:rPr lang="en-US" sz="1400" dirty="0"/>
              <a:t>. 2020;141(23):e884-e903. </a:t>
            </a:r>
          </a:p>
          <a:p>
            <a:pPr marL="25400" indent="0">
              <a:buNone/>
            </a:pPr>
            <a:r>
              <a:rPr lang="en-US" sz="1400" dirty="0" err="1"/>
              <a:t>Opotowsky</a:t>
            </a:r>
            <a:r>
              <a:rPr lang="en-US" sz="1400" dirty="0"/>
              <a:t> AR, Siddiqi OK, D’Souza B, Webb GD, Fernandes SM, </a:t>
            </a:r>
            <a:r>
              <a:rPr lang="en-US" sz="1400" dirty="0" err="1"/>
              <a:t>Landzberg</a:t>
            </a:r>
            <a:r>
              <a:rPr lang="en-US" sz="1400" dirty="0"/>
              <a:t> MJ. Maternal cardiovascular events 	during childbirth among women with congenital heart disease. </a:t>
            </a:r>
            <a:r>
              <a:rPr lang="en-US" sz="1400" i="1" dirty="0"/>
              <a:t>Heart</a:t>
            </a:r>
            <a:r>
              <a:rPr lang="en-US" sz="1400" dirty="0"/>
              <a:t>. 2012;98(2):145. </a:t>
            </a:r>
          </a:p>
          <a:p>
            <a:pPr marL="25400" indent="0">
              <a:buNone/>
            </a:pPr>
            <a:r>
              <a:rPr lang="en-US" sz="1400" dirty="0"/>
              <a:t>Osteen KA, Beal CC. . Reproductive Health and Women With Congenital Heart Disease. </a:t>
            </a:r>
            <a:r>
              <a:rPr lang="en-US" sz="1400" i="1" dirty="0"/>
              <a:t>The Journal of Perinatal 	&amp; Neonatal Nursing</a:t>
            </a:r>
            <a:r>
              <a:rPr lang="en-US" sz="1400" dirty="0"/>
              <a:t>. 2016; 30 (1): 25-35. </a:t>
            </a:r>
          </a:p>
          <a:p>
            <a:pPr marL="25400" indent="0">
              <a:buNone/>
            </a:pPr>
            <a:r>
              <a:rPr lang="en-US" sz="1400" dirty="0"/>
              <a:t>Raskind-Hood C, Saraf A, Riehle-</a:t>
            </a:r>
            <a:r>
              <a:rPr lang="en-US" sz="1400" dirty="0" err="1"/>
              <a:t>Colarusso</a:t>
            </a:r>
            <a:r>
              <a:rPr lang="en-US" sz="1400" dirty="0"/>
              <a:t> T, et al. Assessing Pregnancy, Gestational Complications, and Co-	morbidities in Women With Congenital Heart Defects (Data from ICD-9-CM Codes in 3 US 	Surveillance Sites). </a:t>
            </a:r>
            <a:r>
              <a:rPr lang="en-US" sz="1400" i="1" dirty="0"/>
              <a:t>The American Journal of Cardiology</a:t>
            </a:r>
            <a:r>
              <a:rPr lang="en-US" sz="1400" dirty="0"/>
              <a:t>. 2020;125(5):812-819. </a:t>
            </a:r>
          </a:p>
          <a:p>
            <a:pPr marL="25400" indent="0">
              <a:buNone/>
            </a:pPr>
            <a:r>
              <a:rPr lang="en-US" sz="1400" dirty="0" err="1"/>
              <a:t>Regitz-Zagrosek</a:t>
            </a:r>
            <a:r>
              <a:rPr lang="en-US" sz="1400" dirty="0"/>
              <a:t> V, et al. ESC Guidelines on the management of cardiovascular diseases during pregnancy: The 	Task Force on the Management of Cardiovascular Diseases during Pregnancy of the European 	Society of Cardiology (ESC). European Heart Journal. 2011;32(24):3147-3197.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45ccc1c8ad_0_5"/>
          <p:cNvSpPr txBox="1">
            <a:spLocks noGrp="1"/>
          </p:cNvSpPr>
          <p:nvPr>
            <p:ph type="title"/>
          </p:nvPr>
        </p:nvSpPr>
        <p:spPr>
          <a:xfrm>
            <a:off x="457200" y="585823"/>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References, </a:t>
            </a:r>
            <a:r>
              <a:rPr lang="en-US" sz="2800">
                <a:latin typeface="Alegreya Sans"/>
                <a:ea typeface="Alegreya Sans"/>
                <a:cs typeface="Alegreya Sans"/>
                <a:sym typeface="Alegreya Sans"/>
              </a:rPr>
              <a:t>continued</a:t>
            </a:r>
            <a:endParaRPr>
              <a:latin typeface="Alegreya Sans"/>
              <a:ea typeface="Alegreya Sans"/>
              <a:cs typeface="Alegreya Sans"/>
              <a:sym typeface="Alegreya Sans"/>
            </a:endParaRPr>
          </a:p>
        </p:txBody>
      </p:sp>
      <p:sp>
        <p:nvSpPr>
          <p:cNvPr id="2" name="Text Placeholder 1">
            <a:extLst>
              <a:ext uri="{FF2B5EF4-FFF2-40B4-BE49-F238E27FC236}">
                <a16:creationId xmlns:a16="http://schemas.microsoft.com/office/drawing/2014/main" id="{09C494A2-2273-CFBF-ED74-DDF0216F020A}"/>
              </a:ext>
            </a:extLst>
          </p:cNvPr>
          <p:cNvSpPr>
            <a:spLocks noGrp="1"/>
          </p:cNvSpPr>
          <p:nvPr>
            <p:ph type="body" idx="1"/>
          </p:nvPr>
        </p:nvSpPr>
        <p:spPr>
          <a:xfrm>
            <a:off x="457200" y="1404289"/>
            <a:ext cx="8229600" cy="3439822"/>
          </a:xfrm>
        </p:spPr>
        <p:txBody>
          <a:bodyPr/>
          <a:lstStyle/>
          <a:p>
            <a:pPr marL="25400" indent="0">
              <a:buNone/>
            </a:pPr>
            <a:r>
              <a:rPr lang="en-US" sz="1400" dirty="0" err="1"/>
              <a:t>Reller</a:t>
            </a:r>
            <a:r>
              <a:rPr lang="en-US" sz="1400" dirty="0"/>
              <a:t> MD, Strickland MJ, Riehle-</a:t>
            </a:r>
            <a:r>
              <a:rPr lang="en-US" sz="1400" dirty="0" err="1"/>
              <a:t>Colarusso</a:t>
            </a:r>
            <a:r>
              <a:rPr lang="en-US" sz="1400" dirty="0"/>
              <a:t> T, </a:t>
            </a:r>
            <a:r>
              <a:rPr lang="en-US" sz="1400" dirty="0" err="1"/>
              <a:t>Mahle</a:t>
            </a:r>
            <a:r>
              <a:rPr lang="en-US" sz="1400" dirty="0"/>
              <a:t> WT, Correa A. Prevalence of Congenital Heart Defects in 	Metropolitan Atlanta, 1998-2005. The Journal of Pediatrics. 2008;153(6):807-813. </a:t>
            </a:r>
          </a:p>
          <a:p>
            <a:pPr marL="25400" indent="0">
              <a:buNone/>
            </a:pPr>
            <a:r>
              <a:rPr lang="en-US" sz="1400" dirty="0" err="1"/>
              <a:t>Roos-Hesselink</a:t>
            </a:r>
            <a:r>
              <a:rPr lang="en-US" sz="1400" dirty="0"/>
              <a:t> JW, </a:t>
            </a:r>
            <a:r>
              <a:rPr lang="en-US" sz="1400" dirty="0" err="1"/>
              <a:t>Budts</a:t>
            </a:r>
            <a:r>
              <a:rPr lang="en-US" sz="1400" dirty="0"/>
              <a:t> W, Walker F, De Backer JFA, Swan L, Stones W, </a:t>
            </a:r>
            <a:r>
              <a:rPr lang="en-US" sz="1400" dirty="0" err="1"/>
              <a:t>Kranke</a:t>
            </a:r>
            <a:r>
              <a:rPr lang="en-US" sz="1400" dirty="0"/>
              <a:t> P, </a:t>
            </a:r>
            <a:r>
              <a:rPr lang="en-US" sz="1400" dirty="0" err="1"/>
              <a:t>Sliwa-Hahnle</a:t>
            </a:r>
            <a:r>
              <a:rPr lang="en-US" sz="1400" dirty="0"/>
              <a:t> K, Johnson 	MR. Organization of care for pregnancy in patients with congenital heart disease. </a:t>
            </a:r>
            <a:r>
              <a:rPr lang="en-US" sz="1400" i="1" dirty="0"/>
              <a:t>Heart</a:t>
            </a:r>
            <a:r>
              <a:rPr lang="en-US" sz="1400" dirty="0"/>
              <a:t>. 2017 	Dec;103(23):1854-1859.</a:t>
            </a:r>
          </a:p>
          <a:p>
            <a:pPr marL="25400" indent="0">
              <a:buNone/>
            </a:pPr>
            <a:r>
              <a:rPr lang="en-US" sz="1400" dirty="0"/>
              <a:t>Sable C, Foster E, </a:t>
            </a:r>
            <a:r>
              <a:rPr lang="en-US" sz="1400" dirty="0" err="1"/>
              <a:t>Uzark</a:t>
            </a:r>
            <a:r>
              <a:rPr lang="en-US" sz="1400" dirty="0"/>
              <a:t> K, et al. Best Practices in Managing Transition to Adulthood for Adolescents With 	Congenital Heart Disease: The Transition Process and Medical and Psychosocial Issues. </a:t>
            </a:r>
            <a:r>
              <a:rPr lang="en-US" sz="1400" i="1" dirty="0"/>
              <a:t>Circulation</a:t>
            </a:r>
            <a:r>
              <a:rPr lang="en-US" sz="1400" dirty="0"/>
              <a:t>. 	2011;123(13):1454-1485. </a:t>
            </a:r>
          </a:p>
          <a:p>
            <a:pPr marL="25400" indent="0">
              <a:buNone/>
            </a:pPr>
            <a:r>
              <a:rPr lang="en-US" sz="1400" dirty="0"/>
              <a:t>Silversides CK, Grewal J, Mason J, et al. Pregnancy Outcomes in Women With Heart Disease: The CARPREG II 	Study. </a:t>
            </a:r>
            <a:r>
              <a:rPr lang="en-US" sz="1400" i="1" dirty="0"/>
              <a:t>Journal of the American College of Cardiology</a:t>
            </a:r>
            <a:r>
              <a:rPr lang="en-US" sz="1400" dirty="0"/>
              <a:t>. 2018;71(21):2419-2430. </a:t>
            </a:r>
          </a:p>
          <a:p>
            <a:pPr marL="25400" indent="0">
              <a:buNone/>
            </a:pPr>
            <a:r>
              <a:rPr lang="en-US" sz="1400" dirty="0"/>
              <a:t>Siu SC, </a:t>
            </a:r>
            <a:r>
              <a:rPr lang="en-US" sz="1400" dirty="0" err="1"/>
              <a:t>Sermer</a:t>
            </a:r>
            <a:r>
              <a:rPr lang="en-US" sz="1400" dirty="0"/>
              <a:t> M, Colman JM, et al. Prospective Multicenter Study of Pregnancy Outcomes in Women With 	Heart Disease. </a:t>
            </a:r>
            <a:r>
              <a:rPr lang="en-US" sz="1400" i="1" dirty="0"/>
              <a:t>Circulation</a:t>
            </a:r>
            <a:r>
              <a:rPr lang="en-US" sz="1400" dirty="0"/>
              <a:t>. 2001;104(5):515-521. </a:t>
            </a:r>
          </a:p>
          <a:p>
            <a:pPr marL="25400" indent="0">
              <a:buNone/>
            </a:pPr>
            <a:r>
              <a:rPr lang="en-US" sz="1400" dirty="0"/>
              <a:t>Thorne S, Nelson-Piercy C, MacGregor A, et al. Pregnancy and contraception in heart disease and pulmonary 	arterial hypertension. </a:t>
            </a:r>
            <a:r>
              <a:rPr lang="en-US" sz="1400" i="1" dirty="0"/>
              <a:t>J Fam </a:t>
            </a:r>
            <a:r>
              <a:rPr lang="en-US" sz="1400" i="1" dirty="0" err="1"/>
              <a:t>Plann</a:t>
            </a:r>
            <a:r>
              <a:rPr lang="en-US" sz="1400" i="1" dirty="0"/>
              <a:t> </a:t>
            </a:r>
            <a:r>
              <a:rPr lang="en-US" sz="1400" i="1" dirty="0" err="1"/>
              <a:t>Reprod</a:t>
            </a:r>
            <a:r>
              <a:rPr lang="en-US" sz="1400" i="1" dirty="0"/>
              <a:t> Health Care</a:t>
            </a:r>
            <a:r>
              <a:rPr lang="en-US" sz="1400" dirty="0"/>
              <a:t>. 2006;32(2):75-81. </a:t>
            </a:r>
          </a:p>
          <a:p>
            <a:pPr marL="25400" indent="0">
              <a:buNone/>
            </a:pPr>
            <a:r>
              <a:rPr lang="en-US" sz="1400" dirty="0" err="1"/>
              <a:t>Vigl</a:t>
            </a:r>
            <a:r>
              <a:rPr lang="en-US" sz="1400" dirty="0"/>
              <a:t> M, </a:t>
            </a:r>
            <a:r>
              <a:rPr lang="en-US" sz="1400" dirty="0" err="1"/>
              <a:t>Kaemmerer</a:t>
            </a:r>
            <a:r>
              <a:rPr lang="en-US" sz="1400" dirty="0"/>
              <a:t> M, Seifert-</a:t>
            </a:r>
            <a:r>
              <a:rPr lang="en-US" sz="1400" dirty="0" err="1"/>
              <a:t>Klauss</a:t>
            </a:r>
            <a:r>
              <a:rPr lang="en-US" sz="1400" dirty="0"/>
              <a:t> V, et al. Contraception in Women With Congenital Heart Disease</a:t>
            </a:r>
            <a:r>
              <a:rPr lang="en-US" sz="1400" i="1" dirty="0"/>
              <a:t>. The 	American Journal of Cardiology</a:t>
            </a:r>
            <a:r>
              <a:rPr lang="en-US" sz="1400" dirty="0"/>
              <a:t>. 2010;106(9):1317-1321. </a:t>
            </a:r>
          </a:p>
        </p:txBody>
      </p:sp>
    </p:spTree>
    <p:extLst>
      <p:ext uri="{BB962C8B-B14F-4D97-AF65-F5344CB8AC3E}">
        <p14:creationId xmlns:p14="http://schemas.microsoft.com/office/powerpoint/2010/main" val="203849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457200" y="799867"/>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Acknowledgements</a:t>
            </a:r>
            <a:endParaRPr>
              <a:latin typeface="Alegreya Sans"/>
              <a:ea typeface="Alegreya Sans"/>
              <a:cs typeface="Alegreya Sans"/>
              <a:sym typeface="Alegreya Sans"/>
            </a:endParaRPr>
          </a:p>
        </p:txBody>
      </p:sp>
      <p:sp>
        <p:nvSpPr>
          <p:cNvPr id="195" name="Google Shape;195;p12"/>
          <p:cNvSpPr txBox="1">
            <a:spLocks noGrp="1"/>
          </p:cNvSpPr>
          <p:nvPr>
            <p:ph type="body" idx="1"/>
          </p:nvPr>
        </p:nvSpPr>
        <p:spPr>
          <a:xfrm>
            <a:off x="457200" y="1664208"/>
            <a:ext cx="8229600" cy="4345078"/>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Lead content authors: </a:t>
            </a:r>
            <a:endParaRPr sz="2400" dirty="0"/>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Michelle Gurvitz, MD, MS</a:t>
            </a:r>
            <a:endParaRPr sz="2000" dirty="0"/>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Kathryn Osteen, PhD, RN, CMSRN, CNE</a:t>
            </a: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Reviewers: </a:t>
            </a:r>
            <a:endParaRPr lang="en-US" sz="2400" dirty="0"/>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Laurie Hornberger, MD, MPH</a:t>
            </a:r>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Christopher P. Learn, MD</a:t>
            </a:r>
            <a:endParaRPr lang="en-US" sz="2000" dirty="0"/>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Conflict of Interest Disclosures </a:t>
            </a:r>
            <a:endParaRPr lang="en-US" sz="2400" dirty="0"/>
          </a:p>
          <a:p>
            <a:pPr marL="657225" lvl="1" indent="-257175" algn="l" rtl="0">
              <a:lnSpc>
                <a:spcPct val="100000"/>
              </a:lnSpc>
              <a:spcBef>
                <a:spcPts val="0"/>
              </a:spcBef>
              <a:spcAft>
                <a:spcPts val="0"/>
              </a:spcAft>
              <a:buSzPts val="2400"/>
              <a:buChar char="–"/>
            </a:pPr>
            <a:r>
              <a:rPr lang="en-US" sz="1600" dirty="0">
                <a:latin typeface="Alegreya Sans"/>
                <a:ea typeface="Alegreya Sans"/>
                <a:cs typeface="Alegreya Sans"/>
                <a:sym typeface="Alegreya Sans"/>
              </a:rPr>
              <a:t>In the past 12 months, the lead content developers for this training have had the following financial relationships with the manufacturer(s) of any commercial product(s) and/or provider(s) of commercial service(s):</a:t>
            </a:r>
            <a:endParaRPr sz="2000" dirty="0"/>
          </a:p>
          <a:p>
            <a:pPr marL="1114425" lvl="2" indent="-257175" algn="l" rtl="0">
              <a:lnSpc>
                <a:spcPct val="100000"/>
              </a:lnSpc>
              <a:spcBef>
                <a:spcPts val="0"/>
              </a:spcBef>
              <a:spcAft>
                <a:spcPts val="0"/>
              </a:spcAft>
              <a:buSzPts val="2400"/>
              <a:buChar char="▪"/>
            </a:pPr>
            <a:r>
              <a:rPr lang="en-US" sz="1200" dirty="0">
                <a:latin typeface="Alegreya Sans"/>
                <a:ea typeface="Alegreya Sans"/>
                <a:cs typeface="Alegreya Sans"/>
                <a:sym typeface="Alegreya Sans"/>
              </a:rPr>
              <a:t> </a:t>
            </a:r>
            <a:r>
              <a:rPr lang="en-US" sz="1600" dirty="0">
                <a:latin typeface="Alegreya Sans"/>
                <a:ea typeface="Alegreya Sans"/>
                <a:cs typeface="Alegreya Sans"/>
                <a:sym typeface="Alegreya Sans"/>
              </a:rPr>
              <a:t>None</a:t>
            </a:r>
            <a:endParaRPr dirty="0"/>
          </a:p>
          <a:p>
            <a:pPr marL="257175" lvl="0" indent="-257175" algn="l" rtl="0">
              <a:lnSpc>
                <a:spcPct val="100000"/>
              </a:lnSpc>
              <a:spcBef>
                <a:spcPts val="360"/>
              </a:spcBef>
              <a:spcAft>
                <a:spcPts val="0"/>
              </a:spcAft>
              <a:buSzPts val="2400"/>
              <a:buChar char="•"/>
            </a:pPr>
            <a:r>
              <a:rPr lang="en-US" sz="2000" i="1" dirty="0">
                <a:latin typeface="Alegreya Sans"/>
                <a:ea typeface="Alegreya Sans"/>
                <a:cs typeface="Alegreya Sans"/>
                <a:sym typeface="Alegreya Sans"/>
              </a:rPr>
              <a:t>The views presented in this session do not necessarily represent the views and opinions of the AAP.</a:t>
            </a:r>
            <a:endParaRPr sz="2000" i="1" dirty="0">
              <a:latin typeface="Alegreya Sans"/>
              <a:ea typeface="Alegreya Sans"/>
              <a:cs typeface="Alegreya Sans"/>
              <a:sym typeface="Alegreya Sans"/>
            </a:endParaRPr>
          </a:p>
          <a:p>
            <a:pPr marL="457200" lvl="0" indent="-228600" algn="l" rtl="0">
              <a:lnSpc>
                <a:spcPct val="100000"/>
              </a:lnSpc>
              <a:spcBef>
                <a:spcPts val="640"/>
              </a:spcBef>
              <a:spcAft>
                <a:spcPts val="0"/>
              </a:spcAft>
              <a:buClr>
                <a:srgbClr val="F5AA2C"/>
              </a:buClr>
              <a:buSzPts val="32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ctrTitle"/>
          </p:nvPr>
        </p:nvSpPr>
        <p:spPr>
          <a:xfrm>
            <a:off x="685800" y="1867661"/>
            <a:ext cx="7772400" cy="92333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lt1"/>
              </a:buClr>
              <a:buSzPts val="6000"/>
              <a:buFont typeface="Alegreya Sans"/>
              <a:buNone/>
            </a:pPr>
            <a:r>
              <a:rPr lang="en-US" b="1">
                <a:latin typeface="Alegreya Sans"/>
                <a:ea typeface="Alegreya Sans"/>
                <a:cs typeface="Alegreya Sans"/>
                <a:sym typeface="Alegreya Sans"/>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457200" y="651068"/>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a:latin typeface="Alegreya Sans"/>
                <a:ea typeface="Alegreya Sans"/>
                <a:cs typeface="Alegreya Sans"/>
                <a:sym typeface="Alegreya Sans"/>
              </a:rPr>
              <a:t>Learning Objectives  </a:t>
            </a:r>
            <a:endParaRPr/>
          </a:p>
        </p:txBody>
      </p:sp>
      <p:sp>
        <p:nvSpPr>
          <p:cNvPr id="90" name="Google Shape;90;p2"/>
          <p:cNvSpPr txBox="1">
            <a:spLocks noGrp="1"/>
          </p:cNvSpPr>
          <p:nvPr>
            <p:ph type="body" idx="1"/>
          </p:nvPr>
        </p:nvSpPr>
        <p:spPr>
          <a:xfrm>
            <a:off x="457200" y="1424475"/>
            <a:ext cx="8229600" cy="4500300"/>
          </a:xfrm>
          <a:prstGeom prst="rect">
            <a:avLst/>
          </a:prstGeom>
          <a:noFill/>
          <a:ln>
            <a:noFill/>
          </a:ln>
        </p:spPr>
        <p:txBody>
          <a:bodyPr spcFirstLastPara="1" wrap="square" lIns="91425" tIns="45700" rIns="91425" bIns="45700" anchor="t" anchorCtr="0">
            <a:noAutofit/>
          </a:bodyPr>
          <a:lstStyle/>
          <a:p>
            <a:pPr marL="412750" indent="-342900">
              <a:spcBef>
                <a:spcPts val="0"/>
              </a:spcBef>
              <a:buSzPts val="2500"/>
            </a:pPr>
            <a:r>
              <a:rPr lang="en-US" sz="2400" dirty="0">
                <a:latin typeface="Alegreya Sans"/>
                <a:ea typeface="Alegreya Sans"/>
                <a:cs typeface="Alegreya Sans"/>
                <a:sym typeface="Alegreya Sans"/>
              </a:rPr>
              <a:t>Understand the reproductive health needs and considerations for adolescents and young adult patients with congenital heart defects (CHD).</a:t>
            </a:r>
          </a:p>
          <a:p>
            <a:pPr marL="412750" indent="-342900">
              <a:spcBef>
                <a:spcPts val="0"/>
              </a:spcBef>
              <a:buSzPts val="2500"/>
            </a:pPr>
            <a:r>
              <a:rPr lang="en-US" sz="2400" dirty="0">
                <a:latin typeface="Alegreya Sans"/>
                <a:ea typeface="Alegreya Sans"/>
                <a:cs typeface="Alegreya Sans"/>
                <a:sym typeface="Alegreya Sans"/>
              </a:rPr>
              <a:t>Examine the role of pediatricians in supporting reproductive health needs of adolescents and young adult patients with CHD.</a:t>
            </a:r>
          </a:p>
          <a:p>
            <a:pPr marL="412750" indent="-342900">
              <a:spcBef>
                <a:spcPts val="0"/>
              </a:spcBef>
              <a:buSzPts val="2500"/>
            </a:pPr>
            <a:r>
              <a:rPr lang="en-US" sz="2400" dirty="0">
                <a:latin typeface="Alegreya Sans"/>
                <a:ea typeface="Alegreya Sans"/>
                <a:cs typeface="Alegreya Sans"/>
                <a:sym typeface="Alegreya Sans"/>
              </a:rPr>
              <a:t>Analyze primary teaching concepts of reproductive health care of adolescents and young adult patients with CHD during                     </a:t>
            </a:r>
            <a:r>
              <a:rPr lang="en-US" sz="2400" b="1" dirty="0">
                <a:latin typeface="Alegreya Sans"/>
                <a:ea typeface="Alegreya Sans"/>
                <a:cs typeface="Alegreya Sans"/>
                <a:sym typeface="Alegreya Sans"/>
              </a:rPr>
              <a:t>4 different life-stages</a:t>
            </a:r>
            <a:r>
              <a:rPr lang="en-US" sz="2400" dirty="0">
                <a:latin typeface="Alegreya Sans"/>
                <a:ea typeface="Alegreya Sans"/>
                <a:cs typeface="Alegreya Sans"/>
                <a:sym typeface="Alegreya Sans"/>
              </a:rPr>
              <a:t>:</a:t>
            </a:r>
          </a:p>
          <a:p>
            <a:pPr lvl="1"/>
            <a:r>
              <a:rPr lang="en-US" sz="2400" dirty="0">
                <a:latin typeface="Alegreya Sans"/>
                <a:sym typeface="Alegreya Sans"/>
              </a:rPr>
              <a:t>Family Planning/STI prevention</a:t>
            </a:r>
          </a:p>
          <a:p>
            <a:pPr lvl="1"/>
            <a:r>
              <a:rPr lang="en-US" sz="2400" dirty="0">
                <a:latin typeface="Alegreya Sans"/>
                <a:sym typeface="Alegreya Sans"/>
              </a:rPr>
              <a:t>Preconception Counseling </a:t>
            </a:r>
          </a:p>
          <a:p>
            <a:pPr lvl="1"/>
            <a:r>
              <a:rPr lang="en-US" sz="2400" dirty="0">
                <a:latin typeface="Alegreya Sans"/>
                <a:sym typeface="Alegreya Sans"/>
              </a:rPr>
              <a:t>Pregnancy  </a:t>
            </a:r>
          </a:p>
          <a:p>
            <a:pPr lvl="1"/>
            <a:r>
              <a:rPr lang="en-US" sz="2400" dirty="0">
                <a:latin typeface="Alegreya Sans"/>
                <a:sym typeface="Alegreya Sans"/>
              </a:rPr>
              <a:t>Postpartum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924340"/>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a:latin typeface="Alegreya Sans"/>
                <a:ea typeface="Alegreya Sans"/>
                <a:cs typeface="Alegreya Sans"/>
                <a:sym typeface="Alegreya Sans"/>
              </a:rPr>
              <a:t>Background</a:t>
            </a:r>
            <a:endParaRPr/>
          </a:p>
        </p:txBody>
      </p:sp>
      <p:sp>
        <p:nvSpPr>
          <p:cNvPr id="97" name="Google Shape;97;p3"/>
          <p:cNvSpPr txBox="1">
            <a:spLocks noGrp="1"/>
          </p:cNvSpPr>
          <p:nvPr>
            <p:ph type="body" idx="1"/>
          </p:nvPr>
        </p:nvSpPr>
        <p:spPr>
          <a:xfrm>
            <a:off x="457200" y="1675478"/>
            <a:ext cx="8229600" cy="3982411"/>
          </a:xfrm>
          <a:prstGeom prst="rect">
            <a:avLst/>
          </a:prstGeom>
          <a:noFill/>
          <a:ln>
            <a:noFill/>
          </a:ln>
        </p:spPr>
        <p:txBody>
          <a:bodyPr spcFirstLastPara="1" wrap="square" lIns="91425" tIns="45700" rIns="91425" bIns="45700" anchor="t" anchorCtr="0">
            <a:noAutofit/>
          </a:bodyPr>
          <a:lstStyle/>
          <a:p>
            <a:pPr indent="-342900"/>
            <a:r>
              <a:rPr lang="en-US" sz="2400" dirty="0">
                <a:latin typeface="Alegreya Sans"/>
                <a:sym typeface="Alegreya Sans"/>
              </a:rPr>
              <a:t>For any adolescent (male or female) the probability of having sexual intercourse by age 15 through 20 is similar</a:t>
            </a:r>
            <a:r>
              <a:rPr lang="en-US" sz="2400" baseline="30000" dirty="0">
                <a:latin typeface="Alegreya Sans"/>
                <a:sym typeface="Alegreya Sans"/>
              </a:rPr>
              <a:t>1</a:t>
            </a:r>
          </a:p>
          <a:p>
            <a:pPr lvl="1"/>
            <a:r>
              <a:rPr lang="en-US" sz="2000" dirty="0">
                <a:latin typeface="Alegreya Sans"/>
                <a:sym typeface="Alegreya Sans"/>
              </a:rPr>
              <a:t>~20% by age 15y; ~50% by  age 17y;  &gt;75% by age 20y</a:t>
            </a:r>
          </a:p>
          <a:p>
            <a:pPr indent="-342900"/>
            <a:r>
              <a:rPr lang="en-US" sz="2400" dirty="0">
                <a:latin typeface="Alegreya Sans"/>
                <a:sym typeface="Alegreya Sans"/>
              </a:rPr>
              <a:t>CHD Incidence and Prevalence</a:t>
            </a:r>
            <a:r>
              <a:rPr lang="en-US" sz="2400" baseline="30000" dirty="0">
                <a:latin typeface="Alegreya Sans"/>
                <a:sym typeface="Alegreya Sans"/>
              </a:rPr>
              <a:t>2-5</a:t>
            </a:r>
          </a:p>
          <a:p>
            <a:pPr lvl="1"/>
            <a:r>
              <a:rPr lang="en-US" sz="2000" dirty="0">
                <a:latin typeface="Alegreya Sans"/>
              </a:rPr>
              <a:t>1 out of every 110 live births</a:t>
            </a:r>
            <a:endParaRPr sz="2000" dirty="0">
              <a:latin typeface="Alegreya Sans"/>
            </a:endParaRPr>
          </a:p>
          <a:p>
            <a:pPr indent="-342900"/>
            <a:r>
              <a:rPr lang="en-US" sz="2400" dirty="0">
                <a:latin typeface="Alegreya Sans"/>
                <a:sym typeface="Alegreya Sans"/>
              </a:rPr>
              <a:t>Pregnancy Rates in persons with Congenital Heart Disease</a:t>
            </a:r>
            <a:r>
              <a:rPr lang="en-US" sz="2400" baseline="30000" dirty="0">
                <a:latin typeface="Alegreya Sans"/>
                <a:sym typeface="Alegreya Sans"/>
              </a:rPr>
              <a:t>6,7</a:t>
            </a:r>
            <a:endParaRPr sz="2400" baseline="30000" dirty="0">
              <a:latin typeface="Alegreya Sans"/>
              <a:sym typeface="Alegreya Sans"/>
            </a:endParaRPr>
          </a:p>
          <a:p>
            <a:pPr lvl="1"/>
            <a:r>
              <a:rPr lang="en-US" sz="2000" dirty="0">
                <a:latin typeface="Alegreya Sans"/>
                <a:sym typeface="Alegreya Sans"/>
              </a:rPr>
              <a:t>13-23% of women of child-bearing age with CHD had a pregnancy</a:t>
            </a:r>
          </a:p>
          <a:p>
            <a:pPr indent="-342900"/>
            <a:r>
              <a:rPr lang="en-US" sz="2400" dirty="0">
                <a:latin typeface="Alegreya Sans"/>
                <a:sym typeface="Alegreya Sans"/>
              </a:rPr>
              <a:t>Cardiovascular Disease and Maternal Mortality</a:t>
            </a:r>
            <a:r>
              <a:rPr lang="en-US" sz="2400" baseline="30000" dirty="0">
                <a:latin typeface="Alegreya Sans"/>
                <a:sym typeface="Alegreya Sans"/>
              </a:rPr>
              <a:t>8</a:t>
            </a:r>
            <a:r>
              <a:rPr lang="en-US" sz="2400" dirty="0">
                <a:latin typeface="Alegreya Sans"/>
                <a:sym typeface="Alegreya Sans"/>
              </a:rPr>
              <a:t> </a:t>
            </a:r>
            <a:endParaRPr sz="2400" dirty="0">
              <a:latin typeface="Alegreya Sans"/>
              <a:sym typeface="Alegreya Sans"/>
            </a:endParaRPr>
          </a:p>
          <a:p>
            <a:pPr lvl="1"/>
            <a:r>
              <a:rPr lang="en-US" sz="2000" dirty="0">
                <a:latin typeface="Alegreya Sans"/>
                <a:sym typeface="Alegreya Sans"/>
              </a:rPr>
              <a:t>CVD is largest contributor in developing countries</a:t>
            </a:r>
          </a:p>
          <a:p>
            <a:pPr indent="-342900"/>
            <a:r>
              <a:rPr lang="en-US" sz="2400" dirty="0">
                <a:latin typeface="Alegreya Sans"/>
                <a:sym typeface="Alegreya Sans"/>
              </a:rPr>
              <a:t>Congenital Heart Disease and Maternal Mortality </a:t>
            </a:r>
            <a:r>
              <a:rPr lang="en-US" sz="2400" baseline="30000" dirty="0">
                <a:latin typeface="Alegreya Sans"/>
                <a:sym typeface="Alegreya Sans"/>
              </a:rPr>
              <a:t>7,9</a:t>
            </a:r>
          </a:p>
          <a:p>
            <a:pPr lvl="1"/>
            <a:r>
              <a:rPr lang="en-US" sz="2000" dirty="0">
                <a:latin typeface="Alegreya Sans"/>
                <a:sym typeface="Alegreya Sans"/>
              </a:rPr>
              <a:t>Maternal mortality with CHD only 0.1-0.15%  </a:t>
            </a:r>
            <a:endParaRPr sz="2000" dirty="0">
              <a:latin typeface="Alegreya Sans"/>
              <a:sym typeface="Alegreya Sans"/>
            </a:endParaRPr>
          </a:p>
          <a:p>
            <a:pPr marL="342900" lvl="0" indent="-368300" algn="l" rtl="0">
              <a:lnSpc>
                <a:spcPct val="100000"/>
              </a:lnSpc>
              <a:spcBef>
                <a:spcPts val="0"/>
              </a:spcBef>
              <a:spcAft>
                <a:spcPts val="0"/>
              </a:spcAft>
              <a:buSzPts val="2400"/>
              <a:buFont typeface="Alegreya Sans"/>
              <a:buChar char="•"/>
            </a:pPr>
            <a:endParaRPr sz="2400" baseline="30000" dirty="0">
              <a:latin typeface="Alegreya Sans"/>
              <a:ea typeface="Alegreya Sans"/>
              <a:cs typeface="Alegreya Sans"/>
              <a:sym typeface="Alegreya Sans"/>
            </a:endParaRPr>
          </a:p>
          <a:p>
            <a:pPr marL="0" lvl="0" indent="0" algn="l" rtl="0">
              <a:lnSpc>
                <a:spcPct val="100000"/>
              </a:lnSpc>
              <a:spcBef>
                <a:spcPts val="0"/>
              </a:spcBef>
              <a:spcAft>
                <a:spcPts val="0"/>
              </a:spcAft>
              <a:buSzPts val="2000"/>
              <a:buNone/>
            </a:pPr>
            <a:endParaRPr sz="2000" dirty="0">
              <a:latin typeface="Alegreya Sans"/>
              <a:ea typeface="Alegreya Sans"/>
              <a:cs typeface="Alegreya Sans"/>
              <a:sym typeface="Alegreya Sans"/>
            </a:endParaRPr>
          </a:p>
          <a:p>
            <a:pPr marL="0" lvl="0" indent="0" algn="l" rtl="0">
              <a:lnSpc>
                <a:spcPct val="100000"/>
              </a:lnSpc>
              <a:spcBef>
                <a:spcPts val="0"/>
              </a:spcBef>
              <a:spcAft>
                <a:spcPts val="0"/>
              </a:spcAft>
              <a:buSzPts val="2000"/>
              <a:buNone/>
            </a:pPr>
            <a:endParaRPr sz="2000" dirty="0">
              <a:latin typeface="Alegreya Sans"/>
              <a:ea typeface="Alegreya Sans"/>
              <a:cs typeface="Alegreya Sans"/>
              <a:sym typeface="Alegrey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457200" y="558400"/>
            <a:ext cx="8229600" cy="1138733"/>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sz="3400">
                <a:latin typeface="Alegreya Sans"/>
                <a:ea typeface="Alegreya Sans"/>
                <a:cs typeface="Alegreya Sans"/>
                <a:sym typeface="Alegreya Sans"/>
              </a:rPr>
              <a:t>Introducing Reproductive Health </a:t>
            </a:r>
            <a:br>
              <a:rPr lang="en-US" sz="3400">
                <a:latin typeface="Alegreya Sans"/>
                <a:ea typeface="Alegreya Sans"/>
                <a:cs typeface="Alegreya Sans"/>
                <a:sym typeface="Alegreya Sans"/>
              </a:rPr>
            </a:br>
            <a:r>
              <a:rPr lang="en-US" sz="3400">
                <a:latin typeface="Alegreya Sans"/>
                <a:ea typeface="Alegreya Sans"/>
                <a:cs typeface="Alegreya Sans"/>
                <a:sym typeface="Alegreya Sans"/>
              </a:rPr>
              <a:t>To your Patient</a:t>
            </a:r>
            <a:endParaRPr sz="3400"/>
          </a:p>
        </p:txBody>
      </p:sp>
      <p:sp>
        <p:nvSpPr>
          <p:cNvPr id="104" name="Google Shape;104;p4"/>
          <p:cNvSpPr txBox="1">
            <a:spLocks noGrp="1"/>
          </p:cNvSpPr>
          <p:nvPr>
            <p:ph type="body" idx="1"/>
          </p:nvPr>
        </p:nvSpPr>
        <p:spPr>
          <a:xfrm>
            <a:off x="457200" y="1878200"/>
            <a:ext cx="8229600" cy="4421400"/>
          </a:xfrm>
          <a:prstGeom prst="rect">
            <a:avLst/>
          </a:prstGeom>
          <a:noFill/>
          <a:ln>
            <a:noFill/>
          </a:ln>
        </p:spPr>
        <p:txBody>
          <a:bodyPr spcFirstLastPara="1" wrap="square" lIns="91425" tIns="45700" rIns="91425" bIns="45700" anchor="t" anchorCtr="0">
            <a:normAutofit/>
          </a:bodyPr>
          <a:lstStyle/>
          <a:p>
            <a:pPr marL="393700" indent="-342900">
              <a:buSzPts val="2800"/>
            </a:pPr>
            <a:r>
              <a:rPr lang="en-US" sz="2800" dirty="0">
                <a:latin typeface="Alegreya Sans"/>
                <a:ea typeface="Alegreya Sans"/>
                <a:cs typeface="Alegreya Sans"/>
                <a:sym typeface="Alegreya Sans"/>
              </a:rPr>
              <a:t>Discuss patient-specific needs early in adolescence </a:t>
            </a:r>
            <a:endParaRPr sz="2800" dirty="0">
              <a:latin typeface="Alegreya Sans"/>
              <a:ea typeface="Alegreya Sans"/>
              <a:cs typeface="Alegreya Sans"/>
              <a:sym typeface="Alegreya Sans"/>
            </a:endParaRPr>
          </a:p>
          <a:p>
            <a:pPr marL="393700" indent="-342900">
              <a:buSzPts val="2800"/>
            </a:pPr>
            <a:r>
              <a:rPr lang="en-US" sz="2800" dirty="0">
                <a:latin typeface="Alegreya Sans"/>
                <a:ea typeface="Alegreya Sans"/>
                <a:cs typeface="Alegreya Sans"/>
                <a:sym typeface="Alegreya Sans"/>
              </a:rPr>
              <a:t>Reproductive health issues need to be introduced even when the patient or family seem reluctant</a:t>
            </a:r>
            <a:r>
              <a:rPr lang="en-US" sz="2800" baseline="30000" dirty="0">
                <a:latin typeface="Alegreya Sans"/>
                <a:ea typeface="Alegreya Sans"/>
                <a:cs typeface="Alegreya Sans"/>
                <a:sym typeface="Alegreya Sans"/>
              </a:rPr>
              <a:t>1-7</a:t>
            </a:r>
            <a:endParaRPr sz="2800" baseline="30000" dirty="0">
              <a:latin typeface="Alegreya Sans"/>
              <a:ea typeface="Alegreya Sans"/>
              <a:cs typeface="Alegreya Sans"/>
              <a:sym typeface="Alegreya Sans"/>
            </a:endParaRPr>
          </a:p>
          <a:p>
            <a:pPr lvl="1"/>
            <a:r>
              <a:rPr lang="en-US" sz="2400" dirty="0">
                <a:latin typeface="Alegreya Sans"/>
                <a:ea typeface="Alegreya Sans"/>
                <a:cs typeface="Alegreya Sans"/>
                <a:sym typeface="Alegreya Sans"/>
              </a:rPr>
              <a:t>Contraception and STIs are  important to discuss</a:t>
            </a:r>
            <a:endParaRPr sz="2400" dirty="0">
              <a:latin typeface="Alegreya Sans"/>
              <a:ea typeface="Alegreya Sans"/>
              <a:cs typeface="Alegreya Sans"/>
              <a:sym typeface="Alegreya Sans"/>
            </a:endParaRPr>
          </a:p>
          <a:p>
            <a:pPr lvl="1"/>
            <a:r>
              <a:rPr lang="en-US" sz="2400" dirty="0">
                <a:latin typeface="Alegreya Sans"/>
                <a:ea typeface="Alegreya Sans"/>
                <a:cs typeface="Alegreya Sans"/>
                <a:sym typeface="Alegreya Sans"/>
              </a:rPr>
              <a:t>Discuss broad categories of pregnancy</a:t>
            </a:r>
            <a:endParaRPr sz="2400" dirty="0">
              <a:latin typeface="Alegreya Sans"/>
              <a:ea typeface="Alegreya Sans"/>
              <a:cs typeface="Alegreya Sans"/>
              <a:sym typeface="Alegreya Sans"/>
            </a:endParaRPr>
          </a:p>
          <a:p>
            <a:pPr lvl="1"/>
            <a:r>
              <a:rPr lang="en-US" sz="2400" dirty="0">
                <a:latin typeface="Alegreya Sans"/>
                <a:ea typeface="Alegreya Sans"/>
                <a:cs typeface="Alegreya Sans"/>
                <a:sym typeface="Alegreya Sans"/>
              </a:rPr>
              <a:t>Answer patient questions about any concerns</a:t>
            </a:r>
            <a:endParaRPr sz="2400" dirty="0">
              <a:latin typeface="Alegreya Sans"/>
              <a:ea typeface="Alegreya Sans"/>
              <a:cs typeface="Alegreya Sans"/>
              <a:sym typeface="Alegrey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457200" y="651068"/>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dirty="0">
                <a:latin typeface="Alegreya Sans"/>
                <a:ea typeface="Alegreya Sans"/>
                <a:cs typeface="Alegreya Sans"/>
                <a:sym typeface="Alegreya Sans"/>
              </a:rPr>
              <a:t>Life Stage 1: Family Planning/STI prevention</a:t>
            </a:r>
            <a:endParaRPr dirty="0"/>
          </a:p>
        </p:txBody>
      </p:sp>
      <p:sp>
        <p:nvSpPr>
          <p:cNvPr id="111" name="Google Shape;111;p5"/>
          <p:cNvSpPr txBox="1">
            <a:spLocks noGrp="1"/>
          </p:cNvSpPr>
          <p:nvPr>
            <p:ph type="body" idx="1"/>
          </p:nvPr>
        </p:nvSpPr>
        <p:spPr>
          <a:xfrm>
            <a:off x="457200" y="1322877"/>
            <a:ext cx="8458200" cy="3982411"/>
          </a:xfrm>
          <a:prstGeom prst="rect">
            <a:avLst/>
          </a:prstGeom>
          <a:noFill/>
          <a:ln>
            <a:noFill/>
          </a:ln>
        </p:spPr>
        <p:txBody>
          <a:bodyPr spcFirstLastPara="1" wrap="square" lIns="91425" tIns="45700" rIns="91425" bIns="45700" anchor="t" anchorCtr="0">
            <a:noAutofit/>
          </a:bodyPr>
          <a:lstStyle/>
          <a:p>
            <a:pPr indent="-457200">
              <a:buFont typeface="Arial"/>
              <a:buChar char="•"/>
            </a:pPr>
            <a:r>
              <a:rPr lang="en-US" sz="2400" dirty="0">
                <a:latin typeface="Alegreya Sans"/>
                <a:sym typeface="Alegreya Sans"/>
              </a:rPr>
              <a:t>Discuss early and often (circumstances change over time)</a:t>
            </a:r>
            <a:endParaRPr sz="2400" dirty="0">
              <a:latin typeface="Alegreya Sans"/>
              <a:sym typeface="Alegreya Sans"/>
            </a:endParaRPr>
          </a:p>
          <a:p>
            <a:pPr indent="-457200">
              <a:buFont typeface="Arial"/>
              <a:buChar char="•"/>
            </a:pPr>
            <a:r>
              <a:rPr lang="en-US" sz="2400" dirty="0">
                <a:latin typeface="Alegreya Sans"/>
                <a:sym typeface="Alegreya Sans"/>
              </a:rPr>
              <a:t>Make sure patient has ways to contact your team and guidance surrounding confidentiality</a:t>
            </a:r>
            <a:endParaRPr sz="2400" dirty="0">
              <a:latin typeface="Alegreya Sans"/>
              <a:sym typeface="Alegreya Sans"/>
            </a:endParaRPr>
          </a:p>
          <a:p>
            <a:pPr indent="-457200">
              <a:buFont typeface="Arial"/>
              <a:buChar char="•"/>
            </a:pPr>
            <a:r>
              <a:rPr lang="en-US" sz="2400" dirty="0">
                <a:latin typeface="Alegreya Sans"/>
                <a:sym typeface="Alegreya Sans"/>
              </a:rPr>
              <a:t>Multiple methods of both long and short acting</a:t>
            </a:r>
            <a:r>
              <a:rPr lang="en-US" sz="2400" baseline="30000" dirty="0">
                <a:latin typeface="Alegreya Sans"/>
                <a:sym typeface="Alegreya Sans"/>
              </a:rPr>
              <a:t>1</a:t>
            </a:r>
            <a:endParaRPr lang="en-US" sz="2400" baseline="30000" dirty="0">
              <a:latin typeface="Alegreya Sans"/>
            </a:endParaRPr>
          </a:p>
          <a:p>
            <a:pPr lvl="1"/>
            <a:r>
              <a:rPr lang="en-US" sz="1800" dirty="0">
                <a:latin typeface="Alegreya Sans"/>
                <a:sym typeface="Alegreya Sans"/>
              </a:rPr>
              <a:t>Barrier methods</a:t>
            </a:r>
            <a:endParaRPr lang="en-US" sz="1800" dirty="0">
              <a:latin typeface="Alegreya Sans"/>
            </a:endParaRPr>
          </a:p>
          <a:p>
            <a:pPr lvl="1"/>
            <a:r>
              <a:rPr lang="en-US" sz="1800" dirty="0">
                <a:latin typeface="Alegreya Sans"/>
                <a:sym typeface="Alegreya Sans"/>
              </a:rPr>
              <a:t>Oral contraceptives</a:t>
            </a:r>
            <a:endParaRPr lang="en-US" sz="1800" dirty="0">
              <a:latin typeface="Alegreya Sans"/>
            </a:endParaRPr>
          </a:p>
          <a:p>
            <a:pPr lvl="1"/>
            <a:r>
              <a:rPr lang="en-US" sz="1800" dirty="0">
                <a:latin typeface="Alegreya Sans"/>
                <a:sym typeface="Alegreya Sans"/>
              </a:rPr>
              <a:t>Long-Acting Reversible Contraception</a:t>
            </a:r>
            <a:endParaRPr lang="en-US" sz="1800" dirty="0">
              <a:latin typeface="Alegreya Sans"/>
            </a:endParaRPr>
          </a:p>
          <a:p>
            <a:pPr lvl="2"/>
            <a:r>
              <a:rPr lang="en-US" sz="1800" dirty="0">
                <a:latin typeface="Alegreya Sans"/>
                <a:sym typeface="Alegreya Sans"/>
              </a:rPr>
              <a:t>Intrauterine device (IUD; including copper and hormonal)</a:t>
            </a:r>
            <a:endParaRPr lang="en-US" sz="1800" dirty="0">
              <a:latin typeface="Alegreya Sans"/>
            </a:endParaRPr>
          </a:p>
          <a:p>
            <a:pPr lvl="2"/>
            <a:r>
              <a:rPr lang="en-US" sz="1800" dirty="0">
                <a:latin typeface="Alegreya Sans"/>
                <a:sym typeface="Alegreya Sans"/>
              </a:rPr>
              <a:t>Subcutaneous implants</a:t>
            </a:r>
            <a:endParaRPr lang="en-US" sz="1800" dirty="0">
              <a:latin typeface="Alegreya Sans"/>
            </a:endParaRPr>
          </a:p>
          <a:p>
            <a:pPr lvl="1"/>
            <a:r>
              <a:rPr lang="en-US" sz="1800" dirty="0">
                <a:latin typeface="Alegreya Sans"/>
                <a:sym typeface="Alegreya Sans"/>
              </a:rPr>
              <a:t>Injectable</a:t>
            </a:r>
          </a:p>
          <a:p>
            <a:pPr indent="-457200">
              <a:spcBef>
                <a:spcPts val="0"/>
              </a:spcBef>
            </a:pPr>
            <a:r>
              <a:rPr lang="en-US" sz="2400" dirty="0">
                <a:latin typeface="Alegreya Sans"/>
                <a:ea typeface="Alegreya Sans"/>
                <a:cs typeface="Alegreya Sans"/>
                <a:sym typeface="Alegreya Sans"/>
              </a:rPr>
              <a:t>Discuss emergency contraception (EC; copper IUD or oral EC)</a:t>
            </a:r>
          </a:p>
          <a:p>
            <a:pPr indent="-457200"/>
            <a:r>
              <a:rPr lang="en-US" sz="2400" dirty="0">
                <a:latin typeface="Alegreya Sans"/>
                <a:sym typeface="Alegreya Sans"/>
              </a:rPr>
              <a:t>Discuss with your patient benefits and risk of each contraceptive method, as related to their type of CHD</a:t>
            </a:r>
            <a:r>
              <a:rPr lang="en-US" sz="2400" baseline="30000" dirty="0">
                <a:latin typeface="Alegreya Sans"/>
                <a:sym typeface="Alegreya Sans"/>
              </a:rPr>
              <a:t>2,3</a:t>
            </a:r>
            <a:endParaRPr sz="2400" baseline="30000" dirty="0">
              <a:latin typeface="Alegreya Sans"/>
            </a:endParaRPr>
          </a:p>
          <a:p>
            <a:pPr marL="0" lvl="0" indent="0" algn="l" rtl="0">
              <a:lnSpc>
                <a:spcPct val="100000"/>
              </a:lnSpc>
              <a:spcBef>
                <a:spcPts val="0"/>
              </a:spcBef>
              <a:spcAft>
                <a:spcPts val="0"/>
              </a:spcAft>
              <a:buSzPts val="2000"/>
              <a:buNone/>
            </a:pPr>
            <a:endParaRPr sz="2000" dirty="0">
              <a:latin typeface="Alegreya Sans"/>
              <a:ea typeface="Alegreya Sans"/>
              <a:cs typeface="Alegreya Sans"/>
              <a:sym typeface="Alegrey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0"/>
          <p:cNvSpPr txBox="1">
            <a:spLocks noGrp="1"/>
          </p:cNvSpPr>
          <p:nvPr>
            <p:ph type="title"/>
          </p:nvPr>
        </p:nvSpPr>
        <p:spPr>
          <a:xfrm>
            <a:off x="457200" y="755147"/>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Life Stage 2: Preconception Counseling</a:t>
            </a:r>
            <a:endParaRPr>
              <a:latin typeface="Alegreya Sans"/>
              <a:ea typeface="Alegreya Sans"/>
              <a:cs typeface="Alegreya Sans"/>
              <a:sym typeface="Alegreya Sans"/>
            </a:endParaRPr>
          </a:p>
        </p:txBody>
      </p:sp>
      <p:sp>
        <p:nvSpPr>
          <p:cNvPr id="118" name="Google Shape;118;p40"/>
          <p:cNvSpPr txBox="1">
            <a:spLocks noGrp="1"/>
          </p:cNvSpPr>
          <p:nvPr>
            <p:ph type="body" idx="1"/>
          </p:nvPr>
        </p:nvSpPr>
        <p:spPr>
          <a:xfrm>
            <a:off x="457200" y="1518249"/>
            <a:ext cx="8229600" cy="4491037"/>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r>
              <a:rPr lang="en-US" sz="2800" b="1" dirty="0">
                <a:latin typeface="Alegreya Sans"/>
                <a:ea typeface="Alegreya Sans"/>
                <a:cs typeface="Alegreya Sans"/>
                <a:sym typeface="Alegreya Sans"/>
              </a:rPr>
              <a:t>CHD Pregnancy Risk Scores</a:t>
            </a:r>
            <a:endParaRPr sz="2400" b="1"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Modified World Health Organization</a:t>
            </a:r>
            <a:r>
              <a:rPr lang="en-US" sz="2400" baseline="30000" dirty="0">
                <a:latin typeface="Alegreya Sans"/>
                <a:ea typeface="Alegreya Sans"/>
                <a:cs typeface="Alegreya Sans"/>
                <a:sym typeface="Alegreya Sans"/>
              </a:rPr>
              <a:t>1</a:t>
            </a:r>
            <a:r>
              <a:rPr lang="en-US" sz="2400" dirty="0">
                <a:latin typeface="Alegreya Sans"/>
                <a:ea typeface="Alegreya Sans"/>
                <a:cs typeface="Alegreya Sans"/>
                <a:sym typeface="Alegreya Sans"/>
              </a:rPr>
              <a:t> (</a:t>
            </a:r>
            <a:r>
              <a:rPr lang="en-US" sz="2400" dirty="0" err="1">
                <a:latin typeface="Alegreya Sans"/>
                <a:ea typeface="Alegreya Sans"/>
                <a:cs typeface="Alegreya Sans"/>
                <a:sym typeface="Alegreya Sans"/>
              </a:rPr>
              <a:t>mWHO</a:t>
            </a:r>
            <a:r>
              <a:rPr lang="en-US" sz="2400" dirty="0">
                <a:latin typeface="Alegreya Sans"/>
                <a:ea typeface="Alegreya Sans"/>
                <a:cs typeface="Alegreya Sans"/>
                <a:sym typeface="Alegreya Sans"/>
              </a:rPr>
              <a:t>) classification of maternal cardiovascular risks</a:t>
            </a:r>
            <a:endParaRPr dirty="0"/>
          </a:p>
          <a:p>
            <a:pPr marL="457200" lvl="0" indent="-228600" algn="l" rtl="0">
              <a:lnSpc>
                <a:spcPct val="100000"/>
              </a:lnSpc>
              <a:spcBef>
                <a:spcPts val="640"/>
              </a:spcBef>
              <a:spcAft>
                <a:spcPts val="0"/>
              </a:spcAft>
              <a:buClr>
                <a:srgbClr val="F5AA2C"/>
              </a:buClr>
              <a:buSzPts val="3200"/>
              <a:buNone/>
            </a:pPr>
            <a:endParaRPr sz="12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CARPREG</a:t>
            </a:r>
            <a:r>
              <a:rPr lang="en-US" sz="2400" baseline="30000" dirty="0">
                <a:latin typeface="Alegreya Sans"/>
                <a:ea typeface="Alegreya Sans"/>
                <a:cs typeface="Alegreya Sans"/>
                <a:sym typeface="Alegreya Sans"/>
              </a:rPr>
              <a:t>2 </a:t>
            </a:r>
            <a:r>
              <a:rPr lang="en-US" sz="2400" dirty="0">
                <a:latin typeface="Alegreya Sans"/>
                <a:ea typeface="Alegreya Sans"/>
                <a:cs typeface="Alegreya Sans"/>
                <a:sym typeface="Alegreya Sans"/>
              </a:rPr>
              <a:t>and CARPREG II</a:t>
            </a:r>
            <a:r>
              <a:rPr lang="en-US" sz="2400" baseline="30000" dirty="0">
                <a:latin typeface="Alegreya Sans"/>
                <a:ea typeface="Alegreya Sans"/>
                <a:cs typeface="Alegreya Sans"/>
                <a:sym typeface="Alegreya Sans"/>
              </a:rPr>
              <a:t>3</a:t>
            </a:r>
            <a:r>
              <a:rPr lang="en-US" sz="2400" dirty="0">
                <a:latin typeface="Alegreya Sans"/>
                <a:ea typeface="Alegreya Sans"/>
                <a:cs typeface="Alegreya Sans"/>
                <a:sym typeface="Alegreya Sans"/>
              </a:rPr>
              <a:t> - (</a:t>
            </a:r>
            <a:r>
              <a:rPr lang="en-US" sz="2400" dirty="0" err="1">
                <a:latin typeface="Alegreya Sans"/>
                <a:ea typeface="Alegreya Sans"/>
                <a:cs typeface="Alegreya Sans"/>
                <a:sym typeface="Alegreya Sans"/>
              </a:rPr>
              <a:t>CARdiac</a:t>
            </a:r>
            <a:r>
              <a:rPr lang="en-US" sz="2400" dirty="0">
                <a:latin typeface="Alegreya Sans"/>
                <a:ea typeface="Alegreya Sans"/>
                <a:cs typeface="Alegreya Sans"/>
                <a:sym typeface="Alegreya Sans"/>
              </a:rPr>
              <a:t> Disease in </a:t>
            </a:r>
            <a:r>
              <a:rPr lang="en-US" sz="2400" dirty="0" err="1">
                <a:latin typeface="Alegreya Sans"/>
                <a:ea typeface="Alegreya Sans"/>
                <a:cs typeface="Alegreya Sans"/>
                <a:sym typeface="Alegreya Sans"/>
              </a:rPr>
              <a:t>PREGnancy</a:t>
            </a:r>
            <a:r>
              <a:rPr lang="en-US" sz="2400" dirty="0">
                <a:latin typeface="Alegreya Sans"/>
                <a:ea typeface="Alegreya Sans"/>
                <a:cs typeface="Alegreya Sans"/>
                <a:sym typeface="Alegreya Sans"/>
              </a:rPr>
              <a:t>) - Canada  </a:t>
            </a:r>
            <a:endParaRPr dirty="0"/>
          </a:p>
          <a:p>
            <a:pPr marL="457200" lvl="0" indent="-228600" algn="l" rtl="0">
              <a:lnSpc>
                <a:spcPct val="100000"/>
              </a:lnSpc>
              <a:spcBef>
                <a:spcPts val="640"/>
              </a:spcBef>
              <a:spcAft>
                <a:spcPts val="0"/>
              </a:spcAft>
              <a:buClr>
                <a:srgbClr val="F5AA2C"/>
              </a:buClr>
              <a:buSzPts val="3200"/>
              <a:buNone/>
            </a:pPr>
            <a:endParaRPr sz="11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ZAHARA</a:t>
            </a:r>
            <a:r>
              <a:rPr lang="en-US" sz="2400" baseline="30000" dirty="0">
                <a:latin typeface="Alegreya Sans"/>
                <a:ea typeface="Alegreya Sans"/>
                <a:cs typeface="Alegreya Sans"/>
                <a:sym typeface="Alegreya Sans"/>
              </a:rPr>
              <a:t>4</a:t>
            </a:r>
            <a:r>
              <a:rPr lang="en-US" sz="2400" dirty="0">
                <a:latin typeface="Alegreya Sans"/>
                <a:ea typeface="Alegreya Sans"/>
                <a:cs typeface="Alegreya Sans"/>
                <a:sym typeface="Alegreya Sans"/>
              </a:rPr>
              <a:t> - (</a:t>
            </a:r>
            <a:r>
              <a:rPr lang="en-US" sz="2400" dirty="0" err="1">
                <a:latin typeface="Alegreya Sans"/>
                <a:ea typeface="Alegreya Sans"/>
                <a:cs typeface="Alegreya Sans"/>
                <a:sym typeface="Alegreya Sans"/>
              </a:rPr>
              <a:t>Zwangerschap</a:t>
            </a:r>
            <a:r>
              <a:rPr lang="en-US" sz="2400" dirty="0">
                <a:latin typeface="Alegreya Sans"/>
                <a:ea typeface="Alegreya Sans"/>
                <a:cs typeface="Alegreya Sans"/>
                <a:sym typeface="Alegreya Sans"/>
              </a:rPr>
              <a:t> </a:t>
            </a:r>
            <a:r>
              <a:rPr lang="en-US" sz="2400" dirty="0" err="1">
                <a:latin typeface="Alegreya Sans"/>
                <a:ea typeface="Alegreya Sans"/>
                <a:cs typeface="Alegreya Sans"/>
                <a:sym typeface="Alegreya Sans"/>
              </a:rPr>
              <a:t>bij</a:t>
            </a:r>
            <a:r>
              <a:rPr lang="en-US" sz="2400" dirty="0">
                <a:latin typeface="Alegreya Sans"/>
                <a:ea typeface="Alegreya Sans"/>
                <a:cs typeface="Alegreya Sans"/>
                <a:sym typeface="Alegreya Sans"/>
              </a:rPr>
              <a:t> </a:t>
            </a:r>
            <a:r>
              <a:rPr lang="en-US" sz="2400" dirty="0" err="1">
                <a:latin typeface="Alegreya Sans"/>
                <a:ea typeface="Alegreya Sans"/>
                <a:cs typeface="Alegreya Sans"/>
                <a:sym typeface="Alegreya Sans"/>
              </a:rPr>
              <a:t>Aangeboren</a:t>
            </a:r>
            <a:r>
              <a:rPr lang="en-US" sz="2400" dirty="0">
                <a:latin typeface="Alegreya Sans"/>
                <a:ea typeface="Alegreya Sans"/>
                <a:cs typeface="Alegreya Sans"/>
                <a:sym typeface="Alegreya Sans"/>
              </a:rPr>
              <a:t> </a:t>
            </a:r>
            <a:r>
              <a:rPr lang="en-US" sz="2400" dirty="0" err="1">
                <a:latin typeface="Alegreya Sans"/>
                <a:ea typeface="Alegreya Sans"/>
                <a:cs typeface="Alegreya Sans"/>
                <a:sym typeface="Alegreya Sans"/>
              </a:rPr>
              <a:t>HARtAfwijking</a:t>
            </a:r>
            <a:r>
              <a:rPr lang="en-US" sz="2400" dirty="0">
                <a:latin typeface="Alegreya Sans"/>
                <a:ea typeface="Alegreya Sans"/>
                <a:cs typeface="Alegreya Sans"/>
                <a:sym typeface="Alegreya Sans"/>
              </a:rPr>
              <a:t>-Pregnancy and Congenital Heart Disease) - Europe </a:t>
            </a:r>
            <a:endParaRPr sz="2400" dirty="0">
              <a:latin typeface="Alegreya Sans"/>
              <a:ea typeface="Alegreya Sans"/>
              <a:cs typeface="Alegreya Sans"/>
              <a:sym typeface="Alegrey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1"/>
          <p:cNvSpPr txBox="1">
            <a:spLocks noGrp="1"/>
          </p:cNvSpPr>
          <p:nvPr>
            <p:ph type="title"/>
          </p:nvPr>
        </p:nvSpPr>
        <p:spPr>
          <a:xfrm>
            <a:off x="457200" y="733943"/>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Life Stage 2: Preconception Counseling</a:t>
            </a:r>
            <a:endParaRPr>
              <a:latin typeface="Alegreya Sans"/>
              <a:ea typeface="Alegreya Sans"/>
              <a:cs typeface="Alegreya Sans"/>
              <a:sym typeface="Alegreya Sans"/>
            </a:endParaRPr>
          </a:p>
        </p:txBody>
      </p:sp>
      <p:sp>
        <p:nvSpPr>
          <p:cNvPr id="125" name="Google Shape;125;p41"/>
          <p:cNvSpPr txBox="1">
            <a:spLocks noGrp="1"/>
          </p:cNvSpPr>
          <p:nvPr>
            <p:ph type="body" idx="1"/>
          </p:nvPr>
        </p:nvSpPr>
        <p:spPr>
          <a:xfrm>
            <a:off x="457200" y="1518249"/>
            <a:ext cx="8229600" cy="4491037"/>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Clr>
                <a:srgbClr val="F5AA2C"/>
              </a:buClr>
              <a:buSzPts val="3200"/>
              <a:buNone/>
            </a:pPr>
            <a:r>
              <a:rPr lang="en-US" sz="2800" b="1" dirty="0">
                <a:latin typeface="Alegreya Sans"/>
                <a:ea typeface="Alegreya Sans"/>
                <a:cs typeface="Alegreya Sans"/>
                <a:sym typeface="Alegreya Sans"/>
              </a:rPr>
              <a:t>Risk Assessment</a:t>
            </a:r>
            <a:r>
              <a:rPr lang="en-US" sz="2800" b="1" baseline="30000" dirty="0">
                <a:latin typeface="Alegreya Sans"/>
                <a:ea typeface="Alegreya Sans"/>
                <a:cs typeface="Alegreya Sans"/>
                <a:sym typeface="Alegreya Sans"/>
              </a:rPr>
              <a:t> 1,2,3</a:t>
            </a:r>
            <a:endParaRPr baseline="30000" dirty="0"/>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General History – NYHA class, functional capacity, GYN history, meds</a:t>
            </a:r>
            <a:endParaRPr sz="24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Cardiac History – heart failure, arrhythmia, clotting problems, pulmonary hypertension </a:t>
            </a:r>
            <a:endParaRPr sz="24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Exam, EKG</a:t>
            </a:r>
            <a:endParaRPr sz="24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Imaging – echo, possible MRI/CT</a:t>
            </a:r>
            <a:endParaRPr sz="24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Stress testing</a:t>
            </a:r>
            <a:endParaRPr sz="24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a:ea typeface="Alegreya Sans"/>
                <a:cs typeface="Alegreya Sans"/>
                <a:sym typeface="Alegreya Sans"/>
              </a:rPr>
              <a:t>Lab testing</a:t>
            </a:r>
            <a:endParaRPr dirty="0"/>
          </a:p>
          <a:p>
            <a:pPr marL="457200" lvl="0" indent="-228600" algn="l" rtl="0">
              <a:lnSpc>
                <a:spcPct val="100000"/>
              </a:lnSpc>
              <a:spcBef>
                <a:spcPts val="640"/>
              </a:spcBef>
              <a:spcAft>
                <a:spcPts val="0"/>
              </a:spcAft>
              <a:buClr>
                <a:srgbClr val="F5AA2C"/>
              </a:buClr>
              <a:buSzPts val="32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2"/>
          <p:cNvSpPr txBox="1">
            <a:spLocks noGrp="1"/>
          </p:cNvSpPr>
          <p:nvPr>
            <p:ph type="title"/>
          </p:nvPr>
        </p:nvSpPr>
        <p:spPr>
          <a:xfrm>
            <a:off x="457200" y="774201"/>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Alegreya Sans"/>
              <a:buNone/>
            </a:pPr>
            <a:r>
              <a:rPr lang="en-US">
                <a:latin typeface="Alegreya Sans"/>
                <a:ea typeface="Alegreya Sans"/>
                <a:cs typeface="Alegreya Sans"/>
                <a:sym typeface="Alegreya Sans"/>
              </a:rPr>
              <a:t>Life Stage 2: Preconception Counseling </a:t>
            </a:r>
            <a:endParaRPr/>
          </a:p>
        </p:txBody>
      </p:sp>
      <p:sp>
        <p:nvSpPr>
          <p:cNvPr id="132" name="Google Shape;132;p42"/>
          <p:cNvSpPr txBox="1">
            <a:spLocks noGrp="1"/>
          </p:cNvSpPr>
          <p:nvPr>
            <p:ph type="body" idx="1"/>
          </p:nvPr>
        </p:nvSpPr>
        <p:spPr>
          <a:xfrm>
            <a:off x="457200" y="1420701"/>
            <a:ext cx="3877733" cy="4948800"/>
          </a:xfrm>
          <a:prstGeom prst="rect">
            <a:avLst/>
          </a:prstGeom>
          <a:noFill/>
          <a:ln>
            <a:noFill/>
          </a:ln>
        </p:spPr>
        <p:txBody>
          <a:bodyPr spcFirstLastPara="1" wrap="square" lIns="91425" tIns="45700" rIns="91425" bIns="45700" anchor="t" anchorCtr="0">
            <a:noAutofit/>
          </a:bodyPr>
          <a:lstStyle/>
          <a:p>
            <a:pPr marL="25400" indent="0">
              <a:spcBef>
                <a:spcPts val="640"/>
              </a:spcBef>
              <a:buClr>
                <a:srgbClr val="F5AA2C"/>
              </a:buClr>
              <a:buSzPts val="3200"/>
              <a:buNone/>
            </a:pPr>
            <a:r>
              <a:rPr lang="en-US" b="1" dirty="0">
                <a:latin typeface="Alegreya Sans"/>
                <a:sym typeface="Alegreya Sans"/>
              </a:rPr>
              <a:t>Multidisciplinary team</a:t>
            </a:r>
            <a:r>
              <a:rPr lang="en-US" b="1" baseline="30000" dirty="0">
                <a:latin typeface="Alegreya Sans"/>
                <a:sym typeface="Alegreya Sans"/>
              </a:rPr>
              <a:t>1-2</a:t>
            </a:r>
          </a:p>
          <a:p>
            <a:pPr indent="-431800">
              <a:spcBef>
                <a:spcPts val="640"/>
              </a:spcBef>
              <a:buClr>
                <a:srgbClr val="F5AA2C"/>
              </a:buClr>
              <a:buSzPts val="3200"/>
            </a:pPr>
            <a:r>
              <a:rPr lang="en-US" sz="2400" dirty="0">
                <a:latin typeface="Alegreya Sans"/>
                <a:sym typeface="Alegreya Sans"/>
              </a:rPr>
              <a:t>Pediatrician/primary care </a:t>
            </a:r>
          </a:p>
          <a:p>
            <a:pPr indent="-431800">
              <a:spcBef>
                <a:spcPts val="640"/>
              </a:spcBef>
              <a:buClr>
                <a:srgbClr val="F5AA2C"/>
              </a:buClr>
              <a:buSzPts val="3200"/>
            </a:pPr>
            <a:r>
              <a:rPr lang="en-US" sz="2400" dirty="0">
                <a:latin typeface="Alegreya Sans"/>
                <a:sym typeface="Alegreya Sans"/>
              </a:rPr>
              <a:t>CHD cardiologist</a:t>
            </a:r>
          </a:p>
          <a:p>
            <a:pPr indent="-431800">
              <a:spcBef>
                <a:spcPts val="640"/>
              </a:spcBef>
              <a:buClr>
                <a:srgbClr val="F5AA2C"/>
              </a:buClr>
              <a:buSzPts val="3200"/>
            </a:pPr>
            <a:r>
              <a:rPr lang="en-US" sz="2400" dirty="0">
                <a:latin typeface="Alegreya Sans"/>
                <a:sym typeface="Alegreya Sans"/>
              </a:rPr>
              <a:t>MFM with experience in CHD if possible</a:t>
            </a:r>
          </a:p>
          <a:p>
            <a:pPr indent="-431800">
              <a:spcBef>
                <a:spcPts val="640"/>
              </a:spcBef>
              <a:buClr>
                <a:srgbClr val="F5AA2C"/>
              </a:buClr>
              <a:buSzPts val="3200"/>
            </a:pPr>
            <a:r>
              <a:rPr lang="en-US" sz="2400" dirty="0">
                <a:latin typeface="Alegreya Sans"/>
                <a:sym typeface="Alegreya Sans"/>
              </a:rPr>
              <a:t>OB anesthesiologist</a:t>
            </a:r>
          </a:p>
          <a:p>
            <a:pPr indent="-431800">
              <a:spcBef>
                <a:spcPts val="640"/>
              </a:spcBef>
              <a:buClr>
                <a:srgbClr val="F5AA2C"/>
              </a:buClr>
              <a:buSzPts val="3200"/>
            </a:pPr>
            <a:r>
              <a:rPr lang="en-US" sz="2400" dirty="0">
                <a:latin typeface="Alegreya Sans"/>
                <a:sym typeface="Alegreya Sans"/>
              </a:rPr>
              <a:t>Others – geneticist, heart failure specialist, electrophysiologist, nurse, pharmacists</a:t>
            </a:r>
            <a:br>
              <a:rPr lang="en-US" sz="2400" dirty="0"/>
            </a:br>
            <a:br>
              <a:rPr lang="en-US" sz="2400" dirty="0"/>
            </a:br>
            <a:endParaRPr sz="2400" dirty="0"/>
          </a:p>
        </p:txBody>
      </p:sp>
      <p:sp>
        <p:nvSpPr>
          <p:cNvPr id="133" name="Google Shape;133;p42"/>
          <p:cNvSpPr txBox="1">
            <a:spLocks noGrp="1"/>
          </p:cNvSpPr>
          <p:nvPr>
            <p:ph type="body" idx="2"/>
          </p:nvPr>
        </p:nvSpPr>
        <p:spPr>
          <a:xfrm>
            <a:off x="4572000" y="1420701"/>
            <a:ext cx="4038600" cy="3836100"/>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560"/>
              </a:spcBef>
              <a:spcAft>
                <a:spcPts val="0"/>
              </a:spcAft>
              <a:buSzPts val="2800"/>
              <a:buNone/>
            </a:pPr>
            <a:r>
              <a:rPr lang="en-US" b="1" dirty="0">
                <a:latin typeface="Alegreya Sans"/>
                <a:ea typeface="Alegreya Sans"/>
                <a:cs typeface="Alegreya Sans"/>
                <a:sym typeface="Alegreya Sans"/>
              </a:rPr>
              <a:t>Alternatives to pregnancy</a:t>
            </a:r>
            <a:r>
              <a:rPr lang="en-US" b="1" baseline="30000" dirty="0">
                <a:latin typeface="Alegreya Sans"/>
                <a:ea typeface="Alegreya Sans"/>
                <a:cs typeface="Alegreya Sans"/>
                <a:sym typeface="Alegreya Sans"/>
              </a:rPr>
              <a:t>3</a:t>
            </a:r>
            <a:endParaRPr b="1" baseline="30000" dirty="0">
              <a:latin typeface="Alegreya Sans"/>
              <a:ea typeface="Alegreya Sans"/>
              <a:cs typeface="Alegreya Sans"/>
              <a:sym typeface="Alegreya Sans"/>
            </a:endParaRPr>
          </a:p>
          <a:p>
            <a:pPr lvl="0" indent="-431800">
              <a:spcBef>
                <a:spcPts val="640"/>
              </a:spcBef>
              <a:buClr>
                <a:srgbClr val="F5AA2C"/>
              </a:buClr>
              <a:buSzPts val="3200"/>
            </a:pPr>
            <a:r>
              <a:rPr lang="en-US" sz="2400" dirty="0">
                <a:latin typeface="Alegreya Sans"/>
                <a:sym typeface="Alegreya Sans"/>
              </a:rPr>
              <a:t>Surrogacy </a:t>
            </a:r>
            <a:endParaRPr sz="2400" dirty="0">
              <a:latin typeface="Alegreya Sans"/>
              <a:sym typeface="Alegreya Sans"/>
            </a:endParaRPr>
          </a:p>
          <a:p>
            <a:pPr lvl="0" indent="-431800">
              <a:spcBef>
                <a:spcPts val="640"/>
              </a:spcBef>
              <a:buClr>
                <a:srgbClr val="F5AA2C"/>
              </a:buClr>
              <a:buSzPts val="3200"/>
            </a:pPr>
            <a:r>
              <a:rPr lang="en-US" sz="2400" dirty="0">
                <a:latin typeface="Alegreya Sans"/>
                <a:sym typeface="Alegreya Sans"/>
              </a:rPr>
              <a:t>Adoption</a:t>
            </a:r>
            <a:endParaRPr sz="2400" dirty="0">
              <a:latin typeface="Alegreya Sans"/>
              <a:sym typeface="Alegreya Sans"/>
            </a:endParaRPr>
          </a:p>
          <a:p>
            <a:pPr lvl="0" indent="-431800">
              <a:spcBef>
                <a:spcPts val="640"/>
              </a:spcBef>
              <a:buClr>
                <a:srgbClr val="F5AA2C"/>
              </a:buClr>
              <a:buSzPts val="3200"/>
            </a:pPr>
            <a:r>
              <a:rPr lang="en-US" sz="2400" dirty="0">
                <a:latin typeface="Alegreya Sans"/>
                <a:sym typeface="Alegreya Sans"/>
              </a:rPr>
              <a:t>Sterilization</a:t>
            </a:r>
            <a:endParaRPr sz="2400" dirty="0">
              <a:latin typeface="Alegreya Sans"/>
              <a:sym typeface="Alegreya Sans"/>
            </a:endParaRPr>
          </a:p>
          <a:p>
            <a:pPr indent="-431800">
              <a:spcBef>
                <a:spcPts val="640"/>
              </a:spcBef>
              <a:buClr>
                <a:srgbClr val="F5AA2C"/>
              </a:buClr>
              <a:buSzPts val="3200"/>
            </a:pPr>
            <a:r>
              <a:rPr lang="en-US" sz="2400" dirty="0">
                <a:latin typeface="Alegreya Sans"/>
                <a:sym typeface="Alegreya Sans"/>
              </a:rPr>
              <a:t>Pregnancy termination </a:t>
            </a:r>
          </a:p>
          <a:p>
            <a:pPr marL="457200" lvl="0" indent="-228600" algn="l" rtl="0">
              <a:lnSpc>
                <a:spcPct val="100000"/>
              </a:lnSpc>
              <a:spcBef>
                <a:spcPts val="560"/>
              </a:spcBef>
              <a:spcAft>
                <a:spcPts val="0"/>
              </a:spcAft>
              <a:buClr>
                <a:schemeClr val="accent3"/>
              </a:buClr>
              <a:buSzPts val="2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3"/>
          <p:cNvSpPr txBox="1">
            <a:spLocks noGrp="1"/>
          </p:cNvSpPr>
          <p:nvPr>
            <p:ph type="title"/>
          </p:nvPr>
        </p:nvSpPr>
        <p:spPr>
          <a:xfrm>
            <a:off x="457200" y="773338"/>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Life Stage 3: Pregnancy</a:t>
            </a:r>
            <a:endParaRPr>
              <a:latin typeface="Alegreya Sans"/>
              <a:ea typeface="Alegreya Sans"/>
              <a:cs typeface="Alegreya Sans"/>
              <a:sym typeface="Alegreya Sans"/>
            </a:endParaRPr>
          </a:p>
        </p:txBody>
      </p:sp>
      <p:sp>
        <p:nvSpPr>
          <p:cNvPr id="140" name="Google Shape;140;p43"/>
          <p:cNvSpPr txBox="1">
            <a:spLocks noGrp="1"/>
          </p:cNvSpPr>
          <p:nvPr>
            <p:ph type="body" idx="1"/>
          </p:nvPr>
        </p:nvSpPr>
        <p:spPr>
          <a:xfrm>
            <a:off x="301925" y="1419670"/>
            <a:ext cx="8229600" cy="4739590"/>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Clr>
                <a:srgbClr val="F5AA2C"/>
              </a:buClr>
              <a:buSzPts val="3200"/>
              <a:buNone/>
            </a:pPr>
            <a:r>
              <a:rPr lang="en-US" sz="2800" b="1" dirty="0">
                <a:latin typeface="Alegreya Sans"/>
                <a:ea typeface="Alegreya Sans"/>
                <a:cs typeface="Alegreya Sans"/>
                <a:sym typeface="Alegreya Sans"/>
              </a:rPr>
              <a:t>CHD Complications of Pregnancy</a:t>
            </a:r>
            <a:r>
              <a:rPr lang="en-US" sz="2800" b="1" baseline="30000" dirty="0">
                <a:latin typeface="Alegreya Sans"/>
                <a:ea typeface="Alegreya Sans"/>
                <a:cs typeface="Alegreya Sans"/>
                <a:sym typeface="Alegreya Sans"/>
              </a:rPr>
              <a:t>1-4</a:t>
            </a:r>
            <a:endParaRPr sz="2800" b="1" baseline="30000" dirty="0">
              <a:latin typeface="Alegreya Sans"/>
              <a:ea typeface="Alegreya Sans"/>
              <a:cs typeface="Alegreya Sans"/>
              <a:sym typeface="Alegreya Sans"/>
            </a:endParaRPr>
          </a:p>
          <a:p>
            <a:r>
              <a:rPr lang="en-US" sz="2800" dirty="0">
                <a:latin typeface="Alegreya Sans"/>
                <a:ea typeface="Alegreya Sans"/>
                <a:cs typeface="Alegreya Sans"/>
                <a:sym typeface="Alegreya Sans"/>
              </a:rPr>
              <a:t>Arrhythmias</a:t>
            </a: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Heart failure / volume retention</a:t>
            </a: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Thrombotic / Bleeding complications</a:t>
            </a:r>
            <a:endParaRPr sz="28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Worsening valvular disease</a:t>
            </a:r>
            <a:endParaRPr sz="28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Compromised lung capacity</a:t>
            </a:r>
            <a:endParaRPr sz="2800" dirty="0">
              <a:latin typeface="Alegreya Sans"/>
              <a:ea typeface="Alegreya Sans"/>
              <a:cs typeface="Alegreya Sans"/>
              <a:sym typeface="Alegreya Sans"/>
            </a:endParaRPr>
          </a:p>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Fetal / Neonatal complications</a:t>
            </a:r>
            <a:endParaRPr sz="2800" dirty="0">
              <a:latin typeface="Alegreya Sans"/>
              <a:ea typeface="Alegreya Sans"/>
              <a:cs typeface="Alegreya Sans"/>
              <a:sym typeface="Alegreya Sans"/>
            </a:endParaRPr>
          </a:p>
          <a:p>
            <a:pPr marL="914400" lvl="1" indent="-342900" algn="l" rtl="0">
              <a:lnSpc>
                <a:spcPct val="100000"/>
              </a:lnSpc>
              <a:spcBef>
                <a:spcPts val="360"/>
              </a:spcBef>
              <a:spcAft>
                <a:spcPts val="0"/>
              </a:spcAft>
              <a:buSzPts val="1800"/>
              <a:buChar char="–"/>
            </a:pPr>
            <a:r>
              <a:rPr lang="en-US" sz="2400" dirty="0">
                <a:latin typeface="Alegreya Sans"/>
                <a:ea typeface="Alegreya Sans"/>
                <a:cs typeface="Alegreya Sans"/>
                <a:sym typeface="Alegreya Sans"/>
              </a:rPr>
              <a:t>Intrauterine Growth Restriction / Small for Gestational Age </a:t>
            </a:r>
            <a:endParaRPr sz="2400" dirty="0">
              <a:latin typeface="Alegreya Sans"/>
              <a:ea typeface="Alegreya Sans"/>
              <a:cs typeface="Alegreya Sans"/>
              <a:sym typeface="Alegreya Sans"/>
            </a:endParaRPr>
          </a:p>
          <a:p>
            <a:pPr marL="914400" lvl="1" indent="-342900" algn="l" rtl="0">
              <a:lnSpc>
                <a:spcPct val="100000"/>
              </a:lnSpc>
              <a:spcBef>
                <a:spcPts val="360"/>
              </a:spcBef>
              <a:spcAft>
                <a:spcPts val="0"/>
              </a:spcAft>
              <a:buSzPts val="1800"/>
              <a:buChar char="–"/>
            </a:pPr>
            <a:r>
              <a:rPr lang="en-US" sz="2400" dirty="0">
                <a:latin typeface="Alegreya Sans"/>
                <a:ea typeface="Alegreya Sans"/>
                <a:cs typeface="Alegreya Sans"/>
                <a:sym typeface="Alegreya Sans"/>
              </a:rPr>
              <a:t>Premature birth</a:t>
            </a:r>
            <a:endParaRPr sz="2400" dirty="0">
              <a:latin typeface="Alegreya Sans"/>
              <a:ea typeface="Alegreya Sans"/>
              <a:cs typeface="Alegreya Sans"/>
              <a:sym typeface="Alegreya Sans"/>
            </a:endParaRPr>
          </a:p>
          <a:p>
            <a:pPr marL="914400" lvl="1" indent="-342900" algn="l" rtl="0">
              <a:lnSpc>
                <a:spcPct val="100000"/>
              </a:lnSpc>
              <a:spcBef>
                <a:spcPts val="360"/>
              </a:spcBef>
              <a:spcAft>
                <a:spcPts val="0"/>
              </a:spcAft>
              <a:buSzPts val="1800"/>
              <a:buChar char="–"/>
            </a:pPr>
            <a:r>
              <a:rPr lang="en-US" sz="2400" dirty="0">
                <a:latin typeface="Alegreya Sans"/>
                <a:ea typeface="Alegreya Sans"/>
                <a:cs typeface="Alegreya Sans"/>
                <a:sym typeface="Alegreya Sans"/>
              </a:rPr>
              <a:t>CHD; Fetal Echo recommended at 18-20 weeks gestation</a:t>
            </a:r>
            <a:endParaRPr sz="2400" dirty="0">
              <a:latin typeface="Alegreya Sans"/>
              <a:ea typeface="Alegreya Sans"/>
              <a:cs typeface="Alegreya Sans"/>
              <a:sym typeface="Alegreya Sans"/>
            </a:endParaRPr>
          </a:p>
          <a:p>
            <a:pPr marL="457200" lvl="0" indent="-228600" algn="l" rtl="0">
              <a:lnSpc>
                <a:spcPct val="100000"/>
              </a:lnSpc>
              <a:spcBef>
                <a:spcPts val="640"/>
              </a:spcBef>
              <a:spcAft>
                <a:spcPts val="0"/>
              </a:spcAft>
              <a:buClr>
                <a:srgbClr val="F5AA2C"/>
              </a:buClr>
              <a:buSzPts val="3200"/>
              <a:buNone/>
            </a:pPr>
            <a:endParaRPr dirty="0"/>
          </a:p>
        </p:txBody>
      </p:sp>
    </p:spTree>
  </p:cSld>
  <p:clrMapOvr>
    <a:masterClrMapping/>
  </p:clrMapOvr>
</p:sld>
</file>

<file path=ppt/theme/theme1.xml><?xml version="1.0" encoding="utf-8"?>
<a:theme xmlns:a="http://schemas.openxmlformats.org/drawingml/2006/main" name="AAP_slides_final">
  <a:themeElements>
    <a:clrScheme name="AAP 1">
      <a:dk1>
        <a:srgbClr val="000000"/>
      </a:dk1>
      <a:lt1>
        <a:srgbClr val="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P_slides_final">
  <a:themeElements>
    <a:clrScheme name="AAP 1">
      <a:dk1>
        <a:srgbClr val="000000"/>
      </a:dk1>
      <a:lt1>
        <a:srgbClr val="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7891</Words>
  <Application>Microsoft Office PowerPoint</Application>
  <PresentationFormat>On-screen Show (4:3)</PresentationFormat>
  <Paragraphs>338</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Alegreya Sans</vt:lpstr>
      <vt:lpstr>Calibri</vt:lpstr>
      <vt:lpstr>Roboto</vt:lpstr>
      <vt:lpstr>Georgia</vt:lpstr>
      <vt:lpstr>Merriweather Sans</vt:lpstr>
      <vt:lpstr>Cambria</vt:lpstr>
      <vt:lpstr>Arial</vt:lpstr>
      <vt:lpstr>AAP_slides_final</vt:lpstr>
      <vt:lpstr>1_AAP_slides_final</vt:lpstr>
      <vt:lpstr>Facilitated Training –  Reproductive Health Care and Congenital Heart Defects </vt:lpstr>
      <vt:lpstr>Learning Objectives  </vt:lpstr>
      <vt:lpstr>Background</vt:lpstr>
      <vt:lpstr>Introducing Reproductive Health  To your Patient</vt:lpstr>
      <vt:lpstr>Life Stage 1: Family Planning/STI prevention</vt:lpstr>
      <vt:lpstr>Life Stage 2: Preconception Counseling</vt:lpstr>
      <vt:lpstr>Life Stage 2: Preconception Counseling</vt:lpstr>
      <vt:lpstr>Life Stage 2: Preconception Counseling </vt:lpstr>
      <vt:lpstr>Life Stage 3: Pregnancy</vt:lpstr>
      <vt:lpstr>Life Stage 4: Post-partum</vt:lpstr>
      <vt:lpstr>Resources</vt:lpstr>
      <vt:lpstr>Case-Study and Discussion</vt:lpstr>
      <vt:lpstr>Evaluation Survey</vt:lpstr>
      <vt:lpstr>References</vt:lpstr>
      <vt:lpstr>References, continued</vt:lpstr>
      <vt:lpstr>References, continued</vt:lpstr>
      <vt:lpstr>References, continued</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Facilitated Mini Training – Reproductive Health Care and Congenital Heart Defects</dc:title>
  <dc:creator>Vallejo, Melannie</dc:creator>
  <cp:lastModifiedBy>Shtym, Nataliya</cp:lastModifiedBy>
  <cp:revision>45</cp:revision>
  <dcterms:created xsi:type="dcterms:W3CDTF">2020-04-23T21:02:21Z</dcterms:created>
  <dcterms:modified xsi:type="dcterms:W3CDTF">2023-01-31T06:00:45Z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0x01010049D90D5300093F48B9767564EE0A7778</vt:lpwstr>
  </property>
  <property fmtid="{D5CDD505-2E9C-101B-9397-08002B2CF9AE}" pid="3" name="MSIP_Label_7b94a7b8-f06c-4dfe-bdcc-9b548fd58c31_Enabled">
    <vt:lpwstr>true</vt:lpwstr>
  </property>
  <property fmtid="{D5CDD505-2E9C-101B-9397-08002B2CF9AE}" pid="4" name="MSIP_Label_7b94a7b8-f06c-4dfe-bdcc-9b548fd58c31_SetDate">
    <vt:lpwstr>2022-09-27T18:39:19Z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e8e42523-dbc8-4b09-b7a3-64065af1e6b3</vt:lpwstr>
  </property>
  <property fmtid="{D5CDD505-2E9C-101B-9397-08002B2CF9AE}" pid="9" name="MSIP_Label_7b94a7b8-f06c-4dfe-bdcc-9b548fd58c31_ContentBits">
    <vt:lpwstr>0</vt:lpwstr>
  </property>
</Properties>
</file>