
<file path=[Content_Types].xml><?xml version="1.0" encoding="utf-8"?>
<Types xmlns="http://schemas.openxmlformats.org/package/2006/content-types">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6858000" cx="9144000"/>
  <p:notesSz cx="6858000" cy="9144000"/>
  <p:embeddedFontLst>
    <p:embeddedFont>
      <p:font typeface="Roboto"/>
      <p:regular r:id="rId56"/>
      <p:bold r:id="rId57"/>
      <p:italic r:id="rId58"/>
      <p:boldItalic r:id="rId59"/>
    </p:embeddedFont>
    <p:embeddedFont>
      <p:font typeface="Lato"/>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36">
          <p15:clr>
            <a:srgbClr val="A4A3A4"/>
          </p15:clr>
        </p15:guide>
        <p15:guide id="2" pos="2880">
          <p15:clr>
            <a:srgbClr val="A4A3A4"/>
          </p15:clr>
        </p15:guide>
      </p15:sldGuideLst>
    </p:ext>
    <p:ext uri="http://customooxmlschemas.google.com/">
      <go:slidesCustomData xmlns:go="http://customooxmlschemas.google.com/" r:id="rId64" roundtripDataSignature="AMtx7mjxJ3pAYJ6zDVyYX11l0IH8y47I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2DE0138-E8DA-4615-844F-3724786324D3}">
  <a:tblStyle styleId="{F2DE0138-E8DA-4615-844F-3724786324D3}"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7EC"/>
          </a:solidFill>
        </a:fill>
      </a:tcStyle>
    </a:wholeTbl>
    <a:band1H>
      <a:tcTxStyle/>
      <a:tcStyle>
        <a:fill>
          <a:solidFill>
            <a:srgbClr val="CACBD7"/>
          </a:solidFill>
        </a:fill>
      </a:tcStyle>
    </a:band1H>
    <a:band2H>
      <a:tcTxStyle/>
    </a:band2H>
    <a:band1V>
      <a:tcTxStyle/>
      <a:tcStyle>
        <a:fill>
          <a:solidFill>
            <a:srgbClr val="CACBD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36"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14.xml"/><Relationship Id="rId64" Type="http://customschemas.google.com/relationships/presentationmetadata" Target="metadata"/><Relationship Id="rId63" Type="http://schemas.openxmlformats.org/officeDocument/2006/relationships/font" Target="fonts/Lato-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bold.fntdata"/><Relationship Id="rId12" Type="http://schemas.openxmlformats.org/officeDocument/2006/relationships/slide" Target="slides/slide6.xml"/><Relationship Id="rId56" Type="http://schemas.openxmlformats.org/officeDocument/2006/relationships/font" Target="fonts/Roboto-regular.fntdata"/><Relationship Id="rId15" Type="http://schemas.openxmlformats.org/officeDocument/2006/relationships/slide" Target="slides/slide9.xml"/><Relationship Id="rId59" Type="http://schemas.openxmlformats.org/officeDocument/2006/relationships/font" Target="fonts/Roboto-boldItalic.fntdata"/><Relationship Id="rId14" Type="http://schemas.openxmlformats.org/officeDocument/2006/relationships/slide" Target="slides/slide8.xml"/><Relationship Id="rId58" Type="http://schemas.openxmlformats.org/officeDocument/2006/relationships/font" Target="fonts/Robot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umantraffickinghotline.org/stat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emphasizes that children of all ages can be trafficked, but the predominant age of entry is ages 15 to 17. </a:t>
            </a:r>
            <a:endParaRPr/>
          </a:p>
        </p:txBody>
      </p:sp>
      <p:sp>
        <p:nvSpPr>
          <p:cNvPr id="164" name="Google Shape;16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8 sections of the population are at high risk for being trafficked, but children in foster care/juvenile justice, homeless youth, and survivors of physical and sexual abuse are especially at risk. these children should be screened for trafficking at least once during their care. </a:t>
            </a:r>
            <a:endParaRPr/>
          </a:p>
        </p:txBody>
      </p:sp>
      <p:sp>
        <p:nvSpPr>
          <p:cNvPr id="170" name="Google Shape;170;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latter stat is based on Ohio. Please change based on your state. </a:t>
            </a:r>
            <a:endParaRPr/>
          </a:p>
        </p:txBody>
      </p:sp>
      <p:sp>
        <p:nvSpPr>
          <p:cNvPr id="178" name="Google Shape;17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Traffickers are usually known to the individual being trafficked in some way. A boyfriend or romantic partners who promises love and care, a family member such as a parent or cousin or aunt/uncle, or a friend/colleague. These relationships can provide a trap for children who have built a bond with their trafficker. This bond is often what makes it so difficult for that child to leave. Additionally, the concept of stockholm syndrome can explain why a child might stay because of their feelings of trust that they have placed in their trafficker. Some children are not aware that the situation that they are in is akin to trafficking. </a:t>
            </a:r>
            <a:endParaRPr/>
          </a:p>
        </p:txBody>
      </p:sp>
      <p:sp>
        <p:nvSpPr>
          <p:cNvPr id="193" name="Google Shape;193;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is present to emphasize that psychological abuse is the largest means of control used on children. </a:t>
            </a:r>
            <a:endParaRPr/>
          </a:p>
        </p:txBody>
      </p:sp>
      <p:sp>
        <p:nvSpPr>
          <p:cNvPr id="200" name="Google Shape;20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John is the purchaser of sex. Anecdotally they are thought to be middle aged men who are married and professionals. In the literature, Johns are 90% men but 10% can be women. Additionally, its important to know in a study, 100% of trafficked children reported violence at the hands of their Johns indicating that the physical and emotional abuse they are </a:t>
            </a:r>
            <a:r>
              <a:rPr lang="en-US"/>
              <a:t>afflicted</a:t>
            </a:r>
            <a:r>
              <a:rPr lang="en-US"/>
              <a:t> with can come from the John and the trafficker. </a:t>
            </a:r>
            <a:endParaRPr/>
          </a:p>
        </p:txBody>
      </p:sp>
      <p:sp>
        <p:nvSpPr>
          <p:cNvPr id="207" name="Google Shape;20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Trafficking can occur in areas that are least expected such as agriculture, animal husbandry, forestry/logging, and healthcare.</a:t>
            </a:r>
            <a:endParaRPr/>
          </a:p>
        </p:txBody>
      </p:sp>
      <p:sp>
        <p:nvSpPr>
          <p:cNvPr id="213" name="Google Shape;21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data from the counter-trafficking data collective, begging and domestic work were the most frequently reported types of trafficking for minors. </a:t>
            </a:r>
            <a:endParaRPr/>
          </a:p>
        </p:txBody>
      </p:sp>
      <p:sp>
        <p:nvSpPr>
          <p:cNvPr id="219" name="Google Shape;21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heat map is from the National human trafficking hotline and indicates that trafficking can occur anywhere in the US. </a:t>
            </a:r>
            <a:endParaRPr/>
          </a:p>
        </p:txBody>
      </p:sp>
      <p:sp>
        <p:nvSpPr>
          <p:cNvPr id="225" name="Google Shape;22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These stats are updated every year. Please adjust based on the time of your presentation. </a:t>
            </a:r>
            <a:endParaRPr/>
          </a:p>
        </p:txBody>
      </p:sp>
      <p:sp>
        <p:nvSpPr>
          <p:cNvPr id="231" name="Google Shape;23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At the end of this presentation, we hope that you will be able to do the following: </a:t>
            </a:r>
            <a:endParaRPr/>
          </a:p>
        </p:txBody>
      </p:sp>
      <p:sp>
        <p:nvSpPr>
          <p:cNvPr id="48" name="Google Shape;48;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stats are updated every year. Please adjust based on the time of your presentation. </a:t>
            </a:r>
            <a:endParaRPr/>
          </a:p>
        </p:txBody>
      </p:sp>
      <p:sp>
        <p:nvSpPr>
          <p:cNvPr id="237" name="Google Shape;23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was specifically formulated for a Pediatric Program in Ohio. Please make adjustments to this slide as you see fit for your location/area. Stats can be found here: </a:t>
            </a:r>
            <a:r>
              <a:rPr lang="en-US" u="sng">
                <a:solidFill>
                  <a:schemeClr val="hlink"/>
                </a:solidFill>
                <a:hlinkClick r:id="rId2"/>
              </a:rPr>
              <a:t>https://humantraffickinghotline.org/states</a:t>
            </a:r>
            <a:r>
              <a:rPr lang="en-US"/>
              <a:t> </a:t>
            </a:r>
            <a:endParaRPr/>
          </a:p>
        </p:txBody>
      </p:sp>
      <p:sp>
        <p:nvSpPr>
          <p:cNvPr id="243" name="Google Shape;24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Human trafficking is thought to occur only during large events such as the Super Bowl, World Series, or the Republican National Convention. However, trafficking is happening all the time, even when these events are not occuring. </a:t>
            </a:r>
            <a:endParaRPr/>
          </a:p>
        </p:txBody>
      </p:sp>
      <p:sp>
        <p:nvSpPr>
          <p:cNvPr id="249" name="Google Shape;24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Human trafficking occurs because it is a profitable industry. Unlike weapons and drugs, in human trafficking, the “product” comes back to the trafficker every night. Unfortunately, it has been shown to be more profitable than either of these industries and labor trafficking has shown to increase the product margin and profitability of a company. </a:t>
            </a:r>
            <a:endParaRPr/>
          </a:p>
        </p:txBody>
      </p:sp>
      <p:sp>
        <p:nvSpPr>
          <p:cNvPr id="255" name="Google Shape;25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Trafficked children are at high risk of numerous physical and behavioral health problems and are likely to seek medical attention. In a study by Lederer et al, 88% of children noted that they had some form of contact with the healthcare field during their trafficking period. This encompassed many different sections of healthcare. A healthcare provider is in a unique position to identify high risk youth and offer services. </a:t>
            </a:r>
            <a:endParaRPr/>
          </a:p>
        </p:txBody>
      </p:sp>
      <p:sp>
        <p:nvSpPr>
          <p:cNvPr id="266" name="Google Shape;26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Cambria"/>
                <a:ea typeface="Cambria"/>
                <a:cs typeface="Cambria"/>
                <a:sym typeface="Cambria"/>
              </a:rPr>
              <a:t>Health consequences of human trafficking encompasses all organ systems and trafficked children can present with a seemingly disconnect set of symptoms that would not point to trafficking unless you have a high index of suspicion. For example, a child presenting several times for an asthma exacerbation despite repeated health education could not have proper access to their life saving medications.  A child with headaches, weight loss, and poor concentration could be trafficked as well. </a:t>
            </a:r>
            <a:r>
              <a:rPr lang="en-US" sz="1100">
                <a:latin typeface="Cambria"/>
                <a:ea typeface="Cambria"/>
                <a:cs typeface="Cambria"/>
                <a:sym typeface="Cambria"/>
              </a:rPr>
              <a:t>Additionally, trafficked individuals may experience malnutrition as a result of an inadequate diet, and be forced to live in substandard conditions.</a:t>
            </a:r>
            <a:r>
              <a:rPr baseline="30000" lang="en-US" sz="1100">
                <a:latin typeface="Cambria"/>
                <a:ea typeface="Cambria"/>
                <a:cs typeface="Cambria"/>
                <a:sym typeface="Cambria"/>
              </a:rPr>
              <a:t>6</a:t>
            </a:r>
            <a:r>
              <a:rPr lang="en-US" sz="1100">
                <a:latin typeface="Cambria"/>
                <a:ea typeface="Cambria"/>
                <a:cs typeface="Cambria"/>
                <a:sym typeface="Cambria"/>
              </a:rPr>
              <a:t> Given the varied and potentially severe health implications of human trafficking, it is imperative that pediatricians be equipped to recognize and respond to suspected labor and sexual exploitation. </a:t>
            </a:r>
            <a:endParaRPr sz="1100">
              <a:latin typeface="Cambria"/>
              <a:ea typeface="Cambria"/>
              <a:cs typeface="Cambria"/>
              <a:sym typeface="Cambria"/>
            </a:endParaRPr>
          </a:p>
        </p:txBody>
      </p:sp>
      <p:sp>
        <p:nvSpPr>
          <p:cNvPr id="272" name="Google Shape;27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More examples of health consequences of human trafficking. Psychological issues are one of the most common presenting symptoms for an individual who is trafficked. </a:t>
            </a:r>
            <a:endParaRPr/>
          </a:p>
        </p:txBody>
      </p:sp>
      <p:sp>
        <p:nvSpPr>
          <p:cNvPr id="278" name="Google Shape;27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Please ask your audience to read the case vignette aloud. the next slide points out the red flags and consequences of human trafficking. </a:t>
            </a:r>
            <a:endParaRPr/>
          </a:p>
        </p:txBody>
      </p:sp>
      <p:sp>
        <p:nvSpPr>
          <p:cNvPr id="284" name="Google Shape;28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Explain to your audience you will debunk these myths as you progress through the slides. </a:t>
            </a:r>
            <a:endParaRPr/>
          </a:p>
        </p:txBody>
      </p:sp>
      <p:sp>
        <p:nvSpPr>
          <p:cNvPr id="55" name="Google Shape;5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Repeated trauma and toxic stress during a child’s formative years can cause cause long lasting changes on the brain such as an overall decrease in brain volume. A child’s advanced reasoning and judgement is affected through this change. Additionally, children learn to adapt to their violent/neglectful world and learn behaviors that are seen to be problematic in school or home. They can be </a:t>
            </a:r>
            <a:r>
              <a:rPr lang="en-US"/>
              <a:t>perceived</a:t>
            </a:r>
            <a:r>
              <a:rPr lang="en-US"/>
              <a:t> as </a:t>
            </a:r>
            <a:r>
              <a:rPr lang="en-US"/>
              <a:t>oppositional</a:t>
            </a:r>
            <a:r>
              <a:rPr lang="en-US"/>
              <a:t>, combative, or passive in their behavior when </a:t>
            </a:r>
            <a:r>
              <a:rPr lang="en-US"/>
              <a:t>that's</a:t>
            </a:r>
            <a:r>
              <a:rPr lang="en-US"/>
              <a:t> their learned response to their complex trauma. A known consequence is </a:t>
            </a:r>
            <a:r>
              <a:rPr lang="en-US"/>
              <a:t>physiological</a:t>
            </a:r>
            <a:r>
              <a:rPr lang="en-US"/>
              <a:t> hyperarousal where hypervigilance and an exaggerated startle response are increased along with concentration problems and sleep disturbance. These trauma sequelae can have long lasting effects such as emotional problems, health risk behaviors, social problems, and chronic medical issues such as COPD, heart disease, depression, suicide, and hallucinations. </a:t>
            </a:r>
            <a:endParaRPr/>
          </a:p>
        </p:txBody>
      </p:sp>
      <p:sp>
        <p:nvSpPr>
          <p:cNvPr id="296" name="Google Shape;29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Please ask your audience to read the case vignette aloud. the next slide points out the red flags and consequences of human trafficking. </a:t>
            </a:r>
            <a:endParaRPr/>
          </a:p>
          <a:p>
            <a:pPr indent="0" lvl="0" marL="0" rtl="0" algn="l">
              <a:spcBef>
                <a:spcPts val="0"/>
              </a:spcBef>
              <a:spcAft>
                <a:spcPts val="0"/>
              </a:spcAft>
              <a:buNone/>
            </a:pPr>
            <a:r>
              <a:t/>
            </a:r>
            <a:endParaRPr/>
          </a:p>
        </p:txBody>
      </p:sp>
      <p:sp>
        <p:nvSpPr>
          <p:cNvPr id="302" name="Google Shape;30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a544e6090d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a544e6090d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algorithm is designed to help aide you if you come across a child who you are worried about being trafficked. </a:t>
            </a:r>
            <a:endParaRPr/>
          </a:p>
          <a:p>
            <a:pPr indent="0" lvl="0" marL="0" rtl="0" algn="l">
              <a:spcBef>
                <a:spcPts val="0"/>
              </a:spcBef>
              <a:spcAft>
                <a:spcPts val="0"/>
              </a:spcAft>
              <a:buNone/>
            </a:pPr>
            <a:r>
              <a:rPr lang="en-US"/>
              <a:t>This is the front of the card. (Proceed to the next slide. Please distribute the algorithm cards to your participants.) </a:t>
            </a:r>
            <a:endParaRPr/>
          </a:p>
        </p:txBody>
      </p:sp>
      <p:sp>
        <p:nvSpPr>
          <p:cNvPr id="319" name="Google Shape;31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back of the back. and we will go through the sections in detail. </a:t>
            </a:r>
            <a:endParaRPr/>
          </a:p>
        </p:txBody>
      </p:sp>
      <p:sp>
        <p:nvSpPr>
          <p:cNvPr id="325" name="Google Shape;32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Say you have a child who comes in to your clinic or the ED. Through your initial intake process, there many be red flags that you have picked up on that alert you to trafficking. (next slide)</a:t>
            </a:r>
            <a:endParaRPr/>
          </a:p>
        </p:txBody>
      </p:sp>
      <p:sp>
        <p:nvSpPr>
          <p:cNvPr id="331" name="Google Shape;33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potential red flags that may alert you to a child that has been trafficked. </a:t>
            </a:r>
            <a:endParaRPr/>
          </a:p>
        </p:txBody>
      </p:sp>
      <p:sp>
        <p:nvSpPr>
          <p:cNvPr id="337" name="Google Shape;33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first step after you have identified a red flag or concern for trafficking is to treat any emergent medical concerns. Assess these three areas. </a:t>
            </a:r>
            <a:endParaRPr/>
          </a:p>
        </p:txBody>
      </p:sp>
      <p:sp>
        <p:nvSpPr>
          <p:cNvPr id="343" name="Google Shape;343;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Definitions of human trafficking that are currently accepted. Human trafficking in simplicity is modern day slavery. </a:t>
            </a:r>
            <a:endParaRPr/>
          </a:p>
        </p:txBody>
      </p:sp>
      <p:sp>
        <p:nvSpPr>
          <p:cNvPr id="61" name="Google Shape;6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Once you have addressed emergent concerns, then attempt to separate the child and the guardian to question the child alone. These interview questions are a guide to your questioning. Being open, non-accusatory, and kind with your words will help engage the individual’s trust. Asking about safety should always be the initial question asked. </a:t>
            </a:r>
            <a:endParaRPr/>
          </a:p>
        </p:txBody>
      </p:sp>
      <p:sp>
        <p:nvSpPr>
          <p:cNvPr id="355" name="Google Shape;35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Sometimes separating the child and the chaperone requires some creativity. Involve members of your medical team to aide you. Whether that is asking the parent to help with paperwork while you stay in the room, or assisting the patient to the bathroom to collect a specimen. Sometimes it might mean asking them to go examine if their car is being towed. Safety for your team and the patient is always the most important, but if you can separate the child and guardian in a safe manner, you could be aiding a child in a dangerous situation. </a:t>
            </a:r>
            <a:endParaRPr/>
          </a:p>
        </p:txBody>
      </p:sp>
      <p:sp>
        <p:nvSpPr>
          <p:cNvPr id="361" name="Google Shape;36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you are able to identify trafficking in your patient or even if you have not been able to question the child on your own, you can still call the human trafficking hotline for guidance. they are a free resource that is present to help with next steps and triage. If you are concerned about your own anonymity or safety, they will use the level of confidentiality that is important to you. They respond to the child’s concerning quickly within 2 to 24 hours. </a:t>
            </a:r>
            <a:endParaRPr/>
          </a:p>
        </p:txBody>
      </p:sp>
      <p:sp>
        <p:nvSpPr>
          <p:cNvPr id="373" name="Google Shape;37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Documentation is very important in cases of trafficking. Make sure to document your exam findings and your suspicions about trafficking. Documentation should be placed in a safe area that does not have access to the parent or guardian or cannot be printed on home going documents. If documentation is not placed in a safe and protected area, this can be dangerous to the child in question. Additionally, documentation can be re-victimizing for the child/survivor themself so making sure the documentation is only visible to providers will aide in stopping re-victimization. </a:t>
            </a:r>
            <a:endParaRPr/>
          </a:p>
        </p:txBody>
      </p:sp>
      <p:sp>
        <p:nvSpPr>
          <p:cNvPr id="378" name="Google Shape;37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Trauma infomed care is a key aspect to the long term care and rehabilitation for survivors. It recognizes signs and symptoms of trafficking/trauma in clients and focuses on recovery. It responds by fully integrating knowledge about trauma into policies, procedures, and practices and seeks to actively resist re-victimization and re-traumatization. </a:t>
            </a:r>
            <a:endParaRPr/>
          </a:p>
        </p:txBody>
      </p:sp>
      <p:sp>
        <p:nvSpPr>
          <p:cNvPr id="390" name="Google Shape;39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Cambria"/>
                <a:ea typeface="Cambria"/>
                <a:cs typeface="Cambria"/>
                <a:sym typeface="Cambria"/>
              </a:rPr>
              <a:t>Trauma informed care can explain how trafficked children can be inadvertently re-traumatized through their encounters with healthcare professionals. A maneuver as simple as a thyroid exam can trigger memories of strangulation and lead to anxiety and distress.  Venipuncture may prompt recollection of the pain and helplessness associated with prior forced drug use; a genital exam may elicit feelings of fear associated with past sexual assault. A pediatrician’s use of a trauma-informed approach may minimize re-traumatization and facilitate patient feelings of trust and self-agency</a:t>
            </a:r>
            <a:endParaRPr/>
          </a:p>
        </p:txBody>
      </p:sp>
      <p:sp>
        <p:nvSpPr>
          <p:cNvPr id="396" name="Google Shape;39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your own state’s report card in comparison to previous years via the link at the bottom of the slide. </a:t>
            </a:r>
            <a:endParaRPr/>
          </a:p>
        </p:txBody>
      </p:sp>
      <p:sp>
        <p:nvSpPr>
          <p:cNvPr id="68" name="Google Shape;6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Human trafficking is a subsection of overall child maltreatment. </a:t>
            </a:r>
            <a:endParaRPr/>
          </a:p>
        </p:txBody>
      </p:sp>
      <p:sp>
        <p:nvSpPr>
          <p:cNvPr id="75" name="Google Shape;7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Cambria"/>
                <a:ea typeface="Cambria"/>
                <a:cs typeface="Cambria"/>
                <a:sym typeface="Cambria"/>
              </a:rPr>
              <a:t>The International Labour Organization estimated that 24.9 million people were victims of forced labor in 2016 (including forced labor in the private economy, state-imposed forced labor, and forced sexual exploitation of adults/child commercial sexual exploitation).  Of this group, 18% were children (4.5 million)</a:t>
            </a:r>
            <a:endParaRPr/>
          </a:p>
        </p:txBody>
      </p:sp>
      <p:sp>
        <p:nvSpPr>
          <p:cNvPr id="97" name="Google Shape;9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Who can be affected by human trafficking? Truthfully, any individual can be affected by human trafficking, however there is a predominance of females who are trafficked for sex trafficking. Largely, numbers are under-reported given the clandestine nature of human trafficking, and thus we truly cannot estimately how many males vs females are trafficking. The average age of entry is between 15 to 17 years old, with a range between 8 to 18. This age of entry really emphasizes why this education is so important to us as pediatricians. Additionally, those below the poverty line are disproportionately affected, and the majority of sex trafficking victims have found to be domestic citizens. </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Since 2002, the number of men and boys that are being trafficked has increased due to an increase in reporting of men and boys that are being trafficked. This is most likely reflective more of the increase in awareness throughout the years of human trafficking, and less of an actual increase in trafficking of this set of individuals. </a:t>
            </a:r>
            <a:endParaRPr/>
          </a:p>
        </p:txBody>
      </p:sp>
      <p:sp>
        <p:nvSpPr>
          <p:cNvPr id="156" name="Google Shape;15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54"/>
          <p:cNvSpPr txBox="1"/>
          <p:nvPr>
            <p:ph type="ctrTitle"/>
          </p:nvPr>
        </p:nvSpPr>
        <p:spPr>
          <a:xfrm>
            <a:off x="685800" y="1867661"/>
            <a:ext cx="7772400" cy="923330"/>
          </a:xfrm>
          <a:prstGeom prst="rect">
            <a:avLst/>
          </a:prstGeom>
          <a:noFill/>
          <a:ln>
            <a:noFill/>
          </a:ln>
        </p:spPr>
        <p:txBody>
          <a:bodyPr anchorCtr="0" anchor="t" bIns="0" lIns="0" spcFirstLastPara="1" rIns="0" wrap="square" tIns="0">
            <a:spAutoFit/>
          </a:bodyPr>
          <a:lstStyle>
            <a:lvl1pPr lvl="0" algn="ctr">
              <a:spcBef>
                <a:spcPts val="0"/>
              </a:spcBef>
              <a:spcAft>
                <a:spcPts val="0"/>
              </a:spcAft>
              <a:buClr>
                <a:schemeClr val="lt1"/>
              </a:buClr>
              <a:buSzPts val="6000"/>
              <a:buFont typeface="Calibri"/>
              <a:buNone/>
              <a:defRPr sz="60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1LineAAPLogoReverse.png" id="19" name="Google Shape;19;p54"/>
          <p:cNvPicPr preferRelativeResize="0"/>
          <p:nvPr/>
        </p:nvPicPr>
        <p:blipFill rotWithShape="1">
          <a:blip r:embed="rId3">
            <a:alphaModFix/>
          </a:blip>
          <a:srcRect b="0" l="0" r="0" t="0"/>
          <a:stretch/>
        </p:blipFill>
        <p:spPr>
          <a:xfrm>
            <a:off x="5125316" y="5874485"/>
            <a:ext cx="3681024" cy="542020"/>
          </a:xfrm>
          <a:prstGeom prst="rect">
            <a:avLst/>
          </a:prstGeom>
          <a:noFill/>
          <a:ln>
            <a:noFill/>
          </a:ln>
        </p:spPr>
      </p:pic>
      <p:sp>
        <p:nvSpPr>
          <p:cNvPr id="20" name="Google Shape;20;p54"/>
          <p:cNvSpPr/>
          <p:nvPr>
            <p:ph idx="2" type="pic"/>
          </p:nvPr>
        </p:nvSpPr>
        <p:spPr>
          <a:xfrm>
            <a:off x="0" y="3337686"/>
            <a:ext cx="4171758" cy="3520314"/>
          </a:xfrm>
          <a:prstGeom prst="rect">
            <a:avLst/>
          </a:prstGeom>
          <a:noFill/>
          <a:ln>
            <a:noFill/>
          </a:ln>
        </p:spPr>
        <p:txBody>
          <a:bodyPr anchorCtr="0" anchor="b" bIns="45700" lIns="91425" spcFirstLastPara="1" rIns="91425" wrap="square" tIns="45700">
            <a:normAutofit/>
          </a:bodyPr>
          <a:lstStyle>
            <a:lvl1pPr lvl="0"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5"/>
          <p:cNvSpPr txBox="1"/>
          <p:nvPr>
            <p:ph type="title"/>
          </p:nvPr>
        </p:nvSpPr>
        <p:spPr>
          <a:xfrm>
            <a:off x="457200" y="907546"/>
            <a:ext cx="8229600" cy="646331"/>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Clr>
                <a:srgbClr val="1790BA"/>
              </a:buClr>
              <a:buSzPts val="3600"/>
              <a:buFont typeface="Georgia"/>
              <a:buNone/>
              <a:defRPr b="0" i="0" sz="3600" cap="small">
                <a:solidFill>
                  <a:srgbClr val="1790BA"/>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5"/>
          <p:cNvSpPr txBox="1"/>
          <p:nvPr>
            <p:ph idx="1" type="body"/>
          </p:nvPr>
        </p:nvSpPr>
        <p:spPr>
          <a:xfrm>
            <a:off x="457200" y="2175326"/>
            <a:ext cx="8229600" cy="3439822"/>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rgbClr val="F5AA2C"/>
              </a:buClr>
              <a:buSzPts val="3200"/>
              <a:buChar char="•"/>
              <a:defRPr>
                <a:solidFill>
                  <a:schemeClr val="accent1"/>
                </a:solidFill>
                <a:latin typeface="Cambria"/>
                <a:ea typeface="Cambria"/>
                <a:cs typeface="Cambria"/>
                <a:sym typeface="Cambria"/>
              </a:defRPr>
            </a:lvl1pPr>
            <a:lvl2pPr indent="-406400" lvl="1" marL="914400" algn="l">
              <a:spcBef>
                <a:spcPts val="560"/>
              </a:spcBef>
              <a:spcAft>
                <a:spcPts val="0"/>
              </a:spcAft>
              <a:buClr>
                <a:schemeClr val="accent1"/>
              </a:buClr>
              <a:buSzPts val="2800"/>
              <a:buChar char="–"/>
              <a:defRPr>
                <a:solidFill>
                  <a:schemeClr val="accent1"/>
                </a:solidFill>
                <a:latin typeface="Cambria"/>
                <a:ea typeface="Cambria"/>
                <a:cs typeface="Cambria"/>
                <a:sym typeface="Cambria"/>
              </a:defRPr>
            </a:lvl2pPr>
            <a:lvl3pPr indent="-381000" lvl="2" marL="1371600" algn="l">
              <a:spcBef>
                <a:spcPts val="480"/>
              </a:spcBef>
              <a:spcAft>
                <a:spcPts val="0"/>
              </a:spcAft>
              <a:buClr>
                <a:srgbClr val="7F7F7F"/>
              </a:buClr>
              <a:buSzPts val="2400"/>
              <a:buFont typeface="Merriweather Sans"/>
              <a:buChar char="▪"/>
              <a:defRPr>
                <a:solidFill>
                  <a:schemeClr val="accent1"/>
                </a:solidFill>
                <a:latin typeface="Cambria"/>
                <a:ea typeface="Cambria"/>
                <a:cs typeface="Cambria"/>
                <a:sym typeface="Cambria"/>
              </a:defRPr>
            </a:lvl3pPr>
            <a:lvl4pPr indent="-355600" lvl="3" marL="1828800" algn="l">
              <a:spcBef>
                <a:spcPts val="400"/>
              </a:spcBef>
              <a:spcAft>
                <a:spcPts val="0"/>
              </a:spcAft>
              <a:buClr>
                <a:schemeClr val="accent1"/>
              </a:buClr>
              <a:buSzPts val="2000"/>
              <a:buFont typeface="Merriweather Sans"/>
              <a:buChar char="~"/>
              <a:defRPr>
                <a:solidFill>
                  <a:schemeClr val="accent1"/>
                </a:solidFill>
                <a:latin typeface="Cambria"/>
                <a:ea typeface="Cambria"/>
                <a:cs typeface="Cambria"/>
                <a:sym typeface="Cambria"/>
              </a:defRPr>
            </a:lvl4pPr>
            <a:lvl5pPr indent="-355600" lvl="4" marL="2286000" algn="l">
              <a:spcBef>
                <a:spcPts val="400"/>
              </a:spcBef>
              <a:spcAft>
                <a:spcPts val="0"/>
              </a:spcAft>
              <a:buClr>
                <a:schemeClr val="accent1"/>
              </a:buClr>
              <a:buSzPts val="2000"/>
              <a:buChar char="»"/>
              <a:defRPr>
                <a:solidFill>
                  <a:schemeClr val="accent1"/>
                </a:solidFill>
                <a:latin typeface="Cambria"/>
                <a:ea typeface="Cambria"/>
                <a:cs typeface="Cambria"/>
                <a:sym typeface="Cambria"/>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56"/>
          <p:cNvSpPr txBox="1"/>
          <p:nvPr>
            <p:ph type="title"/>
          </p:nvPr>
        </p:nvSpPr>
        <p:spPr>
          <a:xfrm>
            <a:off x="457200" y="1309038"/>
            <a:ext cx="8229600" cy="646331"/>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Clr>
                <a:srgbClr val="D84E19"/>
              </a:buClr>
              <a:buSzPts val="3600"/>
              <a:buFont typeface="Georgia"/>
              <a:buNone/>
              <a:defRPr b="1" i="0" sz="3600" cap="small">
                <a:solidFill>
                  <a:srgbClr val="D84E19"/>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6"/>
          <p:cNvSpPr txBox="1"/>
          <p:nvPr>
            <p:ph idx="1" type="body"/>
          </p:nvPr>
        </p:nvSpPr>
        <p:spPr>
          <a:xfrm>
            <a:off x="457200" y="2194560"/>
            <a:ext cx="4038600" cy="383601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accent3"/>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rgbClr val="7F7F7F"/>
              </a:buClr>
              <a:buSzPts val="2000"/>
              <a:buFont typeface="Merriweather Sans"/>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7" name="Google Shape;27;p56"/>
          <p:cNvSpPr txBox="1"/>
          <p:nvPr>
            <p:ph idx="2" type="body"/>
          </p:nvPr>
        </p:nvSpPr>
        <p:spPr>
          <a:xfrm>
            <a:off x="4648200" y="2194560"/>
            <a:ext cx="4038600" cy="383601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accent3"/>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rgbClr val="7F7F7F"/>
              </a:buClr>
              <a:buSzPts val="2000"/>
              <a:buFont typeface="Merriweather Sans"/>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8"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58"/>
          <p:cNvSpPr txBox="1"/>
          <p:nvPr>
            <p:ph type="title"/>
          </p:nvPr>
        </p:nvSpPr>
        <p:spPr>
          <a:xfrm>
            <a:off x="457200" y="2340864"/>
            <a:ext cx="8349140" cy="830997"/>
          </a:xfrm>
          <a:prstGeom prst="rect">
            <a:avLst/>
          </a:prstGeom>
          <a:noFill/>
          <a:ln>
            <a:noFill/>
          </a:ln>
        </p:spPr>
        <p:txBody>
          <a:bodyPr anchorCtr="0" anchor="t" bIns="45700" lIns="91425" spcFirstLastPara="1" rIns="91425" wrap="square" tIns="45700">
            <a:spAutoFit/>
          </a:bodyPr>
          <a:lstStyle>
            <a:lvl1pPr lvl="0" algn="ctr">
              <a:spcBef>
                <a:spcPts val="0"/>
              </a:spcBef>
              <a:spcAft>
                <a:spcPts val="0"/>
              </a:spcAft>
              <a:buClr>
                <a:srgbClr val="F5AA2C"/>
              </a:buClr>
              <a:buSzPts val="4800"/>
              <a:buFont typeface="Calibri"/>
              <a:buNone/>
              <a:defRPr b="1" i="0" sz="4800">
                <a:solidFill>
                  <a:srgbClr val="F5AA2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8"/>
          <p:cNvSpPr/>
          <p:nvPr>
            <p:ph idx="2" type="pic"/>
          </p:nvPr>
        </p:nvSpPr>
        <p:spPr>
          <a:xfrm>
            <a:off x="0" y="3337686"/>
            <a:ext cx="4171758" cy="3520314"/>
          </a:xfrm>
          <a:prstGeom prst="rect">
            <a:avLst/>
          </a:prstGeom>
          <a:noFill/>
          <a:ln>
            <a:noFill/>
          </a:ln>
        </p:spPr>
        <p:txBody>
          <a:bodyPr anchorCtr="0" anchor="b" bIns="45700" lIns="91425" spcFirstLastPara="1" rIns="91425" wrap="square" tIns="45700">
            <a:normAutofit/>
          </a:bodyPr>
          <a:lstStyle>
            <a:lvl1pPr lvl="0"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pic>
        <p:nvPicPr>
          <p:cNvPr descr="1LineAAPLogoReverse.png" id="32" name="Google Shape;32;p58"/>
          <p:cNvPicPr preferRelativeResize="0"/>
          <p:nvPr/>
        </p:nvPicPr>
        <p:blipFill rotWithShape="1">
          <a:blip r:embed="rId3">
            <a:alphaModFix/>
          </a:blip>
          <a:srcRect b="0" l="0" r="0" t="0"/>
          <a:stretch/>
        </p:blipFill>
        <p:spPr>
          <a:xfrm>
            <a:off x="5125316" y="5874485"/>
            <a:ext cx="3681024" cy="54202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33" name="Shape 33"/>
        <p:cNvGrpSpPr/>
        <p:nvPr/>
      </p:nvGrpSpPr>
      <p:grpSpPr>
        <a:xfrm>
          <a:off x="0" y="0"/>
          <a:ext cx="0" cy="0"/>
          <a:chOff x="0" y="0"/>
          <a:chExt cx="0" cy="0"/>
        </a:xfrm>
      </p:grpSpPr>
      <p:sp>
        <p:nvSpPr>
          <p:cNvPr id="34" name="Google Shape;34;p59"/>
          <p:cNvSpPr txBox="1"/>
          <p:nvPr>
            <p:ph type="title"/>
          </p:nvPr>
        </p:nvSpPr>
        <p:spPr>
          <a:xfrm>
            <a:off x="420623" y="2514600"/>
            <a:ext cx="2167128" cy="307777"/>
          </a:xfrm>
          <a:prstGeom prst="rect">
            <a:avLst/>
          </a:prstGeom>
          <a:noFill/>
          <a:ln>
            <a:noFill/>
          </a:ln>
        </p:spPr>
        <p:txBody>
          <a:bodyPr anchorCtr="0" anchor="t" bIns="0" lIns="0" spcFirstLastPara="1" rIns="0" wrap="square" tIns="0">
            <a:spAutoFit/>
          </a:bodyPr>
          <a:lstStyle>
            <a:lvl1pPr lvl="0" algn="l">
              <a:spcBef>
                <a:spcPts val="0"/>
              </a:spcBef>
              <a:spcAft>
                <a:spcPts val="0"/>
              </a:spcAft>
              <a:buClr>
                <a:schemeClr val="accent1"/>
              </a:buClr>
              <a:buSzPts val="2000"/>
              <a:buFont typeface="Calibri"/>
              <a:buNone/>
              <a:defRPr b="1" sz="20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9"/>
          <p:cNvSpPr/>
          <p:nvPr>
            <p:ph idx="2" type="pic"/>
          </p:nvPr>
        </p:nvSpPr>
        <p:spPr>
          <a:xfrm>
            <a:off x="3136392" y="1371600"/>
            <a:ext cx="2606040" cy="3913632"/>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 name="Google Shape;36;p59"/>
          <p:cNvSpPr/>
          <p:nvPr>
            <p:ph idx="3" type="pic"/>
          </p:nvPr>
        </p:nvSpPr>
        <p:spPr>
          <a:xfrm>
            <a:off x="5943600" y="1371600"/>
            <a:ext cx="2615184" cy="3913632"/>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 name="Google Shape;37;p59"/>
          <p:cNvSpPr txBox="1"/>
          <p:nvPr>
            <p:ph idx="1" type="body"/>
          </p:nvPr>
        </p:nvSpPr>
        <p:spPr>
          <a:xfrm>
            <a:off x="3136392" y="5349240"/>
            <a:ext cx="5413248" cy="215444"/>
          </a:xfrm>
          <a:prstGeom prst="rect">
            <a:avLst/>
          </a:prstGeom>
          <a:noFill/>
          <a:ln>
            <a:noFill/>
          </a:ln>
        </p:spPr>
        <p:txBody>
          <a:bodyPr anchorCtr="0" anchor="t" bIns="0" lIns="0" spcFirstLastPara="1" rIns="0" wrap="square" tIns="0">
            <a:spAutoFit/>
          </a:bodyPr>
          <a:lstStyle>
            <a:lvl1pPr indent="-228600" lvl="0" marL="457200" algn="l">
              <a:spcBef>
                <a:spcPts val="280"/>
              </a:spcBef>
              <a:spcAft>
                <a:spcPts val="0"/>
              </a:spcAft>
              <a:buClr>
                <a:srgbClr val="F5AA2C"/>
              </a:buClr>
              <a:buSzPts val="1400"/>
              <a:buFont typeface="Calibri"/>
              <a:buNone/>
              <a:defRPr sz="1400"/>
            </a:lvl1pPr>
            <a:lvl2pPr indent="-342900" lvl="1" marL="914400" algn="l">
              <a:spcBef>
                <a:spcPts val="360"/>
              </a:spcBef>
              <a:spcAft>
                <a:spcPts val="0"/>
              </a:spcAft>
              <a:buClr>
                <a:schemeClr val="dk1"/>
              </a:buClr>
              <a:buSzPts val="1800"/>
              <a:buChar char="–"/>
              <a:defRPr/>
            </a:lvl2pPr>
            <a:lvl3pPr indent="-381000" lvl="2" marL="1371600" algn="l">
              <a:spcBef>
                <a:spcPts val="480"/>
              </a:spcBef>
              <a:spcAft>
                <a:spcPts val="0"/>
              </a:spcAft>
              <a:buClr>
                <a:srgbClr val="7F7F7F"/>
              </a:buClr>
              <a:buSzPts val="2400"/>
              <a:buFont typeface="Merriweather Sans"/>
              <a:buChar char="▪"/>
              <a:defRPr/>
            </a:lvl3pPr>
            <a:lvl4pPr indent="-355600" lvl="3" marL="1828800" algn="l">
              <a:spcBef>
                <a:spcPts val="400"/>
              </a:spcBef>
              <a:spcAft>
                <a:spcPts val="0"/>
              </a:spcAft>
              <a:buClr>
                <a:schemeClr val="dk1"/>
              </a:buClr>
              <a:buSzPts val="2000"/>
              <a:buFont typeface="Merriweather Sans"/>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r Graph">
  <p:cSld name="Table or Graph">
    <p:spTree>
      <p:nvGrpSpPr>
        <p:cNvPr id="38" name="Shape 38"/>
        <p:cNvGrpSpPr/>
        <p:nvPr/>
      </p:nvGrpSpPr>
      <p:grpSpPr>
        <a:xfrm>
          <a:off x="0" y="0"/>
          <a:ext cx="0" cy="0"/>
          <a:chOff x="0" y="0"/>
          <a:chExt cx="0" cy="0"/>
        </a:xfrm>
      </p:grpSpPr>
      <p:sp>
        <p:nvSpPr>
          <p:cNvPr id="39" name="Google Shape;39;p60"/>
          <p:cNvSpPr/>
          <p:nvPr>
            <p:ph idx="2" type="pic"/>
          </p:nvPr>
        </p:nvSpPr>
        <p:spPr>
          <a:xfrm>
            <a:off x="283463" y="594360"/>
            <a:ext cx="8559599" cy="5138928"/>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0" name="Google Shape;40;p60"/>
          <p:cNvSpPr txBox="1"/>
          <p:nvPr>
            <p:ph idx="1" type="body"/>
          </p:nvPr>
        </p:nvSpPr>
        <p:spPr>
          <a:xfrm>
            <a:off x="283462" y="5741663"/>
            <a:ext cx="8559599" cy="215444"/>
          </a:xfrm>
          <a:prstGeom prst="rect">
            <a:avLst/>
          </a:prstGeom>
          <a:noFill/>
          <a:ln>
            <a:noFill/>
          </a:ln>
        </p:spPr>
        <p:txBody>
          <a:bodyPr anchorCtr="0" anchor="t" bIns="0" lIns="0" spcFirstLastPara="1" rIns="0" wrap="square" tIns="0">
            <a:spAutoFit/>
          </a:bodyPr>
          <a:lstStyle>
            <a:lvl1pPr indent="-228600" lvl="0" marL="457200" algn="l">
              <a:spcBef>
                <a:spcPts val="280"/>
              </a:spcBef>
              <a:spcAft>
                <a:spcPts val="0"/>
              </a:spcAft>
              <a:buClr>
                <a:srgbClr val="F5AA2C"/>
              </a:buClr>
              <a:buSzPts val="1400"/>
              <a:buFont typeface="Calibri"/>
              <a:buNone/>
              <a:defRPr sz="1400"/>
            </a:lvl1pPr>
            <a:lvl2pPr indent="-342900" lvl="1" marL="914400" algn="l">
              <a:spcBef>
                <a:spcPts val="360"/>
              </a:spcBef>
              <a:spcAft>
                <a:spcPts val="0"/>
              </a:spcAft>
              <a:buClr>
                <a:schemeClr val="dk1"/>
              </a:buClr>
              <a:buSzPts val="1800"/>
              <a:buChar char="–"/>
              <a:defRPr/>
            </a:lvl2pPr>
            <a:lvl3pPr indent="-381000" lvl="2" marL="1371600" algn="l">
              <a:spcBef>
                <a:spcPts val="480"/>
              </a:spcBef>
              <a:spcAft>
                <a:spcPts val="0"/>
              </a:spcAft>
              <a:buClr>
                <a:srgbClr val="7F7F7F"/>
              </a:buClr>
              <a:buSzPts val="2400"/>
              <a:buFont typeface="Merriweather Sans"/>
              <a:buChar char="▪"/>
              <a:defRPr/>
            </a:lvl3pPr>
            <a:lvl4pPr indent="-355600" lvl="3" marL="1828800" algn="l">
              <a:spcBef>
                <a:spcPts val="400"/>
              </a:spcBef>
              <a:spcAft>
                <a:spcPts val="0"/>
              </a:spcAft>
              <a:buClr>
                <a:schemeClr val="dk1"/>
              </a:buClr>
              <a:buSzPts val="2000"/>
              <a:buFont typeface="Merriweather Sans"/>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mbria"/>
              <a:buNone/>
              <a:defRPr b="0" i="0" sz="4400" u="none" cap="none" strike="noStrike">
                <a:solidFill>
                  <a:schemeClr val="dk1"/>
                </a:solidFill>
                <a:latin typeface="Cambria"/>
                <a:ea typeface="Cambria"/>
                <a:cs typeface="Cambria"/>
                <a:sym typeface="Cambr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3"/>
          <p:cNvSpPr txBox="1"/>
          <p:nvPr>
            <p:ph idx="1" type="body"/>
          </p:nvPr>
        </p:nvSpPr>
        <p:spPr>
          <a:xfrm>
            <a:off x="457200" y="2372063"/>
            <a:ext cx="8229600" cy="3754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3"/>
          <p:cNvSpPr/>
          <p:nvPr/>
        </p:nvSpPr>
        <p:spPr>
          <a:xfrm>
            <a:off x="-1" y="0"/>
            <a:ext cx="9148459" cy="164093"/>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53"/>
          <p:cNvSpPr/>
          <p:nvPr/>
        </p:nvSpPr>
        <p:spPr>
          <a:xfrm>
            <a:off x="-1" y="164093"/>
            <a:ext cx="9148460" cy="164093"/>
          </a:xfrm>
          <a:prstGeom prst="rect">
            <a:avLst/>
          </a:prstGeom>
          <a:solidFill>
            <a:srgbClr val="1585B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53"/>
          <p:cNvSpPr/>
          <p:nvPr/>
        </p:nvSpPr>
        <p:spPr>
          <a:xfrm>
            <a:off x="0" y="328186"/>
            <a:ext cx="9144000" cy="164093"/>
          </a:xfrm>
          <a:prstGeom prst="rect">
            <a:avLst/>
          </a:prstGeom>
          <a:solidFill>
            <a:srgbClr val="AFE3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1LineAAPLogoPositive280_blue.png" id="15" name="Google Shape;15;p53"/>
          <p:cNvPicPr preferRelativeResize="0"/>
          <p:nvPr/>
        </p:nvPicPr>
        <p:blipFill rotWithShape="1">
          <a:blip r:embed="rId1">
            <a:alphaModFix/>
          </a:blip>
          <a:srcRect b="0" l="0" r="0" t="0"/>
          <a:stretch/>
        </p:blipFill>
        <p:spPr>
          <a:xfrm>
            <a:off x="5488133" y="6126163"/>
            <a:ext cx="3444501" cy="509149"/>
          </a:xfrm>
          <a:prstGeom prst="rect">
            <a:avLst/>
          </a:prstGeom>
          <a:noFill/>
          <a:ln>
            <a:noFill/>
          </a:ln>
        </p:spPr>
      </p:pic>
      <p:cxnSp>
        <p:nvCxnSpPr>
          <p:cNvPr id="16" name="Google Shape;16;p53"/>
          <p:cNvCxnSpPr/>
          <p:nvPr/>
        </p:nvCxnSpPr>
        <p:spPr>
          <a:xfrm>
            <a:off x="363869" y="6499491"/>
            <a:ext cx="5007233" cy="0"/>
          </a:xfrm>
          <a:prstGeom prst="straightConnector1">
            <a:avLst/>
          </a:prstGeom>
          <a:noFill/>
          <a:ln cap="flat" cmpd="sng" w="50800">
            <a:solidFill>
              <a:srgbClr val="AFE3F5"/>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1"/>
          <p:cNvSpPr txBox="1"/>
          <p:nvPr>
            <p:ph type="ctrTitle"/>
          </p:nvPr>
        </p:nvSpPr>
        <p:spPr>
          <a:xfrm>
            <a:off x="685800" y="1867661"/>
            <a:ext cx="7772400" cy="2021167"/>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lt1"/>
              </a:buClr>
              <a:buSzPts val="3200"/>
              <a:buFont typeface="Calibri"/>
              <a:buNone/>
            </a:pPr>
            <a:r>
              <a:rPr b="1" lang="en-US" sz="3200"/>
              <a:t>Recognition &amp; Intervention </a:t>
            </a:r>
            <a:br>
              <a:rPr lang="en-US" sz="3200"/>
            </a:br>
            <a:r>
              <a:rPr b="1" lang="en-US" sz="3200"/>
              <a:t>for Human Trafficking</a:t>
            </a:r>
            <a:br>
              <a:rPr lang="en-US" sz="3200"/>
            </a:br>
            <a:r>
              <a:rPr b="1" lang="en-US" sz="3200"/>
              <a:t>in the</a:t>
            </a:r>
            <a:br>
              <a:rPr lang="en-US" sz="3200"/>
            </a:br>
            <a:r>
              <a:rPr b="1" lang="en-US" sz="3200"/>
              <a:t>Pediatric Healthcare Setting</a:t>
            </a:r>
            <a:r>
              <a:rPr lang="en-US" sz="3200"/>
              <a:t> </a:t>
            </a:r>
            <a:br>
              <a:rPr lang="en-US"/>
            </a:b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var/www/render_temp/3157546/1460658922/slide12.png" id="166" name="Google Shape;166;p10"/>
          <p:cNvPicPr preferRelativeResize="0"/>
          <p:nvPr/>
        </p:nvPicPr>
        <p:blipFill rotWithShape="1">
          <a:blip r:embed="rId3">
            <a:alphaModFix/>
          </a:blip>
          <a:srcRect b="0" l="0" r="0" t="15112"/>
          <a:stretch/>
        </p:blipFill>
        <p:spPr>
          <a:xfrm>
            <a:off x="0" y="1635369"/>
            <a:ext cx="9144000" cy="4364126"/>
          </a:xfrm>
          <a:prstGeom prst="rect">
            <a:avLst/>
          </a:prstGeom>
          <a:noFill/>
          <a:ln>
            <a:noFill/>
          </a:ln>
        </p:spPr>
      </p:pic>
      <p:sp>
        <p:nvSpPr>
          <p:cNvPr id="167" name="Google Shape;167;p10"/>
          <p:cNvSpPr txBox="1"/>
          <p:nvPr/>
        </p:nvSpPr>
        <p:spPr>
          <a:xfrm>
            <a:off x="457200" y="625841"/>
            <a:ext cx="822960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2"/>
              </a:buClr>
              <a:buSzPts val="3800"/>
              <a:buFont typeface="Georgia"/>
              <a:buNone/>
            </a:pPr>
            <a:r>
              <a:rPr lang="en-US" sz="3800">
                <a:solidFill>
                  <a:schemeClr val="accent2"/>
                </a:solidFill>
                <a:latin typeface="Georgia"/>
                <a:ea typeface="Georgia"/>
                <a:cs typeface="Georgia"/>
                <a:sym typeface="Georgia"/>
              </a:rPr>
              <a:t>WHO CAN BE AFFECTED?</a:t>
            </a:r>
            <a:endParaRPr sz="3800">
              <a:solidFill>
                <a:schemeClr val="accent1"/>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1"/>
          <p:cNvSpPr txBox="1"/>
          <p:nvPr>
            <p:ph type="title"/>
          </p:nvPr>
        </p:nvSpPr>
        <p:spPr>
          <a:xfrm>
            <a:off x="457200" y="977963"/>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chemeClr val="accent2"/>
              </a:buClr>
              <a:buSzPts val="3600"/>
              <a:buFont typeface="Georgia"/>
              <a:buNone/>
            </a:pPr>
            <a:r>
              <a:rPr b="0" lang="en-US">
                <a:solidFill>
                  <a:schemeClr val="accent2"/>
                </a:solidFill>
              </a:rPr>
              <a:t>At Risk Populations</a:t>
            </a:r>
            <a:endParaRPr/>
          </a:p>
        </p:txBody>
      </p:sp>
      <p:pic>
        <p:nvPicPr>
          <p:cNvPr id="173" name="Google Shape;173;p11"/>
          <p:cNvPicPr preferRelativeResize="0"/>
          <p:nvPr>
            <p:ph idx="1" type="body"/>
          </p:nvPr>
        </p:nvPicPr>
        <p:blipFill rotWithShape="1">
          <a:blip r:embed="rId3">
            <a:alphaModFix/>
          </a:blip>
          <a:srcRect b="0" l="0" r="0" t="0"/>
          <a:stretch/>
        </p:blipFill>
        <p:spPr>
          <a:xfrm>
            <a:off x="835572" y="2027572"/>
            <a:ext cx="7472855" cy="3852465"/>
          </a:xfrm>
          <a:prstGeom prst="rect">
            <a:avLst/>
          </a:prstGeom>
          <a:noFill/>
          <a:ln>
            <a:noFill/>
          </a:ln>
        </p:spPr>
      </p:pic>
      <p:sp>
        <p:nvSpPr>
          <p:cNvPr id="174" name="Google Shape;174;p11"/>
          <p:cNvSpPr txBox="1"/>
          <p:nvPr/>
        </p:nvSpPr>
        <p:spPr>
          <a:xfrm>
            <a:off x="299544" y="6236017"/>
            <a:ext cx="4855779"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SOAR to health and Wellness, Department of HHS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grpSp>
        <p:nvGrpSpPr>
          <p:cNvPr id="180" name="Google Shape;180;p12"/>
          <p:cNvGrpSpPr/>
          <p:nvPr/>
        </p:nvGrpSpPr>
        <p:grpSpPr>
          <a:xfrm>
            <a:off x="662151" y="1833671"/>
            <a:ext cx="7819697" cy="3834548"/>
            <a:chOff x="0" y="0"/>
            <a:chExt cx="7819697" cy="3834548"/>
          </a:xfrm>
        </p:grpSpPr>
        <p:sp>
          <p:nvSpPr>
            <p:cNvPr id="181" name="Google Shape;181;p12"/>
            <p:cNvSpPr/>
            <p:nvPr/>
          </p:nvSpPr>
          <p:spPr>
            <a:xfrm>
              <a:off x="0" y="0"/>
              <a:ext cx="7819697" cy="863460"/>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
            <p:cNvSpPr txBox="1"/>
            <p:nvPr/>
          </p:nvSpPr>
          <p:spPr>
            <a:xfrm>
              <a:off x="42151" y="42151"/>
              <a:ext cx="7735395" cy="779158"/>
            </a:xfrm>
            <a:prstGeom prst="rect">
              <a:avLst/>
            </a:prstGeom>
            <a:noFill/>
            <a:ln>
              <a:noFill/>
            </a:ln>
          </p:spPr>
          <p:txBody>
            <a:bodyPr anchorCtr="0" anchor="ctr" bIns="137150" lIns="137150" spcFirstLastPara="1" rIns="137150" wrap="square" tIns="137150">
              <a:noAutofit/>
            </a:bodyPr>
            <a:lstStyle/>
            <a:p>
              <a:pPr indent="0" lvl="0" marL="0" marR="0" rtl="0" algn="l">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In the US</a:t>
              </a:r>
              <a:endParaRPr/>
            </a:p>
          </p:txBody>
        </p:sp>
        <p:sp>
          <p:nvSpPr>
            <p:cNvPr id="183" name="Google Shape;183;p12"/>
            <p:cNvSpPr/>
            <p:nvPr/>
          </p:nvSpPr>
          <p:spPr>
            <a:xfrm>
              <a:off x="0" y="865898"/>
              <a:ext cx="7819697" cy="12295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txBox="1"/>
            <p:nvPr/>
          </p:nvSpPr>
          <p:spPr>
            <a:xfrm>
              <a:off x="0" y="865898"/>
              <a:ext cx="7819697" cy="1229580"/>
            </a:xfrm>
            <a:prstGeom prst="rect">
              <a:avLst/>
            </a:prstGeom>
            <a:noFill/>
            <a:ln>
              <a:noFill/>
            </a:ln>
          </p:spPr>
          <p:txBody>
            <a:bodyPr anchorCtr="0" anchor="t" bIns="45700" lIns="248275" spcFirstLastPara="1" rIns="256025" wrap="square" tIns="45700">
              <a:noAutofit/>
            </a:bodyPr>
            <a:lstStyle/>
            <a:p>
              <a:pPr indent="-285750" lvl="1" marL="285750" marR="0" rtl="0" algn="l">
                <a:lnSpc>
                  <a:spcPct val="90000"/>
                </a:lnSpc>
                <a:spcBef>
                  <a:spcPts val="0"/>
                </a:spcBef>
                <a:spcAft>
                  <a:spcPts val="0"/>
                </a:spcAft>
                <a:buClr>
                  <a:schemeClr val="dk1"/>
                </a:buClr>
                <a:buSzPts val="2800"/>
                <a:buFont typeface="Cambria"/>
                <a:buChar char="•"/>
              </a:pPr>
              <a:r>
                <a:rPr b="0" i="0" lang="en-US" sz="2800" u="none" cap="none" strike="noStrike">
                  <a:solidFill>
                    <a:schemeClr val="dk1"/>
                  </a:solidFill>
                  <a:latin typeface="Cambria"/>
                  <a:ea typeface="Cambria"/>
                  <a:cs typeface="Cambria"/>
                  <a:sym typeface="Cambria"/>
                </a:rPr>
                <a:t>~ 1.6 million children run away from home and ~3 million cases of child abuse reported each year</a:t>
              </a:r>
              <a:endParaRPr/>
            </a:p>
          </p:txBody>
        </p:sp>
        <p:sp>
          <p:nvSpPr>
            <p:cNvPr id="185" name="Google Shape;185;p12"/>
            <p:cNvSpPr/>
            <p:nvPr/>
          </p:nvSpPr>
          <p:spPr>
            <a:xfrm>
              <a:off x="0" y="2095479"/>
              <a:ext cx="7819697" cy="863460"/>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txBox="1"/>
            <p:nvPr/>
          </p:nvSpPr>
          <p:spPr>
            <a:xfrm>
              <a:off x="42151" y="2137630"/>
              <a:ext cx="7735395" cy="779158"/>
            </a:xfrm>
            <a:prstGeom prst="rect">
              <a:avLst/>
            </a:prstGeom>
            <a:noFill/>
            <a:ln>
              <a:noFill/>
            </a:ln>
          </p:spPr>
          <p:txBody>
            <a:bodyPr anchorCtr="0" anchor="ctr" bIns="137150" lIns="137150" spcFirstLastPara="1" rIns="137150" wrap="square" tIns="137150">
              <a:noAutofit/>
            </a:bodyPr>
            <a:lstStyle/>
            <a:p>
              <a:pPr indent="0" lvl="0" marL="0" marR="0" rtl="0" algn="l">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Our Community</a:t>
              </a:r>
              <a:endParaRPr/>
            </a:p>
          </p:txBody>
        </p:sp>
        <p:sp>
          <p:nvSpPr>
            <p:cNvPr id="187" name="Google Shape;187;p12"/>
            <p:cNvSpPr/>
            <p:nvPr/>
          </p:nvSpPr>
          <p:spPr>
            <a:xfrm>
              <a:off x="0" y="2958938"/>
              <a:ext cx="7819697" cy="8756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2"/>
            <p:cNvSpPr txBox="1"/>
            <p:nvPr/>
          </p:nvSpPr>
          <p:spPr>
            <a:xfrm>
              <a:off x="0" y="2958938"/>
              <a:ext cx="7819697" cy="875610"/>
            </a:xfrm>
            <a:prstGeom prst="rect">
              <a:avLst/>
            </a:prstGeom>
            <a:noFill/>
            <a:ln>
              <a:noFill/>
            </a:ln>
          </p:spPr>
          <p:txBody>
            <a:bodyPr anchorCtr="0" anchor="t" bIns="45700" lIns="248275" spcFirstLastPara="1" rIns="256025" wrap="square" tIns="45700">
              <a:noAutofit/>
            </a:bodyPr>
            <a:lstStyle/>
            <a:p>
              <a:pPr indent="-285750" lvl="1" marL="285750" marR="0" rtl="0" algn="l">
                <a:lnSpc>
                  <a:spcPct val="9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2,800 homeless youth and 2,000 substantiated claims of child abuse</a:t>
              </a:r>
              <a:endParaRPr b="0" i="0" sz="2800" u="none" cap="none" strike="noStrike">
                <a:solidFill>
                  <a:schemeClr val="dk1"/>
                </a:solidFill>
                <a:latin typeface="Calibri"/>
                <a:ea typeface="Calibri"/>
                <a:cs typeface="Calibri"/>
                <a:sym typeface="Calibri"/>
              </a:endParaRPr>
            </a:p>
          </p:txBody>
        </p:sp>
      </p:grpSp>
      <p:sp>
        <p:nvSpPr>
          <p:cNvPr id="189" name="Google Shape;189;p12"/>
          <p:cNvSpPr/>
          <p:nvPr/>
        </p:nvSpPr>
        <p:spPr>
          <a:xfrm>
            <a:off x="457200" y="6046679"/>
            <a:ext cx="45720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rgbClr val="179ABE"/>
                </a:solidFill>
                <a:latin typeface="Calibri"/>
                <a:ea typeface="Calibri"/>
                <a:cs typeface="Calibri"/>
                <a:sym typeface="Calibri"/>
              </a:rPr>
              <a:t>Cuyahoga DCFS Statistical Report. 2018. </a:t>
            </a:r>
            <a:r>
              <a:rPr lang="en-US" sz="800">
                <a:solidFill>
                  <a:srgbClr val="179ABE"/>
                </a:solidFill>
                <a:latin typeface="Lato"/>
                <a:ea typeface="Lato"/>
                <a:cs typeface="Lato"/>
                <a:sym typeface="Lato"/>
              </a:rPr>
              <a:t>http://cfs.cuyahogacounty.us/pdf_cfs/en-US/reports/2018StatisticalReport.pdf</a:t>
            </a:r>
            <a:endParaRPr sz="800">
              <a:solidFill>
                <a:schemeClr val="dk1"/>
              </a:solidFill>
              <a:latin typeface="Calibri"/>
              <a:ea typeface="Calibri"/>
              <a:cs typeface="Calibri"/>
              <a:sym typeface="Calibri"/>
            </a:endParaRPr>
          </a:p>
        </p:txBody>
      </p:sp>
      <p:sp>
        <p:nvSpPr>
          <p:cNvPr id="190" name="Google Shape;190;p12"/>
          <p:cNvSpPr txBox="1"/>
          <p:nvPr/>
        </p:nvSpPr>
        <p:spPr>
          <a:xfrm>
            <a:off x="561474" y="864175"/>
            <a:ext cx="8229600" cy="646331"/>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chemeClr val="accent2"/>
              </a:buClr>
              <a:buSzPts val="3600"/>
              <a:buFont typeface="Georgia"/>
              <a:buNone/>
            </a:pPr>
            <a:r>
              <a:rPr b="0" i="0" lang="en-US" sz="3600" cap="small">
                <a:solidFill>
                  <a:schemeClr val="accent2"/>
                </a:solidFill>
                <a:latin typeface="Georgia"/>
                <a:ea typeface="Georgia"/>
                <a:cs typeface="Georgia"/>
                <a:sym typeface="Georgia"/>
              </a:rPr>
              <a:t>At Risk Populations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3"/>
          <p:cNvSpPr txBox="1"/>
          <p:nvPr>
            <p:ph type="title"/>
          </p:nvPr>
        </p:nvSpPr>
        <p:spPr>
          <a:xfrm>
            <a:off x="457200" y="1110255"/>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1790BA"/>
              </a:buClr>
              <a:buSzPts val="3600"/>
              <a:buFont typeface="Georgia"/>
              <a:buNone/>
            </a:pPr>
            <a:r>
              <a:rPr b="0" lang="en-US">
                <a:solidFill>
                  <a:srgbClr val="1790BA"/>
                </a:solidFill>
              </a:rPr>
              <a:t>Who are the traffickers?</a:t>
            </a:r>
            <a:endParaRPr/>
          </a:p>
        </p:txBody>
      </p:sp>
      <p:graphicFrame>
        <p:nvGraphicFramePr>
          <p:cNvPr id="196" name="Google Shape;196;p13"/>
          <p:cNvGraphicFramePr/>
          <p:nvPr/>
        </p:nvGraphicFramePr>
        <p:xfrm>
          <a:off x="457200" y="2107096"/>
          <a:ext cx="3000000" cy="3000000"/>
        </p:xfrm>
        <a:graphic>
          <a:graphicData uri="http://schemas.openxmlformats.org/drawingml/2006/table">
            <a:tbl>
              <a:tblPr bandRow="1" firstRow="1">
                <a:noFill/>
                <a:tableStyleId>{F2DE0138-E8DA-4615-844F-3724786324D3}</a:tableStyleId>
              </a:tblPr>
              <a:tblGrid>
                <a:gridCol w="2281475"/>
                <a:gridCol w="3204925"/>
                <a:gridCol w="2743200"/>
              </a:tblGrid>
              <a:tr h="955275">
                <a:tc>
                  <a:txBody>
                    <a:bodyPr/>
                    <a:lstStyle/>
                    <a:p>
                      <a:pPr indent="0" lvl="0" marL="0" marR="0" rtl="0" algn="ctr">
                        <a:spcBef>
                          <a:spcPts val="0"/>
                        </a:spcBef>
                        <a:spcAft>
                          <a:spcPts val="0"/>
                        </a:spcAft>
                        <a:buNone/>
                      </a:pPr>
                      <a:r>
                        <a:rPr lang="en-US" sz="1800" u="none" cap="none" strike="noStrike"/>
                        <a:t>WHO  ARE THE TRAFFICKERS? </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HOW ARE </a:t>
                      </a:r>
                      <a:r>
                        <a:rPr lang="en-US" sz="1800"/>
                        <a:t>CHILDREN </a:t>
                      </a:r>
                      <a:r>
                        <a:rPr lang="en-US" sz="1800" u="none" cap="none" strike="noStrike"/>
                        <a:t>RECRUITED? </a:t>
                      </a:r>
                      <a:endParaRPr/>
                    </a:p>
                  </a:txBody>
                  <a:tcPr marT="45725" marB="45725" marR="91450" marL="91450"/>
                </a:tc>
                <a:tc>
                  <a:txBody>
                    <a:bodyPr/>
                    <a:lstStyle/>
                    <a:p>
                      <a:pPr indent="0" lvl="0" marL="0" marR="0" rtl="0" algn="ctr">
                        <a:spcBef>
                          <a:spcPts val="0"/>
                        </a:spcBef>
                        <a:spcAft>
                          <a:spcPts val="0"/>
                        </a:spcAft>
                        <a:buNone/>
                      </a:pPr>
                      <a:r>
                        <a:rPr lang="en-US" sz="1800" u="none" cap="none" strike="noStrike"/>
                        <a:t>WHY DO </a:t>
                      </a:r>
                      <a:r>
                        <a:rPr lang="en-US" sz="1800"/>
                        <a:t>THEY</a:t>
                      </a:r>
                      <a:r>
                        <a:rPr lang="en-US" sz="1800" u="none" cap="none" strike="noStrike"/>
                        <a:t> STAY?</a:t>
                      </a:r>
                      <a:endParaRPr/>
                    </a:p>
                  </a:txBody>
                  <a:tcPr marT="45725" marB="45725" marR="91450" marL="91450"/>
                </a:tc>
              </a:tr>
              <a:tr h="2861350">
                <a:tc>
                  <a:txBody>
                    <a:bodyPr/>
                    <a:lstStyle/>
                    <a:p>
                      <a:pPr indent="-285750" lvl="0" marL="285750" marR="0" rtl="0" algn="ctr">
                        <a:spcBef>
                          <a:spcPts val="0"/>
                        </a:spcBef>
                        <a:spcAft>
                          <a:spcPts val="0"/>
                        </a:spcAft>
                        <a:buClr>
                          <a:schemeClr val="dk1"/>
                        </a:buClr>
                        <a:buSzPts val="1800"/>
                        <a:buFont typeface="Arial"/>
                        <a:buChar char="•"/>
                      </a:pPr>
                      <a:r>
                        <a:rPr lang="en-US" sz="1800"/>
                        <a:t>“</a:t>
                      </a:r>
                      <a:r>
                        <a:rPr lang="en-US" sz="1800" u="none" cap="none" strike="noStrike"/>
                        <a:t>PIMPS</a:t>
                      </a:r>
                      <a:r>
                        <a:rPr lang="en-US" sz="1800"/>
                        <a:t>”</a:t>
                      </a:r>
                      <a:endParaRPr/>
                    </a:p>
                    <a:p>
                      <a:pPr indent="-285750" lvl="0" marL="285750" marR="0" rtl="0" algn="ctr">
                        <a:spcBef>
                          <a:spcPts val="0"/>
                        </a:spcBef>
                        <a:spcAft>
                          <a:spcPts val="0"/>
                        </a:spcAft>
                        <a:buClr>
                          <a:schemeClr val="dk1"/>
                        </a:buClr>
                        <a:buSzPts val="1800"/>
                        <a:buFont typeface="Arial"/>
                        <a:buChar char="•"/>
                      </a:pPr>
                      <a:r>
                        <a:rPr lang="en-US" sz="1800" u="none" cap="none" strike="noStrike"/>
                        <a:t>ROMANTIC PARTNERS</a:t>
                      </a:r>
                      <a:endParaRPr/>
                    </a:p>
                    <a:p>
                      <a:pPr indent="-285750" lvl="0" marL="285750" marR="0" rtl="0" algn="ctr">
                        <a:spcBef>
                          <a:spcPts val="0"/>
                        </a:spcBef>
                        <a:spcAft>
                          <a:spcPts val="0"/>
                        </a:spcAft>
                        <a:buClr>
                          <a:schemeClr val="dk1"/>
                        </a:buClr>
                        <a:buSzPts val="1800"/>
                        <a:buFont typeface="Arial"/>
                        <a:buChar char="•"/>
                      </a:pPr>
                      <a:r>
                        <a:rPr lang="en-US" sz="1800" u="none" cap="none" strike="noStrike"/>
                        <a:t>GANGS</a:t>
                      </a:r>
                      <a:endParaRPr/>
                    </a:p>
                    <a:p>
                      <a:pPr indent="-285750" lvl="0" marL="285750" marR="0" rtl="0" algn="ctr">
                        <a:spcBef>
                          <a:spcPts val="0"/>
                        </a:spcBef>
                        <a:spcAft>
                          <a:spcPts val="0"/>
                        </a:spcAft>
                        <a:buClr>
                          <a:schemeClr val="dk1"/>
                        </a:buClr>
                        <a:buSzPts val="1800"/>
                        <a:buFont typeface="Arial"/>
                        <a:buChar char="•"/>
                      </a:pPr>
                      <a:r>
                        <a:rPr lang="en-US" sz="1800" u="none" cap="none" strike="noStrike"/>
                        <a:t>FAMILY MEMBERS</a:t>
                      </a:r>
                      <a:endParaRPr/>
                    </a:p>
                    <a:p>
                      <a:pPr indent="-285750" lvl="0" marL="285750" marR="0" rtl="0" algn="ctr">
                        <a:spcBef>
                          <a:spcPts val="0"/>
                        </a:spcBef>
                        <a:spcAft>
                          <a:spcPts val="0"/>
                        </a:spcAft>
                        <a:buClr>
                          <a:schemeClr val="dk1"/>
                        </a:buClr>
                        <a:buSzPts val="1800"/>
                        <a:buFont typeface="Arial"/>
                        <a:buChar char="•"/>
                      </a:pPr>
                      <a:r>
                        <a:rPr lang="en-US" sz="1800" u="none" cap="none" strike="noStrike"/>
                        <a:t>FRIENDS </a:t>
                      </a:r>
                      <a:br>
                        <a:rPr lang="en-US" sz="1800" u="none" cap="none" strike="noStrike"/>
                      </a:br>
                      <a:r>
                        <a:rPr lang="en-US" sz="1800" u="none" cap="none" strike="noStrike"/>
                        <a:t>EMPLOYERS</a:t>
                      </a:r>
                      <a:endParaRPr/>
                    </a:p>
                  </a:txBody>
                  <a:tcPr marT="45725" marB="45725" marR="91450" marL="91450"/>
                </a:tc>
                <a:tc>
                  <a:txBody>
                    <a:bodyPr/>
                    <a:lstStyle/>
                    <a:p>
                      <a:pPr indent="-285750" lvl="0" marL="285750" marR="0" rtl="0" algn="ctr">
                        <a:spcBef>
                          <a:spcPts val="0"/>
                        </a:spcBef>
                        <a:spcAft>
                          <a:spcPts val="0"/>
                        </a:spcAft>
                        <a:buClr>
                          <a:schemeClr val="dk1"/>
                        </a:buClr>
                        <a:buSzPts val="1800"/>
                        <a:buFont typeface="Arial"/>
                        <a:buChar char="•"/>
                      </a:pPr>
                      <a:r>
                        <a:rPr lang="en-US" sz="1800" u="none" cap="none" strike="noStrike"/>
                        <a:t>PSYCHOLOGICAL MANIPULATION</a:t>
                      </a:r>
                      <a:endParaRPr/>
                    </a:p>
                    <a:p>
                      <a:pPr indent="-285750" lvl="0" marL="285750" marR="0" rtl="0" algn="ctr">
                        <a:spcBef>
                          <a:spcPts val="0"/>
                        </a:spcBef>
                        <a:spcAft>
                          <a:spcPts val="0"/>
                        </a:spcAft>
                        <a:buClr>
                          <a:schemeClr val="dk1"/>
                        </a:buClr>
                        <a:buSzPts val="1800"/>
                        <a:buFont typeface="Arial"/>
                        <a:buChar char="•"/>
                      </a:pPr>
                      <a:r>
                        <a:rPr lang="en-US" sz="1800"/>
                        <a:t>RELATIONSHIP TRAP</a:t>
                      </a:r>
                      <a:endParaRPr/>
                    </a:p>
                    <a:p>
                      <a:pPr indent="-285750" lvl="0" marL="285750" marR="0" rtl="0" algn="ctr">
                        <a:spcBef>
                          <a:spcPts val="0"/>
                        </a:spcBef>
                        <a:spcAft>
                          <a:spcPts val="0"/>
                        </a:spcAft>
                        <a:buClr>
                          <a:schemeClr val="dk1"/>
                        </a:buClr>
                        <a:buSzPts val="1800"/>
                        <a:buFont typeface="Arial"/>
                        <a:buChar char="•"/>
                      </a:pPr>
                      <a:r>
                        <a:rPr lang="en-US" sz="1800" u="none" cap="none" strike="noStrike"/>
                        <a:t>DEBT BONDAGE </a:t>
                      </a:r>
                      <a:endParaRPr/>
                    </a:p>
                    <a:p>
                      <a:pPr indent="-285750" lvl="0" marL="285750" marR="0" rtl="0" algn="ctr">
                        <a:spcBef>
                          <a:spcPts val="0"/>
                        </a:spcBef>
                        <a:spcAft>
                          <a:spcPts val="0"/>
                        </a:spcAft>
                        <a:buClr>
                          <a:schemeClr val="dk1"/>
                        </a:buClr>
                        <a:buSzPts val="1800"/>
                        <a:buFont typeface="Arial"/>
                        <a:buChar char="•"/>
                      </a:pPr>
                      <a:r>
                        <a:rPr lang="en-US" sz="1800" u="none" cap="none" strike="noStrike"/>
                        <a:t>PHYSICAL VIOLENCE OR THREAT OF HARM</a:t>
                      </a:r>
                      <a:endParaRPr/>
                    </a:p>
                    <a:p>
                      <a:pPr indent="-285750" lvl="0" marL="285750" marR="0" rtl="0" algn="ctr">
                        <a:spcBef>
                          <a:spcPts val="0"/>
                        </a:spcBef>
                        <a:spcAft>
                          <a:spcPts val="0"/>
                        </a:spcAft>
                        <a:buClr>
                          <a:schemeClr val="dk1"/>
                        </a:buClr>
                        <a:buSzPts val="1800"/>
                        <a:buFont typeface="Arial"/>
                        <a:buChar char="•"/>
                      </a:pPr>
                      <a:r>
                        <a:rPr lang="en-US" sz="1800" u="none" cap="none" strike="noStrike"/>
                        <a:t>BEFRIENDING </a:t>
                      </a:r>
                      <a:endParaRPr/>
                    </a:p>
                    <a:p>
                      <a:pPr indent="-285750" lvl="0" marL="285750" marR="0" rtl="0" algn="ctr">
                        <a:spcBef>
                          <a:spcPts val="0"/>
                        </a:spcBef>
                        <a:spcAft>
                          <a:spcPts val="0"/>
                        </a:spcAft>
                        <a:buClr>
                          <a:schemeClr val="dk1"/>
                        </a:buClr>
                        <a:buSzPts val="1800"/>
                        <a:buFont typeface="Arial"/>
                        <a:buChar char="•"/>
                      </a:pPr>
                      <a:r>
                        <a:rPr lang="en-US" sz="1800" u="none" cap="none" strike="noStrike"/>
                        <a:t>JOB AD</a:t>
                      </a:r>
                      <a:endParaRPr/>
                    </a:p>
                  </a:txBody>
                  <a:tcPr marT="45725" marB="45725" marR="91450" marL="91450"/>
                </a:tc>
                <a:tc>
                  <a:txBody>
                    <a:bodyPr/>
                    <a:lstStyle/>
                    <a:p>
                      <a:pPr indent="-285750" lvl="0" marL="285750" marR="0" rtl="0" algn="ctr">
                        <a:spcBef>
                          <a:spcPts val="0"/>
                        </a:spcBef>
                        <a:spcAft>
                          <a:spcPts val="0"/>
                        </a:spcAft>
                        <a:buClr>
                          <a:schemeClr val="dk1"/>
                        </a:buClr>
                        <a:buSzPts val="1800"/>
                        <a:buFont typeface="Arial"/>
                        <a:buChar char="•"/>
                      </a:pPr>
                      <a:r>
                        <a:rPr lang="en-US" sz="1800" u="none" cap="none" strike="noStrike"/>
                        <a:t>TRAUMA BONDING </a:t>
                      </a:r>
                      <a:endParaRPr/>
                    </a:p>
                    <a:p>
                      <a:pPr indent="-285750" lvl="0" marL="285750" marR="0" rtl="0" algn="ctr">
                        <a:spcBef>
                          <a:spcPts val="0"/>
                        </a:spcBef>
                        <a:spcAft>
                          <a:spcPts val="0"/>
                        </a:spcAft>
                        <a:buClr>
                          <a:schemeClr val="dk1"/>
                        </a:buClr>
                        <a:buSzPts val="1800"/>
                        <a:buFont typeface="Arial"/>
                        <a:buChar char="•"/>
                      </a:pPr>
                      <a:r>
                        <a:rPr lang="en-US" sz="1800" u="none" cap="none" strike="noStrike"/>
                        <a:t>STOCKHOLM SYNDROME</a:t>
                      </a:r>
                      <a:endParaRPr/>
                    </a:p>
                    <a:p>
                      <a:pPr indent="-285750" lvl="0" marL="285750" marR="0" rtl="0" algn="ctr">
                        <a:spcBef>
                          <a:spcPts val="0"/>
                        </a:spcBef>
                        <a:spcAft>
                          <a:spcPts val="0"/>
                        </a:spcAft>
                        <a:buClr>
                          <a:schemeClr val="dk1"/>
                        </a:buClr>
                        <a:buSzPts val="1800"/>
                        <a:buFont typeface="Arial"/>
                        <a:buChar char="•"/>
                      </a:pPr>
                      <a:r>
                        <a:rPr lang="en-US" sz="1800" u="none" cap="none" strike="noStrike"/>
                        <a:t>DRUG ADDICTION </a:t>
                      </a:r>
                      <a:endParaRPr/>
                    </a:p>
                    <a:p>
                      <a:pPr indent="-285750" lvl="0" marL="285750" marR="0" rtl="0" algn="ctr">
                        <a:spcBef>
                          <a:spcPts val="0"/>
                        </a:spcBef>
                        <a:spcAft>
                          <a:spcPts val="0"/>
                        </a:spcAft>
                        <a:buClr>
                          <a:schemeClr val="dk1"/>
                        </a:buClr>
                        <a:buSzPts val="1800"/>
                        <a:buFont typeface="Arial"/>
                        <a:buChar char="•"/>
                      </a:pPr>
                      <a:r>
                        <a:rPr lang="en-US" sz="1800" u="none" cap="none" strike="noStrike"/>
                        <a:t>ALTERNATIVES</a:t>
                      </a:r>
                      <a:endParaRPr/>
                    </a:p>
                  </a:txBody>
                  <a:tcPr marT="45725" marB="45725" marR="91450" marL="91450"/>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var/www/render_temp/3157546/1460658922/slide16.png" id="202" name="Google Shape;202;p14"/>
          <p:cNvPicPr preferRelativeResize="0"/>
          <p:nvPr/>
        </p:nvPicPr>
        <p:blipFill rotWithShape="1">
          <a:blip r:embed="rId3">
            <a:alphaModFix/>
          </a:blip>
          <a:srcRect b="0" l="0" r="0" t="16065"/>
          <a:stretch/>
        </p:blipFill>
        <p:spPr>
          <a:xfrm>
            <a:off x="0" y="1684421"/>
            <a:ext cx="9144000" cy="4315074"/>
          </a:xfrm>
          <a:prstGeom prst="rect">
            <a:avLst/>
          </a:prstGeom>
          <a:noFill/>
          <a:ln>
            <a:noFill/>
          </a:ln>
        </p:spPr>
      </p:pic>
      <p:sp>
        <p:nvSpPr>
          <p:cNvPr id="203" name="Google Shape;203;p14"/>
          <p:cNvSpPr txBox="1"/>
          <p:nvPr/>
        </p:nvSpPr>
        <p:spPr>
          <a:xfrm>
            <a:off x="457200" y="811321"/>
            <a:ext cx="8229600"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2"/>
              </a:buClr>
              <a:buSzPts val="3800"/>
              <a:buFont typeface="Cambria"/>
              <a:buNone/>
            </a:pPr>
            <a:r>
              <a:rPr lang="en-US" sz="3800">
                <a:solidFill>
                  <a:schemeClr val="accent2"/>
                </a:solidFill>
                <a:latin typeface="Cambria"/>
                <a:ea typeface="Cambria"/>
                <a:cs typeface="Cambria"/>
                <a:sym typeface="Cambria"/>
              </a:rPr>
              <a:t>WHO ARE THE TRAFFICKERS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var/www/render_temp/3157546/1462458045/slide17.png" id="209" name="Google Shape;209;p15"/>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var/www/render_temp/3157546/1462458045/slide18.png" id="215" name="Google Shape;215;p16"/>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var/www/render_temp/3157546/1462458045/slide19.png" id="221" name="Google Shape;221;p17"/>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var/www/render_temp/3157546/1462458045/slide20.png" id="227" name="Google Shape;227;p18"/>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var/www/render_temp/3157546/1462458045/slide21.png" id="233" name="Google Shape;233;p19"/>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2"/>
          <p:cNvSpPr txBox="1"/>
          <p:nvPr>
            <p:ph type="title"/>
          </p:nvPr>
        </p:nvSpPr>
        <p:spPr>
          <a:xfrm>
            <a:off x="457200" y="1174533"/>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1790BA"/>
              </a:buClr>
              <a:buSzPts val="3600"/>
              <a:buFont typeface="Georgia"/>
              <a:buNone/>
            </a:pPr>
            <a:r>
              <a:rPr lang="en-US"/>
              <a:t>Objectives</a:t>
            </a:r>
            <a:endParaRPr/>
          </a:p>
        </p:txBody>
      </p:sp>
      <p:sp>
        <p:nvSpPr>
          <p:cNvPr id="51" name="Google Shape;51;p2"/>
          <p:cNvSpPr txBox="1"/>
          <p:nvPr>
            <p:ph idx="1" type="body"/>
          </p:nvPr>
        </p:nvSpPr>
        <p:spPr>
          <a:xfrm>
            <a:off x="457200" y="1820864"/>
            <a:ext cx="8229600" cy="343982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5AA2C"/>
              </a:buClr>
              <a:buSzPts val="2800"/>
              <a:buChar char="•"/>
            </a:pPr>
            <a:r>
              <a:rPr lang="en-US" sz="2800"/>
              <a:t>Define human trafficking and explain the intersection of human trafficking with health care</a:t>
            </a:r>
            <a:endParaRPr/>
          </a:p>
          <a:p>
            <a:pPr indent="-342900" lvl="0" marL="342900" rtl="0" algn="l">
              <a:spcBef>
                <a:spcPts val="560"/>
              </a:spcBef>
              <a:spcAft>
                <a:spcPts val="0"/>
              </a:spcAft>
              <a:buClr>
                <a:srgbClr val="F5AA2C"/>
              </a:buClr>
              <a:buSzPts val="2800"/>
              <a:buChar char="•"/>
            </a:pPr>
            <a:r>
              <a:rPr lang="en-US" sz="2800"/>
              <a:t>Learn how to screen and intervene for human trafficking in the clinical setting </a:t>
            </a:r>
            <a:endParaRPr/>
          </a:p>
          <a:p>
            <a:pPr indent="-342900" lvl="0" marL="342900" rtl="0" algn="l">
              <a:spcBef>
                <a:spcPts val="560"/>
              </a:spcBef>
              <a:spcAft>
                <a:spcPts val="0"/>
              </a:spcAft>
              <a:buClr>
                <a:srgbClr val="F5AA2C"/>
              </a:buClr>
              <a:buSzPts val="2800"/>
              <a:buChar char="•"/>
            </a:pPr>
            <a:r>
              <a:rPr lang="en-US" sz="2800"/>
              <a:t>Define how trauma informed care can be utilized with the trafficked population, and in a human trafficking clinic</a:t>
            </a:r>
            <a:endParaRPr/>
          </a:p>
          <a:p>
            <a:pPr indent="-342900" lvl="0" marL="342900" rtl="0" algn="l">
              <a:spcBef>
                <a:spcPts val="560"/>
              </a:spcBef>
              <a:spcAft>
                <a:spcPts val="0"/>
              </a:spcAft>
              <a:buClr>
                <a:srgbClr val="F5AA2C"/>
              </a:buClr>
              <a:buSzPts val="2800"/>
              <a:buChar char="•"/>
            </a:pPr>
            <a:r>
              <a:rPr lang="en-US" sz="2800"/>
              <a:t>Understand board relevant human trafficking content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var/www/render_temp/3157546/1462458045/slide22.png" id="239" name="Google Shape;239;p20"/>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var/www/render_temp/3157546/1462458045/slide23.png" id="245" name="Google Shape;245;p21"/>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var/www/render_temp/3157546/1462458045/slide24.png" id="251" name="Google Shape;251;p22"/>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var/www/render_temp/3157546/1462458045/slide25.png" id="257" name="Google Shape;257;p23"/>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4"/>
          <p:cNvSpPr txBox="1"/>
          <p:nvPr/>
        </p:nvSpPr>
        <p:spPr>
          <a:xfrm>
            <a:off x="685800" y="2344740"/>
            <a:ext cx="7772400" cy="1754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400"/>
              <a:buFont typeface="Calibri"/>
              <a:buNone/>
            </a:pPr>
            <a:r>
              <a:rPr b="1" lang="en-US" sz="5400">
                <a:solidFill>
                  <a:schemeClr val="lt1"/>
                </a:solidFill>
                <a:latin typeface="Calibri"/>
                <a:ea typeface="Calibri"/>
                <a:cs typeface="Calibri"/>
                <a:sym typeface="Calibri"/>
              </a:rPr>
              <a:t>Health Consequences of Human Trafficking</a:t>
            </a:r>
            <a:endParaRPr b="1" sz="5400">
              <a:solidFill>
                <a:schemeClr val="lt1"/>
              </a:solidFill>
              <a:latin typeface="Calibri"/>
              <a:ea typeface="Calibri"/>
              <a:cs typeface="Calibri"/>
              <a:sym typeface="Calibri"/>
            </a:endParaRPr>
          </a:p>
          <a:p>
            <a:pPr indent="0" lvl="0" marL="0" marR="0" rtl="0" algn="ctr">
              <a:spcBef>
                <a:spcPts val="0"/>
              </a:spcBef>
              <a:spcAft>
                <a:spcPts val="0"/>
              </a:spcAft>
              <a:buClr>
                <a:schemeClr val="lt1"/>
              </a:buClr>
              <a:buSzPts val="5400"/>
              <a:buFont typeface="Calibri"/>
              <a:buNone/>
            </a:pPr>
            <a:br>
              <a:rPr b="1" i="0" lang="en-US" sz="5400">
                <a:solidFill>
                  <a:schemeClr val="lt1"/>
                </a:solidFill>
                <a:latin typeface="Calibri"/>
                <a:ea typeface="Calibri"/>
                <a:cs typeface="Calibri"/>
                <a:sym typeface="Calibri"/>
              </a:rPr>
            </a:br>
            <a:endParaRPr b="1" i="0" sz="54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var/www/render_temp/3157546/1462458045/slide30.png" id="268" name="Google Shape;268;p27"/>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var/www/render_temp/3157546/1462458045/slide32.png" id="274" name="Google Shape;274;p28"/>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var/www/render_temp/3157546/1462458045/slide33.png" id="280" name="Google Shape;280;p29"/>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var/www/render_temp/3157546/1462458045/slide34.png" id="286" name="Google Shape;286;p30"/>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var/www/render_temp/3157546/1462458045/slide35.png" id="292" name="Google Shape;292;p31"/>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3"/>
          <p:cNvSpPr txBox="1"/>
          <p:nvPr>
            <p:ph type="title"/>
          </p:nvPr>
        </p:nvSpPr>
        <p:spPr>
          <a:xfrm>
            <a:off x="457200" y="1174533"/>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1790BA"/>
              </a:buClr>
              <a:buSzPts val="3600"/>
              <a:buFont typeface="Georgia"/>
              <a:buNone/>
            </a:pPr>
            <a:r>
              <a:rPr lang="en-US"/>
              <a:t>Human Trafficking Myths</a:t>
            </a:r>
            <a:endParaRPr/>
          </a:p>
        </p:txBody>
      </p:sp>
      <p:sp>
        <p:nvSpPr>
          <p:cNvPr id="58" name="Google Shape;58;p3"/>
          <p:cNvSpPr txBox="1"/>
          <p:nvPr>
            <p:ph idx="1" type="body"/>
          </p:nvPr>
        </p:nvSpPr>
        <p:spPr>
          <a:xfrm>
            <a:off x="457200" y="2243645"/>
            <a:ext cx="8229600" cy="343982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F5AA2C"/>
              </a:buClr>
              <a:buSzPts val="2800"/>
              <a:buChar char="•"/>
            </a:pPr>
            <a:r>
              <a:rPr lang="en-US" sz="2800"/>
              <a:t>Human Trafficking is the same as kidnapping </a:t>
            </a:r>
            <a:endParaRPr/>
          </a:p>
          <a:p>
            <a:pPr indent="-342900" lvl="0" marL="342900" rtl="0" algn="l">
              <a:spcBef>
                <a:spcPts val="560"/>
              </a:spcBef>
              <a:spcAft>
                <a:spcPts val="0"/>
              </a:spcAft>
              <a:buClr>
                <a:srgbClr val="F5AA2C"/>
              </a:buClr>
              <a:buSzPts val="2800"/>
              <a:buChar char="•"/>
            </a:pPr>
            <a:r>
              <a:rPr lang="en-US" sz="2800"/>
              <a:t>Human trafficking is only sex trafficking </a:t>
            </a:r>
            <a:endParaRPr/>
          </a:p>
          <a:p>
            <a:pPr indent="-342900" lvl="0" marL="342900" rtl="0" algn="l">
              <a:spcBef>
                <a:spcPts val="560"/>
              </a:spcBef>
              <a:spcAft>
                <a:spcPts val="0"/>
              </a:spcAft>
              <a:buClr>
                <a:srgbClr val="F5AA2C"/>
              </a:buClr>
              <a:buSzPts val="2800"/>
              <a:buChar char="•"/>
            </a:pPr>
            <a:r>
              <a:rPr lang="en-US" sz="2800"/>
              <a:t>Only females are trafficked</a:t>
            </a:r>
            <a:endParaRPr/>
          </a:p>
          <a:p>
            <a:pPr indent="-342900" lvl="0" marL="342900" rtl="0" algn="l">
              <a:spcBef>
                <a:spcPts val="560"/>
              </a:spcBef>
              <a:spcAft>
                <a:spcPts val="0"/>
              </a:spcAft>
              <a:buClr>
                <a:srgbClr val="F5AA2C"/>
              </a:buClr>
              <a:buSzPts val="2800"/>
              <a:buChar char="•"/>
            </a:pPr>
            <a:r>
              <a:rPr lang="en-US" sz="2800"/>
              <a:t>Human Trafficking increases near highways and during major events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var/www/render_temp/3157546/1462458045/slide36.png" id="298" name="Google Shape;298;p32"/>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var/www/render_temp/3157546/1462458045/slide37.png" id="304" name="Google Shape;304;p33"/>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var/www/render_temp/3157546/1462458045/slide38.png" id="310" name="Google Shape;310;p34"/>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a544e6090d_0_5"/>
          <p:cNvSpPr txBox="1"/>
          <p:nvPr/>
        </p:nvSpPr>
        <p:spPr>
          <a:xfrm>
            <a:off x="685800" y="2344740"/>
            <a:ext cx="7772400" cy="1754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5400"/>
              <a:buFont typeface="Calibri"/>
              <a:buNone/>
            </a:pPr>
            <a:r>
              <a:rPr b="1" lang="en-US" sz="5400">
                <a:solidFill>
                  <a:schemeClr val="lt1"/>
                </a:solidFill>
                <a:latin typeface="Calibri"/>
                <a:ea typeface="Calibri"/>
                <a:cs typeface="Calibri"/>
                <a:sym typeface="Calibri"/>
              </a:rPr>
              <a:t>Algorithm to Aiding a Trafficked Child</a:t>
            </a:r>
            <a:endParaRPr b="1" sz="5400">
              <a:solidFill>
                <a:schemeClr val="lt1"/>
              </a:solidFill>
              <a:latin typeface="Calibri"/>
              <a:ea typeface="Calibri"/>
              <a:cs typeface="Calibri"/>
              <a:sym typeface="Calibri"/>
            </a:endParaRPr>
          </a:p>
          <a:p>
            <a:pPr indent="0" lvl="0" marL="0" marR="0" rtl="0" algn="ctr">
              <a:spcBef>
                <a:spcPts val="0"/>
              </a:spcBef>
              <a:spcAft>
                <a:spcPts val="0"/>
              </a:spcAft>
              <a:buClr>
                <a:schemeClr val="lt1"/>
              </a:buClr>
              <a:buSzPts val="5400"/>
              <a:buFont typeface="Calibri"/>
              <a:buNone/>
            </a:pPr>
            <a:br>
              <a:rPr b="1" i="0" lang="en-US" sz="5400">
                <a:solidFill>
                  <a:schemeClr val="lt1"/>
                </a:solidFill>
                <a:latin typeface="Calibri"/>
                <a:ea typeface="Calibri"/>
                <a:cs typeface="Calibri"/>
                <a:sym typeface="Calibri"/>
              </a:rPr>
            </a:br>
            <a:endParaRPr b="1" i="0" sz="54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var/www/render_temp/3157546/1462458045/slide40.png" id="321" name="Google Shape;321;p35"/>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var/www/render_temp/3157546/1462458045/slide41.png" id="327" name="Google Shape;327;p36"/>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var/www/render_temp/3157546/1462458045/slide42.png" id="333" name="Google Shape;333;p37"/>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var/www/render_temp/3157546/1462458045/slide43.png" id="339" name="Google Shape;339;p38"/>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descr="/var/www/render_temp/3157546/1462458045/slide44.png" id="345" name="Google Shape;345;p39"/>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var/www/render_temp/3157546/1462458045/slide42.png" id="351" name="Google Shape;351;p40"/>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4"/>
          <p:cNvSpPr txBox="1"/>
          <p:nvPr>
            <p:ph type="title"/>
          </p:nvPr>
        </p:nvSpPr>
        <p:spPr>
          <a:xfrm>
            <a:off x="457200" y="938048"/>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1790BA"/>
              </a:buClr>
              <a:buSzPts val="3600"/>
              <a:buFont typeface="Georgia"/>
              <a:buNone/>
            </a:pPr>
            <a:r>
              <a:rPr lang="en-US"/>
              <a:t>What is human trafficking</a:t>
            </a:r>
            <a:endParaRPr/>
          </a:p>
        </p:txBody>
      </p:sp>
      <p:sp>
        <p:nvSpPr>
          <p:cNvPr id="64" name="Google Shape;64;p4"/>
          <p:cNvSpPr txBox="1"/>
          <p:nvPr>
            <p:ph idx="1" type="body"/>
          </p:nvPr>
        </p:nvSpPr>
        <p:spPr>
          <a:xfrm>
            <a:off x="457200" y="1709089"/>
            <a:ext cx="8229600" cy="34398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400"/>
              <a:buNone/>
            </a:pPr>
            <a:r>
              <a:rPr b="1" lang="en-US" sz="2400" u="sng"/>
              <a:t>Human Trafficking:</a:t>
            </a:r>
            <a:endParaRPr sz="2400"/>
          </a:p>
          <a:p>
            <a:pPr indent="-342900" lvl="0" marL="342900" rtl="0" algn="l">
              <a:spcBef>
                <a:spcPts val="480"/>
              </a:spcBef>
              <a:spcAft>
                <a:spcPts val="0"/>
              </a:spcAft>
              <a:buClr>
                <a:srgbClr val="F5AA2C"/>
              </a:buClr>
              <a:buSzPts val="2400"/>
              <a:buChar char="•"/>
            </a:pPr>
            <a:r>
              <a:rPr lang="en-US" sz="2400"/>
              <a:t>The recruitment, harboring, transportation, provision, or obtaining of a person for labor or services, including sex acts, through the use of force, fraud or coercion [1].</a:t>
            </a:r>
            <a:endParaRPr/>
          </a:p>
          <a:p>
            <a:pPr indent="0" lvl="0" marL="0" rtl="0" algn="l">
              <a:spcBef>
                <a:spcPts val="480"/>
              </a:spcBef>
              <a:spcAft>
                <a:spcPts val="0"/>
              </a:spcAft>
              <a:buSzPts val="2400"/>
              <a:buNone/>
            </a:pPr>
            <a:r>
              <a:t/>
            </a:r>
            <a:endParaRPr sz="2400"/>
          </a:p>
          <a:p>
            <a:pPr indent="0" lvl="0" marL="0" rtl="0" algn="l">
              <a:spcBef>
                <a:spcPts val="480"/>
              </a:spcBef>
              <a:spcAft>
                <a:spcPts val="0"/>
              </a:spcAft>
              <a:buSzPts val="2400"/>
              <a:buNone/>
            </a:pPr>
            <a:r>
              <a:rPr b="1" lang="en-US" sz="2400" u="sng"/>
              <a:t>The Commercial Sexual Exploitation of Children (CSEC):</a:t>
            </a:r>
            <a:endParaRPr/>
          </a:p>
          <a:p>
            <a:pPr indent="-342900" lvl="0" marL="342900" rtl="0" algn="l">
              <a:spcBef>
                <a:spcPts val="480"/>
              </a:spcBef>
              <a:spcAft>
                <a:spcPts val="0"/>
              </a:spcAft>
              <a:buClr>
                <a:srgbClr val="F5AA2C"/>
              </a:buClr>
              <a:buSzPts val="2400"/>
              <a:buChar char="•"/>
            </a:pPr>
            <a:r>
              <a:rPr lang="en-US" sz="2400"/>
              <a:t>Any person under 18 years of age who has been subject to sexual exploitation as a result of their loitering for the purpose of prostitution or their engagement in an offer to exchange sexual conduct in return for food, clothing, a place to stay, drugs, or a fee [2].</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var/www/render_temp/3157546/1462458045/slide46.png" id="357" name="Google Shape;357;p41"/>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var/www/render_temp/3157546/1462458045/slide47.png" id="363" name="Google Shape;363;p42"/>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var/www/render_temp/3157546/1462458045/slide42.png" id="369" name="Google Shape;369;p43"/>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var/www/render_temp/3157546/1462458045/slide49.png" id="375" name="Google Shape;375;p44"/>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5"/>
          <p:cNvSpPr txBox="1"/>
          <p:nvPr>
            <p:ph type="title"/>
          </p:nvPr>
        </p:nvSpPr>
        <p:spPr>
          <a:xfrm>
            <a:off x="457200" y="1095030"/>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1790BA"/>
              </a:buClr>
              <a:buSzPts val="3600"/>
              <a:buFont typeface="Georgia"/>
              <a:buNone/>
            </a:pPr>
            <a:r>
              <a:rPr b="0" lang="en-US">
                <a:solidFill>
                  <a:srgbClr val="1790BA"/>
                </a:solidFill>
              </a:rPr>
              <a:t>Documentation</a:t>
            </a:r>
            <a:endParaRPr/>
          </a:p>
        </p:txBody>
      </p:sp>
      <p:sp>
        <p:nvSpPr>
          <p:cNvPr id="381" name="Google Shape;381;p45"/>
          <p:cNvSpPr txBox="1"/>
          <p:nvPr>
            <p:ph idx="2" type="body"/>
          </p:nvPr>
        </p:nvSpPr>
        <p:spPr>
          <a:xfrm>
            <a:off x="311285" y="2077828"/>
            <a:ext cx="8375515" cy="383601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accent3"/>
              </a:buClr>
              <a:buSzPts val="2800"/>
              <a:buChar char="•"/>
            </a:pPr>
            <a:r>
              <a:rPr b="1" lang="en-US">
                <a:solidFill>
                  <a:schemeClr val="dk2"/>
                </a:solidFill>
              </a:rPr>
              <a:t>Exam findings/suspicion</a:t>
            </a:r>
            <a:endParaRPr>
              <a:solidFill>
                <a:schemeClr val="dk2"/>
              </a:solidFill>
            </a:endParaRPr>
          </a:p>
          <a:p>
            <a:pPr indent="-285750" lvl="1" marL="742950" rtl="0" algn="l">
              <a:spcBef>
                <a:spcPts val="480"/>
              </a:spcBef>
              <a:spcAft>
                <a:spcPts val="0"/>
              </a:spcAft>
              <a:buClr>
                <a:schemeClr val="dk2"/>
              </a:buClr>
              <a:buSzPts val="2400"/>
              <a:buChar char="–"/>
            </a:pPr>
            <a:r>
              <a:rPr lang="en-US">
                <a:solidFill>
                  <a:schemeClr val="dk2"/>
                </a:solidFill>
              </a:rPr>
              <a:t>Document tattoos, branding, injuries</a:t>
            </a:r>
            <a:endParaRPr/>
          </a:p>
          <a:p>
            <a:pPr indent="-285750" lvl="1" marL="742950" rtl="0" algn="l">
              <a:spcBef>
                <a:spcPts val="480"/>
              </a:spcBef>
              <a:spcAft>
                <a:spcPts val="0"/>
              </a:spcAft>
              <a:buClr>
                <a:schemeClr val="dk2"/>
              </a:buClr>
              <a:buSzPts val="2400"/>
              <a:buChar char="–"/>
            </a:pPr>
            <a:r>
              <a:rPr lang="en-US">
                <a:solidFill>
                  <a:schemeClr val="dk2"/>
                </a:solidFill>
              </a:rPr>
              <a:t>Document red flags for future providers</a:t>
            </a:r>
            <a:endParaRPr/>
          </a:p>
          <a:p>
            <a:pPr indent="-285750" lvl="1" marL="742950" rtl="0" algn="l">
              <a:spcBef>
                <a:spcPts val="480"/>
              </a:spcBef>
              <a:spcAft>
                <a:spcPts val="0"/>
              </a:spcAft>
              <a:buClr>
                <a:schemeClr val="dk2"/>
              </a:buClr>
              <a:buSzPts val="2400"/>
              <a:buChar char="–"/>
            </a:pPr>
            <a:r>
              <a:rPr lang="en-US">
                <a:solidFill>
                  <a:schemeClr val="dk2"/>
                </a:solidFill>
              </a:rPr>
              <a:t>Documenting acute/remote injuries, genital and extragenital (cutaneous, oral, closed head, neck, thoracoabdominal injuries, and skeletal fractures)</a:t>
            </a:r>
            <a:endParaRPr/>
          </a:p>
          <a:p>
            <a:pPr indent="-342900" lvl="0" marL="342900" rtl="0" algn="l">
              <a:spcBef>
                <a:spcPts val="560"/>
              </a:spcBef>
              <a:spcAft>
                <a:spcPts val="0"/>
              </a:spcAft>
              <a:buClr>
                <a:schemeClr val="accent3"/>
              </a:buClr>
              <a:buSzPts val="2800"/>
              <a:buChar char="•"/>
            </a:pPr>
            <a:r>
              <a:rPr b="1" lang="en-US">
                <a:solidFill>
                  <a:schemeClr val="dk2"/>
                </a:solidFill>
              </a:rPr>
              <a:t>Safe documentation</a:t>
            </a:r>
            <a:endParaRPr>
              <a:solidFill>
                <a:schemeClr val="dk2"/>
              </a:solidFill>
            </a:endParaRPr>
          </a:p>
          <a:p>
            <a:pPr indent="-285750" lvl="1" marL="742950" rtl="0" algn="l">
              <a:spcBef>
                <a:spcPts val="480"/>
              </a:spcBef>
              <a:spcAft>
                <a:spcPts val="0"/>
              </a:spcAft>
              <a:buClr>
                <a:schemeClr val="dk2"/>
              </a:buClr>
              <a:buSzPts val="2400"/>
              <a:buChar char="–"/>
            </a:pPr>
            <a:r>
              <a:rPr lang="en-US">
                <a:solidFill>
                  <a:schemeClr val="dk2"/>
                </a:solidFill>
              </a:rPr>
              <a:t>Document concerns where providers only have access (Including for survivors, who are at risk of re-victimization)</a:t>
            </a:r>
            <a:endParaRPr/>
          </a:p>
          <a:p>
            <a:pPr indent="-165100" lvl="0" marL="342900" rtl="0" algn="l">
              <a:spcBef>
                <a:spcPts val="560"/>
              </a:spcBef>
              <a:spcAft>
                <a:spcPts val="0"/>
              </a:spcAft>
              <a:buClr>
                <a:schemeClr val="accent3"/>
              </a:buClr>
              <a:buSzPts val="2800"/>
              <a:buNone/>
            </a:pPr>
            <a:r>
              <a:t/>
            </a:r>
            <a:endParaRPr>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6"/>
          <p:cNvSpPr txBox="1"/>
          <p:nvPr/>
        </p:nvSpPr>
        <p:spPr>
          <a:xfrm>
            <a:off x="685800" y="2344740"/>
            <a:ext cx="77724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5400"/>
              <a:buFont typeface="Calibri"/>
              <a:buNone/>
            </a:pPr>
            <a:r>
              <a:rPr b="1" i="0" lang="en-US" sz="5400">
                <a:solidFill>
                  <a:schemeClr val="lt1"/>
                </a:solidFill>
                <a:latin typeface="Calibri"/>
                <a:ea typeface="Calibri"/>
                <a:cs typeface="Calibri"/>
                <a:sym typeface="Calibri"/>
              </a:rPr>
              <a:t>Trauma Informed Care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var/www/render_temp/3157546/1462458045/slide53.png" id="392" name="Google Shape;392;p47"/>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var/www/render_temp/3157546/1462458045/slide54.png" id="398" name="Google Shape;398;p48"/>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var/www/render_temp/3157546/1462458045/slide59.png" id="404" name="Google Shape;404;p51"/>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var/www/render_temp/3157546/1462458045/slide60.png" id="410" name="Google Shape;410;p52"/>
          <p:cNvPicPr preferRelativeResize="0"/>
          <p:nvPr/>
        </p:nvPicPr>
        <p:blipFill rotWithShape="1">
          <a:blip r:embed="rId3">
            <a:alphaModFix/>
          </a:blip>
          <a:srcRect b="0" l="0" r="0" t="0"/>
          <a:stretch/>
        </p:blipFill>
        <p:spPr>
          <a:xfrm>
            <a:off x="0" y="858505"/>
            <a:ext cx="9144000" cy="51409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5"/>
          <p:cNvSpPr txBox="1"/>
          <p:nvPr>
            <p:ph type="title"/>
          </p:nvPr>
        </p:nvSpPr>
        <p:spPr>
          <a:xfrm>
            <a:off x="457200" y="1185643"/>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1790BA"/>
              </a:buClr>
              <a:buSzPts val="3600"/>
              <a:buFont typeface="Georgia"/>
              <a:buNone/>
            </a:pPr>
            <a:r>
              <a:rPr lang="en-US"/>
              <a:t>What is human trafficking</a:t>
            </a:r>
            <a:endParaRPr/>
          </a:p>
        </p:txBody>
      </p:sp>
      <p:pic>
        <p:nvPicPr>
          <p:cNvPr id="71" name="Google Shape;71;p5"/>
          <p:cNvPicPr preferRelativeResize="0"/>
          <p:nvPr>
            <p:ph idx="1" type="body"/>
          </p:nvPr>
        </p:nvPicPr>
        <p:blipFill rotWithShape="1">
          <a:blip r:embed="rId3">
            <a:alphaModFix/>
          </a:blip>
          <a:srcRect b="0" l="0" r="0" t="0"/>
          <a:stretch/>
        </p:blipFill>
        <p:spPr>
          <a:xfrm>
            <a:off x="1982727" y="2233832"/>
            <a:ext cx="5746106" cy="3438525"/>
          </a:xfrm>
          <a:prstGeom prst="rect">
            <a:avLst/>
          </a:prstGeom>
          <a:noFill/>
          <a:ln>
            <a:noFill/>
          </a:ln>
        </p:spPr>
      </p:pic>
      <p:sp>
        <p:nvSpPr>
          <p:cNvPr id="72" name="Google Shape;72;p5"/>
          <p:cNvSpPr/>
          <p:nvPr/>
        </p:nvSpPr>
        <p:spPr>
          <a:xfrm>
            <a:off x="299545" y="6108262"/>
            <a:ext cx="436704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800" u="none" cap="none" strike="noStrike">
                <a:solidFill>
                  <a:srgbClr val="6B9DB7"/>
                </a:solidFill>
                <a:latin typeface="Roboto"/>
                <a:ea typeface="Roboto"/>
                <a:cs typeface="Roboto"/>
                <a:sym typeface="Roboto"/>
              </a:rPr>
              <a:t>Shared Hope International. (2019). Protected Innocence Challenge Toolkit 2019. https://doi.org/10.1017/CBO9781107415324.004</a:t>
            </a:r>
            <a:endParaRPr sz="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6"/>
          <p:cNvSpPr txBox="1"/>
          <p:nvPr>
            <p:ph type="title"/>
          </p:nvPr>
        </p:nvSpPr>
        <p:spPr>
          <a:xfrm>
            <a:off x="457200" y="992046"/>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1790BA"/>
              </a:buClr>
              <a:buSzPts val="3600"/>
              <a:buFont typeface="Georgia"/>
              <a:buNone/>
            </a:pPr>
            <a:r>
              <a:rPr b="0" lang="en-US">
                <a:solidFill>
                  <a:srgbClr val="1790BA"/>
                </a:solidFill>
              </a:rPr>
              <a:t>Child maltreatment</a:t>
            </a:r>
            <a:endParaRPr/>
          </a:p>
        </p:txBody>
      </p:sp>
      <p:grpSp>
        <p:nvGrpSpPr>
          <p:cNvPr id="78" name="Google Shape;78;p6"/>
          <p:cNvGrpSpPr/>
          <p:nvPr/>
        </p:nvGrpSpPr>
        <p:grpSpPr>
          <a:xfrm>
            <a:off x="1886108" y="1889125"/>
            <a:ext cx="5371782" cy="3836987"/>
            <a:chOff x="1139348" y="0"/>
            <a:chExt cx="5371782" cy="3836987"/>
          </a:xfrm>
        </p:grpSpPr>
        <p:sp>
          <p:nvSpPr>
            <p:cNvPr id="79" name="Google Shape;79;p6"/>
            <p:cNvSpPr/>
            <p:nvPr/>
          </p:nvSpPr>
          <p:spPr>
            <a:xfrm>
              <a:off x="3153767" y="1093541"/>
              <a:ext cx="1342945" cy="1342945"/>
            </a:xfrm>
            <a:prstGeom prst="ellipse">
              <a:avLst/>
            </a:prstGeom>
            <a:solidFill>
              <a:schemeClr val="accent1">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3046331" y="0"/>
              <a:ext cx="1557817" cy="90169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txBox="1"/>
            <p:nvPr/>
          </p:nvSpPr>
          <p:spPr>
            <a:xfrm>
              <a:off x="3046331" y="0"/>
              <a:ext cx="1557817" cy="90169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Cambria"/>
                <a:buNone/>
              </a:pPr>
              <a:r>
                <a:rPr lang="en-US" sz="1500">
                  <a:solidFill>
                    <a:schemeClr val="accent1"/>
                  </a:solidFill>
                  <a:latin typeface="Cambria"/>
                  <a:ea typeface="Cambria"/>
                  <a:cs typeface="Cambria"/>
                  <a:sym typeface="Cambria"/>
                </a:rPr>
                <a:t>Sexual Assault/Rape</a:t>
              </a:r>
              <a:endParaRPr/>
            </a:p>
          </p:txBody>
        </p:sp>
        <p:sp>
          <p:nvSpPr>
            <p:cNvPr id="82" name="Google Shape;82;p6"/>
            <p:cNvSpPr/>
            <p:nvPr/>
          </p:nvSpPr>
          <p:spPr>
            <a:xfrm>
              <a:off x="3664623" y="1464578"/>
              <a:ext cx="1342945" cy="1342945"/>
            </a:xfrm>
            <a:prstGeom prst="ellipse">
              <a:avLst/>
            </a:prstGeom>
            <a:solidFill>
              <a:schemeClr val="accent1">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114467" y="1189466"/>
              <a:ext cx="1396663" cy="978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txBox="1"/>
            <p:nvPr/>
          </p:nvSpPr>
          <p:spPr>
            <a:xfrm>
              <a:off x="5114467" y="1189466"/>
              <a:ext cx="1396663" cy="97843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Cambria"/>
                <a:buNone/>
              </a:pPr>
              <a:r>
                <a:rPr lang="en-US" sz="1500">
                  <a:solidFill>
                    <a:schemeClr val="accent1"/>
                  </a:solidFill>
                  <a:latin typeface="Cambria"/>
                  <a:ea typeface="Cambria"/>
                  <a:cs typeface="Cambria"/>
                  <a:sym typeface="Cambria"/>
                </a:rPr>
                <a:t>Human Trafficking/CSEC</a:t>
              </a:r>
              <a:endParaRPr/>
            </a:p>
          </p:txBody>
        </p:sp>
        <p:sp>
          <p:nvSpPr>
            <p:cNvPr id="85" name="Google Shape;85;p6"/>
            <p:cNvSpPr/>
            <p:nvPr/>
          </p:nvSpPr>
          <p:spPr>
            <a:xfrm>
              <a:off x="3469627" y="2065450"/>
              <a:ext cx="1342945" cy="1342945"/>
            </a:xfrm>
            <a:prstGeom prst="ellipse">
              <a:avLst/>
            </a:prstGeom>
            <a:solidFill>
              <a:schemeClr val="accent1">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4899596" y="2858556"/>
              <a:ext cx="1396663" cy="978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txBox="1"/>
            <p:nvPr/>
          </p:nvSpPr>
          <p:spPr>
            <a:xfrm>
              <a:off x="4899596" y="2858556"/>
              <a:ext cx="1396663" cy="97843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Cambria"/>
                <a:buNone/>
              </a:pPr>
              <a:r>
                <a:rPr lang="en-US" sz="1500">
                  <a:solidFill>
                    <a:schemeClr val="accent1"/>
                  </a:solidFill>
                  <a:latin typeface="Cambria"/>
                  <a:ea typeface="Cambria"/>
                  <a:cs typeface="Cambria"/>
                  <a:sym typeface="Cambria"/>
                </a:rPr>
                <a:t>Domestic Violence</a:t>
              </a:r>
              <a:endParaRPr/>
            </a:p>
          </p:txBody>
        </p:sp>
        <p:sp>
          <p:nvSpPr>
            <p:cNvPr id="88" name="Google Shape;88;p6"/>
            <p:cNvSpPr/>
            <p:nvPr/>
          </p:nvSpPr>
          <p:spPr>
            <a:xfrm>
              <a:off x="2837906" y="2065450"/>
              <a:ext cx="1342945" cy="1342945"/>
            </a:xfrm>
            <a:prstGeom prst="ellipse">
              <a:avLst/>
            </a:prstGeom>
            <a:solidFill>
              <a:schemeClr val="accent1">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a:off x="1354219" y="2858556"/>
              <a:ext cx="1396663" cy="978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txBox="1"/>
            <p:nvPr/>
          </p:nvSpPr>
          <p:spPr>
            <a:xfrm>
              <a:off x="1354219" y="2858556"/>
              <a:ext cx="1396663" cy="97843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Cambria"/>
                <a:buNone/>
              </a:pPr>
              <a:r>
                <a:rPr lang="en-US" sz="1500">
                  <a:solidFill>
                    <a:schemeClr val="accent1"/>
                  </a:solidFill>
                  <a:latin typeface="Cambria"/>
                  <a:ea typeface="Cambria"/>
                  <a:cs typeface="Cambria"/>
                  <a:sym typeface="Cambria"/>
                </a:rPr>
                <a:t>Child Abuse</a:t>
              </a:r>
              <a:endParaRPr/>
            </a:p>
          </p:txBody>
        </p:sp>
        <p:sp>
          <p:nvSpPr>
            <p:cNvPr id="91" name="Google Shape;91;p6"/>
            <p:cNvSpPr/>
            <p:nvPr/>
          </p:nvSpPr>
          <p:spPr>
            <a:xfrm>
              <a:off x="2642910" y="1464578"/>
              <a:ext cx="1342945" cy="1342945"/>
            </a:xfrm>
            <a:prstGeom prst="ellipse">
              <a:avLst/>
            </a:prstGeom>
            <a:solidFill>
              <a:schemeClr val="accent1">
                <a:alpha val="49803"/>
              </a:scheme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1139348" y="1189466"/>
              <a:ext cx="1396663" cy="978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txBox="1"/>
            <p:nvPr/>
          </p:nvSpPr>
          <p:spPr>
            <a:xfrm>
              <a:off x="1139348" y="1189466"/>
              <a:ext cx="1396663" cy="97843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accent1"/>
                </a:buClr>
                <a:buSzPts val="1500"/>
                <a:buFont typeface="Cambria"/>
                <a:buNone/>
              </a:pPr>
              <a:r>
                <a:rPr lang="en-US" sz="1500">
                  <a:solidFill>
                    <a:schemeClr val="accent1"/>
                  </a:solidFill>
                  <a:latin typeface="Cambria"/>
                  <a:ea typeface="Cambria"/>
                  <a:cs typeface="Cambria"/>
                  <a:sym typeface="Cambria"/>
                </a:rPr>
                <a:t>Neglect</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7"/>
          <p:cNvSpPr txBox="1"/>
          <p:nvPr>
            <p:ph type="title"/>
          </p:nvPr>
        </p:nvSpPr>
        <p:spPr>
          <a:xfrm>
            <a:off x="457200" y="1104086"/>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chemeClr val="accent2"/>
              </a:buClr>
              <a:buSzPts val="3600"/>
              <a:buFont typeface="Georgia"/>
              <a:buNone/>
            </a:pPr>
            <a:r>
              <a:rPr b="0" lang="en-US">
                <a:solidFill>
                  <a:schemeClr val="accent2"/>
                </a:solidFill>
              </a:rPr>
              <a:t>Sex and labor trafficking statistics</a:t>
            </a:r>
            <a:endParaRPr/>
          </a:p>
        </p:txBody>
      </p:sp>
      <p:grpSp>
        <p:nvGrpSpPr>
          <p:cNvPr id="100" name="Google Shape;100;p7"/>
          <p:cNvGrpSpPr/>
          <p:nvPr/>
        </p:nvGrpSpPr>
        <p:grpSpPr>
          <a:xfrm>
            <a:off x="1120964" y="2229361"/>
            <a:ext cx="6585545" cy="3801289"/>
            <a:chOff x="663765" y="35436"/>
            <a:chExt cx="6585545" cy="3801289"/>
          </a:xfrm>
        </p:grpSpPr>
        <p:sp>
          <p:nvSpPr>
            <p:cNvPr id="101" name="Google Shape;101;p7"/>
            <p:cNvSpPr/>
            <p:nvPr/>
          </p:nvSpPr>
          <p:spPr>
            <a:xfrm>
              <a:off x="4745609" y="842265"/>
              <a:ext cx="1081338" cy="619112"/>
            </a:xfrm>
            <a:custGeom>
              <a:rect b="b" l="l" r="r" t="t"/>
              <a:pathLst>
                <a:path extrusionOk="0" h="120000" w="120000">
                  <a:moveTo>
                    <a:pt x="0" y="0"/>
                  </a:moveTo>
                  <a:lnTo>
                    <a:pt x="0" y="120000"/>
                  </a:lnTo>
                  <a:lnTo>
                    <a:pt x="120000" y="120000"/>
                  </a:lnTo>
                </a:path>
              </a:pathLst>
            </a:custGeom>
            <a:noFill/>
            <a:ln cap="flat" cmpd="sng" w="25400">
              <a:solidFill>
                <a:srgbClr val="001C64"/>
              </a:solidFill>
              <a:prstDash val="solid"/>
              <a:round/>
              <a:headEnd len="sm" w="sm" type="none"/>
              <a:tailEnd len="sm" w="sm" type="none"/>
            </a:ln>
          </p:spPr>
        </p:sp>
        <p:sp>
          <p:nvSpPr>
            <p:cNvPr id="102" name="Google Shape;102;p7"/>
            <p:cNvSpPr/>
            <p:nvPr/>
          </p:nvSpPr>
          <p:spPr>
            <a:xfrm>
              <a:off x="4667720" y="2826847"/>
              <a:ext cx="149348" cy="654287"/>
            </a:xfrm>
            <a:custGeom>
              <a:rect b="b" l="l" r="r" t="t"/>
              <a:pathLst>
                <a:path extrusionOk="0" h="120000" w="120000">
                  <a:moveTo>
                    <a:pt x="120000" y="0"/>
                  </a:moveTo>
                  <a:lnTo>
                    <a:pt x="120000" y="120000"/>
                  </a:lnTo>
                  <a:lnTo>
                    <a:pt x="0" y="120000"/>
                  </a:lnTo>
                </a:path>
              </a:pathLst>
            </a:custGeom>
            <a:noFill/>
            <a:ln cap="flat" cmpd="sng" w="25400">
              <a:solidFill>
                <a:srgbClr val="002072"/>
              </a:solidFill>
              <a:prstDash val="solid"/>
              <a:round/>
              <a:headEnd len="sm" w="sm" type="none"/>
              <a:tailEnd len="sm" w="sm" type="none"/>
            </a:ln>
          </p:spPr>
        </p:sp>
        <p:sp>
          <p:nvSpPr>
            <p:cNvPr id="103" name="Google Shape;103;p7"/>
            <p:cNvSpPr/>
            <p:nvPr/>
          </p:nvSpPr>
          <p:spPr>
            <a:xfrm>
              <a:off x="3096008" y="1816969"/>
              <a:ext cx="1009878" cy="654287"/>
            </a:xfrm>
            <a:custGeom>
              <a:rect b="b" l="l" r="r" t="t"/>
              <a:pathLst>
                <a:path extrusionOk="0" h="120000" w="120000">
                  <a:moveTo>
                    <a:pt x="0" y="0"/>
                  </a:moveTo>
                  <a:lnTo>
                    <a:pt x="0" y="120000"/>
                  </a:lnTo>
                  <a:lnTo>
                    <a:pt x="120000" y="120000"/>
                  </a:lnTo>
                </a:path>
              </a:pathLst>
            </a:custGeom>
            <a:noFill/>
            <a:ln cap="flat" cmpd="sng" w="25400">
              <a:solidFill>
                <a:srgbClr val="002072"/>
              </a:solidFill>
              <a:prstDash val="solid"/>
              <a:round/>
              <a:headEnd len="sm" w="sm" type="none"/>
              <a:tailEnd len="sm" w="sm" type="none"/>
            </a:ln>
          </p:spPr>
        </p:sp>
        <p:sp>
          <p:nvSpPr>
            <p:cNvPr id="104" name="Google Shape;104;p7"/>
            <p:cNvSpPr/>
            <p:nvPr/>
          </p:nvSpPr>
          <p:spPr>
            <a:xfrm>
              <a:off x="2086129" y="2826847"/>
              <a:ext cx="149348" cy="654287"/>
            </a:xfrm>
            <a:custGeom>
              <a:rect b="b" l="l" r="r" t="t"/>
              <a:pathLst>
                <a:path extrusionOk="0" h="120000" w="120000">
                  <a:moveTo>
                    <a:pt x="120000" y="0"/>
                  </a:moveTo>
                  <a:lnTo>
                    <a:pt x="120000" y="120000"/>
                  </a:lnTo>
                  <a:lnTo>
                    <a:pt x="0" y="120000"/>
                  </a:lnTo>
                </a:path>
              </a:pathLst>
            </a:custGeom>
            <a:noFill/>
            <a:ln cap="flat" cmpd="sng" w="25400">
              <a:solidFill>
                <a:srgbClr val="002072"/>
              </a:solidFill>
              <a:prstDash val="solid"/>
              <a:round/>
              <a:headEnd len="sm" w="sm" type="none"/>
              <a:tailEnd len="sm" w="sm" type="none"/>
            </a:ln>
          </p:spPr>
        </p:sp>
        <p:sp>
          <p:nvSpPr>
            <p:cNvPr id="105" name="Google Shape;105;p7"/>
            <p:cNvSpPr/>
            <p:nvPr/>
          </p:nvSpPr>
          <p:spPr>
            <a:xfrm>
              <a:off x="2946660" y="1816969"/>
              <a:ext cx="149348" cy="654287"/>
            </a:xfrm>
            <a:custGeom>
              <a:rect b="b" l="l" r="r" t="t"/>
              <a:pathLst>
                <a:path extrusionOk="0" h="120000" w="120000">
                  <a:moveTo>
                    <a:pt x="120000" y="0"/>
                  </a:moveTo>
                  <a:lnTo>
                    <a:pt x="120000" y="120000"/>
                  </a:lnTo>
                  <a:lnTo>
                    <a:pt x="0" y="120000"/>
                  </a:lnTo>
                </a:path>
              </a:pathLst>
            </a:custGeom>
            <a:noFill/>
            <a:ln cap="flat" cmpd="sng" w="25400">
              <a:solidFill>
                <a:srgbClr val="002072"/>
              </a:solidFill>
              <a:prstDash val="solid"/>
              <a:round/>
              <a:headEnd len="sm" w="sm" type="none"/>
              <a:tailEnd len="sm" w="sm" type="none"/>
            </a:ln>
          </p:spPr>
        </p:sp>
        <p:sp>
          <p:nvSpPr>
            <p:cNvPr id="106" name="Google Shape;106;p7"/>
            <p:cNvSpPr/>
            <p:nvPr/>
          </p:nvSpPr>
          <p:spPr>
            <a:xfrm>
              <a:off x="3807190" y="842265"/>
              <a:ext cx="938418" cy="619112"/>
            </a:xfrm>
            <a:custGeom>
              <a:rect b="b" l="l" r="r" t="t"/>
              <a:pathLst>
                <a:path extrusionOk="0" h="120000" w="120000">
                  <a:moveTo>
                    <a:pt x="120000" y="0"/>
                  </a:moveTo>
                  <a:lnTo>
                    <a:pt x="120000" y="120000"/>
                  </a:lnTo>
                  <a:lnTo>
                    <a:pt x="0" y="120000"/>
                  </a:lnTo>
                </a:path>
              </a:pathLst>
            </a:custGeom>
            <a:noFill/>
            <a:ln cap="flat" cmpd="sng" w="25400">
              <a:solidFill>
                <a:srgbClr val="001C64"/>
              </a:solidFill>
              <a:prstDash val="solid"/>
              <a:round/>
              <a:headEnd len="sm" w="sm" type="none"/>
              <a:tailEnd len="sm" w="sm" type="none"/>
            </a:ln>
          </p:spPr>
        </p:sp>
        <p:sp>
          <p:nvSpPr>
            <p:cNvPr id="107" name="Google Shape;107;p7"/>
            <p:cNvSpPr/>
            <p:nvPr/>
          </p:nvSpPr>
          <p:spPr>
            <a:xfrm>
              <a:off x="3924962" y="35436"/>
              <a:ext cx="1641294" cy="80682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txBox="1"/>
            <p:nvPr/>
          </p:nvSpPr>
          <p:spPr>
            <a:xfrm>
              <a:off x="3924962" y="35436"/>
              <a:ext cx="1641294" cy="806828"/>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mbria"/>
                <a:buNone/>
              </a:pPr>
              <a:r>
                <a:rPr lang="en-US" sz="1400">
                  <a:solidFill>
                    <a:schemeClr val="lt1"/>
                  </a:solidFill>
                  <a:latin typeface="Cambria"/>
                  <a:ea typeface="Cambria"/>
                  <a:cs typeface="Cambria"/>
                  <a:sym typeface="Cambria"/>
                </a:rPr>
                <a:t>40.3 million</a:t>
              </a:r>
              <a:br>
                <a:rPr lang="en-US" sz="1400">
                  <a:solidFill>
                    <a:schemeClr val="lt1"/>
                  </a:solidFill>
                  <a:latin typeface="Cambria"/>
                  <a:ea typeface="Cambria"/>
                  <a:cs typeface="Cambria"/>
                  <a:sym typeface="Cambria"/>
                </a:rPr>
              </a:br>
              <a:r>
                <a:rPr lang="en-US" sz="1400">
                  <a:solidFill>
                    <a:schemeClr val="lt1"/>
                  </a:solidFill>
                  <a:latin typeface="Cambria"/>
                  <a:ea typeface="Cambria"/>
                  <a:cs typeface="Cambria"/>
                  <a:sym typeface="Cambria"/>
                </a:rPr>
                <a:t>Victims of Modern Day Slavery</a:t>
              </a:r>
              <a:endParaRPr/>
            </a:p>
          </p:txBody>
        </p:sp>
        <p:sp>
          <p:nvSpPr>
            <p:cNvPr id="109" name="Google Shape;109;p7"/>
            <p:cNvSpPr/>
            <p:nvPr/>
          </p:nvSpPr>
          <p:spPr>
            <a:xfrm>
              <a:off x="2384826" y="1105787"/>
              <a:ext cx="1422363" cy="711181"/>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txBox="1"/>
            <p:nvPr/>
          </p:nvSpPr>
          <p:spPr>
            <a:xfrm>
              <a:off x="2384826" y="1105787"/>
              <a:ext cx="1422363" cy="711181"/>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mbria"/>
                <a:buNone/>
              </a:pPr>
              <a:r>
                <a:rPr lang="en-US" sz="1400">
                  <a:solidFill>
                    <a:schemeClr val="lt1"/>
                  </a:solidFill>
                  <a:latin typeface="Cambria"/>
                  <a:ea typeface="Cambria"/>
                  <a:cs typeface="Cambria"/>
                  <a:sym typeface="Cambria"/>
                </a:rPr>
                <a:t>24.9 Million: Forced Labor</a:t>
              </a:r>
              <a:endParaRPr/>
            </a:p>
          </p:txBody>
        </p:sp>
        <p:sp>
          <p:nvSpPr>
            <p:cNvPr id="111" name="Google Shape;111;p7"/>
            <p:cNvSpPr/>
            <p:nvPr/>
          </p:nvSpPr>
          <p:spPr>
            <a:xfrm>
              <a:off x="1524296" y="2115665"/>
              <a:ext cx="1422363" cy="711181"/>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txBox="1"/>
            <p:nvPr/>
          </p:nvSpPr>
          <p:spPr>
            <a:xfrm>
              <a:off x="1524296" y="2115665"/>
              <a:ext cx="1422363" cy="711181"/>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mbria"/>
                <a:buNone/>
              </a:pPr>
              <a:r>
                <a:rPr lang="en-US" sz="1400">
                  <a:solidFill>
                    <a:schemeClr val="lt1"/>
                  </a:solidFill>
                  <a:latin typeface="Cambria"/>
                  <a:ea typeface="Cambria"/>
                  <a:cs typeface="Cambria"/>
                  <a:sym typeface="Cambria"/>
                </a:rPr>
                <a:t>20 Million Labor Trafficking</a:t>
              </a:r>
              <a:endParaRPr/>
            </a:p>
          </p:txBody>
        </p:sp>
        <p:sp>
          <p:nvSpPr>
            <p:cNvPr id="113" name="Google Shape;113;p7"/>
            <p:cNvSpPr/>
            <p:nvPr/>
          </p:nvSpPr>
          <p:spPr>
            <a:xfrm>
              <a:off x="663765" y="3125544"/>
              <a:ext cx="1422363" cy="711181"/>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txBox="1"/>
            <p:nvPr/>
          </p:nvSpPr>
          <p:spPr>
            <a:xfrm>
              <a:off x="663765" y="3125544"/>
              <a:ext cx="1422363" cy="711181"/>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mbria"/>
                <a:buNone/>
              </a:pPr>
              <a:r>
                <a:rPr lang="en-US" sz="1400">
                  <a:solidFill>
                    <a:schemeClr val="lt1"/>
                  </a:solidFill>
                  <a:latin typeface="Cambria"/>
                  <a:ea typeface="Cambria"/>
                  <a:cs typeface="Cambria"/>
                  <a:sym typeface="Cambria"/>
                </a:rPr>
                <a:t>3.3 Million Children</a:t>
              </a:r>
              <a:endParaRPr/>
            </a:p>
          </p:txBody>
        </p:sp>
        <p:sp>
          <p:nvSpPr>
            <p:cNvPr id="115" name="Google Shape;115;p7"/>
            <p:cNvSpPr/>
            <p:nvPr/>
          </p:nvSpPr>
          <p:spPr>
            <a:xfrm>
              <a:off x="4105886" y="2115665"/>
              <a:ext cx="1422363" cy="711181"/>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txBox="1"/>
            <p:nvPr/>
          </p:nvSpPr>
          <p:spPr>
            <a:xfrm>
              <a:off x="4105886" y="2115665"/>
              <a:ext cx="1422363" cy="711181"/>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mbria"/>
                <a:buNone/>
              </a:pPr>
              <a:r>
                <a:rPr lang="en-US" sz="1400">
                  <a:solidFill>
                    <a:schemeClr val="lt1"/>
                  </a:solidFill>
                  <a:latin typeface="Cambria"/>
                  <a:ea typeface="Cambria"/>
                  <a:cs typeface="Cambria"/>
                  <a:sym typeface="Cambria"/>
                </a:rPr>
                <a:t>4.8 Million Sex Trafficking</a:t>
              </a:r>
              <a:endParaRPr/>
            </a:p>
          </p:txBody>
        </p:sp>
        <p:sp>
          <p:nvSpPr>
            <p:cNvPr id="117" name="Google Shape;117;p7"/>
            <p:cNvSpPr/>
            <p:nvPr/>
          </p:nvSpPr>
          <p:spPr>
            <a:xfrm>
              <a:off x="3245356" y="3125544"/>
              <a:ext cx="1422363" cy="711181"/>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txBox="1"/>
            <p:nvPr/>
          </p:nvSpPr>
          <p:spPr>
            <a:xfrm>
              <a:off x="3245356" y="3125544"/>
              <a:ext cx="1422363" cy="711181"/>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mbria"/>
                <a:buNone/>
              </a:pPr>
              <a:r>
                <a:rPr lang="en-US" sz="1400">
                  <a:solidFill>
                    <a:schemeClr val="lt1"/>
                  </a:solidFill>
                  <a:latin typeface="Cambria"/>
                  <a:ea typeface="Cambria"/>
                  <a:cs typeface="Cambria"/>
                  <a:sym typeface="Cambria"/>
                </a:rPr>
                <a:t>1 Million Children</a:t>
              </a:r>
              <a:endParaRPr/>
            </a:p>
          </p:txBody>
        </p:sp>
        <p:sp>
          <p:nvSpPr>
            <p:cNvPr id="119" name="Google Shape;119;p7"/>
            <p:cNvSpPr/>
            <p:nvPr/>
          </p:nvSpPr>
          <p:spPr>
            <a:xfrm>
              <a:off x="5826947" y="1105787"/>
              <a:ext cx="1422363" cy="711181"/>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txBox="1"/>
            <p:nvPr/>
          </p:nvSpPr>
          <p:spPr>
            <a:xfrm>
              <a:off x="5826947" y="1105787"/>
              <a:ext cx="1422363" cy="711181"/>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mbria"/>
                <a:buNone/>
              </a:pPr>
              <a:r>
                <a:rPr lang="en-US" sz="1400">
                  <a:solidFill>
                    <a:schemeClr val="lt1"/>
                  </a:solidFill>
                  <a:latin typeface="Cambria"/>
                  <a:ea typeface="Cambria"/>
                  <a:cs typeface="Cambria"/>
                  <a:sym typeface="Cambria"/>
                </a:rPr>
                <a:t>15.4 Million: Forced Marriage</a:t>
              </a:r>
              <a:endParaRPr/>
            </a:p>
          </p:txBody>
        </p:sp>
      </p:grpSp>
      <p:graphicFrame>
        <p:nvGraphicFramePr>
          <p:cNvPr id="121" name="Google Shape;121;p7"/>
          <p:cNvGraphicFramePr/>
          <p:nvPr/>
        </p:nvGraphicFramePr>
        <p:xfrm>
          <a:off x="1524000" y="1263400"/>
          <a:ext cx="6096000" cy="4064100"/>
        </p:xfrm>
        <a:graphic>
          <a:graphicData uri="http://schemas.openxmlformats.org/drawingml/2006/chart">
            <c:chart r:id="rId3"/>
          </a:graphicData>
        </a:graphic>
      </p:graphicFrame>
      <p:sp>
        <p:nvSpPr>
          <p:cNvPr id="122" name="Google Shape;122;p7"/>
          <p:cNvSpPr txBox="1"/>
          <p:nvPr/>
        </p:nvSpPr>
        <p:spPr>
          <a:xfrm>
            <a:off x="97536" y="6159741"/>
            <a:ext cx="546014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ILO, &amp; Walk Free Foundation. (2017). Global estimates of modern slavery: Forced labour and forced marriage. </a:t>
            </a:r>
            <a:endParaRPr/>
          </a:p>
          <a:p>
            <a:pPr indent="0" lvl="0" marL="0" marR="0" rtl="0" algn="l">
              <a:spcBef>
                <a:spcPts val="0"/>
              </a:spcBef>
              <a:spcAft>
                <a:spcPts val="0"/>
              </a:spcAft>
              <a:buNone/>
            </a:pPr>
            <a:r>
              <a:rPr lang="en-US" sz="800">
                <a:solidFill>
                  <a:schemeClr val="dk1"/>
                </a:solidFill>
                <a:latin typeface="Calibri"/>
                <a:ea typeface="Calibri"/>
                <a:cs typeface="Calibri"/>
                <a:sym typeface="Calibri"/>
              </a:rPr>
              <a:t>Retrieved from http://www.ilo.org/wcmsp5/groups/public/---dgreports/---dcomm/documents/publication/wcms_575479.pdf</a:t>
            </a:r>
            <a:endParaRPr/>
          </a:p>
        </p:txBody>
      </p:sp>
      <p:sp>
        <p:nvSpPr>
          <p:cNvPr id="123" name="Google Shape;123;p7"/>
          <p:cNvSpPr/>
          <p:nvPr/>
        </p:nvSpPr>
        <p:spPr>
          <a:xfrm>
            <a:off x="4489100" y="2512850"/>
            <a:ext cx="1400700" cy="4041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txBox="1"/>
          <p:nvPr/>
        </p:nvSpPr>
        <p:spPr>
          <a:xfrm>
            <a:off x="4354100" y="2438600"/>
            <a:ext cx="200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Calibri"/>
                <a:ea typeface="Calibri"/>
                <a:cs typeface="Calibri"/>
                <a:sym typeface="Calibri"/>
              </a:rPr>
              <a:t>Trafficked Individuals</a:t>
            </a:r>
            <a:endParaRPr>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8"/>
          <p:cNvSpPr txBox="1"/>
          <p:nvPr/>
        </p:nvSpPr>
        <p:spPr>
          <a:xfrm>
            <a:off x="243183" y="6013437"/>
            <a:ext cx="534009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Polaris Project. (2015). Sex Trafficking in the US: A Closer Look at U.S. Citizen Victims. Retrieved from https://polarisproject.org/sites/default/files/us-citizen-sex-trafficking.pdf</a:t>
            </a:r>
            <a:endParaRPr sz="800">
              <a:solidFill>
                <a:schemeClr val="dk1"/>
              </a:solidFill>
              <a:latin typeface="Calibri"/>
              <a:ea typeface="Calibri"/>
              <a:cs typeface="Calibri"/>
              <a:sym typeface="Calibri"/>
            </a:endParaRPr>
          </a:p>
          <a:p>
            <a:pPr indent="0" lvl="0" marL="0" marR="0" rtl="0" algn="l">
              <a:spcBef>
                <a:spcPts val="0"/>
              </a:spcBef>
              <a:spcAft>
                <a:spcPts val="0"/>
              </a:spcAft>
              <a:buNone/>
            </a:pPr>
            <a:r>
              <a:rPr lang="en-US" sz="800">
                <a:solidFill>
                  <a:schemeClr val="dk1"/>
                </a:solidFill>
                <a:latin typeface="Calibri"/>
                <a:ea typeface="Calibri"/>
                <a:cs typeface="Calibri"/>
                <a:sym typeface="Calibri"/>
              </a:rPr>
              <a:t>Counter-Trafficking Data Collaborative (CTDC), [February, 2020].</a:t>
            </a:r>
            <a:endParaRPr/>
          </a:p>
        </p:txBody>
      </p:sp>
      <p:sp>
        <p:nvSpPr>
          <p:cNvPr id="131" name="Google Shape;131;p8"/>
          <p:cNvSpPr txBox="1"/>
          <p:nvPr>
            <p:ph type="title"/>
          </p:nvPr>
        </p:nvSpPr>
        <p:spPr>
          <a:xfrm>
            <a:off x="457200" y="625841"/>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chemeClr val="accent2"/>
              </a:buClr>
              <a:buSzPts val="3600"/>
              <a:buFont typeface="Georgia"/>
              <a:buNone/>
            </a:pPr>
            <a:r>
              <a:rPr b="0" lang="en-US">
                <a:solidFill>
                  <a:schemeClr val="accent2"/>
                </a:solidFill>
              </a:rPr>
              <a:t>WHO CAN BE AFFECTED? </a:t>
            </a:r>
            <a:endParaRPr b="0">
              <a:solidFill>
                <a:schemeClr val="accent2"/>
              </a:solidFill>
            </a:endParaRPr>
          </a:p>
        </p:txBody>
      </p:sp>
      <p:grpSp>
        <p:nvGrpSpPr>
          <p:cNvPr id="132" name="Google Shape;132;p8"/>
          <p:cNvGrpSpPr/>
          <p:nvPr/>
        </p:nvGrpSpPr>
        <p:grpSpPr>
          <a:xfrm>
            <a:off x="749809" y="1560576"/>
            <a:ext cx="7918702" cy="4345476"/>
            <a:chOff x="1" y="0"/>
            <a:chExt cx="7918702" cy="4345476"/>
          </a:xfrm>
        </p:grpSpPr>
        <p:sp>
          <p:nvSpPr>
            <p:cNvPr id="133" name="Google Shape;133;p8"/>
            <p:cNvSpPr/>
            <p:nvPr/>
          </p:nvSpPr>
          <p:spPr>
            <a:xfrm rot="5400000">
              <a:off x="-143974" y="163254"/>
              <a:ext cx="959832" cy="671882"/>
            </a:xfrm>
            <a:prstGeom prst="chevron">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txBox="1"/>
            <p:nvPr/>
          </p:nvSpPr>
          <p:spPr>
            <a:xfrm>
              <a:off x="1" y="355220"/>
              <a:ext cx="671882" cy="28795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Gender</a:t>
              </a:r>
              <a:endParaRPr/>
            </a:p>
          </p:txBody>
        </p:sp>
        <p:sp>
          <p:nvSpPr>
            <p:cNvPr id="135" name="Google Shape;135;p8"/>
            <p:cNvSpPr/>
            <p:nvPr/>
          </p:nvSpPr>
          <p:spPr>
            <a:xfrm rot="5400000">
              <a:off x="3967008" y="-3295125"/>
              <a:ext cx="656570" cy="7246821"/>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txBox="1"/>
            <p:nvPr/>
          </p:nvSpPr>
          <p:spPr>
            <a:xfrm>
              <a:off x="671883" y="32051"/>
              <a:ext cx="7214770" cy="592468"/>
            </a:xfrm>
            <a:prstGeom prst="rect">
              <a:avLst/>
            </a:prstGeom>
            <a:noFill/>
            <a:ln>
              <a:noFill/>
            </a:ln>
          </p:spPr>
          <p:txBody>
            <a:bodyPr anchorCtr="0" anchor="ctr" bIns="8875" lIns="99550" spcFirstLastPara="1" rIns="8875" wrap="square" tIns="8875">
              <a:noAutofit/>
            </a:bodyPr>
            <a:lstStyle/>
            <a:p>
              <a:pPr indent="-114300" lvl="1" marL="114300" marR="0" rtl="0" algn="l">
                <a:lnSpc>
                  <a:spcPct val="90000"/>
                </a:lnSpc>
                <a:spcBef>
                  <a:spcPts val="0"/>
                </a:spcBef>
                <a:spcAft>
                  <a:spcPts val="0"/>
                </a:spcAft>
                <a:buClr>
                  <a:schemeClr val="accent2"/>
                </a:buClr>
                <a:buSzPts val="1400"/>
                <a:buFont typeface="Cambria"/>
                <a:buChar char="•"/>
              </a:pPr>
              <a:r>
                <a:rPr b="0" i="0" lang="en-US" sz="1400" u="none" cap="none" strike="noStrike">
                  <a:solidFill>
                    <a:schemeClr val="accent2"/>
                  </a:solidFill>
                  <a:latin typeface="Cambria"/>
                  <a:ea typeface="Cambria"/>
                  <a:cs typeface="Cambria"/>
                  <a:sym typeface="Cambria"/>
                </a:rPr>
                <a:t>Males</a:t>
              </a:r>
              <a:endParaRPr/>
            </a:p>
            <a:p>
              <a:pPr indent="-114300" lvl="1" marL="114300" marR="0" rtl="0" algn="l">
                <a:lnSpc>
                  <a:spcPct val="90000"/>
                </a:lnSpc>
                <a:spcBef>
                  <a:spcPts val="210"/>
                </a:spcBef>
                <a:spcAft>
                  <a:spcPts val="0"/>
                </a:spcAft>
                <a:buClr>
                  <a:schemeClr val="accent2"/>
                </a:buClr>
                <a:buSzPts val="1400"/>
                <a:buFont typeface="Cambria"/>
                <a:buChar char="•"/>
              </a:pPr>
              <a:r>
                <a:rPr b="0" i="0" lang="en-US" sz="1400" u="none" cap="none" strike="noStrike">
                  <a:solidFill>
                    <a:schemeClr val="accent2"/>
                  </a:solidFill>
                  <a:latin typeface="Cambria"/>
                  <a:ea typeface="Cambria"/>
                  <a:cs typeface="Cambria"/>
                  <a:sym typeface="Cambria"/>
                </a:rPr>
                <a:t>Females</a:t>
              </a:r>
              <a:endParaRPr/>
            </a:p>
            <a:p>
              <a:pPr indent="-114300" lvl="1" marL="114300" marR="0" rtl="0" algn="l">
                <a:lnSpc>
                  <a:spcPct val="90000"/>
                </a:lnSpc>
                <a:spcBef>
                  <a:spcPts val="210"/>
                </a:spcBef>
                <a:spcAft>
                  <a:spcPts val="0"/>
                </a:spcAft>
                <a:buClr>
                  <a:schemeClr val="accent2"/>
                </a:buClr>
                <a:buSzPts val="1400"/>
                <a:buFont typeface="Cambria"/>
                <a:buChar char="•"/>
              </a:pPr>
              <a:r>
                <a:rPr b="0" i="0" lang="en-US" sz="1400" u="none" cap="none" strike="noStrike">
                  <a:solidFill>
                    <a:schemeClr val="accent2"/>
                  </a:solidFill>
                  <a:latin typeface="Cambria"/>
                  <a:ea typeface="Cambria"/>
                  <a:cs typeface="Cambria"/>
                  <a:sym typeface="Cambria"/>
                </a:rPr>
                <a:t>LGBT</a:t>
              </a:r>
              <a:endParaRPr/>
            </a:p>
          </p:txBody>
        </p:sp>
        <p:sp>
          <p:nvSpPr>
            <p:cNvPr id="137" name="Google Shape;137;p8"/>
            <p:cNvSpPr/>
            <p:nvPr/>
          </p:nvSpPr>
          <p:spPr>
            <a:xfrm rot="5400000">
              <a:off x="-143974" y="1004845"/>
              <a:ext cx="959832" cy="671882"/>
            </a:xfrm>
            <a:prstGeom prst="chevron">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txBox="1"/>
            <p:nvPr/>
          </p:nvSpPr>
          <p:spPr>
            <a:xfrm>
              <a:off x="1" y="1196811"/>
              <a:ext cx="671882" cy="28795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Age</a:t>
              </a:r>
              <a:endParaRPr/>
            </a:p>
          </p:txBody>
        </p:sp>
        <p:sp>
          <p:nvSpPr>
            <p:cNvPr id="139" name="Google Shape;139;p8"/>
            <p:cNvSpPr/>
            <p:nvPr/>
          </p:nvSpPr>
          <p:spPr>
            <a:xfrm rot="5400000">
              <a:off x="3983347" y="-2450594"/>
              <a:ext cx="623891" cy="7246821"/>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txBox="1"/>
            <p:nvPr/>
          </p:nvSpPr>
          <p:spPr>
            <a:xfrm>
              <a:off x="671882" y="891327"/>
              <a:ext cx="7216365" cy="562979"/>
            </a:xfrm>
            <a:prstGeom prst="rect">
              <a:avLst/>
            </a:prstGeom>
            <a:noFill/>
            <a:ln>
              <a:noFill/>
            </a:ln>
          </p:spPr>
          <p:txBody>
            <a:bodyPr anchorCtr="0" anchor="ctr" bIns="11425" lIns="128000" spcFirstLastPara="1" rIns="11425" wrap="square" tIns="11425">
              <a:noAutofit/>
            </a:bodyPr>
            <a:lstStyle/>
            <a:p>
              <a:pPr indent="-171450" lvl="1" marL="171450" marR="0" rtl="0" algn="l">
                <a:lnSpc>
                  <a:spcPct val="90000"/>
                </a:lnSpc>
                <a:spcBef>
                  <a:spcPts val="0"/>
                </a:spcBef>
                <a:spcAft>
                  <a:spcPts val="0"/>
                </a:spcAft>
                <a:buClr>
                  <a:schemeClr val="accent2"/>
                </a:buClr>
                <a:buSzPts val="1800"/>
                <a:buFont typeface="Cambria"/>
                <a:buChar char="•"/>
              </a:pPr>
              <a:r>
                <a:rPr b="0" i="0" lang="en-US" sz="1800" u="none" cap="none" strike="noStrike">
                  <a:solidFill>
                    <a:schemeClr val="accent2"/>
                  </a:solidFill>
                  <a:latin typeface="Cambria"/>
                  <a:ea typeface="Cambria"/>
                  <a:cs typeface="Cambria"/>
                  <a:sym typeface="Cambria"/>
                </a:rPr>
                <a:t>Peak age of entry 15-17</a:t>
              </a:r>
              <a:endParaRPr/>
            </a:p>
            <a:p>
              <a:pPr indent="-171450" lvl="1" marL="171450" marR="0" rtl="0" algn="l">
                <a:lnSpc>
                  <a:spcPct val="90000"/>
                </a:lnSpc>
                <a:spcBef>
                  <a:spcPts val="270"/>
                </a:spcBef>
                <a:spcAft>
                  <a:spcPts val="0"/>
                </a:spcAft>
                <a:buClr>
                  <a:schemeClr val="accent2"/>
                </a:buClr>
                <a:buSzPts val="1800"/>
                <a:buFont typeface="Cambria"/>
                <a:buChar char="•"/>
              </a:pPr>
              <a:r>
                <a:rPr b="0" i="0" lang="en-US" sz="1800" u="none" cap="none" strike="noStrike">
                  <a:solidFill>
                    <a:schemeClr val="accent2"/>
                  </a:solidFill>
                  <a:latin typeface="Cambria"/>
                  <a:ea typeface="Cambria"/>
                  <a:cs typeface="Cambria"/>
                  <a:sym typeface="Cambria"/>
                </a:rPr>
                <a:t>Range generally 8 to 18</a:t>
              </a:r>
              <a:endParaRPr/>
            </a:p>
          </p:txBody>
        </p:sp>
        <p:sp>
          <p:nvSpPr>
            <p:cNvPr id="141" name="Google Shape;141;p8"/>
            <p:cNvSpPr/>
            <p:nvPr/>
          </p:nvSpPr>
          <p:spPr>
            <a:xfrm rot="5400000">
              <a:off x="-143974" y="1846436"/>
              <a:ext cx="959832" cy="671882"/>
            </a:xfrm>
            <a:prstGeom prst="chevron">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txBox="1"/>
            <p:nvPr/>
          </p:nvSpPr>
          <p:spPr>
            <a:xfrm>
              <a:off x="1" y="2038402"/>
              <a:ext cx="671882" cy="28795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Race</a:t>
              </a:r>
              <a:endParaRPr/>
            </a:p>
          </p:txBody>
        </p:sp>
        <p:sp>
          <p:nvSpPr>
            <p:cNvPr id="143" name="Google Shape;143;p8"/>
            <p:cNvSpPr/>
            <p:nvPr/>
          </p:nvSpPr>
          <p:spPr>
            <a:xfrm rot="5400000">
              <a:off x="3983347" y="-1619939"/>
              <a:ext cx="623891" cy="7246821"/>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
            <p:cNvSpPr txBox="1"/>
            <p:nvPr/>
          </p:nvSpPr>
          <p:spPr>
            <a:xfrm>
              <a:off x="671882" y="1721982"/>
              <a:ext cx="7216365" cy="562979"/>
            </a:xfrm>
            <a:prstGeom prst="rect">
              <a:avLst/>
            </a:prstGeom>
            <a:noFill/>
            <a:ln>
              <a:noFill/>
            </a:ln>
          </p:spPr>
          <p:txBody>
            <a:bodyPr anchorCtr="0" anchor="ctr" bIns="11425" lIns="128000" spcFirstLastPara="1" rIns="11425" wrap="square" tIns="11425">
              <a:noAutofit/>
            </a:bodyPr>
            <a:lstStyle/>
            <a:p>
              <a:pPr indent="-171450" lvl="1" marL="171450" marR="0" rtl="0" algn="l">
                <a:lnSpc>
                  <a:spcPct val="90000"/>
                </a:lnSpc>
                <a:spcBef>
                  <a:spcPts val="0"/>
                </a:spcBef>
                <a:spcAft>
                  <a:spcPts val="0"/>
                </a:spcAft>
                <a:buClr>
                  <a:schemeClr val="accent2"/>
                </a:buClr>
                <a:buSzPts val="1800"/>
                <a:buFont typeface="Cambria"/>
                <a:buChar char="•"/>
              </a:pPr>
              <a:r>
                <a:rPr b="0" i="0" lang="en-US" sz="1800" u="none" cap="none" strike="noStrike">
                  <a:solidFill>
                    <a:schemeClr val="accent2"/>
                  </a:solidFill>
                  <a:latin typeface="Cambria"/>
                  <a:ea typeface="Cambria"/>
                  <a:cs typeface="Cambria"/>
                  <a:sym typeface="Cambria"/>
                </a:rPr>
                <a:t>All racial backgrounds</a:t>
              </a:r>
              <a:endParaRPr/>
            </a:p>
          </p:txBody>
        </p:sp>
        <p:sp>
          <p:nvSpPr>
            <p:cNvPr id="145" name="Google Shape;145;p8"/>
            <p:cNvSpPr/>
            <p:nvPr/>
          </p:nvSpPr>
          <p:spPr>
            <a:xfrm rot="5400000">
              <a:off x="-143974" y="2688028"/>
              <a:ext cx="959832" cy="671882"/>
            </a:xfrm>
            <a:prstGeom prst="chevron">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txBox="1"/>
            <p:nvPr/>
          </p:nvSpPr>
          <p:spPr>
            <a:xfrm>
              <a:off x="1" y="2879994"/>
              <a:ext cx="671882" cy="287950"/>
            </a:xfrm>
            <a:prstGeom prst="rect">
              <a:avLst/>
            </a:prstGeom>
            <a:noFill/>
            <a:ln>
              <a:noFill/>
            </a:ln>
          </p:spPr>
          <p:txBody>
            <a:bodyPr anchorCtr="0" anchor="ctr" bIns="7600" lIns="7600" spcFirstLastPara="1" rIns="7600" wrap="square" tIns="7600">
              <a:noAutofit/>
            </a:bodyPr>
            <a:lstStyle/>
            <a:p>
              <a:pPr indent="0" lvl="0" marL="0" marR="0" rtl="0" algn="ctr">
                <a:lnSpc>
                  <a:spcPct val="9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SES</a:t>
              </a:r>
              <a:endParaRPr/>
            </a:p>
          </p:txBody>
        </p:sp>
        <p:sp>
          <p:nvSpPr>
            <p:cNvPr id="147" name="Google Shape;147;p8"/>
            <p:cNvSpPr/>
            <p:nvPr/>
          </p:nvSpPr>
          <p:spPr>
            <a:xfrm rot="5400000">
              <a:off x="3983347" y="-767411"/>
              <a:ext cx="623891" cy="7246821"/>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
            <p:cNvSpPr txBox="1"/>
            <p:nvPr/>
          </p:nvSpPr>
          <p:spPr>
            <a:xfrm>
              <a:off x="671882" y="2574510"/>
              <a:ext cx="7216365" cy="562979"/>
            </a:xfrm>
            <a:prstGeom prst="rect">
              <a:avLst/>
            </a:prstGeom>
            <a:noFill/>
            <a:ln>
              <a:noFill/>
            </a:ln>
          </p:spPr>
          <p:txBody>
            <a:bodyPr anchorCtr="0" anchor="ctr" bIns="11425" lIns="128000" spcFirstLastPara="1" rIns="11425" wrap="square" tIns="11425">
              <a:noAutofit/>
            </a:bodyPr>
            <a:lstStyle/>
            <a:p>
              <a:pPr indent="-171450" lvl="1" marL="171450" marR="0" rtl="0" algn="l">
                <a:lnSpc>
                  <a:spcPct val="90000"/>
                </a:lnSpc>
                <a:spcBef>
                  <a:spcPts val="0"/>
                </a:spcBef>
                <a:spcAft>
                  <a:spcPts val="0"/>
                </a:spcAft>
                <a:buClr>
                  <a:schemeClr val="accent2"/>
                </a:buClr>
                <a:buSzPts val="1800"/>
                <a:buFont typeface="Cambria"/>
                <a:buChar char="•"/>
              </a:pPr>
              <a:r>
                <a:rPr b="0" i="0" lang="en-US" sz="1800" u="none" cap="none" strike="noStrike">
                  <a:solidFill>
                    <a:schemeClr val="accent2"/>
                  </a:solidFill>
                  <a:latin typeface="Cambria"/>
                  <a:ea typeface="Cambria"/>
                  <a:cs typeface="Cambria"/>
                  <a:sym typeface="Cambria"/>
                </a:rPr>
                <a:t>affects those above and below the poverty line </a:t>
              </a:r>
              <a:endParaRPr/>
            </a:p>
            <a:p>
              <a:pPr indent="-171450" lvl="1" marL="171450" marR="0" rtl="0" algn="l">
                <a:lnSpc>
                  <a:spcPct val="90000"/>
                </a:lnSpc>
                <a:spcBef>
                  <a:spcPts val="270"/>
                </a:spcBef>
                <a:spcAft>
                  <a:spcPts val="0"/>
                </a:spcAft>
                <a:buClr>
                  <a:schemeClr val="accent2"/>
                </a:buClr>
                <a:buSzPts val="1800"/>
                <a:buFont typeface="Cambria"/>
                <a:buChar char="•"/>
              </a:pPr>
              <a:r>
                <a:rPr b="0" i="0" lang="en-US" sz="1800" u="none" cap="none" strike="noStrike">
                  <a:solidFill>
                    <a:schemeClr val="accent2"/>
                  </a:solidFill>
                  <a:latin typeface="Cambria"/>
                  <a:ea typeface="Cambria"/>
                  <a:cs typeface="Cambria"/>
                  <a:sym typeface="Cambria"/>
                </a:rPr>
                <a:t>those below are disproportionately affected</a:t>
              </a:r>
              <a:endParaRPr/>
            </a:p>
          </p:txBody>
        </p:sp>
        <p:sp>
          <p:nvSpPr>
            <p:cNvPr id="149" name="Google Shape;149;p8"/>
            <p:cNvSpPr/>
            <p:nvPr/>
          </p:nvSpPr>
          <p:spPr>
            <a:xfrm rot="5400000">
              <a:off x="-143974" y="3529619"/>
              <a:ext cx="959832" cy="671882"/>
            </a:xfrm>
            <a:prstGeom prst="chevron">
              <a:avLst>
                <a:gd fmla="val 5000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txBox="1"/>
            <p:nvPr/>
          </p:nvSpPr>
          <p:spPr>
            <a:xfrm>
              <a:off x="1" y="3721585"/>
              <a:ext cx="671882" cy="287950"/>
            </a:xfrm>
            <a:prstGeom prst="rect">
              <a:avLst/>
            </a:prstGeom>
            <a:noFill/>
            <a:ln>
              <a:noFill/>
            </a:ln>
          </p:spPr>
          <p:txBody>
            <a:bodyPr anchorCtr="0" anchor="ctr" bIns="6975" lIns="6975" spcFirstLastPara="1" rIns="6975" wrap="square" tIns="6975">
              <a:noAutofit/>
            </a:bodyPr>
            <a:lstStyle/>
            <a:p>
              <a:pPr indent="0" lvl="0" marL="0" marR="0" rtl="0" algn="ctr">
                <a:lnSpc>
                  <a:spcPct val="90000"/>
                </a:lnSpc>
                <a:spcBef>
                  <a:spcPts val="0"/>
                </a:spcBef>
                <a:spcAft>
                  <a:spcPts val="0"/>
                </a:spcAft>
                <a:buClr>
                  <a:schemeClr val="lt1"/>
                </a:buClr>
                <a:buSzPts val="1100"/>
                <a:buFont typeface="Calibri"/>
                <a:buNone/>
              </a:pPr>
              <a:r>
                <a:rPr lang="en-US" sz="1100">
                  <a:solidFill>
                    <a:schemeClr val="lt1"/>
                  </a:solidFill>
                  <a:latin typeface="Calibri"/>
                  <a:ea typeface="Calibri"/>
                  <a:cs typeface="Calibri"/>
                  <a:sym typeface="Calibri"/>
                </a:rPr>
                <a:t>Citizenship</a:t>
              </a:r>
              <a:endParaRPr/>
            </a:p>
          </p:txBody>
        </p:sp>
        <p:sp>
          <p:nvSpPr>
            <p:cNvPr id="151" name="Google Shape;151;p8"/>
            <p:cNvSpPr/>
            <p:nvPr/>
          </p:nvSpPr>
          <p:spPr>
            <a:xfrm rot="5400000">
              <a:off x="3983347" y="74179"/>
              <a:ext cx="623891" cy="7246821"/>
            </a:xfrm>
            <a:prstGeom prst="round2SameRect">
              <a:avLst>
                <a:gd fmla="val 16667" name="adj1"/>
                <a:gd fmla="val 0" name="adj2"/>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txBox="1"/>
            <p:nvPr/>
          </p:nvSpPr>
          <p:spPr>
            <a:xfrm>
              <a:off x="671882" y="3416100"/>
              <a:ext cx="7216365" cy="562979"/>
            </a:xfrm>
            <a:prstGeom prst="rect">
              <a:avLst/>
            </a:prstGeom>
            <a:noFill/>
            <a:ln>
              <a:noFill/>
            </a:ln>
          </p:spPr>
          <p:txBody>
            <a:bodyPr anchorCtr="0" anchor="ctr" bIns="11425" lIns="128000" spcFirstLastPara="1" rIns="11425" wrap="square" tIns="11425">
              <a:noAutofit/>
            </a:bodyPr>
            <a:lstStyle/>
            <a:p>
              <a:pPr indent="-171450" lvl="1" marL="171450" marR="0" rtl="0" algn="l">
                <a:lnSpc>
                  <a:spcPct val="90000"/>
                </a:lnSpc>
                <a:spcBef>
                  <a:spcPts val="0"/>
                </a:spcBef>
                <a:spcAft>
                  <a:spcPts val="0"/>
                </a:spcAft>
                <a:buClr>
                  <a:schemeClr val="accent2"/>
                </a:buClr>
                <a:buSzPts val="1800"/>
                <a:buFont typeface="Cambria"/>
                <a:buChar char="•"/>
              </a:pPr>
              <a:r>
                <a:rPr b="0" i="0" lang="en-US" sz="1800" u="none" cap="none" strike="noStrike">
                  <a:solidFill>
                    <a:schemeClr val="accent2"/>
                  </a:solidFill>
                  <a:latin typeface="Cambria"/>
                  <a:ea typeface="Cambria"/>
                  <a:cs typeface="Cambria"/>
                  <a:sym typeface="Cambria"/>
                </a:rPr>
                <a:t>Sex traffick</a:t>
              </a:r>
              <a:r>
                <a:rPr lang="en-US" sz="1800">
                  <a:solidFill>
                    <a:schemeClr val="accent2"/>
                  </a:solidFill>
                  <a:latin typeface="Cambria"/>
                  <a:ea typeface="Cambria"/>
                  <a:cs typeface="Cambria"/>
                  <a:sym typeface="Cambria"/>
                </a:rPr>
                <a:t>ed individuals</a:t>
              </a:r>
              <a:r>
                <a:rPr b="0" i="0" lang="en-US" sz="1800" u="none" cap="none" strike="noStrike">
                  <a:solidFill>
                    <a:schemeClr val="accent2"/>
                  </a:solidFill>
                  <a:latin typeface="Cambria"/>
                  <a:ea typeface="Cambria"/>
                  <a:cs typeface="Cambria"/>
                  <a:sym typeface="Cambria"/>
                </a:rPr>
                <a:t>: majority are US citizens </a:t>
              </a:r>
              <a:endParaRPr/>
            </a:p>
            <a:p>
              <a:pPr indent="-171450" lvl="1" marL="171450" marR="0" rtl="0" algn="l">
                <a:lnSpc>
                  <a:spcPct val="90000"/>
                </a:lnSpc>
                <a:spcBef>
                  <a:spcPts val="270"/>
                </a:spcBef>
                <a:spcAft>
                  <a:spcPts val="0"/>
                </a:spcAft>
                <a:buClr>
                  <a:schemeClr val="accent2"/>
                </a:buClr>
                <a:buSzPts val="1800"/>
                <a:buFont typeface="Cambria"/>
                <a:buChar char="•"/>
              </a:pPr>
              <a:r>
                <a:rPr b="0" i="0" lang="en-US" sz="1800" u="none" cap="none" strike="noStrike">
                  <a:solidFill>
                    <a:schemeClr val="accent2"/>
                  </a:solidFill>
                  <a:latin typeface="Cambria"/>
                  <a:ea typeface="Cambria"/>
                  <a:cs typeface="Cambria"/>
                  <a:sym typeface="Cambria"/>
                </a:rPr>
                <a:t>Labor traffick</a:t>
              </a:r>
              <a:r>
                <a:rPr lang="en-US" sz="1800">
                  <a:solidFill>
                    <a:schemeClr val="accent2"/>
                  </a:solidFill>
                  <a:latin typeface="Cambria"/>
                  <a:ea typeface="Cambria"/>
                  <a:cs typeface="Cambria"/>
                  <a:sym typeface="Cambria"/>
                </a:rPr>
                <a:t>ed individuals:</a:t>
              </a:r>
              <a:r>
                <a:rPr b="0" i="0" lang="en-US" sz="1800" u="none" cap="none" strike="noStrike">
                  <a:solidFill>
                    <a:schemeClr val="accent2"/>
                  </a:solidFill>
                  <a:latin typeface="Cambria"/>
                  <a:ea typeface="Cambria"/>
                  <a:cs typeface="Cambria"/>
                  <a:sym typeface="Cambria"/>
                </a:rPr>
                <a:t> greater number of foreign born nationals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9"/>
          <p:cNvSpPr txBox="1"/>
          <p:nvPr/>
        </p:nvSpPr>
        <p:spPr>
          <a:xfrm>
            <a:off x="295937" y="6232159"/>
            <a:ext cx="5340096"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chemeClr val="dk1"/>
                </a:solidFill>
                <a:latin typeface="Calibri"/>
                <a:ea typeface="Calibri"/>
                <a:cs typeface="Calibri"/>
                <a:sym typeface="Calibri"/>
              </a:rPr>
              <a:t>Counter-Trafficking Data Collaborative (CTDC), [February, 2020].</a:t>
            </a:r>
            <a:endParaRPr/>
          </a:p>
        </p:txBody>
      </p:sp>
      <p:sp>
        <p:nvSpPr>
          <p:cNvPr id="159" name="Google Shape;159;p9"/>
          <p:cNvSpPr txBox="1"/>
          <p:nvPr>
            <p:ph type="title"/>
          </p:nvPr>
        </p:nvSpPr>
        <p:spPr>
          <a:xfrm>
            <a:off x="457200" y="625841"/>
            <a:ext cx="8229600"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chemeClr val="accent2"/>
              </a:buClr>
              <a:buSzPts val="3600"/>
              <a:buFont typeface="Georgia"/>
              <a:buNone/>
            </a:pPr>
            <a:r>
              <a:rPr b="0" lang="en-US">
                <a:solidFill>
                  <a:schemeClr val="accent2"/>
                </a:solidFill>
              </a:rPr>
              <a:t>WHO CAN BE AFFECTED? </a:t>
            </a:r>
            <a:endParaRPr/>
          </a:p>
        </p:txBody>
      </p:sp>
      <p:pic>
        <p:nvPicPr>
          <p:cNvPr id="160" name="Google Shape;160;p9"/>
          <p:cNvPicPr preferRelativeResize="0"/>
          <p:nvPr/>
        </p:nvPicPr>
        <p:blipFill rotWithShape="1">
          <a:blip r:embed="rId3">
            <a:alphaModFix/>
          </a:blip>
          <a:srcRect b="0" l="0" r="0" t="0"/>
          <a:stretch/>
        </p:blipFill>
        <p:spPr>
          <a:xfrm>
            <a:off x="0" y="1777625"/>
            <a:ext cx="9144000" cy="39490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AP_slides_final">
  <a:themeElements>
    <a:clrScheme name="AAP 1">
      <a:dk1>
        <a:srgbClr val="000000"/>
      </a:dk1>
      <a:lt1>
        <a:srgbClr val="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2018-03-14T20:08:20Z</dcterms:created>
  <dc:creator>Garcia, Marcos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0x010100E0763A632C52CE44910A5C5D1B6278E7</vt:lpwstr>
  </property>
</Properties>
</file>