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695" r:id="rId2"/>
    <p:sldMasterId id="2147483704" r:id="rId3"/>
    <p:sldMasterId id="2147483713" r:id="rId4"/>
    <p:sldMasterId id="2147483723" r:id="rId5"/>
    <p:sldMasterId id="2147483738" r:id="rId6"/>
  </p:sldMasterIdLst>
  <p:notesMasterIdLst>
    <p:notesMasterId r:id="rId42"/>
  </p:notesMasterIdLst>
  <p:sldIdLst>
    <p:sldId id="292" r:id="rId7"/>
    <p:sldId id="1473" r:id="rId8"/>
    <p:sldId id="1485" r:id="rId9"/>
    <p:sldId id="1440" r:id="rId10"/>
    <p:sldId id="276" r:id="rId11"/>
    <p:sldId id="1447" r:id="rId12"/>
    <p:sldId id="1487" r:id="rId13"/>
    <p:sldId id="1491" r:id="rId14"/>
    <p:sldId id="1486" r:id="rId15"/>
    <p:sldId id="1477" r:id="rId16"/>
    <p:sldId id="1489" r:id="rId17"/>
    <p:sldId id="1422" r:id="rId18"/>
    <p:sldId id="1419" r:id="rId19"/>
    <p:sldId id="1429" r:id="rId20"/>
    <p:sldId id="1479" r:id="rId21"/>
    <p:sldId id="1480" r:id="rId22"/>
    <p:sldId id="1481" r:id="rId23"/>
    <p:sldId id="1482" r:id="rId24"/>
    <p:sldId id="1483" r:id="rId25"/>
    <p:sldId id="1484" r:id="rId26"/>
    <p:sldId id="1468" r:id="rId27"/>
    <p:sldId id="1418" r:id="rId28"/>
    <p:sldId id="1460" r:id="rId29"/>
    <p:sldId id="1436" r:id="rId30"/>
    <p:sldId id="1438" r:id="rId31"/>
    <p:sldId id="1458" r:id="rId32"/>
    <p:sldId id="1428" r:id="rId33"/>
    <p:sldId id="1453" r:id="rId34"/>
    <p:sldId id="1478" r:id="rId35"/>
    <p:sldId id="1467" r:id="rId36"/>
    <p:sldId id="1454" r:id="rId37"/>
    <p:sldId id="1488" r:id="rId38"/>
    <p:sldId id="1461" r:id="rId39"/>
    <p:sldId id="1470" r:id="rId40"/>
    <p:sldId id="1476" r:id="rId41"/>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B00A4A9-3D97-474A-905D-901797D26CED}" name="Janies, Kathryn" initials="JK" userId="S::kjanies@aap.org::9c960ff1-3833-4e4f-8726-6f77316cf66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anies, Kathryn" initials="JK" lastIdx="52" clrIdx="0">
    <p:extLst>
      <p:ext uri="{19B8F6BF-5375-455C-9EA6-DF929625EA0E}">
        <p15:presenceInfo xmlns:p15="http://schemas.microsoft.com/office/powerpoint/2012/main" userId="S::kjanies@aap.org::9c960ff1-3833-4e4f-8726-6f77316cf663" providerId="AD"/>
      </p:ext>
    </p:extLst>
  </p:cmAuthor>
  <p:cmAuthor id="2" name="Saucedo, Rosalinda" initials="SR" lastIdx="53" clrIdx="1">
    <p:extLst>
      <p:ext uri="{19B8F6BF-5375-455C-9EA6-DF929625EA0E}">
        <p15:presenceInfo xmlns:p15="http://schemas.microsoft.com/office/powerpoint/2012/main" userId="S::rsaucedo@aap.org::b8147cc3-5c2f-4f9b-8eec-6aa61379a568" providerId="AD"/>
      </p:ext>
    </p:extLst>
  </p:cmAuthor>
  <p:cmAuthor id="3" name="Jayne Barr" initials="JB" lastIdx="40" clrIdx="2">
    <p:extLst>
      <p:ext uri="{19B8F6BF-5375-455C-9EA6-DF929625EA0E}">
        <p15:presenceInfo xmlns:p15="http://schemas.microsoft.com/office/powerpoint/2012/main" userId="d334ab576abd74a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A61A"/>
    <a:srgbClr val="00A651"/>
    <a:srgbClr val="004B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131" autoAdjust="0"/>
    <p:restoredTop sz="92426" autoAdjust="0"/>
  </p:normalViewPr>
  <p:slideViewPr>
    <p:cSldViewPr snapToGrid="0" showGuides="1">
      <p:cViewPr varScale="1">
        <p:scale>
          <a:sx n="62" d="100"/>
          <a:sy n="62" d="100"/>
        </p:scale>
        <p:origin x="1036" y="36"/>
      </p:cViewPr>
      <p:guideLst>
        <p:guide orient="horz" pos="2160"/>
        <p:guide pos="2880"/>
      </p:guideLst>
    </p:cSldViewPr>
  </p:slideViewPr>
  <p:notesTextViewPr>
    <p:cViewPr>
      <p:scale>
        <a:sx n="114" d="100"/>
        <a:sy n="114" d="100"/>
      </p:scale>
      <p:origin x="0" y="0"/>
    </p:cViewPr>
  </p:notesTextViewPr>
  <p:sorterViewPr>
    <p:cViewPr varScale="1">
      <p:scale>
        <a:sx n="100" d="100"/>
        <a:sy n="100" d="100"/>
      </p:scale>
      <p:origin x="0" y="-1324"/>
    </p:cViewPr>
  </p:sorterViewPr>
  <p:notesViewPr>
    <p:cSldViewPr snapToGrid="0">
      <p:cViewPr varScale="1">
        <p:scale>
          <a:sx n="48" d="100"/>
          <a:sy n="48" d="100"/>
        </p:scale>
        <p:origin x="2276" y="2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commentAuthors" Target="commentAuthors.xml"/><Relationship Id="rId48"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0D7FB03-A1CF-44D4-AF0B-2972360914C1}" type="datetimeFigureOut">
              <a:rPr lang="en-US" smtClean="0"/>
              <a:t>11/4/2022</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F0E5AC0-DB72-441C-9EC6-9F9B151735FD}" type="slidenum">
              <a:rPr lang="en-US" smtClean="0"/>
              <a:t>‹#›</a:t>
            </a:fld>
            <a:endParaRPr lang="en-US" dirty="0"/>
          </a:p>
        </p:txBody>
      </p:sp>
    </p:spTree>
    <p:extLst>
      <p:ext uri="{BB962C8B-B14F-4D97-AF65-F5344CB8AC3E}">
        <p14:creationId xmlns:p14="http://schemas.microsoft.com/office/powerpoint/2010/main" val="4178634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This topic focuses on </a:t>
            </a:r>
            <a:r>
              <a:rPr lang="en-US" b="1" dirty="0"/>
              <a:t>Promoting Healthy Growth During Early Infancy, </a:t>
            </a:r>
            <a:r>
              <a:rPr lang="en-US" dirty="0"/>
              <a:t>primarily focusing on the nutrition (breastfeeding) and promoting healthy growth following birth. </a:t>
            </a:r>
            <a:endParaRPr lang="en-US" b="1" dirty="0"/>
          </a:p>
          <a:p>
            <a:endParaRPr lang="en-US" dirty="0"/>
          </a:p>
        </p:txBody>
      </p:sp>
      <p:sp>
        <p:nvSpPr>
          <p:cNvPr id="4" name="Slide Number Placeholder 3"/>
          <p:cNvSpPr>
            <a:spLocks noGrp="1"/>
          </p:cNvSpPr>
          <p:nvPr>
            <p:ph type="sldNum" sz="quarter" idx="10"/>
          </p:nvPr>
        </p:nvSpPr>
        <p:spPr/>
        <p:txBody>
          <a:bodyPr/>
          <a:lstStyle/>
          <a:p>
            <a:fld id="{9F0E5AC0-DB72-441C-9EC6-9F9B151735FD}" type="slidenum">
              <a:rPr lang="en-US" smtClean="0"/>
              <a:t>1</a:t>
            </a:fld>
            <a:endParaRPr lang="en-US" dirty="0"/>
          </a:p>
        </p:txBody>
      </p:sp>
    </p:spTree>
    <p:extLst>
      <p:ext uri="{BB962C8B-B14F-4D97-AF65-F5344CB8AC3E}">
        <p14:creationId xmlns:p14="http://schemas.microsoft.com/office/powerpoint/2010/main" val="745977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US" dirty="0">
                <a:latin typeface="+mn-lt"/>
                <a:ea typeface="Calibri" panose="020F0502020204030204" pitchFamily="34" charset="0"/>
                <a:cs typeface="Times New Roman" panose="02020603050405020304" pitchFamily="18" charset="0"/>
              </a:rPr>
              <a:t>As discussed in the previous slide, just as there are disparities noted in infant mortality, there are similar disparities in breastfeeding.</a:t>
            </a:r>
          </a:p>
          <a:p>
            <a:pPr marL="0" lvl="1"/>
            <a:endParaRPr lang="en-US" dirty="0">
              <a:latin typeface="+mn-lt"/>
              <a:ea typeface="Calibri" panose="020F0502020204030204" pitchFamily="34" charset="0"/>
              <a:cs typeface="Times New Roman" panose="02020603050405020304" pitchFamily="18" charset="0"/>
            </a:endParaRPr>
          </a:p>
          <a:p>
            <a:pPr marL="0" lvl="1"/>
            <a:r>
              <a:rPr lang="en-US" b="1" u="none" dirty="0">
                <a:latin typeface="+mn-lt"/>
                <a:ea typeface="Calibri" panose="020F0502020204030204" pitchFamily="34" charset="0"/>
                <a:cs typeface="Times New Roman" panose="02020603050405020304" pitchFamily="18" charset="0"/>
              </a:rPr>
              <a:t>Narration:</a:t>
            </a:r>
          </a:p>
          <a:p>
            <a:pPr marL="0" lvl="1"/>
            <a:r>
              <a:rPr lang="en-US" dirty="0">
                <a:latin typeface="+mn-lt"/>
                <a:ea typeface="Calibri" panose="020F0502020204030204" pitchFamily="34" charset="0"/>
                <a:cs typeface="Times New Roman" panose="02020603050405020304" pitchFamily="18" charset="0"/>
              </a:rPr>
              <a:t>It is important for health care professionals, including residents and trainees, to minimize the disparities in breastfeeding.</a:t>
            </a:r>
          </a:p>
          <a:p>
            <a:pPr marL="0" lvl="1"/>
            <a:r>
              <a:rPr lang="en-US" dirty="0">
                <a:latin typeface="+mn-lt"/>
                <a:ea typeface="Calibri" panose="020F0502020204030204" pitchFamily="34" charset="0"/>
                <a:cs typeface="Times New Roman" panose="02020603050405020304" pitchFamily="18" charset="0"/>
              </a:rPr>
              <a:t>First, professionals need to ensure that there is access to mothers in the hospital for support and education with breastfeeding immediately after birth through discharge.</a:t>
            </a:r>
          </a:p>
          <a:p>
            <a:pPr marL="0" lvl="1"/>
            <a:r>
              <a:rPr lang="en-US" dirty="0">
                <a:latin typeface="+mn-lt"/>
                <a:ea typeface="Calibri" panose="020F0502020204030204" pitchFamily="34" charset="0"/>
                <a:cs typeface="Times New Roman" panose="02020603050405020304" pitchFamily="18" charset="0"/>
              </a:rPr>
              <a:t>Professionals, including residents and trainees, need to assess internal implicit biases that may impact breastfeeding support.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latin typeface="+mn-lt"/>
                <a:ea typeface="Calibri" panose="020F0502020204030204" pitchFamily="34" charset="0"/>
                <a:cs typeface="Times New Roman" panose="02020603050405020304" pitchFamily="18" charset="0"/>
              </a:rPr>
              <a:t>Professionals, including residents and trainees, have to be trained and educated to u</a:t>
            </a:r>
            <a:r>
              <a:rPr lang="en-US" sz="1200" dirty="0"/>
              <a:t>nderstand the cultural, societal, and familial influences that may impact a woman’s decision to breastfeed.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dirty="0"/>
              <a:t>Health care professionals, including residents and trainees, need to be able to communicate and discuss the health benefits of breastfeeding – such as reduction in respiratory infections, decreased incidence of obesity and diabetes, decreased atopic disease, and decreased infant mortality.</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dirty="0"/>
              <a:t>There is also a need to have an awareness of the alternatives to breastfeeding.</a:t>
            </a:r>
          </a:p>
        </p:txBody>
      </p:sp>
      <p:sp>
        <p:nvSpPr>
          <p:cNvPr id="4" name="Slide Number Placeholder 3"/>
          <p:cNvSpPr>
            <a:spLocks noGrp="1"/>
          </p:cNvSpPr>
          <p:nvPr>
            <p:ph type="sldNum" sz="quarter" idx="5"/>
          </p:nvPr>
        </p:nvSpPr>
        <p:spPr/>
        <p:txBody>
          <a:bodyPr/>
          <a:lstStyle/>
          <a:p>
            <a:fld id="{9F0E5AC0-DB72-441C-9EC6-9F9B151735FD}" type="slidenum">
              <a:rPr lang="en-US" smtClean="0"/>
              <a:t>10</a:t>
            </a:fld>
            <a:endParaRPr lang="en-US" dirty="0"/>
          </a:p>
        </p:txBody>
      </p:sp>
    </p:spTree>
    <p:extLst>
      <p:ext uri="{BB962C8B-B14F-4D97-AF65-F5344CB8AC3E}">
        <p14:creationId xmlns:p14="http://schemas.microsoft.com/office/powerpoint/2010/main" val="1359429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Approximately 19% of breastfed infants receive supplemental commercial infant formula within the first 48 hours after birth. </a:t>
            </a:r>
          </a:p>
          <a:p>
            <a:r>
              <a:rPr lang="en-US" dirty="0"/>
              <a:t>While the AAP recommends exclusive breastfeeding for approximately 6 months and supports continued breastfeeding until 2 years (or beyond), there are considerations which health care professionals should have awareness.</a:t>
            </a:r>
          </a:p>
          <a:p>
            <a:r>
              <a:rPr lang="en-US" dirty="0"/>
              <a:t>Contraindications to breastfeeding include:</a:t>
            </a:r>
          </a:p>
          <a:p>
            <a:pPr marL="228600" indent="-228600">
              <a:buAutoNum type="arabicPeriod"/>
            </a:pPr>
            <a:r>
              <a:rPr lang="en-US" dirty="0"/>
              <a:t>Classic galactosemia is an absolute contraindication to breastfeeding</a:t>
            </a:r>
          </a:p>
          <a:p>
            <a:pPr marL="228600" indent="-228600">
              <a:buAutoNum type="arabicPeriod"/>
            </a:pPr>
            <a:r>
              <a:rPr lang="en-US" dirty="0"/>
              <a:t>Maternal infections – untreated brucellosis, active herpetic lesions on the breast</a:t>
            </a:r>
          </a:p>
          <a:p>
            <a:pPr marL="228600" indent="-228600">
              <a:buAutoNum type="arabicPeriod"/>
            </a:pPr>
            <a:r>
              <a:rPr lang="en-US" b="0" i="0" dirty="0">
                <a:solidFill>
                  <a:srgbClr val="1A1A1A"/>
                </a:solidFill>
                <a:effectLst/>
                <a:latin typeface="Open Sans" panose="020B0606030504020204" pitchFamily="34" charset="0"/>
              </a:rPr>
              <a:t>Maternal marijuana use while breastfeeding is discouraged since there is insufficient data to assess the effects of the infant</a:t>
            </a:r>
          </a:p>
          <a:p>
            <a:pPr marL="228600" indent="-228600">
              <a:buAutoNum type="arabicPeriod"/>
            </a:pPr>
            <a:r>
              <a:rPr lang="en-US" b="0" i="0" dirty="0">
                <a:solidFill>
                  <a:srgbClr val="1A1A1A"/>
                </a:solidFill>
                <a:effectLst/>
                <a:latin typeface="Open Sans" panose="020B0606030504020204" pitchFamily="34" charset="0"/>
              </a:rPr>
              <a:t>Some medications are contraindicated with breastfeeding</a:t>
            </a:r>
          </a:p>
          <a:p>
            <a:pPr marL="228600" indent="-228600">
              <a:buAutoNum type="arabicPeriod"/>
            </a:pPr>
            <a:endParaRPr lang="en-US" b="0" i="0" dirty="0">
              <a:solidFill>
                <a:srgbClr val="1A1A1A"/>
              </a:solidFill>
              <a:effectLst/>
              <a:latin typeface="Open Sans" panose="020B0606030504020204" pitchFamily="34" charset="0"/>
            </a:endParaRPr>
          </a:p>
          <a:p>
            <a:pPr marL="0" indent="0">
              <a:buNone/>
            </a:pPr>
            <a:r>
              <a:rPr lang="en-US" b="0" i="0" dirty="0">
                <a:solidFill>
                  <a:srgbClr val="1A1A1A"/>
                </a:solidFill>
                <a:effectLst/>
                <a:latin typeface="Open Sans" panose="020B0606030504020204" pitchFamily="34" charset="0"/>
              </a:rPr>
              <a:t>Supplementation may be medically necessary if breastfeeding technique and frequency is not optimal. </a:t>
            </a:r>
          </a:p>
          <a:p>
            <a:pPr marL="0" indent="0">
              <a:buNone/>
            </a:pPr>
            <a:r>
              <a:rPr lang="en-US" b="0" i="0" dirty="0">
                <a:solidFill>
                  <a:srgbClr val="1A1A1A"/>
                </a:solidFill>
                <a:effectLst/>
                <a:latin typeface="Open Sans" panose="020B0606030504020204" pitchFamily="34" charset="0"/>
              </a:rPr>
              <a:t>Families may have preference for commercial formula.</a:t>
            </a:r>
          </a:p>
          <a:p>
            <a:pPr marL="0" indent="0">
              <a:buNone/>
            </a:pPr>
            <a:r>
              <a:rPr lang="en-US" b="0" i="0" dirty="0">
                <a:solidFill>
                  <a:srgbClr val="1A1A1A"/>
                </a:solidFill>
                <a:effectLst/>
                <a:latin typeface="Open Sans" panose="020B0606030504020204" pitchFamily="34" charset="0"/>
              </a:rPr>
              <a:t>Breastfeeding may not be possible in cases of adoption.  </a:t>
            </a:r>
          </a:p>
          <a:p>
            <a:pPr marL="0" indent="0">
              <a:buNone/>
            </a:pPr>
            <a:r>
              <a:rPr lang="en-US" b="0" i="0" dirty="0">
                <a:solidFill>
                  <a:srgbClr val="1A1A1A"/>
                </a:solidFill>
                <a:effectLst/>
                <a:latin typeface="Open Sans" panose="020B0606030504020204" pitchFamily="34" charset="0"/>
              </a:rPr>
              <a:t>Gender-diverse parents have less access to human milk due to social and biological constraints. </a:t>
            </a:r>
          </a:p>
          <a:p>
            <a:pPr marL="0" indent="0">
              <a:buNone/>
            </a:pPr>
            <a:r>
              <a:rPr lang="en-US" b="0" i="0" dirty="0">
                <a:solidFill>
                  <a:srgbClr val="1A1A1A"/>
                </a:solidFill>
                <a:effectLst/>
                <a:latin typeface="Open Sans" panose="020B0606030504020204" pitchFamily="34" charset="0"/>
              </a:rPr>
              <a:t> </a:t>
            </a:r>
            <a:endParaRPr lang="en-US" dirty="0"/>
          </a:p>
        </p:txBody>
      </p:sp>
      <p:sp>
        <p:nvSpPr>
          <p:cNvPr id="4" name="Slide Number Placeholder 3"/>
          <p:cNvSpPr>
            <a:spLocks noGrp="1"/>
          </p:cNvSpPr>
          <p:nvPr>
            <p:ph type="sldNum" sz="quarter" idx="5"/>
          </p:nvPr>
        </p:nvSpPr>
        <p:spPr/>
        <p:txBody>
          <a:bodyPr/>
          <a:lstStyle/>
          <a:p>
            <a:fld id="{9F0E5AC0-DB72-441C-9EC6-9F9B151735FD}" type="slidenum">
              <a:rPr lang="en-US" smtClean="0"/>
              <a:t>11</a:t>
            </a:fld>
            <a:endParaRPr lang="en-US" dirty="0"/>
          </a:p>
        </p:txBody>
      </p:sp>
    </p:spTree>
    <p:extLst>
      <p:ext uri="{BB962C8B-B14F-4D97-AF65-F5344CB8AC3E}">
        <p14:creationId xmlns:p14="http://schemas.microsoft.com/office/powerpoint/2010/main" val="1150284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00000"/>
              </a:lnSpc>
              <a:buFont typeface="Arial" panose="020B0604020202020204" pitchFamily="34" charset="0"/>
              <a:buChar char="•"/>
            </a:pPr>
            <a:r>
              <a:rPr lang="en-US" sz="1800" dirty="0">
                <a:latin typeface="+mn-lt"/>
                <a:ea typeface="Calibri" panose="020F0502020204030204" pitchFamily="34" charset="0"/>
                <a:cs typeface="Times New Roman" panose="02020603050405020304" pitchFamily="18" charset="0"/>
              </a:rPr>
              <a:t>Mom is a 30-year-old female who delivered her first child, a boy. There were no complications with the vaginal delivery. The infant weighs 7 pounds 8 ounces and length is 19 inches. Apgar scores are: 7 at 1 minute, 9 at 5 minutes.</a:t>
            </a:r>
          </a:p>
          <a:p>
            <a:pPr marL="291179" indent="-291179">
              <a:lnSpc>
                <a:spcPct val="107000"/>
              </a:lnSpc>
              <a:buFont typeface="Arial" panose="020B0604020202020204" pitchFamily="34" charset="0"/>
              <a:buChar char="•"/>
            </a:pPr>
            <a:r>
              <a:rPr lang="en-US" sz="1800" dirty="0">
                <a:latin typeface="+mn-lt"/>
                <a:ea typeface="Calibri" panose="020F0502020204030204" pitchFamily="34" charset="0"/>
                <a:cs typeface="Times New Roman" panose="02020603050405020304" pitchFamily="18" charset="0"/>
              </a:rPr>
              <a:t>During the prenatal visit, the mother had indicated that she would breastfeed. The mother is inquiring information about feeding her newborn and what to expect.</a:t>
            </a:r>
          </a:p>
          <a:p>
            <a:pPr marL="291179" indent="-291179">
              <a:lnSpc>
                <a:spcPct val="107000"/>
              </a:lnSpc>
              <a:buFont typeface="Arial" panose="020B0604020202020204" pitchFamily="34" charset="0"/>
              <a:buChar char="•"/>
            </a:pPr>
            <a:r>
              <a:rPr lang="en-US" sz="1800" dirty="0">
                <a:latin typeface="+mn-lt"/>
                <a:ea typeface="Calibri" panose="020F0502020204030204" pitchFamily="34" charset="0"/>
                <a:cs typeface="Times New Roman" panose="02020603050405020304" pitchFamily="18" charset="0"/>
              </a:rPr>
              <a:t>She plans on returning to work full-time in about 8 weeks.</a:t>
            </a:r>
          </a:p>
          <a:p>
            <a:pPr marL="291179" indent="-291179">
              <a:lnSpc>
                <a:spcPct val="107000"/>
              </a:lnSpc>
              <a:buFont typeface="Arial" panose="020B0604020202020204" pitchFamily="34" charset="0"/>
              <a:buChar char="•"/>
            </a:pPr>
            <a:r>
              <a:rPr lang="en-US" sz="1800" dirty="0">
                <a:latin typeface="+mn-lt"/>
                <a:ea typeface="Calibri" panose="020F0502020204030204" pitchFamily="34" charset="0"/>
                <a:cs typeface="Times New Roman" panose="02020603050405020304" pitchFamily="18" charset="0"/>
              </a:rPr>
              <a:t>She has asked other family members (including her mother) and friends who have had children. She has received conflicting information about breastfeeding, expressed breast milk, formula feeding, and introducing infant cereal and fruits.</a:t>
            </a:r>
          </a:p>
          <a:p>
            <a:endParaRPr lang="en-US" dirty="0"/>
          </a:p>
        </p:txBody>
      </p:sp>
      <p:sp>
        <p:nvSpPr>
          <p:cNvPr id="4" name="Slide Number Placeholder 3"/>
          <p:cNvSpPr>
            <a:spLocks noGrp="1"/>
          </p:cNvSpPr>
          <p:nvPr>
            <p:ph type="sldNum" sz="quarter" idx="5"/>
          </p:nvPr>
        </p:nvSpPr>
        <p:spPr/>
        <p:txBody>
          <a:bodyPr/>
          <a:lstStyle/>
          <a:p>
            <a:pPr defTabSz="465887">
              <a:defRPr/>
            </a:pPr>
            <a:fld id="{C4979CCF-9EA0-4977-979D-E3AE4A146D1B}" type="slidenum">
              <a:rPr lang="en-US">
                <a:solidFill>
                  <a:prstClr val="black"/>
                </a:solidFill>
                <a:latin typeface="Calibri" panose="020F0502020204030204"/>
              </a:rPr>
              <a:pPr defTabSz="465887">
                <a:defRPr/>
              </a:pPr>
              <a:t>12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5352137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the Bright Futures Previsit Questionnaire reveal about the mother and infant?</a:t>
            </a:r>
          </a:p>
        </p:txBody>
      </p:sp>
      <p:sp>
        <p:nvSpPr>
          <p:cNvPr id="4" name="Slide Number Placeholder 3"/>
          <p:cNvSpPr>
            <a:spLocks noGrp="1"/>
          </p:cNvSpPr>
          <p:nvPr>
            <p:ph type="sldNum" sz="quarter" idx="5"/>
          </p:nvPr>
        </p:nvSpPr>
        <p:spPr/>
        <p:txBody>
          <a:bodyPr/>
          <a:lstStyle/>
          <a:p>
            <a:pPr defTabSz="465887">
              <a:defRPr/>
            </a:pPr>
            <a:fld id="{C4979CCF-9EA0-4977-979D-E3AE4A146D1B}" type="slidenum">
              <a:rPr lang="en-US">
                <a:solidFill>
                  <a:prstClr val="black"/>
                </a:solidFill>
                <a:latin typeface="Calibri" panose="020F0502020204030204"/>
              </a:rPr>
              <a:pPr defTabSz="465887">
                <a:defRPr/>
              </a:pPr>
              <a:t>13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05586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What does the self-assessment reveal about the mother and infant?</a:t>
            </a:r>
          </a:p>
          <a:p>
            <a:endParaRPr lang="en-US" dirty="0"/>
          </a:p>
        </p:txBody>
      </p:sp>
      <p:sp>
        <p:nvSpPr>
          <p:cNvPr id="4" name="Slide Number Placeholder 3"/>
          <p:cNvSpPr>
            <a:spLocks noGrp="1"/>
          </p:cNvSpPr>
          <p:nvPr>
            <p:ph type="sldNum" sz="quarter" idx="5"/>
          </p:nvPr>
        </p:nvSpPr>
        <p:spPr/>
        <p:txBody>
          <a:bodyPr/>
          <a:lstStyle/>
          <a:p>
            <a:pPr defTabSz="465887">
              <a:defRPr/>
            </a:pPr>
            <a:fld id="{C4979CCF-9EA0-4977-979D-E3AE4A146D1B}" type="slidenum">
              <a:rPr lang="en-US">
                <a:solidFill>
                  <a:prstClr val="black"/>
                </a:solidFill>
                <a:latin typeface="Calibri" panose="020F0502020204030204"/>
              </a:rPr>
              <a:pPr defTabSz="465887">
                <a:defRPr/>
              </a:pPr>
              <a:t>14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1137153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Narration:  </a:t>
            </a:r>
            <a:r>
              <a:rPr lang="en-US" dirty="0"/>
              <a:t>Let’s discuss some important aspects of this case as we go through the self-assessment questions.</a:t>
            </a:r>
          </a:p>
        </p:txBody>
      </p:sp>
      <p:sp>
        <p:nvSpPr>
          <p:cNvPr id="4" name="Slide Number Placeholder 3"/>
          <p:cNvSpPr>
            <a:spLocks noGrp="1"/>
          </p:cNvSpPr>
          <p:nvPr>
            <p:ph type="sldNum" sz="quarter" idx="5"/>
          </p:nvPr>
        </p:nvSpPr>
        <p:spPr/>
        <p:txBody>
          <a:bodyPr/>
          <a:lstStyle/>
          <a:p>
            <a:pPr defTabSz="465887">
              <a:defRPr/>
            </a:pPr>
            <a:fld id="{C4979CCF-9EA0-4977-979D-E3AE4A146D1B}" type="slidenum">
              <a:rPr lang="en-US">
                <a:solidFill>
                  <a:prstClr val="black"/>
                </a:solidFill>
                <a:latin typeface="Calibri" panose="020F0502020204030204"/>
              </a:rPr>
              <a:pPr defTabSz="465887">
                <a:defRPr/>
              </a:pPr>
              <a:t>15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038005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a:lnSpc>
                <a:spcPct val="90000"/>
              </a:lnSpc>
              <a:spcAft>
                <a:spcPts val="600"/>
              </a:spcAft>
            </a:pPr>
            <a:r>
              <a:rPr lang="en-US" sz="1600" b="1" dirty="0">
                <a:solidFill>
                  <a:srgbClr val="FF0000"/>
                </a:solidFill>
              </a:rPr>
              <a:t>Narration: </a:t>
            </a:r>
            <a:r>
              <a:rPr lang="en-US" sz="1600" dirty="0">
                <a:solidFill>
                  <a:srgbClr val="FF0000"/>
                </a:solidFill>
              </a:rPr>
              <a:t>Let's talk about the first question. What are some priorities to address during this visit? In general, we would want to discuss feeding practices, food disparities, psychosocial concerns, financial concerns, and household smoking. The mother has questions regarding breastfeeding. She remarked that it is sometimes painful or uncomfortable. We should review the mother’s breastfeeding technique.</a:t>
            </a:r>
          </a:p>
          <a:p>
            <a:pPr defTabSz="914400">
              <a:lnSpc>
                <a:spcPct val="90000"/>
              </a:lnSpc>
              <a:spcAft>
                <a:spcPts val="600"/>
              </a:spcAft>
            </a:pPr>
            <a:r>
              <a:rPr lang="en-US" sz="1600" dirty="0">
                <a:solidFill>
                  <a:srgbClr val="FF0000"/>
                </a:solidFill>
              </a:rPr>
              <a:t>It is also reported that there were not a lot of wet diapers or bowel movements. We will want to have more information regarding the feeding pattern.</a:t>
            </a:r>
          </a:p>
          <a:p>
            <a:pPr defTabSz="914400">
              <a:lnSpc>
                <a:spcPct val="90000"/>
              </a:lnSpc>
              <a:spcAft>
                <a:spcPts val="600"/>
              </a:spcAft>
            </a:pPr>
            <a:r>
              <a:rPr lang="en-US" sz="1600" dirty="0">
                <a:solidFill>
                  <a:srgbClr val="FF0000"/>
                </a:solidFill>
              </a:rPr>
              <a:t>She was also not giving vitamin D for the infant. We will want to review the importance of prescribing vitamin D drops for breastfed infants.  She did note that she is searching the internet to learn how to care for her baby and she is unsure about normal infant development and developmental milestones. This is important to review during this visit.  </a:t>
            </a:r>
          </a:p>
          <a:p>
            <a:pPr defTabSz="914400">
              <a:lnSpc>
                <a:spcPct val="90000"/>
              </a:lnSpc>
              <a:spcAft>
                <a:spcPts val="600"/>
              </a:spcAft>
            </a:pPr>
            <a:r>
              <a:rPr lang="en-US" sz="1600" dirty="0">
                <a:solidFill>
                  <a:srgbClr val="FF0000"/>
                </a:solidFill>
              </a:rPr>
              <a:t>There may also be some underlying financial concerns so we may want to have some follow up with WIC or food stamps. We want to remind the mother about household smoking since the grandparent does smoke a pipe.</a:t>
            </a:r>
          </a:p>
          <a:p>
            <a:pPr defTabSz="914400">
              <a:lnSpc>
                <a:spcPct val="90000"/>
              </a:lnSpc>
              <a:spcAft>
                <a:spcPts val="600"/>
              </a:spcAft>
            </a:pPr>
            <a:endParaRPr lang="en-US" sz="1600" dirty="0">
              <a:solidFill>
                <a:srgbClr val="FF0000"/>
              </a:solidFill>
            </a:endParaRPr>
          </a:p>
          <a:p>
            <a:pPr defTabSz="914400">
              <a:lnSpc>
                <a:spcPct val="90000"/>
              </a:lnSpc>
              <a:spcAft>
                <a:spcPts val="600"/>
              </a:spcAft>
            </a:pPr>
            <a:r>
              <a:rPr lang="en-US" sz="1600" b="1" u="sng" dirty="0">
                <a:solidFill>
                  <a:srgbClr val="FF0000"/>
                </a:solidFill>
              </a:rPr>
              <a:t>Facilitator Notes:</a:t>
            </a:r>
          </a:p>
          <a:p>
            <a:pPr defTabSz="914400">
              <a:lnSpc>
                <a:spcPct val="90000"/>
              </a:lnSpc>
              <a:spcAft>
                <a:spcPts val="600"/>
              </a:spcAft>
            </a:pPr>
            <a:r>
              <a:rPr lang="en-US" sz="1600" dirty="0">
                <a:solidFill>
                  <a:srgbClr val="FF0000"/>
                </a:solidFill>
              </a:rPr>
              <a:t>To screen for questions, health care disparities, psychosocial concerns.</a:t>
            </a:r>
            <a:endParaRPr lang="en-US" sz="1600" dirty="0">
              <a:solidFill>
                <a:srgbClr val="FF0000"/>
              </a:solidFill>
              <a:effectLst/>
            </a:endParaRPr>
          </a:p>
          <a:p>
            <a:pPr marL="285750" marR="0" indent="-228600" defTabSz="914400">
              <a:lnSpc>
                <a:spcPct val="90000"/>
              </a:lnSpc>
              <a:spcBef>
                <a:spcPts val="0"/>
              </a:spcBef>
              <a:spcAft>
                <a:spcPts val="600"/>
              </a:spcAft>
              <a:buFont typeface="Arial" panose="020B0604020202020204" pitchFamily="34" charset="0"/>
              <a:buChar char="•"/>
            </a:pPr>
            <a:r>
              <a:rPr lang="en-US" sz="1600" dirty="0">
                <a:solidFill>
                  <a:srgbClr val="FF0000"/>
                </a:solidFill>
              </a:rPr>
              <a:t>T</a:t>
            </a:r>
            <a:r>
              <a:rPr lang="en-US" sz="1600" dirty="0">
                <a:solidFill>
                  <a:srgbClr val="FF0000"/>
                </a:solidFill>
                <a:effectLst/>
              </a:rPr>
              <a:t>he mother has questions regarding breastfeeding</a:t>
            </a:r>
            <a:endParaRPr lang="en-US" sz="1600" dirty="0">
              <a:solidFill>
                <a:srgbClr val="FF0000"/>
              </a:solidFill>
            </a:endParaRPr>
          </a:p>
          <a:p>
            <a:pPr marL="800100" lvl="1" indent="-285750" defTabSz="914400">
              <a:lnSpc>
                <a:spcPct val="90000"/>
              </a:lnSpc>
              <a:spcAft>
                <a:spcPts val="600"/>
              </a:spcAft>
              <a:buFont typeface="Courier New" panose="02070309020205020404" pitchFamily="49" charset="0"/>
              <a:buChar char="o"/>
            </a:pPr>
            <a:r>
              <a:rPr lang="en-US" sz="1600" dirty="0">
                <a:solidFill>
                  <a:srgbClr val="FF0000"/>
                </a:solidFill>
              </a:rPr>
              <a:t>Remarked that it was sometimes painful or uncomfortable</a:t>
            </a:r>
          </a:p>
          <a:p>
            <a:pPr marL="1257300" lvl="2" indent="-285750" defTabSz="914400">
              <a:lnSpc>
                <a:spcPct val="90000"/>
              </a:lnSpc>
              <a:spcAft>
                <a:spcPts val="600"/>
              </a:spcAft>
              <a:buFont typeface="Wingdings" panose="05000000000000000000" pitchFamily="2" charset="2"/>
              <a:buChar char="§"/>
            </a:pPr>
            <a:r>
              <a:rPr lang="en-US" sz="1600" dirty="0">
                <a:solidFill>
                  <a:srgbClr val="FF0000"/>
                </a:solidFill>
              </a:rPr>
              <a:t>Review the mom’s breastfeeding technique</a:t>
            </a:r>
          </a:p>
          <a:p>
            <a:pPr marL="800100" lvl="1" indent="-285750" defTabSz="914400">
              <a:lnSpc>
                <a:spcPct val="90000"/>
              </a:lnSpc>
              <a:spcAft>
                <a:spcPts val="600"/>
              </a:spcAft>
              <a:buFont typeface="Courier New" panose="02070309020205020404" pitchFamily="49" charset="0"/>
              <a:buChar char="o"/>
            </a:pPr>
            <a:r>
              <a:rPr lang="en-US" sz="1600" dirty="0">
                <a:solidFill>
                  <a:srgbClr val="FF0000"/>
                </a:solidFill>
              </a:rPr>
              <a:t>Reported there not a lot of wet diapers or bowel movements</a:t>
            </a:r>
          </a:p>
          <a:p>
            <a:pPr marL="1257300" lvl="2" indent="-285750" defTabSz="914400">
              <a:lnSpc>
                <a:spcPct val="90000"/>
              </a:lnSpc>
              <a:spcAft>
                <a:spcPts val="600"/>
              </a:spcAft>
              <a:buFont typeface="Wingdings" panose="05000000000000000000" pitchFamily="2" charset="2"/>
              <a:buChar char="§"/>
            </a:pPr>
            <a:r>
              <a:rPr lang="en-US" sz="1600" dirty="0">
                <a:solidFill>
                  <a:srgbClr val="FF0000"/>
                </a:solidFill>
              </a:rPr>
              <a:t>Provide more information regarding feeding</a:t>
            </a:r>
          </a:p>
          <a:p>
            <a:pPr marL="285750" marR="0" indent="-228600" defTabSz="914400">
              <a:lnSpc>
                <a:spcPct val="90000"/>
              </a:lnSpc>
              <a:spcBef>
                <a:spcPts val="0"/>
              </a:spcBef>
              <a:spcAft>
                <a:spcPts val="600"/>
              </a:spcAft>
              <a:buFont typeface="Arial" panose="020B0604020202020204" pitchFamily="34" charset="0"/>
              <a:buChar char="•"/>
            </a:pPr>
            <a:r>
              <a:rPr lang="en-US" sz="1600" dirty="0">
                <a:solidFill>
                  <a:srgbClr val="FF0000"/>
                </a:solidFill>
              </a:rPr>
              <a:t>S</a:t>
            </a:r>
            <a:r>
              <a:rPr lang="en-US" sz="1600" dirty="0">
                <a:solidFill>
                  <a:srgbClr val="FF0000"/>
                </a:solidFill>
                <a:effectLst/>
              </a:rPr>
              <a:t>he was not given vitamin D drops for the infant. </a:t>
            </a:r>
            <a:endParaRPr lang="en-US" sz="1600" dirty="0">
              <a:solidFill>
                <a:srgbClr val="FF0000"/>
              </a:solidFill>
            </a:endParaRPr>
          </a:p>
          <a:p>
            <a:pPr marL="800100" lvl="1" indent="-285750" defTabSz="914400">
              <a:lnSpc>
                <a:spcPct val="90000"/>
              </a:lnSpc>
              <a:spcAft>
                <a:spcPts val="600"/>
              </a:spcAft>
              <a:buFont typeface="Courier New" panose="02070309020205020404" pitchFamily="49" charset="0"/>
              <a:buChar char="o"/>
            </a:pPr>
            <a:r>
              <a:rPr lang="en-US" sz="1600" dirty="0">
                <a:solidFill>
                  <a:srgbClr val="FF0000"/>
                </a:solidFill>
                <a:effectLst/>
              </a:rPr>
              <a:t>Review importance and prescribe drops</a:t>
            </a:r>
          </a:p>
          <a:p>
            <a:pPr marL="285750" marR="0" indent="-228600" defTabSz="914400">
              <a:lnSpc>
                <a:spcPct val="90000"/>
              </a:lnSpc>
              <a:spcBef>
                <a:spcPts val="0"/>
              </a:spcBef>
              <a:spcAft>
                <a:spcPts val="600"/>
              </a:spcAft>
              <a:buFont typeface="Arial" panose="020B0604020202020204" pitchFamily="34" charset="0"/>
              <a:buChar char="•"/>
            </a:pPr>
            <a:r>
              <a:rPr lang="en-US" sz="2000" dirty="0">
                <a:solidFill>
                  <a:srgbClr val="FF0000"/>
                </a:solidFill>
                <a:effectLst/>
              </a:rPr>
              <a:t>She is searching the </a:t>
            </a:r>
            <a:r>
              <a:rPr lang="en-US" sz="2000" dirty="0">
                <a:solidFill>
                  <a:srgbClr val="FF0000"/>
                </a:solidFill>
              </a:rPr>
              <a:t>I</a:t>
            </a:r>
            <a:r>
              <a:rPr lang="en-US" sz="2000" dirty="0">
                <a:solidFill>
                  <a:srgbClr val="FF0000"/>
                </a:solidFill>
                <a:effectLst/>
              </a:rPr>
              <a:t>nternet to learn about how to care for her baby  </a:t>
            </a:r>
          </a:p>
          <a:p>
            <a:pPr marL="285750" indent="-228600" defTabSz="914400">
              <a:lnSpc>
                <a:spcPct val="90000"/>
              </a:lnSpc>
              <a:spcAft>
                <a:spcPts val="600"/>
              </a:spcAft>
              <a:buFont typeface="Arial" panose="020B0604020202020204" pitchFamily="34" charset="0"/>
              <a:buChar char="•"/>
            </a:pPr>
            <a:r>
              <a:rPr lang="en-US" sz="2000" dirty="0">
                <a:solidFill>
                  <a:srgbClr val="FF0000"/>
                </a:solidFill>
              </a:rPr>
              <a:t>She is unsure about normal infant development and developmental milestones</a:t>
            </a:r>
          </a:p>
          <a:p>
            <a:pPr marL="285750" marR="0" indent="-228600" defTabSz="914400">
              <a:lnSpc>
                <a:spcPct val="90000"/>
              </a:lnSpc>
              <a:spcBef>
                <a:spcPts val="0"/>
              </a:spcBef>
              <a:spcAft>
                <a:spcPts val="600"/>
              </a:spcAft>
              <a:buFont typeface="Arial" panose="020B0604020202020204" pitchFamily="34" charset="0"/>
              <a:buChar char="•"/>
            </a:pPr>
            <a:r>
              <a:rPr lang="en-US" sz="2000" dirty="0">
                <a:solidFill>
                  <a:srgbClr val="FF0000"/>
                </a:solidFill>
                <a:effectLst/>
              </a:rPr>
              <a:t>There may be some underlying financial concerns</a:t>
            </a:r>
          </a:p>
          <a:p>
            <a:pPr marL="857250" lvl="1" indent="-342900" defTabSz="914400">
              <a:lnSpc>
                <a:spcPct val="90000"/>
              </a:lnSpc>
              <a:spcAft>
                <a:spcPts val="600"/>
              </a:spcAft>
              <a:buFont typeface="Courier New" panose="02070309020205020404" pitchFamily="49" charset="0"/>
              <a:buChar char="o"/>
            </a:pPr>
            <a:r>
              <a:rPr lang="en-US" sz="2000" dirty="0">
                <a:solidFill>
                  <a:srgbClr val="FF0000"/>
                </a:solidFill>
                <a:effectLst/>
              </a:rPr>
              <a:t>Follow up on “maybe” needing WIC or food stamps</a:t>
            </a:r>
          </a:p>
          <a:p>
            <a:pPr marL="285750" marR="0" indent="-228600" defTabSz="914400">
              <a:lnSpc>
                <a:spcPct val="90000"/>
              </a:lnSpc>
              <a:spcBef>
                <a:spcPts val="0"/>
              </a:spcBef>
              <a:spcAft>
                <a:spcPts val="600"/>
              </a:spcAft>
              <a:buFont typeface="Arial" panose="020B0604020202020204" pitchFamily="34" charset="0"/>
              <a:buChar char="•"/>
            </a:pPr>
            <a:r>
              <a:rPr lang="en-US" sz="2000" dirty="0">
                <a:solidFill>
                  <a:srgbClr val="FF0000"/>
                </a:solidFill>
                <a:effectLst/>
              </a:rPr>
              <a:t>Grandparent smokes a pipe</a:t>
            </a:r>
          </a:p>
          <a:p>
            <a:pPr marL="857250" lvl="1" indent="-342900" defTabSz="914400">
              <a:lnSpc>
                <a:spcPct val="90000"/>
              </a:lnSpc>
              <a:spcAft>
                <a:spcPts val="600"/>
              </a:spcAft>
              <a:buFont typeface="Courier New" panose="02070309020205020404" pitchFamily="49" charset="0"/>
              <a:buChar char="o"/>
            </a:pPr>
            <a:r>
              <a:rPr lang="en-US" sz="2000" dirty="0">
                <a:solidFill>
                  <a:srgbClr val="FF0000"/>
                </a:solidFill>
                <a:effectLst/>
              </a:rPr>
              <a:t>Remind limiting the infant’s smoke exposure</a:t>
            </a:r>
            <a:endParaRPr lang="en-US" sz="2000" i="1"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78830B11-8F6B-4D2E-AC3E-FC53AB5C3465}" type="slidenum">
              <a:rPr lang="en-US" smtClean="0"/>
              <a:t>16</a:t>
            </a:fld>
            <a:endParaRPr lang="en-US" dirty="0"/>
          </a:p>
        </p:txBody>
      </p:sp>
    </p:spTree>
    <p:extLst>
      <p:ext uri="{BB962C8B-B14F-4D97-AF65-F5344CB8AC3E}">
        <p14:creationId xmlns:p14="http://schemas.microsoft.com/office/powerpoint/2010/main" val="959015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Narration: </a:t>
            </a:r>
            <a:r>
              <a:rPr lang="en-US" b="0" dirty="0"/>
              <a:t>Let’s talk about question 2. While examining the infant during this visit, what would you focus on? It’s important to summarize the information during the visit and your findings during the exam.  </a:t>
            </a:r>
          </a:p>
          <a:p>
            <a:r>
              <a:rPr lang="en-US" b="0" dirty="0"/>
              <a:t>We also want to make sure we address the mother’s concerns. We will want to discuss the benefits of breastfeeding and noting any weight gain and address any of her concerns.  </a:t>
            </a:r>
          </a:p>
          <a:p>
            <a:r>
              <a:rPr lang="en-US" b="0" dirty="0"/>
              <a:t>We should also review the physical exam and, finally, we should highlight the developmental milestones.</a:t>
            </a:r>
            <a:endParaRPr lang="en-US" dirty="0"/>
          </a:p>
        </p:txBody>
      </p:sp>
      <p:sp>
        <p:nvSpPr>
          <p:cNvPr id="4" name="Slide Number Placeholder 3"/>
          <p:cNvSpPr>
            <a:spLocks noGrp="1"/>
          </p:cNvSpPr>
          <p:nvPr>
            <p:ph type="sldNum" sz="quarter" idx="5"/>
          </p:nvPr>
        </p:nvSpPr>
        <p:spPr/>
        <p:txBody>
          <a:bodyPr/>
          <a:lstStyle/>
          <a:p>
            <a:pPr defTabSz="465887">
              <a:defRPr/>
            </a:pPr>
            <a:fld id="{C4979CCF-9EA0-4977-979D-E3AE4A146D1B}" type="slidenum">
              <a:rPr lang="en-US">
                <a:solidFill>
                  <a:prstClr val="black"/>
                </a:solidFill>
                <a:latin typeface="Calibri" panose="020F0502020204030204"/>
              </a:rPr>
              <a:pPr defTabSz="465887">
                <a:defRPr/>
              </a:pPr>
              <a:t>17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172203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Narration: </a:t>
            </a:r>
            <a:r>
              <a:rPr lang="en-US" b="0" dirty="0"/>
              <a:t>The third question-What other maternal history would you need to know? It’s important to gather a complete medical and family history. </a:t>
            </a:r>
          </a:p>
          <a:p>
            <a:r>
              <a:rPr lang="en-US" b="0" dirty="0"/>
              <a:t>The mother does not indicate mental health issues or depression, but we should take time to remind the mom to ask for help from family/friends; rest and/or sleep when the baby sleeps and voice any mental health concerns to her health care professionals. Finally, we want to have an idea of the mother’s perception of breastfeeding and to understand if there are any barriers to breastfeeding.</a:t>
            </a:r>
            <a:endParaRPr lang="en-US" b="1" dirty="0"/>
          </a:p>
        </p:txBody>
      </p:sp>
      <p:sp>
        <p:nvSpPr>
          <p:cNvPr id="4" name="Slide Number Placeholder 3"/>
          <p:cNvSpPr>
            <a:spLocks noGrp="1"/>
          </p:cNvSpPr>
          <p:nvPr>
            <p:ph type="sldNum" sz="quarter" idx="5"/>
          </p:nvPr>
        </p:nvSpPr>
        <p:spPr/>
        <p:txBody>
          <a:bodyPr/>
          <a:lstStyle/>
          <a:p>
            <a:pPr defTabSz="465887">
              <a:defRPr/>
            </a:pPr>
            <a:fld id="{C4979CCF-9EA0-4977-979D-E3AE4A146D1B}" type="slidenum">
              <a:rPr lang="en-US">
                <a:solidFill>
                  <a:prstClr val="black"/>
                </a:solidFill>
                <a:latin typeface="Calibri" panose="020F0502020204030204"/>
              </a:rPr>
              <a:pPr defTabSz="465887">
                <a:defRPr/>
              </a:pPr>
              <a:t>18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8603798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Narration: </a:t>
            </a:r>
            <a:r>
              <a:rPr lang="en-US" b="0" dirty="0"/>
              <a:t>Let’s discuss what we want the staff to document and discuss with the mother. The staff should document and discuss the following: addressing mother’s concerns about breastfeeding and development and making referrals to lactation counseling, and also addressing any of the mother’s questions on breastfeeding and development.</a:t>
            </a:r>
          </a:p>
          <a:p>
            <a:r>
              <a:rPr lang="en-US" b="0" dirty="0"/>
              <a:t>We should always offer lactation counseling and review of milestones of the infant development during each office visit.</a:t>
            </a:r>
          </a:p>
          <a:p>
            <a:r>
              <a:rPr lang="en-US" b="0" dirty="0"/>
              <a:t>The staff may notice that there are some possible financial concerns and therefore want to be able to provide any local resources.</a:t>
            </a:r>
          </a:p>
          <a:p>
            <a:r>
              <a:rPr lang="en-US" b="0" dirty="0"/>
              <a:t>We also want to make sure that there is education provided on limiting smoke exposure especially as, in this case, the grandparent does smoke a pipe.</a:t>
            </a:r>
            <a:endParaRPr lang="en-US" dirty="0"/>
          </a:p>
          <a:p>
            <a:endParaRPr lang="en-US" b="0" dirty="0"/>
          </a:p>
          <a:p>
            <a:r>
              <a:rPr lang="en-US" b="1" u="sng" dirty="0"/>
              <a:t>Facilitator’s Notes:</a:t>
            </a:r>
          </a:p>
          <a:p>
            <a:r>
              <a:rPr lang="en-US" dirty="0"/>
              <a:t>The staff should document and could discuss the following:</a:t>
            </a:r>
          </a:p>
          <a:p>
            <a:r>
              <a:rPr lang="en-US" dirty="0"/>
              <a:t>- Address mother’s concerns about breastfeeding and development</a:t>
            </a:r>
          </a:p>
          <a:p>
            <a:r>
              <a:rPr lang="en-US" dirty="0"/>
              <a:t>-Refer to lactation counseling</a:t>
            </a:r>
          </a:p>
          <a:p>
            <a:r>
              <a:rPr lang="en-US" dirty="0"/>
              <a:t>-The mother has a lot of questions on breastfeeding and development  </a:t>
            </a:r>
          </a:p>
          <a:p>
            <a:r>
              <a:rPr lang="en-US" dirty="0"/>
              <a:t>- Offer lactation counseling and review milestones of infant development </a:t>
            </a:r>
          </a:p>
          <a:p>
            <a:r>
              <a:rPr lang="en-US" dirty="0"/>
              <a:t>- Possible financial concerns, therefore, provide local resources</a:t>
            </a:r>
          </a:p>
          <a:p>
            <a:r>
              <a:rPr lang="en-US" dirty="0"/>
              <a:t>- Discuss importance of limiting smoke exposure (grandparent smokes a pipe) </a:t>
            </a:r>
          </a:p>
          <a:p>
            <a:endParaRPr lang="en-US" dirty="0"/>
          </a:p>
        </p:txBody>
      </p:sp>
      <p:sp>
        <p:nvSpPr>
          <p:cNvPr id="4" name="Slide Number Placeholder 3"/>
          <p:cNvSpPr>
            <a:spLocks noGrp="1"/>
          </p:cNvSpPr>
          <p:nvPr>
            <p:ph type="sldNum" sz="quarter" idx="5"/>
          </p:nvPr>
        </p:nvSpPr>
        <p:spPr/>
        <p:txBody>
          <a:bodyPr/>
          <a:lstStyle/>
          <a:p>
            <a:pPr defTabSz="465887">
              <a:defRPr/>
            </a:pPr>
            <a:fld id="{C4979CCF-9EA0-4977-979D-E3AE4A146D1B}" type="slidenum">
              <a:rPr lang="en-US">
                <a:solidFill>
                  <a:prstClr val="black"/>
                </a:solidFill>
                <a:latin typeface="Calibri" panose="020F0502020204030204"/>
              </a:rPr>
              <a:pPr defTabSz="465887">
                <a:defRPr/>
              </a:pPr>
              <a:t>19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55935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read and review the author &amp; disclosure information before you continue.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979CCF-9EA0-4977-979D-E3AE4A146D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86412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Narration: </a:t>
            </a:r>
            <a:r>
              <a:rPr lang="en-US" b="0" dirty="0"/>
              <a:t>What do we want to focus on subsequent visits particularly the 4 week visit as well as the 2-month visit - regarding nutrition, promoting healthy weight, and what other areas should we, as pediatric health care professionals</a:t>
            </a:r>
            <a:r>
              <a:rPr lang="en-US" b="0" u="none" dirty="0"/>
              <a:t>, </a:t>
            </a:r>
            <a:r>
              <a:rPr lang="en-US" b="0" dirty="0"/>
              <a:t>discuss or review? We should focus on feeding strategies, healthy growth, tracking weight for length, holding, burping, and understanding hunger and satiety cues.</a:t>
            </a:r>
          </a:p>
          <a:p>
            <a:r>
              <a:rPr lang="en-US" b="0" dirty="0"/>
              <a:t>We also want to discuss about preparing for returning to work either breast pumping, feeding plans and choices, and general guidance on feeding, childcare alternatives and we also want to look at surveilling the parent and family health as well as well-being such as postpartum checkups, perinatal depression screenings, and family relationships.</a:t>
            </a:r>
          </a:p>
          <a:p>
            <a:r>
              <a:rPr lang="en-US" b="0" dirty="0"/>
              <a:t>We should be assessing feeding and also looking at postpartum concerns such as the need for any areas of counseling to provide to the family and other caregivers.</a:t>
            </a:r>
          </a:p>
          <a:p>
            <a:r>
              <a:rPr lang="en-US" b="0" dirty="0"/>
              <a:t>In terms of assessing of feeding, we want to know and have the parent understand that there are cues of when the baby is hungry such as putting their hands to their mouth, sucking, rooting, or fussing.</a:t>
            </a:r>
          </a:p>
          <a:p>
            <a:r>
              <a:rPr lang="en-US" b="0" dirty="0"/>
              <a:t>We also want them to understand cues to knowing when the baby is full such as turning away, closing their mouth, relaxing arms and hands.  </a:t>
            </a:r>
            <a:br>
              <a:rPr lang="en-US" b="0" dirty="0"/>
            </a:br>
            <a:r>
              <a:rPr lang="en-US" b="0" dirty="0"/>
              <a:t>Now, we want to review and discuss the newborn assessment and newborn behavior.</a:t>
            </a:r>
          </a:p>
          <a:p>
            <a:r>
              <a:rPr lang="en-US" b="0" dirty="0"/>
              <a:t>Spending time with the child, holding them, cuddling them, reading, singing, playing, and learning what things the child and baby likes is really important for the pediatric health care professional to discuss.  </a:t>
            </a:r>
          </a:p>
          <a:p>
            <a:r>
              <a:rPr lang="en-US" b="0" dirty="0"/>
              <a:t>We want to ask about the social determinants such as food insecurity, environmental tobacco exposure, and making them aware of any community resources and family support.</a:t>
            </a:r>
            <a:endParaRPr lang="en-US" dirty="0"/>
          </a:p>
          <a:p>
            <a:endParaRPr lang="en-US" dirty="0"/>
          </a:p>
          <a:p>
            <a:r>
              <a:rPr lang="en-US" b="1" u="sng" dirty="0"/>
              <a:t>Facilitator Notes:</a:t>
            </a:r>
          </a:p>
          <a:p>
            <a:r>
              <a:rPr lang="en-US" dirty="0"/>
              <a:t>Feedback for question 5.</a:t>
            </a:r>
          </a:p>
          <a:p>
            <a:pPr marL="285750" lvl="1" indent="-285750">
              <a:buFont typeface="Arial" panose="020B0604020202020204" pitchFamily="34" charset="0"/>
              <a:buChar char="•"/>
            </a:pPr>
            <a:r>
              <a:rPr lang="en-US" dirty="0">
                <a:solidFill>
                  <a:srgbClr val="FF0000"/>
                </a:solidFill>
                <a:effectLst/>
                <a:latin typeface="+mj-lt"/>
                <a:ea typeface="Calibri" panose="020F0502020204030204" pitchFamily="34" charset="0"/>
                <a:cs typeface="Times New Roman" panose="02020603050405020304" pitchFamily="18" charset="0"/>
              </a:rPr>
              <a:t>Focus on feeding strategies, weight gain, holding, burping, hunger and satiation cues</a:t>
            </a:r>
          </a:p>
          <a:p>
            <a:pPr marL="285750" marR="0" indent="-285750">
              <a:spcBef>
                <a:spcPts val="0"/>
              </a:spcBef>
              <a:spcAft>
                <a:spcPts val="0"/>
              </a:spcAft>
              <a:buFont typeface="Arial" panose="020B0604020202020204" pitchFamily="34" charset="0"/>
              <a:buChar char="•"/>
            </a:pPr>
            <a:r>
              <a:rPr lang="en-US" dirty="0">
                <a:solidFill>
                  <a:srgbClr val="FF0000"/>
                </a:solidFill>
                <a:latin typeface="+mj-lt"/>
                <a:ea typeface="Calibri" panose="020F0502020204030204" pitchFamily="34" charset="0"/>
                <a:cs typeface="Times New Roman" panose="02020603050405020304" pitchFamily="18" charset="0"/>
              </a:rPr>
              <a:t>Discuss preparing </a:t>
            </a:r>
            <a:r>
              <a:rPr lang="en-US" dirty="0">
                <a:solidFill>
                  <a:srgbClr val="FF0000"/>
                </a:solidFill>
                <a:effectLst/>
                <a:latin typeface="+mj-lt"/>
                <a:ea typeface="Calibri" panose="020F0502020204030204" pitchFamily="34" charset="0"/>
                <a:cs typeface="Times New Roman" panose="02020603050405020304" pitchFamily="18" charset="0"/>
              </a:rPr>
              <a:t>for returning to work – breast pumping, feeding plans and choices, general guidance on feeding, childcare alternatives</a:t>
            </a:r>
          </a:p>
          <a:p>
            <a:pPr marL="285750" marR="0" indent="-285750">
              <a:spcBef>
                <a:spcPts val="0"/>
              </a:spcBef>
              <a:spcAft>
                <a:spcPts val="0"/>
              </a:spcAft>
              <a:buFont typeface="Arial" panose="020B0604020202020204" pitchFamily="34" charset="0"/>
              <a:buChar char="•"/>
            </a:pPr>
            <a:r>
              <a:rPr lang="en-US" dirty="0">
                <a:solidFill>
                  <a:srgbClr val="FF0000"/>
                </a:solidFill>
                <a:latin typeface="+mj-lt"/>
                <a:ea typeface="Calibri" panose="020F0502020204030204" pitchFamily="34" charset="0"/>
                <a:cs typeface="Times New Roman" panose="02020603050405020304" pitchFamily="18" charset="0"/>
              </a:rPr>
              <a:t>Surveil p</a:t>
            </a:r>
            <a:r>
              <a:rPr lang="en-US" dirty="0">
                <a:solidFill>
                  <a:srgbClr val="FF0000"/>
                </a:solidFill>
                <a:effectLst/>
                <a:latin typeface="+mj-lt"/>
                <a:ea typeface="Calibri" panose="020F0502020204030204" pitchFamily="34" charset="0"/>
                <a:cs typeface="Times New Roman" panose="02020603050405020304" pitchFamily="18" charset="0"/>
              </a:rPr>
              <a:t>arent and family health and well-being (postpartum checkup, </a:t>
            </a:r>
            <a:r>
              <a:rPr lang="en-US" dirty="0">
                <a:solidFill>
                  <a:srgbClr val="FF0000"/>
                </a:solidFill>
                <a:latin typeface="+mj-lt"/>
                <a:ea typeface="Calibri" panose="020F0502020204030204" pitchFamily="34" charset="0"/>
                <a:cs typeface="Times New Roman" panose="02020603050405020304" pitchFamily="18" charset="0"/>
              </a:rPr>
              <a:t>perinatal</a:t>
            </a:r>
            <a:r>
              <a:rPr lang="en-US" dirty="0">
                <a:solidFill>
                  <a:srgbClr val="FF0000"/>
                </a:solidFill>
                <a:effectLst/>
                <a:latin typeface="+mj-lt"/>
                <a:ea typeface="Calibri" panose="020F0502020204030204" pitchFamily="34" charset="0"/>
                <a:cs typeface="Times New Roman" panose="02020603050405020304" pitchFamily="18" charset="0"/>
              </a:rPr>
              <a:t> depression screen, family relationships), feeding assessment</a:t>
            </a:r>
          </a:p>
          <a:p>
            <a:pPr marL="742950" marR="0" lvl="1" indent="-285750">
              <a:spcBef>
                <a:spcPts val="0"/>
              </a:spcBef>
              <a:spcAft>
                <a:spcPts val="0"/>
              </a:spcAft>
              <a:buFont typeface="Arial" panose="020B0604020202020204" pitchFamily="34" charset="0"/>
              <a:buChar char="•"/>
            </a:pPr>
            <a:r>
              <a:rPr lang="en-US" sz="1800" dirty="0">
                <a:solidFill>
                  <a:srgbClr val="FF0000"/>
                </a:solidFill>
                <a:effectLst/>
                <a:latin typeface="+mj-lt"/>
                <a:ea typeface="Calibri" panose="020F0502020204030204" pitchFamily="34" charset="0"/>
                <a:cs typeface="Times New Roman" panose="02020603050405020304" pitchFamily="18" charset="0"/>
              </a:rPr>
              <a:t>Postpartum concerns; Assess areas of counseling to provide to the family and other caregivers.</a:t>
            </a:r>
          </a:p>
          <a:p>
            <a:pPr marL="742950" marR="0" lvl="1" indent="-285750">
              <a:spcBef>
                <a:spcPts val="0"/>
              </a:spcBef>
              <a:spcAft>
                <a:spcPts val="0"/>
              </a:spcAft>
              <a:buFont typeface="Arial" panose="020B0604020202020204" pitchFamily="34" charset="0"/>
              <a:buChar char="•"/>
            </a:pPr>
            <a:r>
              <a:rPr lang="en-US" sz="1800" dirty="0">
                <a:solidFill>
                  <a:srgbClr val="FF0000"/>
                </a:solidFill>
                <a:effectLst/>
                <a:latin typeface="+mj-lt"/>
                <a:ea typeface="Calibri" panose="020F0502020204030204" pitchFamily="34" charset="0"/>
                <a:cs typeface="Times New Roman" panose="02020603050405020304" pitchFamily="18" charset="0"/>
              </a:rPr>
              <a:t>Assessment of feeding </a:t>
            </a:r>
            <a:endParaRPr lang="en-US" dirty="0">
              <a:solidFill>
                <a:srgbClr val="FF0000"/>
              </a:solidFill>
              <a:latin typeface="+mj-lt"/>
              <a:ea typeface="Calibri" panose="020F0502020204030204" pitchFamily="34" charset="0"/>
              <a:cs typeface="Times New Roman" panose="02020603050405020304" pitchFamily="18" charset="0"/>
            </a:endParaRPr>
          </a:p>
          <a:p>
            <a:pPr marL="1200150" lvl="2" indent="-285750">
              <a:buFont typeface="Courier New" panose="02070309020205020404" pitchFamily="49" charset="0"/>
              <a:buChar char="o"/>
            </a:pPr>
            <a:r>
              <a:rPr lang="en-US" dirty="0">
                <a:solidFill>
                  <a:srgbClr val="FF0000"/>
                </a:solidFill>
                <a:latin typeface="+mj-lt"/>
                <a:ea typeface="Calibri" panose="020F0502020204030204" pitchFamily="34" charset="0"/>
                <a:cs typeface="Times New Roman" panose="02020603050405020304" pitchFamily="18" charset="0"/>
              </a:rPr>
              <a:t>C</a:t>
            </a:r>
            <a:r>
              <a:rPr lang="en-US" dirty="0">
                <a:solidFill>
                  <a:srgbClr val="FF0000"/>
                </a:solidFill>
                <a:effectLst/>
                <a:latin typeface="+mj-lt"/>
                <a:ea typeface="Calibri" panose="020F0502020204030204" pitchFamily="34" charset="0"/>
                <a:cs typeface="Times New Roman" panose="02020603050405020304" pitchFamily="18" charset="0"/>
              </a:rPr>
              <a:t>ues to knowing when baby is hungry (putting hand to mouth, sucking, rooting, fussing)  </a:t>
            </a:r>
          </a:p>
          <a:p>
            <a:pPr marL="1200150" lvl="2" indent="-285750">
              <a:buFont typeface="Courier New" panose="02070309020205020404" pitchFamily="49" charset="0"/>
              <a:buChar char="o"/>
            </a:pPr>
            <a:r>
              <a:rPr lang="en-US" dirty="0">
                <a:solidFill>
                  <a:srgbClr val="FF0000"/>
                </a:solidFill>
                <a:effectLst/>
                <a:latin typeface="+mj-lt"/>
                <a:ea typeface="Calibri" panose="020F0502020204030204" pitchFamily="34" charset="0"/>
                <a:cs typeface="Times New Roman" panose="02020603050405020304" pitchFamily="18" charset="0"/>
              </a:rPr>
              <a:t>Cues to knowing when baby is full (turning away, closing the mouth, relaxed arms and hands)</a:t>
            </a:r>
          </a:p>
          <a:p>
            <a:pPr marL="285750" marR="0" lvl="0" indent="-285750">
              <a:spcBef>
                <a:spcPts val="0"/>
              </a:spcBef>
              <a:spcAft>
                <a:spcPts val="0"/>
              </a:spcAft>
              <a:buFont typeface="Arial" panose="020B0604020202020204" pitchFamily="34" charset="0"/>
              <a:buChar char="•"/>
            </a:pPr>
            <a:r>
              <a:rPr lang="en-US" sz="1800" dirty="0">
                <a:solidFill>
                  <a:srgbClr val="FF0000"/>
                </a:solidFill>
                <a:effectLst/>
                <a:latin typeface="+mj-lt"/>
                <a:ea typeface="Calibri" panose="020F0502020204030204" pitchFamily="34" charset="0"/>
                <a:cs typeface="Times New Roman" panose="02020603050405020304" pitchFamily="18" charset="0"/>
              </a:rPr>
              <a:t>Review and discuss the Newborn assessment and newborn behavior</a:t>
            </a:r>
          </a:p>
          <a:p>
            <a:pPr marL="1200150" lvl="2" indent="-285750">
              <a:buFont typeface="Courier New" panose="02070309020205020404" pitchFamily="49" charset="0"/>
              <a:buChar char="o"/>
            </a:pPr>
            <a:r>
              <a:rPr lang="en-US" dirty="0">
                <a:solidFill>
                  <a:srgbClr val="FF0000"/>
                </a:solidFill>
                <a:effectLst/>
                <a:latin typeface="+mj-lt"/>
                <a:ea typeface="Calibri" panose="020F0502020204030204" pitchFamily="34" charset="0"/>
                <a:cs typeface="Times New Roman" panose="02020603050405020304" pitchFamily="18" charset="0"/>
              </a:rPr>
              <a:t> </a:t>
            </a:r>
            <a:r>
              <a:rPr lang="en-US" dirty="0">
                <a:solidFill>
                  <a:srgbClr val="FF0000"/>
                </a:solidFill>
                <a:latin typeface="+mj-lt"/>
                <a:ea typeface="Calibri" panose="020F0502020204030204" pitchFamily="34" charset="0"/>
                <a:cs typeface="Times New Roman" panose="02020603050405020304" pitchFamily="18" charset="0"/>
              </a:rPr>
              <a:t>S</a:t>
            </a:r>
            <a:r>
              <a:rPr lang="en-US" dirty="0">
                <a:solidFill>
                  <a:srgbClr val="FF0000"/>
                </a:solidFill>
                <a:effectLst/>
                <a:latin typeface="+mj-lt"/>
                <a:ea typeface="Calibri" panose="020F0502020204030204" pitchFamily="34" charset="0"/>
                <a:cs typeface="Times New Roman" panose="02020603050405020304" pitchFamily="18" charset="0"/>
              </a:rPr>
              <a:t>pending time with child holding taking, cuddling, reading, singing, playing; learning what things your baby likes</a:t>
            </a:r>
          </a:p>
          <a:p>
            <a:pPr marL="285750" marR="0" indent="-285750">
              <a:spcBef>
                <a:spcPts val="0"/>
              </a:spcBef>
              <a:spcAft>
                <a:spcPts val="0"/>
              </a:spcAft>
              <a:buFont typeface="Arial" panose="020B0604020202020204" pitchFamily="34" charset="0"/>
              <a:buChar char="•"/>
            </a:pPr>
            <a:r>
              <a:rPr lang="en-US" dirty="0">
                <a:solidFill>
                  <a:srgbClr val="FF0000"/>
                </a:solidFill>
                <a:effectLst/>
                <a:latin typeface="+mj-lt"/>
                <a:ea typeface="Calibri" panose="020F0502020204030204" pitchFamily="34" charset="0"/>
                <a:cs typeface="Times New Roman" panose="02020603050405020304" pitchFamily="18" charset="0"/>
              </a:rPr>
              <a:t>Ask about social determinants (food security, environmental and tobacco exposure)</a:t>
            </a:r>
          </a:p>
          <a:p>
            <a:pPr marL="285750" marR="0" indent="-285750">
              <a:spcBef>
                <a:spcPts val="0"/>
              </a:spcBef>
              <a:spcAft>
                <a:spcPts val="0"/>
              </a:spcAft>
              <a:buFont typeface="Arial" panose="020B0604020202020204" pitchFamily="34" charset="0"/>
              <a:buChar char="•"/>
            </a:pPr>
            <a:r>
              <a:rPr lang="en-US" dirty="0">
                <a:solidFill>
                  <a:srgbClr val="FF0000"/>
                </a:solidFill>
                <a:effectLst/>
                <a:latin typeface="+mj-lt"/>
                <a:ea typeface="Calibri" panose="020F0502020204030204" pitchFamily="34" charset="0"/>
                <a:cs typeface="Times New Roman" panose="02020603050405020304" pitchFamily="18" charset="0"/>
              </a:rPr>
              <a:t>Provide community resources and family support</a:t>
            </a:r>
          </a:p>
          <a:p>
            <a:endParaRPr lang="en-US" dirty="0"/>
          </a:p>
        </p:txBody>
      </p:sp>
      <p:sp>
        <p:nvSpPr>
          <p:cNvPr id="4" name="Slide Number Placeholder 3"/>
          <p:cNvSpPr>
            <a:spLocks noGrp="1"/>
          </p:cNvSpPr>
          <p:nvPr>
            <p:ph type="sldNum" sz="quarter" idx="5"/>
          </p:nvPr>
        </p:nvSpPr>
        <p:spPr/>
        <p:txBody>
          <a:bodyPr/>
          <a:lstStyle/>
          <a:p>
            <a:pPr defTabSz="465887">
              <a:defRPr/>
            </a:pPr>
            <a:fld id="{C4979CCF-9EA0-4977-979D-E3AE4A146D1B}" type="slidenum">
              <a:rPr lang="en-US">
                <a:solidFill>
                  <a:prstClr val="black"/>
                </a:solidFill>
                <a:latin typeface="Calibri" panose="020F0502020204030204"/>
              </a:rPr>
              <a:pPr defTabSz="465887">
                <a:defRPr/>
              </a:pPr>
              <a:t>20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2835524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2-month visit:</a:t>
            </a:r>
          </a:p>
          <a:p>
            <a:pPr marL="285750" marR="0" indent="-228600" defTabSz="914400">
              <a:lnSpc>
                <a:spcPct val="90000"/>
              </a:lnSpc>
              <a:spcBef>
                <a:spcPts val="0"/>
              </a:spcBef>
              <a:spcAft>
                <a:spcPts val="600"/>
              </a:spcAft>
              <a:buFont typeface="Arial" panose="020B0604020202020204" pitchFamily="34" charset="0"/>
              <a:buChar char="•"/>
            </a:pPr>
            <a:r>
              <a:rPr lang="en-US" dirty="0">
                <a:solidFill>
                  <a:srgbClr val="FF0000"/>
                </a:solidFill>
                <a:effectLst/>
              </a:rPr>
              <a:t>Provide general guidance on feeding, breast pumping, feeding plans and choices, avoid feeding your baby solid foods or juice.</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lang="en-US" dirty="0">
                <a:solidFill>
                  <a:srgbClr val="FF0000"/>
                </a:solidFill>
                <a:effectLst/>
              </a:rPr>
              <a:t>Ask about parent and family health and well-being (postpartum checkup, perinatal depression screen, family relationships); as</a:t>
            </a:r>
            <a:r>
              <a:rPr lang="en-US" sz="1200" dirty="0">
                <a:solidFill>
                  <a:srgbClr val="FF0000"/>
                </a:solidFill>
                <a:effectLst/>
                <a:latin typeface="+mj-lt"/>
                <a:ea typeface="Calibri" panose="020F0502020204030204" pitchFamily="34" charset="0"/>
                <a:cs typeface="Times New Roman" panose="02020603050405020304" pitchFamily="18" charset="0"/>
              </a:rPr>
              <a:t>sess areas of counseling to provide to the family and other caregivers.</a:t>
            </a:r>
            <a:endParaRPr lang="en-US" dirty="0">
              <a:solidFill>
                <a:srgbClr val="FF0000"/>
              </a:solidFill>
              <a:effectLst/>
            </a:endParaRPr>
          </a:p>
          <a:p>
            <a:pPr marL="285750" marR="0" indent="-228600" defTabSz="914400">
              <a:lnSpc>
                <a:spcPct val="90000"/>
              </a:lnSpc>
              <a:spcBef>
                <a:spcPts val="0"/>
              </a:spcBef>
              <a:spcAft>
                <a:spcPts val="600"/>
              </a:spcAft>
              <a:buFont typeface="Arial" panose="020B0604020202020204" pitchFamily="34" charset="0"/>
              <a:buChar char="•"/>
            </a:pPr>
            <a:r>
              <a:rPr lang="en-US" dirty="0">
                <a:solidFill>
                  <a:srgbClr val="FF0000"/>
                </a:solidFill>
                <a:effectLst/>
              </a:rPr>
              <a:t>Ask </a:t>
            </a:r>
            <a:r>
              <a:rPr lang="en-US" dirty="0">
                <a:solidFill>
                  <a:srgbClr val="FF0000"/>
                </a:solidFill>
              </a:rPr>
              <a:t>about s</a:t>
            </a:r>
            <a:r>
              <a:rPr lang="en-US" dirty="0">
                <a:solidFill>
                  <a:srgbClr val="FF0000"/>
                </a:solidFill>
                <a:effectLst/>
              </a:rPr>
              <a:t>ocial determinants (such as food insecurity, environmental tobacco exposure).</a:t>
            </a:r>
          </a:p>
          <a:p>
            <a:pPr marL="800100" lvl="1" indent="-285750" defTabSz="914400">
              <a:lnSpc>
                <a:spcPct val="90000"/>
              </a:lnSpc>
              <a:spcAft>
                <a:spcPts val="600"/>
              </a:spcAft>
              <a:buFont typeface="Courier New" panose="02070309020205020404" pitchFamily="49" charset="0"/>
              <a:buChar char="o"/>
            </a:pPr>
            <a:r>
              <a:rPr lang="en-US" dirty="0">
                <a:solidFill>
                  <a:srgbClr val="FF0000"/>
                </a:solidFill>
              </a:rPr>
              <a:t>Provide community resources and</a:t>
            </a:r>
            <a:r>
              <a:rPr lang="en-US" dirty="0">
                <a:solidFill>
                  <a:srgbClr val="FF0000"/>
                </a:solidFill>
                <a:effectLst/>
              </a:rPr>
              <a:t> family support.</a:t>
            </a:r>
          </a:p>
          <a:p>
            <a:endParaRPr lang="en-US" dirty="0"/>
          </a:p>
        </p:txBody>
      </p:sp>
      <p:sp>
        <p:nvSpPr>
          <p:cNvPr id="4" name="Slide Number Placeholder 3"/>
          <p:cNvSpPr>
            <a:spLocks noGrp="1"/>
          </p:cNvSpPr>
          <p:nvPr>
            <p:ph type="sldNum" sz="quarter" idx="5"/>
          </p:nvPr>
        </p:nvSpPr>
        <p:spPr/>
        <p:txBody>
          <a:bodyPr/>
          <a:lstStyle/>
          <a:p>
            <a:pPr defTabSz="465887">
              <a:defRPr/>
            </a:pPr>
            <a:fld id="{C4979CCF-9EA0-4977-979D-E3AE4A146D1B}" type="slidenum">
              <a:rPr lang="en-US">
                <a:solidFill>
                  <a:prstClr val="black"/>
                </a:solidFill>
                <a:latin typeface="Calibri" panose="020F0502020204030204"/>
              </a:rPr>
              <a:pPr defTabSz="465887">
                <a:defRPr/>
              </a:pPr>
              <a:t>21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4135879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solidFill>
                  <a:srgbClr val="004BFA"/>
                </a:solidFill>
              </a:rPr>
              <a:t>The first priority of every Bright Futures visit is to attend to the concerns of the parents.</a:t>
            </a:r>
          </a:p>
          <a:p>
            <a:pPr>
              <a:buSzPct val="125000"/>
            </a:pPr>
            <a:endParaRPr lang="en-US" dirty="0"/>
          </a:p>
          <a:p>
            <a:r>
              <a:rPr lang="en-US" dirty="0"/>
              <a:t>This is a visual of the First Week Visit priorities which you can refer to in the </a:t>
            </a:r>
            <a:r>
              <a:rPr lang="en-US" i="1" dirty="0"/>
              <a:t>Bright Futures Guidelines, </a:t>
            </a:r>
            <a:r>
              <a:rPr lang="en-US" i="0" dirty="0"/>
              <a:t>4th Edition.</a:t>
            </a:r>
          </a:p>
          <a:p>
            <a:endParaRPr lang="en-US" i="0" dirty="0"/>
          </a:p>
          <a:p>
            <a:r>
              <a:rPr lang="en-US" i="0" dirty="0"/>
              <a:t>Note: one of the priorities includes addressing nutrition and feeding issues, including breastfeeding guidance</a:t>
            </a:r>
          </a:p>
          <a:p>
            <a:endParaRPr lang="en-US" i="0" dirty="0"/>
          </a:p>
          <a:p>
            <a:endParaRPr lang="en-US" i="0" dirty="0"/>
          </a:p>
        </p:txBody>
      </p:sp>
      <p:sp>
        <p:nvSpPr>
          <p:cNvPr id="4" name="Slide Number Placeholder 3"/>
          <p:cNvSpPr>
            <a:spLocks noGrp="1"/>
          </p:cNvSpPr>
          <p:nvPr>
            <p:ph type="sldNum" sz="quarter" idx="5"/>
          </p:nvPr>
        </p:nvSpPr>
        <p:spPr/>
        <p:txBody>
          <a:bodyPr/>
          <a:lstStyle/>
          <a:p>
            <a:pPr defTabSz="465887">
              <a:defRPr/>
            </a:pPr>
            <a:fld id="{A8C1E384-404C-49B0-875B-6734F000698F}" type="slidenum">
              <a:rPr lang="en-US">
                <a:solidFill>
                  <a:prstClr val="black"/>
                </a:solidFill>
                <a:latin typeface="Calibri" panose="020F0502020204030204"/>
              </a:rPr>
              <a:pPr defTabSz="465887">
                <a:defRPr/>
              </a:pPr>
              <a:t>22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082579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Universal screening means you conduct the screening on every patient, no matter if they are at risk or not.</a:t>
            </a:r>
          </a:p>
          <a:p>
            <a:endParaRPr lang="en-US" dirty="0"/>
          </a:p>
          <a:p>
            <a:r>
              <a:rPr lang="en-US" dirty="0"/>
              <a:t>At this visit, confirm that both the newborn hearing and blood screening has been completed. Follow-up, as needed, based on results.</a:t>
            </a:r>
          </a:p>
          <a:p>
            <a:endParaRPr lang="en-US" dirty="0"/>
          </a:p>
          <a:p>
            <a:r>
              <a:rPr lang="en-US" dirty="0"/>
              <a:t>If the infant has specific risk conditions, measure the infant’s blood pressure.</a:t>
            </a:r>
          </a:p>
          <a:p>
            <a:endParaRPr lang="en-US" dirty="0"/>
          </a:p>
          <a:p>
            <a:r>
              <a:rPr lang="en-US" dirty="0"/>
              <a:t>If the infant is positive on risk screening questions regarding their vision, or if a parent has a concern, refer to an ophthalmologist for further evaluation. </a:t>
            </a:r>
          </a:p>
        </p:txBody>
      </p:sp>
      <p:sp>
        <p:nvSpPr>
          <p:cNvPr id="4" name="Slide Number Placeholder 3"/>
          <p:cNvSpPr>
            <a:spLocks noGrp="1"/>
          </p:cNvSpPr>
          <p:nvPr>
            <p:ph type="sldNum" sz="quarter" idx="5"/>
          </p:nvPr>
        </p:nvSpPr>
        <p:spPr/>
        <p:txBody>
          <a:bodyPr/>
          <a:lstStyle/>
          <a:p>
            <a:pPr defTabSz="465887">
              <a:defRPr/>
            </a:pPr>
            <a:fld id="{A8C1E384-404C-49B0-875B-6734F000698F}" type="slidenum">
              <a:rPr lang="en-US">
                <a:solidFill>
                  <a:prstClr val="black"/>
                </a:solidFill>
                <a:latin typeface="Calibri" panose="020F0502020204030204"/>
              </a:rPr>
              <a:pPr defTabSz="465887">
                <a:defRPr/>
              </a:pPr>
              <a:t>23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3781103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Anticipatory Guidance:</a:t>
            </a:r>
          </a:p>
          <a:p>
            <a:endParaRPr lang="en-US" dirty="0"/>
          </a:p>
          <a:p>
            <a:r>
              <a:rPr lang="en-US" sz="1300" b="1" dirty="0"/>
              <a:t>What the “experts” would focus on…</a:t>
            </a:r>
          </a:p>
          <a:p>
            <a:pPr marL="291179">
              <a:buClr>
                <a:srgbClr val="00A651"/>
              </a:buClr>
              <a:buSzPct val="125000"/>
            </a:pPr>
            <a:r>
              <a:rPr lang="en-US" sz="1300" dirty="0"/>
              <a:t>Nutrition and feeding</a:t>
            </a:r>
          </a:p>
          <a:p>
            <a:pPr marL="757066" lvl="1">
              <a:buClr>
                <a:srgbClr val="00A651"/>
              </a:buClr>
              <a:buSzPct val="125000"/>
            </a:pPr>
            <a:r>
              <a:rPr lang="en-US" sz="1300" dirty="0"/>
              <a:t>Recognize signs of hunger, fullness; develop feeding routine</a:t>
            </a:r>
          </a:p>
          <a:p>
            <a:pPr marL="757066" lvl="1">
              <a:buClr>
                <a:srgbClr val="00A651"/>
              </a:buClr>
              <a:buSzPct val="125000"/>
            </a:pPr>
            <a:r>
              <a:rPr lang="en-US" sz="1300" dirty="0"/>
              <a:t>Exclusive breastfeeding for about the first 6 months provides ideal nutrition, supports best growth and development</a:t>
            </a:r>
          </a:p>
          <a:p>
            <a:pPr marL="757066" lvl="1">
              <a:buClr>
                <a:srgbClr val="00A651"/>
              </a:buClr>
              <a:buSzPct val="125000"/>
            </a:pPr>
            <a:r>
              <a:rPr lang="en-US" sz="1300" dirty="0"/>
              <a:t>Iron-fortified formula is a recommended substitute, if needed</a:t>
            </a:r>
          </a:p>
          <a:p>
            <a:pPr marL="291179">
              <a:buClr>
                <a:srgbClr val="00A651"/>
              </a:buClr>
              <a:buSzPct val="125000"/>
            </a:pPr>
            <a:r>
              <a:rPr lang="en-US" sz="1300" dirty="0"/>
              <a:t>Social Determinants of Health</a:t>
            </a:r>
          </a:p>
          <a:p>
            <a:pPr marL="757066" lvl="1">
              <a:buClr>
                <a:srgbClr val="00A651"/>
              </a:buClr>
              <a:buSzPct val="125000"/>
            </a:pPr>
            <a:r>
              <a:rPr lang="en-US" sz="1300" dirty="0"/>
              <a:t>Programs like WIC and SNAP are available to help you if you have concerns about your food situation</a:t>
            </a:r>
          </a:p>
          <a:p>
            <a:pPr marL="291179">
              <a:buClr>
                <a:srgbClr val="00A651"/>
              </a:buClr>
              <a:buSzPct val="125000"/>
            </a:pPr>
            <a:r>
              <a:rPr lang="en-US" sz="1300" dirty="0"/>
              <a:t>Parent and family health and well-being</a:t>
            </a:r>
          </a:p>
          <a:p>
            <a:pPr marL="757066" lvl="1">
              <a:buClr>
                <a:srgbClr val="00A651"/>
              </a:buClr>
              <a:buSzPct val="125000"/>
            </a:pPr>
            <a:r>
              <a:rPr lang="en-US" sz="1300" dirty="0"/>
              <a:t>Make sure to ask for help from family or friends</a:t>
            </a:r>
          </a:p>
          <a:p>
            <a:pPr marL="757066" lvl="1">
              <a:buClr>
                <a:srgbClr val="00A651"/>
              </a:buClr>
              <a:buSzPct val="125000"/>
            </a:pPr>
            <a:r>
              <a:rPr lang="en-US" sz="1300" dirty="0"/>
              <a:t>Rest and sleep when baby sleeps</a:t>
            </a:r>
          </a:p>
          <a:p>
            <a:endParaRPr lang="en-US" dirty="0"/>
          </a:p>
        </p:txBody>
      </p:sp>
      <p:sp>
        <p:nvSpPr>
          <p:cNvPr id="4" name="Slide Number Placeholder 3"/>
          <p:cNvSpPr>
            <a:spLocks noGrp="1"/>
          </p:cNvSpPr>
          <p:nvPr>
            <p:ph type="sldNum" sz="quarter" idx="5"/>
          </p:nvPr>
        </p:nvSpPr>
        <p:spPr/>
        <p:txBody>
          <a:bodyPr/>
          <a:lstStyle/>
          <a:p>
            <a:pPr defTabSz="465887">
              <a:defRPr/>
            </a:pPr>
            <a:fld id="{C4979CCF-9EA0-4977-979D-E3AE4A146D1B}" type="slidenum">
              <a:rPr lang="en-US">
                <a:solidFill>
                  <a:prstClr val="black"/>
                </a:solidFill>
                <a:latin typeface="Calibri" panose="020F0502020204030204"/>
              </a:rPr>
              <a:pPr defTabSz="465887">
                <a:defRPr/>
              </a:pPr>
              <a:t>24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3189243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legreya Sans" panose="00000500000000000000" pitchFamily="2" charset="0"/>
                <a:ea typeface="Calibri" panose="020F0502020204030204" pitchFamily="34" charset="0"/>
                <a:cs typeface="Times New Roman" panose="02020603050405020304" pitchFamily="18" charset="0"/>
              </a:rPr>
              <a:t>Here is a mocked-up documentation form based on the case study. Some information that can be documented are: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91179" indent="-291179">
              <a:buFont typeface="Arial" panose="020B0604020202020204" pitchFamily="34" charset="0"/>
              <a:buChar char="•"/>
            </a:pPr>
            <a:r>
              <a:rPr lang="en-US" dirty="0">
                <a:latin typeface="Alegreya Sans" panose="00000500000000000000" pitchFamily="2" charset="0"/>
                <a:ea typeface="Calibri" panose="020F0502020204030204" pitchFamily="34" charset="0"/>
                <a:cs typeface="Times New Roman" panose="02020603050405020304" pitchFamily="18" charset="0"/>
              </a:rPr>
              <a:t>Concerns and questions: questions about breastfeeding and weight.</a:t>
            </a:r>
          </a:p>
          <a:p>
            <a:pPr marL="291179" indent="-291179">
              <a:buFont typeface="Arial" panose="020B0604020202020204" pitchFamily="34" charset="0"/>
              <a:buChar char="•"/>
            </a:pPr>
            <a:r>
              <a:rPr lang="en-US" dirty="0">
                <a:latin typeface="Alegreya Sans" panose="00000500000000000000" pitchFamily="2" charset="0"/>
                <a:ea typeface="Calibri" panose="020F0502020204030204" pitchFamily="34" charset="0"/>
                <a:cs typeface="Times New Roman" panose="02020603050405020304" pitchFamily="18" charset="0"/>
              </a:rPr>
              <a:t>Language: English/Spanish</a:t>
            </a:r>
          </a:p>
          <a:p>
            <a:pPr marL="291179" indent="-291179">
              <a:buFont typeface="Arial" panose="020B0604020202020204" pitchFamily="34" charset="0"/>
              <a:buChar char="•"/>
            </a:pPr>
            <a:r>
              <a:rPr lang="en-US" dirty="0">
                <a:latin typeface="Alegreya Sans" panose="00000500000000000000" pitchFamily="2" charset="0"/>
                <a:ea typeface="Calibri" panose="020F0502020204030204" pitchFamily="34" charset="0"/>
                <a:cs typeface="Times New Roman" panose="02020603050405020304" pitchFamily="18" charset="0"/>
              </a:rPr>
              <a:t>Birth history: full-term 39 weeks vaginal delivery. Apgars 7, 9. Birth weight 7.5 pounds (3.5kg). length 19 inches. Hearing screen passed. Newborn blood screening not back yet. Maternal blood type A+.  Maternal serologies negative.</a:t>
            </a:r>
          </a:p>
          <a:p>
            <a:pPr marL="291179" indent="-291179">
              <a:buFont typeface="Arial" panose="020B0604020202020204" pitchFamily="34" charset="0"/>
              <a:buChar char="•"/>
            </a:pPr>
            <a:r>
              <a:rPr lang="en-US" dirty="0">
                <a:latin typeface="Alegreya Sans" panose="00000500000000000000" pitchFamily="2" charset="0"/>
                <a:ea typeface="Calibri" panose="020F0502020204030204" pitchFamily="34" charset="0"/>
                <a:cs typeface="Times New Roman" panose="02020603050405020304" pitchFamily="18" charset="0"/>
              </a:rPr>
              <a:t>Vitamin K given. Hep B vaccine given.</a:t>
            </a:r>
          </a:p>
          <a:p>
            <a:pPr marL="291179" indent="-291179">
              <a:buFont typeface="Arial" panose="020B0604020202020204" pitchFamily="34" charset="0"/>
              <a:buChar char="•"/>
            </a:pPr>
            <a:r>
              <a:rPr lang="en-US" dirty="0">
                <a:latin typeface="Alegreya Sans" panose="00000500000000000000" pitchFamily="2" charset="0"/>
                <a:ea typeface="Calibri" panose="020F0502020204030204" pitchFamily="34" charset="0"/>
                <a:cs typeface="Times New Roman" panose="02020603050405020304" pitchFamily="18" charset="0"/>
              </a:rPr>
              <a:t>Newborn Screen pending.</a:t>
            </a:r>
          </a:p>
          <a:p>
            <a:pPr marL="291179" indent="-291179">
              <a:buFont typeface="Arial" panose="020B0604020202020204" pitchFamily="34" charset="0"/>
              <a:buChar char="•"/>
            </a:pPr>
            <a:r>
              <a:rPr lang="en-US" dirty="0">
                <a:latin typeface="Alegreya Sans" panose="00000500000000000000" pitchFamily="2" charset="0"/>
                <a:ea typeface="Calibri" panose="020F0502020204030204" pitchFamily="34" charset="0"/>
                <a:cs typeface="Times New Roman" panose="02020603050405020304" pitchFamily="18" charset="0"/>
              </a:rPr>
              <a:t>Weight today 7.2 pounds (3.27 kg). </a:t>
            </a:r>
          </a:p>
          <a:p>
            <a:pPr marL="291179" indent="-291179">
              <a:buFont typeface="Arial" panose="020B0604020202020204" pitchFamily="34" charset="0"/>
              <a:buChar char="•"/>
            </a:pPr>
            <a:r>
              <a:rPr lang="en-US" dirty="0">
                <a:latin typeface="Alegreya Sans" panose="00000500000000000000" pitchFamily="2" charset="0"/>
                <a:ea typeface="Calibri" panose="020F0502020204030204" pitchFamily="34" charset="0"/>
                <a:cs typeface="Times New Roman" panose="02020603050405020304" pitchFamily="18" charset="0"/>
              </a:rPr>
              <a:t>Nutrition: Breastfeeding 10 minutes on each breast every 3 hours.</a:t>
            </a:r>
          </a:p>
          <a:p>
            <a:pPr marL="291179" indent="-291179">
              <a:buFont typeface="Arial" panose="020B0604020202020204" pitchFamily="34" charset="0"/>
              <a:buChar char="•"/>
            </a:pPr>
            <a:r>
              <a:rPr lang="en-US" dirty="0">
                <a:latin typeface="Alegreya Sans" panose="00000500000000000000" pitchFamily="2" charset="0"/>
                <a:ea typeface="Calibri" panose="020F0502020204030204" pitchFamily="34" charset="0"/>
                <a:cs typeface="Times New Roman" panose="02020603050405020304" pitchFamily="18" charset="0"/>
              </a:rPr>
              <a:t>Did not receive vitamin D prescription.</a:t>
            </a:r>
          </a:p>
          <a:p>
            <a:pPr marL="291179" indent="-291179">
              <a:buFont typeface="Arial" panose="020B0604020202020204" pitchFamily="34" charset="0"/>
              <a:buChar char="•"/>
            </a:pPr>
            <a:r>
              <a:rPr lang="en-US" dirty="0">
                <a:latin typeface="Alegreya Sans" panose="00000500000000000000" pitchFamily="2" charset="0"/>
                <a:ea typeface="Calibri" panose="020F0502020204030204" pitchFamily="34" charset="0"/>
                <a:cs typeface="Times New Roman" panose="02020603050405020304" pitchFamily="18" charset="0"/>
              </a:rPr>
              <a:t>4 wet diapers; 1-2 stools. </a:t>
            </a:r>
          </a:p>
          <a:p>
            <a:pPr marL="291179" indent="-291179">
              <a:buFont typeface="Arial" panose="020B0604020202020204" pitchFamily="34" charset="0"/>
              <a:buChar char="•"/>
            </a:pPr>
            <a:r>
              <a:rPr lang="en-US" dirty="0">
                <a:latin typeface="Alegreya Sans" panose="00000500000000000000" pitchFamily="2" charset="0"/>
                <a:ea typeface="Calibri" panose="020F0502020204030204" pitchFamily="34" charset="0"/>
                <a:cs typeface="Times New Roman" panose="02020603050405020304" pitchFamily="18" charset="0"/>
              </a:rPr>
              <a:t>Sleeps on his back.</a:t>
            </a:r>
          </a:p>
          <a:p>
            <a:pPr marL="291179" indent="-291179">
              <a:buFont typeface="Arial" panose="020B0604020202020204" pitchFamily="34" charset="0"/>
              <a:buChar char="•"/>
            </a:pPr>
            <a:r>
              <a:rPr lang="en-US" dirty="0">
                <a:latin typeface="Alegreya Sans" panose="00000500000000000000" pitchFamily="2" charset="0"/>
                <a:ea typeface="Calibri" panose="020F0502020204030204" pitchFamily="34" charset="0"/>
                <a:cs typeface="Times New Roman" panose="02020603050405020304" pitchFamily="18" charset="0"/>
              </a:rPr>
              <a:t>Development: typical. </a:t>
            </a:r>
          </a:p>
          <a:p>
            <a:endParaRPr lang="en-US" dirty="0"/>
          </a:p>
        </p:txBody>
      </p:sp>
      <p:sp>
        <p:nvSpPr>
          <p:cNvPr id="4" name="Slide Number Placeholder 3"/>
          <p:cNvSpPr>
            <a:spLocks noGrp="1"/>
          </p:cNvSpPr>
          <p:nvPr>
            <p:ph type="sldNum" sz="quarter" idx="5"/>
          </p:nvPr>
        </p:nvSpPr>
        <p:spPr/>
        <p:txBody>
          <a:bodyPr/>
          <a:lstStyle/>
          <a:p>
            <a:pPr defTabSz="465887">
              <a:defRPr/>
            </a:pPr>
            <a:fld id="{C4979CCF-9EA0-4977-979D-E3AE4A146D1B}" type="slidenum">
              <a:rPr lang="en-US">
                <a:solidFill>
                  <a:prstClr val="black"/>
                </a:solidFill>
                <a:latin typeface="Calibri" panose="020F0502020204030204"/>
              </a:rPr>
              <a:pPr defTabSz="465887">
                <a:defRPr/>
              </a:pPr>
              <a:t>25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8153249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else can you discuss?</a:t>
            </a:r>
          </a:p>
          <a:p>
            <a:pPr marL="291179" indent="-291179">
              <a:buFont typeface="Arial" panose="020B0604020202020204" pitchFamily="34" charset="0"/>
              <a:buChar char="•"/>
            </a:pPr>
            <a:r>
              <a:rPr lang="en-US" dirty="0">
                <a:ea typeface="Calibri" panose="020F0502020204030204" pitchFamily="34" charset="0"/>
                <a:cs typeface="Times New Roman" panose="02020603050405020304" pitchFamily="18" charset="0"/>
              </a:rPr>
              <a:t>Discuss the infant’s weight and ways to promote continual breastfeeding. This can include exclusive breastfeeding for 6 months and continued breastfeeding for as long as mutually desired.  </a:t>
            </a:r>
          </a:p>
          <a:p>
            <a:pPr marL="291179" indent="-291179">
              <a:buFont typeface="Arial" panose="020B0604020202020204" pitchFamily="34" charset="0"/>
              <a:buChar char="•"/>
            </a:pPr>
            <a:r>
              <a:rPr lang="en-US" dirty="0">
                <a:ea typeface="Calibri" panose="020F0502020204030204" pitchFamily="34" charset="0"/>
                <a:cs typeface="Times New Roman" panose="02020603050405020304" pitchFamily="18" charset="0"/>
              </a:rPr>
              <a:t>Explore any barriers to breastfeeding</a:t>
            </a:r>
            <a:r>
              <a:rPr lang="en-US" i="1" dirty="0">
                <a:ea typeface="Calibri" panose="020F0502020204030204" pitchFamily="34" charset="0"/>
                <a:cs typeface="Times New Roman" panose="02020603050405020304" pitchFamily="18" charset="0"/>
              </a:rPr>
              <a:t>.</a:t>
            </a:r>
            <a:endParaRPr lang="en-US" dirty="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defTabSz="465887">
              <a:defRPr/>
            </a:pPr>
            <a:fld id="{C4979CCF-9EA0-4977-979D-E3AE4A146D1B}" type="slidenum">
              <a:rPr lang="en-US">
                <a:solidFill>
                  <a:prstClr val="black"/>
                </a:solidFill>
                <a:latin typeface="Calibri" panose="020F0502020204030204"/>
              </a:rPr>
              <a:pPr defTabSz="465887">
                <a:defRPr/>
              </a:pPr>
              <a:t>26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3950794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parent educational handout, reinforce the information discussed during the visit around nutrition and feeding, as well as other health and safety topics for this infant and family.</a:t>
            </a:r>
          </a:p>
        </p:txBody>
      </p:sp>
      <p:sp>
        <p:nvSpPr>
          <p:cNvPr id="4" name="Slide Number Placeholder 3"/>
          <p:cNvSpPr>
            <a:spLocks noGrp="1"/>
          </p:cNvSpPr>
          <p:nvPr>
            <p:ph type="sldNum" sz="quarter" idx="5"/>
          </p:nvPr>
        </p:nvSpPr>
        <p:spPr/>
        <p:txBody>
          <a:bodyPr/>
          <a:lstStyle/>
          <a:p>
            <a:pPr defTabSz="465887">
              <a:defRPr/>
            </a:pPr>
            <a:fld id="{A8C1E384-404C-49B0-875B-6734F000698F}" type="slidenum">
              <a:rPr lang="en-US">
                <a:solidFill>
                  <a:prstClr val="black"/>
                </a:solidFill>
                <a:latin typeface="Calibri" panose="020F0502020204030204"/>
              </a:rPr>
              <a:pPr defTabSz="465887">
                <a:defRPr/>
              </a:pPr>
              <a:t>27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3732181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 Teaching Points</a:t>
            </a:r>
          </a:p>
          <a:p>
            <a:pPr marL="285750" indent="-285750">
              <a:buFont typeface="Arial" panose="020B0604020202020204" pitchFamily="34" charset="0"/>
              <a:buChar char="•"/>
            </a:pPr>
            <a:r>
              <a:rPr lang="en-US" sz="1800" dirty="0">
                <a:ea typeface="Calibri" panose="020F0502020204030204" pitchFamily="34" charset="0"/>
                <a:cs typeface="Times New Roman" panose="02020603050405020304" pitchFamily="18" charset="0"/>
              </a:rPr>
              <a:t>Remember to use of Previsit Questionnaires and Visit Documentation templates that are useful for consistency and to provide areas for discussion. </a:t>
            </a:r>
          </a:p>
          <a:p>
            <a:pPr marL="285750" indent="-285750">
              <a:buFont typeface="Arial" panose="020B0604020202020204" pitchFamily="34" charset="0"/>
              <a:buChar char="•"/>
            </a:pPr>
            <a:r>
              <a:rPr lang="en-US" sz="1800" dirty="0">
                <a:ea typeface="Calibri" panose="020F0502020204030204" pitchFamily="34" charset="0"/>
                <a:cs typeface="Times New Roman" panose="02020603050405020304" pitchFamily="18" charset="0"/>
              </a:rPr>
              <a:t>Assessment of infant development as well as growth parameters must be done at each visit.  </a:t>
            </a:r>
          </a:p>
          <a:p>
            <a:pPr marL="285750" indent="-285750">
              <a:buFont typeface="Arial" panose="020B0604020202020204" pitchFamily="34" charset="0"/>
              <a:buChar char="•"/>
            </a:pPr>
            <a:r>
              <a:rPr lang="en-US" sz="1800" dirty="0">
                <a:ea typeface="Calibri" panose="020F0502020204030204" pitchFamily="34" charset="0"/>
                <a:cs typeface="Times New Roman" panose="02020603050405020304" pitchFamily="18" charset="0"/>
              </a:rPr>
              <a:t>Pediatric health care professionals can provide counseling and reassurance regarding breastfeeding.   </a:t>
            </a:r>
          </a:p>
          <a:p>
            <a:endParaRPr lang="en-US" dirty="0"/>
          </a:p>
        </p:txBody>
      </p:sp>
      <p:sp>
        <p:nvSpPr>
          <p:cNvPr id="4" name="Slide Number Placeholder 3"/>
          <p:cNvSpPr>
            <a:spLocks noGrp="1"/>
          </p:cNvSpPr>
          <p:nvPr>
            <p:ph type="sldNum" sz="quarter" idx="5"/>
          </p:nvPr>
        </p:nvSpPr>
        <p:spPr/>
        <p:txBody>
          <a:bodyPr/>
          <a:lstStyle/>
          <a:p>
            <a:fld id="{9F0E5AC0-DB72-441C-9EC6-9F9B151735FD}" type="slidenum">
              <a:rPr lang="en-US" smtClean="0"/>
              <a:t>28</a:t>
            </a:fld>
            <a:endParaRPr lang="en-US" dirty="0"/>
          </a:p>
        </p:txBody>
      </p:sp>
    </p:spTree>
    <p:extLst>
      <p:ext uri="{BB962C8B-B14F-4D97-AF65-F5344CB8AC3E}">
        <p14:creationId xmlns:p14="http://schemas.microsoft.com/office/powerpoint/2010/main" val="5682661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 Teaching Points</a:t>
            </a:r>
          </a:p>
          <a:p>
            <a:pPr marL="285750" indent="-285750">
              <a:buFont typeface="Arial" panose="020B0604020202020204" pitchFamily="34" charset="0"/>
              <a:buChar char="•"/>
            </a:pPr>
            <a:r>
              <a:rPr lang="en-US" sz="1800" dirty="0">
                <a:ea typeface="Calibri" panose="020F0502020204030204" pitchFamily="34" charset="0"/>
                <a:cs typeface="Times New Roman" panose="02020603050405020304" pitchFamily="18" charset="0"/>
              </a:rPr>
              <a:t>Understand the benefits of breastfeeding. </a:t>
            </a:r>
          </a:p>
          <a:p>
            <a:pPr marL="751637" lvl="1" indent="-285750">
              <a:buFont typeface="Courier New" panose="02070309020205020404" pitchFamily="49" charset="0"/>
              <a:buChar char="o"/>
            </a:pPr>
            <a:r>
              <a:rPr lang="en-US" sz="1800" dirty="0">
                <a:ea typeface="Calibri" panose="020F0502020204030204" pitchFamily="34" charset="0"/>
                <a:cs typeface="Times New Roman" panose="02020603050405020304" pitchFamily="18" charset="0"/>
              </a:rPr>
              <a:t>Breastfeeding exclusively for the first 6 months is beneficial for growth and development.  </a:t>
            </a:r>
          </a:p>
          <a:p>
            <a:pPr marL="751637" lvl="1" indent="-285750">
              <a:buFont typeface="Courier New" panose="02070309020205020404" pitchFamily="49" charset="0"/>
              <a:buChar char="o"/>
            </a:pPr>
            <a:r>
              <a:rPr lang="en-US" sz="1800" dirty="0">
                <a:ea typeface="Calibri" panose="020F0502020204030204" pitchFamily="34" charset="0"/>
                <a:cs typeface="Times New Roman" panose="02020603050405020304" pitchFamily="18" charset="0"/>
              </a:rPr>
              <a:t>Health care professionals should identify reasons or barriers a mother may decide not to breastfeed and to know resources to assist a mother to continue to breastfeed. </a:t>
            </a:r>
          </a:p>
          <a:p>
            <a:pPr marL="285750" indent="-285750">
              <a:buFont typeface="Arial" panose="020B0604020202020204" pitchFamily="34" charset="0"/>
              <a:buChar char="•"/>
            </a:pPr>
            <a:r>
              <a:rPr lang="en-US" sz="1800" dirty="0">
                <a:ea typeface="Calibri" panose="020F0502020204030204" pitchFamily="34" charset="0"/>
                <a:cs typeface="Times New Roman" panose="02020603050405020304" pitchFamily="18" charset="0"/>
              </a:rPr>
              <a:t>Educational handouts are helpful for teach back. </a:t>
            </a:r>
          </a:p>
          <a:p>
            <a:pPr marL="285750" indent="-285750">
              <a:buFont typeface="Arial" panose="020B0604020202020204" pitchFamily="34" charset="0"/>
              <a:buChar char="•"/>
            </a:pPr>
            <a:r>
              <a:rPr lang="en-US" sz="1800" dirty="0">
                <a:ea typeface="Calibri" panose="020F0502020204030204" pitchFamily="34" charset="0"/>
                <a:cs typeface="Times New Roman" panose="02020603050405020304" pitchFamily="18" charset="0"/>
              </a:rPr>
              <a:t>Disparities in breastfeeding exist due to socioeconomic factors such as income and earlier return to work.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a typeface="Calibri" panose="020F0502020204030204" pitchFamily="34" charset="0"/>
                <a:cs typeface="Times New Roman" panose="02020603050405020304" pitchFamily="18" charset="0"/>
              </a:rPr>
              <a:t>   Solids should not be introduced until the infant is 6 months old and is developmentally ready for introduction to solids.</a:t>
            </a:r>
          </a:p>
          <a:p>
            <a:endParaRPr lang="en-US" dirty="0"/>
          </a:p>
        </p:txBody>
      </p:sp>
      <p:sp>
        <p:nvSpPr>
          <p:cNvPr id="4" name="Slide Number Placeholder 3"/>
          <p:cNvSpPr>
            <a:spLocks noGrp="1"/>
          </p:cNvSpPr>
          <p:nvPr>
            <p:ph type="sldNum" sz="quarter" idx="5"/>
          </p:nvPr>
        </p:nvSpPr>
        <p:spPr/>
        <p:txBody>
          <a:bodyPr/>
          <a:lstStyle/>
          <a:p>
            <a:fld id="{9F0E5AC0-DB72-441C-9EC6-9F9B151735FD}" type="slidenum">
              <a:rPr lang="en-US" smtClean="0"/>
              <a:t>29</a:t>
            </a:fld>
            <a:endParaRPr lang="en-US" dirty="0"/>
          </a:p>
        </p:txBody>
      </p:sp>
    </p:spTree>
    <p:extLst>
      <p:ext uri="{BB962C8B-B14F-4D97-AF65-F5344CB8AC3E}">
        <p14:creationId xmlns:p14="http://schemas.microsoft.com/office/powerpoint/2010/main" val="220835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complete the pre-test prior to reviewing the presentation.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0E5AC0-DB72-441C-9EC6-9F9B151735F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54999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complete the post-test prior to ending the presentation.</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0E5AC0-DB72-441C-9EC6-9F9B151735FD}" type="slidenum">
              <a:rPr lang="en-US" smtClean="0"/>
              <a:t>30</a:t>
            </a:fld>
            <a:endParaRPr lang="en-US" dirty="0"/>
          </a:p>
        </p:txBody>
      </p:sp>
    </p:spTree>
    <p:extLst>
      <p:ext uri="{BB962C8B-B14F-4D97-AF65-F5344CB8AC3E}">
        <p14:creationId xmlns:p14="http://schemas.microsoft.com/office/powerpoint/2010/main" val="9549888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clinical resources to support your learning and practice to promote healthy growth in early infancy.</a:t>
            </a:r>
          </a:p>
          <a:p>
            <a:endParaRPr lang="en-US" dirty="0"/>
          </a:p>
        </p:txBody>
      </p:sp>
      <p:sp>
        <p:nvSpPr>
          <p:cNvPr id="4" name="Slide Number Placeholder 3"/>
          <p:cNvSpPr>
            <a:spLocks noGrp="1"/>
          </p:cNvSpPr>
          <p:nvPr>
            <p:ph type="sldNum" sz="quarter" idx="5"/>
          </p:nvPr>
        </p:nvSpPr>
        <p:spPr/>
        <p:txBody>
          <a:bodyPr/>
          <a:lstStyle/>
          <a:p>
            <a:pPr defTabSz="465887">
              <a:defRPr/>
            </a:pPr>
            <a:fld id="{C4979CCF-9EA0-4977-979D-E3AE4A146D1B}" type="slidenum">
              <a:rPr lang="en-US">
                <a:solidFill>
                  <a:prstClr val="black"/>
                </a:solidFill>
                <a:latin typeface="Calibri" panose="020F0502020204030204"/>
              </a:rPr>
              <a:pPr defTabSz="465887">
                <a:defRPr/>
              </a:pPr>
              <a:t>31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829645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100" dirty="0">
                <a:effectLst/>
                <a:latin typeface="Alegreya Sans" panose="00000500000000000000" pitchFamily="2" charset="0"/>
                <a:ea typeface="Calibri" panose="020F0502020204030204" pitchFamily="34" charset="0"/>
                <a:cs typeface="Times New Roman" panose="02020603050405020304" pitchFamily="18" charset="0"/>
              </a:rPr>
              <a:t>Here are clinical resources to support your learning and practice to promote health growth in early infancy.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defTabSz="465887">
              <a:defRPr/>
            </a:pPr>
            <a:fld id="{C4979CCF-9EA0-4977-979D-E3AE4A146D1B}" type="slidenum">
              <a:rPr lang="en-US">
                <a:solidFill>
                  <a:prstClr val="black"/>
                </a:solidFill>
                <a:latin typeface="Calibri" panose="020F0502020204030204"/>
              </a:rPr>
              <a:pPr defTabSz="465887">
                <a:defRPr/>
              </a:pPr>
              <a:t>32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6887367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100" dirty="0">
                <a:effectLst/>
                <a:latin typeface="Alegreya Sans" panose="00000500000000000000" pitchFamily="2" charset="0"/>
                <a:ea typeface="Calibri" panose="020F0502020204030204" pitchFamily="34" charset="0"/>
                <a:cs typeface="Times New Roman" panose="02020603050405020304" pitchFamily="18" charset="0"/>
              </a:rPr>
              <a:t> Here are some family-focused resources to support and promote healthy growth in early infancy.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defTabSz="465887">
              <a:defRPr/>
            </a:pPr>
            <a:fld id="{C4979CCF-9EA0-4977-979D-E3AE4A146D1B}" type="slidenum">
              <a:rPr lang="en-US">
                <a:solidFill>
                  <a:prstClr val="black"/>
                </a:solidFill>
                <a:latin typeface="Calibri" panose="020F0502020204030204"/>
              </a:rPr>
              <a:pPr defTabSz="465887">
                <a:defRPr/>
              </a:pPr>
              <a:t>33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5393549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0E5AC0-DB72-441C-9EC6-9F9B151735FD}" type="slidenum">
              <a:rPr lang="en-US" smtClean="0"/>
              <a:t>34</a:t>
            </a:fld>
            <a:endParaRPr lang="en-US" dirty="0"/>
          </a:p>
        </p:txBody>
      </p:sp>
    </p:spTree>
    <p:extLst>
      <p:ext uri="{BB962C8B-B14F-4D97-AF65-F5344CB8AC3E}">
        <p14:creationId xmlns:p14="http://schemas.microsoft.com/office/powerpoint/2010/main" val="15333716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0E5AC0-DB72-441C-9EC6-9F9B151735FD}" type="slidenum">
              <a:rPr lang="en-US" smtClean="0"/>
              <a:t>35</a:t>
            </a:fld>
            <a:endParaRPr lang="en-US" dirty="0"/>
          </a:p>
        </p:txBody>
      </p:sp>
    </p:spTree>
    <p:extLst>
      <p:ext uri="{BB962C8B-B14F-4D97-AF65-F5344CB8AC3E}">
        <p14:creationId xmlns:p14="http://schemas.microsoft.com/office/powerpoint/2010/main" val="2200776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222222"/>
                </a:solidFill>
                <a:ea typeface="Calibri" panose="020F0502020204030204" pitchFamily="34" charset="0"/>
                <a:cs typeface="Arial" panose="020B0604020202020204" pitchFamily="34" charset="0"/>
              </a:rPr>
              <a:t>As a result of completing this module, the participant will be able to:</a:t>
            </a:r>
          </a:p>
          <a:p>
            <a:endParaRPr lang="en-US" dirty="0">
              <a:solidFill>
                <a:srgbClr val="222222"/>
              </a:solidFill>
              <a:ea typeface="Calibri" panose="020F0502020204030204" pitchFamily="34" charset="0"/>
              <a:cs typeface="Arial" panose="020B0604020202020204" pitchFamily="34" charset="0"/>
            </a:endParaRPr>
          </a:p>
          <a:p>
            <a:pPr marL="349415" indent="-349415">
              <a:buFont typeface="Wingdings" panose="05000000000000000000" pitchFamily="2" charset="2"/>
              <a:buChar char="q"/>
            </a:pPr>
            <a:r>
              <a:rPr lang="en-US" dirty="0">
                <a:ea typeface="Calibri" panose="020F0502020204030204" pitchFamily="34" charset="0"/>
                <a:cs typeface="Times New Roman" panose="02020603050405020304" pitchFamily="18" charset="0"/>
              </a:rPr>
              <a:t>Promote healthy eating and growth starting in the newborn period.</a:t>
            </a:r>
          </a:p>
          <a:p>
            <a:pPr marL="349415" indent="-349415">
              <a:buFont typeface="Wingdings" panose="05000000000000000000" pitchFamily="2" charset="2"/>
              <a:buChar char="q"/>
            </a:pPr>
            <a:r>
              <a:rPr lang="en-US" dirty="0">
                <a:ea typeface="Calibri" panose="020F0502020204030204" pitchFamily="34" charset="0"/>
                <a:cs typeface="Times New Roman" panose="02020603050405020304" pitchFamily="18" charset="0"/>
              </a:rPr>
              <a:t>Identify important aspects of the maternal history.</a:t>
            </a:r>
          </a:p>
          <a:p>
            <a:pPr marL="349415" indent="-349415">
              <a:buFont typeface="Wingdings" panose="05000000000000000000" pitchFamily="2" charset="2"/>
              <a:buChar char="q"/>
            </a:pPr>
            <a:r>
              <a:rPr lang="en-US" dirty="0">
                <a:ea typeface="Calibri" panose="020F0502020204030204" pitchFamily="34" charset="0"/>
                <a:cs typeface="Times New Roman" panose="02020603050405020304" pitchFamily="18" charset="0"/>
              </a:rPr>
              <a:t>Develop an approach to assess parent responsiveness to infant hunger and safety cues, breastfeeding in the absences of hunger, sleep duration and quality.</a:t>
            </a:r>
          </a:p>
          <a:p>
            <a:pPr marL="349415" indent="-349415">
              <a:buFont typeface="Wingdings" panose="05000000000000000000" pitchFamily="2" charset="2"/>
              <a:buChar char="q"/>
            </a:pPr>
            <a:r>
              <a:rPr lang="en-US" dirty="0">
                <a:ea typeface="Calibri" panose="020F0502020204030204" pitchFamily="34" charset="0"/>
                <a:cs typeface="Times New Roman" panose="02020603050405020304" pitchFamily="18" charset="0"/>
              </a:rPr>
              <a:t>Address sociocultural, economic, or other barriers to food and nutritional needs.</a:t>
            </a:r>
          </a:p>
          <a:p>
            <a:endParaRPr lang="en-US" dirty="0"/>
          </a:p>
        </p:txBody>
      </p:sp>
      <p:sp>
        <p:nvSpPr>
          <p:cNvPr id="4" name="Slide Number Placeholder 3"/>
          <p:cNvSpPr>
            <a:spLocks noGrp="1"/>
          </p:cNvSpPr>
          <p:nvPr>
            <p:ph type="sldNum" sz="quarter" idx="5"/>
          </p:nvPr>
        </p:nvSpPr>
        <p:spPr/>
        <p:txBody>
          <a:bodyPr/>
          <a:lstStyle/>
          <a:p>
            <a:pPr defTabSz="465887">
              <a:defRPr/>
            </a:pPr>
            <a:fld id="{C4979CCF-9EA0-4977-979D-E3AE4A146D1B}" type="slidenum">
              <a:rPr lang="en-US">
                <a:solidFill>
                  <a:prstClr val="black"/>
                </a:solidFill>
                <a:latin typeface="Calibri" panose="020F0502020204030204"/>
              </a:rPr>
              <a:pPr defTabSz="465887">
                <a:defRPr/>
              </a:pPr>
              <a:t>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423806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It is important that health care professionals are assuring that infants are being provided a</a:t>
            </a:r>
            <a:r>
              <a:rPr lang="en-US" sz="1200" dirty="0">
                <a:ea typeface="Calibri" panose="020F0502020204030204" pitchFamily="34" charset="0"/>
                <a:cs typeface="Times New Roman" panose="02020603050405020304" pitchFamily="18" charset="0"/>
              </a:rPr>
              <a:t>dequate nutrition during infancy in order to ensure the health, growth and development of infants and children.</a:t>
            </a:r>
          </a:p>
          <a:p>
            <a:endParaRPr lang="en-US" sz="1200" dirty="0">
              <a:ea typeface="Calibri" panose="020F0502020204030204" pitchFamily="34" charset="0"/>
              <a:cs typeface="Times New Roman" panose="02020603050405020304" pitchFamily="18" charset="0"/>
            </a:endParaRPr>
          </a:p>
          <a:p>
            <a:r>
              <a:rPr lang="en-US" sz="1200" dirty="0">
                <a:ea typeface="Calibri" panose="020F0502020204030204" pitchFamily="34" charset="0"/>
                <a:cs typeface="Times New Roman" panose="02020603050405020304" pitchFamily="18" charset="0"/>
              </a:rPr>
              <a:t>The pediatric health care professional will be able to:</a:t>
            </a:r>
          </a:p>
          <a:p>
            <a:pPr marL="757066" lvl="1" indent="-291179">
              <a:buFont typeface="+mj-lt"/>
              <a:buAutoNum type="arabicPeriod"/>
            </a:pPr>
            <a:r>
              <a:rPr lang="en-US" sz="1200" kern="1200" dirty="0">
                <a:effectLst/>
                <a:ea typeface="Calibri" panose="020F0502020204030204" pitchFamily="34" charset="0"/>
                <a:cs typeface="Times New Roman" panose="02020603050405020304" pitchFamily="18" charset="0"/>
              </a:rPr>
              <a:t>Identify the role of the pediatric health care professional in promoting and protecting breastfeeding.</a:t>
            </a:r>
            <a:endParaRPr lang="en-US" sz="1200" dirty="0">
              <a:effectLst/>
              <a:ea typeface="Calibri" panose="020F0502020204030204" pitchFamily="34" charset="0"/>
              <a:cs typeface="Times New Roman" panose="02020603050405020304" pitchFamily="18" charset="0"/>
            </a:endParaRPr>
          </a:p>
          <a:p>
            <a:pPr marL="757066" lvl="1" indent="-291179">
              <a:buFont typeface="+mj-lt"/>
              <a:buAutoNum type="arabicPeriod"/>
            </a:pPr>
            <a:r>
              <a:rPr lang="en-US" sz="1200" kern="1200" dirty="0">
                <a:effectLst/>
                <a:ea typeface="Calibri" panose="020F0502020204030204" pitchFamily="34" charset="0"/>
                <a:cs typeface="Times New Roman" panose="02020603050405020304" pitchFamily="18" charset="0"/>
              </a:rPr>
              <a:t>Describe the benefits of breastfeeding.</a:t>
            </a:r>
            <a:endParaRPr lang="en-US" sz="1200" dirty="0">
              <a:effectLst/>
              <a:ea typeface="Calibri" panose="020F0502020204030204" pitchFamily="34" charset="0"/>
              <a:cs typeface="Times New Roman" panose="02020603050405020304" pitchFamily="18" charset="0"/>
            </a:endParaRPr>
          </a:p>
          <a:p>
            <a:pPr marL="757066" lvl="1" indent="-291179">
              <a:buFont typeface="+mj-lt"/>
              <a:buAutoNum type="arabicPeriod"/>
            </a:pPr>
            <a:r>
              <a:rPr lang="en-US" sz="1200" kern="1200" dirty="0">
                <a:effectLst/>
                <a:ea typeface="Calibri" panose="020F0502020204030204" pitchFamily="34" charset="0"/>
                <a:cs typeface="Times New Roman" panose="02020603050405020304" pitchFamily="18" charset="0"/>
              </a:rPr>
              <a:t>Identify reasons a mother may decide not to breastfeed.</a:t>
            </a:r>
            <a:endParaRPr lang="en-US" sz="1200" dirty="0">
              <a:effectLst/>
              <a:ea typeface="Calibri" panose="020F0502020204030204" pitchFamily="34" charset="0"/>
              <a:cs typeface="Times New Roman" panose="02020603050405020304" pitchFamily="18" charset="0"/>
            </a:endParaRPr>
          </a:p>
          <a:p>
            <a:pPr marL="757066" lvl="1" indent="-291179">
              <a:buFont typeface="+mj-lt"/>
              <a:buAutoNum type="arabicPeriod"/>
            </a:pPr>
            <a:r>
              <a:rPr lang="en-US" sz="1200" kern="1200" dirty="0">
                <a:effectLst/>
                <a:ea typeface="Calibri" panose="020F0502020204030204" pitchFamily="34" charset="0"/>
                <a:cs typeface="Times New Roman" panose="02020603050405020304" pitchFamily="18" charset="0"/>
              </a:rPr>
              <a:t>Use best practices to promote healthy growth beginning in the newborn period and address the barriers that may be present. This includes the importance of responsive feeding and healthy habits in infancy on healthy growth.</a:t>
            </a:r>
            <a:endParaRPr lang="en-US" sz="1200" dirty="0">
              <a:effectLst/>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78830B11-8F6B-4D2E-AC3E-FC53AB5C3465}" type="slidenum">
              <a:rPr lang="en-US" smtClean="0"/>
              <a:t>5</a:t>
            </a:fld>
            <a:endParaRPr lang="en-US" dirty="0"/>
          </a:p>
        </p:txBody>
      </p:sp>
    </p:spTree>
    <p:extLst>
      <p:ext uri="{BB962C8B-B14F-4D97-AF65-F5344CB8AC3E}">
        <p14:creationId xmlns:p14="http://schemas.microsoft.com/office/powerpoint/2010/main" val="924348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US" dirty="0">
                <a:latin typeface="+mn-lt"/>
                <a:ea typeface="Calibri" panose="020F0502020204030204" pitchFamily="34" charset="0"/>
                <a:cs typeface="Times New Roman" panose="02020603050405020304" pitchFamily="18" charset="0"/>
              </a:rPr>
              <a:t>As there are disparities noted in infant mortality, there are similar disparities in breastfeeding.</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latin typeface="+mn-lt"/>
                <a:ea typeface="Calibri" panose="020F0502020204030204" pitchFamily="34" charset="0"/>
                <a:cs typeface="Times New Roman" panose="02020603050405020304" pitchFamily="18" charset="0"/>
              </a:rPr>
              <a:t>According to the CDC, </a:t>
            </a:r>
            <a:r>
              <a:rPr lang="en-US" sz="1800" dirty="0">
                <a:latin typeface="+mn-lt"/>
              </a:rPr>
              <a:t>demographic characteristics and family breastfeeding history play a role in Hispanic mothers having a higher rate of breastfeeding. While this </a:t>
            </a:r>
            <a:r>
              <a:rPr lang="en-US" dirty="0">
                <a:latin typeface="+mn-lt"/>
                <a:ea typeface="Calibri" panose="020F0502020204030204" pitchFamily="34" charset="0"/>
                <a:cs typeface="Times New Roman" panose="02020603050405020304" pitchFamily="18" charset="0"/>
              </a:rPr>
              <a:t>research suggests Hispanic women have higher rate to initiate breastfeeding, the group is also more likely to supplement formula earlier and to introduce solids earlier.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latin typeface="+mn-lt"/>
                <a:ea typeface="Calibri" panose="020F0502020204030204" pitchFamily="34" charset="0"/>
                <a:cs typeface="Times New Roman" panose="02020603050405020304" pitchFamily="18" charset="0"/>
              </a:rPr>
              <a:t>From data available from the CDC, 21.2% of Black infants and 19.6% of Native American infants were exclusively breastfed for the first 6 months of life. The CDC also reports 21.5% Hispanic and 26.8% Non-Hispanic Asian rate for exclusive breastfeeding through 6 months.</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latin typeface="+mn-lt"/>
                <a:ea typeface="Calibri" panose="020F0502020204030204" pitchFamily="34" charset="0"/>
                <a:cs typeface="Times New Roman" panose="02020603050405020304" pitchFamily="18" charset="0"/>
              </a:rPr>
              <a:t>This is in comparison to 28.7% White infants and a national average of 25.6%.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latin typeface="+mn-lt"/>
                <a:ea typeface="Calibri" panose="020F0502020204030204" pitchFamily="34" charset="0"/>
                <a:cs typeface="Times New Roman" panose="02020603050405020304" pitchFamily="18" charset="0"/>
              </a:rPr>
              <a:t>The low rate for breastfeeding infants through the first 6 months of life is especially true for low-income Black women who return to work earlier in comparison to other racial or ethnic groups. There are also challenges with work schedules, support for breastfeeding or expressing breast milk. </a:t>
            </a:r>
          </a:p>
          <a:p>
            <a:endParaRPr lang="en-US" dirty="0"/>
          </a:p>
        </p:txBody>
      </p:sp>
      <p:sp>
        <p:nvSpPr>
          <p:cNvPr id="4" name="Slide Number Placeholder 3"/>
          <p:cNvSpPr>
            <a:spLocks noGrp="1"/>
          </p:cNvSpPr>
          <p:nvPr>
            <p:ph type="sldNum" sz="quarter" idx="5"/>
          </p:nvPr>
        </p:nvSpPr>
        <p:spPr/>
        <p:txBody>
          <a:bodyPr/>
          <a:lstStyle/>
          <a:p>
            <a:fld id="{9F0E5AC0-DB72-441C-9EC6-9F9B151735FD}" type="slidenum">
              <a:rPr lang="en-US" smtClean="0"/>
              <a:t>6</a:t>
            </a:fld>
            <a:endParaRPr lang="en-US" dirty="0"/>
          </a:p>
        </p:txBody>
      </p:sp>
    </p:spTree>
    <p:extLst>
      <p:ext uri="{BB962C8B-B14F-4D97-AF65-F5344CB8AC3E}">
        <p14:creationId xmlns:p14="http://schemas.microsoft.com/office/powerpoint/2010/main" val="3509688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ea typeface="Calibri" panose="020F0502020204030204" pitchFamily="34" charset="0"/>
                <a:cs typeface="Times New Roman" panose="02020603050405020304" pitchFamily="18" charset="0"/>
              </a:rPr>
              <a:t>Data available from the CDC, 21.2% of Black infants and 19.6% of Native American infants were exclusively breastfed the first 6 months of life. The CDC also reports that 21.5% Hispanic and 26.8% Non-Hispanic Asian rate for exclusive breastfeeding through 6 months.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ea typeface="Calibri" panose="020F0502020204030204" pitchFamily="34" charset="0"/>
                <a:cs typeface="Times New Roman" panose="02020603050405020304" pitchFamily="18" charset="0"/>
              </a:rPr>
              <a:t>This is in comparison to 28.7% White infants and a national average of 25.6%. </a:t>
            </a:r>
          </a:p>
          <a:p>
            <a:endParaRPr lang="en-US" dirty="0"/>
          </a:p>
        </p:txBody>
      </p:sp>
      <p:sp>
        <p:nvSpPr>
          <p:cNvPr id="4" name="Slide Number Placeholder 3"/>
          <p:cNvSpPr>
            <a:spLocks noGrp="1"/>
          </p:cNvSpPr>
          <p:nvPr>
            <p:ph type="sldNum" sz="quarter" idx="5"/>
          </p:nvPr>
        </p:nvSpPr>
        <p:spPr/>
        <p:txBody>
          <a:bodyPr/>
          <a:lstStyle/>
          <a:p>
            <a:fld id="{9F0E5AC0-DB72-441C-9EC6-9F9B151735FD}" type="slidenum">
              <a:rPr lang="en-US" smtClean="0"/>
              <a:t>7</a:t>
            </a:fld>
            <a:endParaRPr lang="en-US" dirty="0"/>
          </a:p>
        </p:txBody>
      </p:sp>
    </p:spTree>
    <p:extLst>
      <p:ext uri="{BB962C8B-B14F-4D97-AF65-F5344CB8AC3E}">
        <p14:creationId xmlns:p14="http://schemas.microsoft.com/office/powerpoint/2010/main" val="986107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Compared to </a:t>
            </a:r>
            <a:r>
              <a:rPr lang="en-US" u="sng" dirty="0"/>
              <a:t>exclusive</a:t>
            </a:r>
            <a:r>
              <a:rPr lang="en-US" dirty="0"/>
              <a:t> breastfeeding as shown in the previous slide, the national average for ANY breastfeeding initiation rate is 83.9% per the CDC data. The breastfeeding initiation rate is highest for non-Hispanic and Asian population; the breastfeeding initiation rate is higher for non-Hispanic white and Hispanic populations as compared to non-Hispanic black or African-American populations. </a:t>
            </a:r>
          </a:p>
          <a:p>
            <a:endParaRPr lang="en-US" dirty="0"/>
          </a:p>
        </p:txBody>
      </p:sp>
      <p:sp>
        <p:nvSpPr>
          <p:cNvPr id="4" name="Slide Number Placeholder 3"/>
          <p:cNvSpPr>
            <a:spLocks noGrp="1"/>
          </p:cNvSpPr>
          <p:nvPr>
            <p:ph type="sldNum" sz="quarter" idx="5"/>
          </p:nvPr>
        </p:nvSpPr>
        <p:spPr/>
        <p:txBody>
          <a:bodyPr/>
          <a:lstStyle/>
          <a:p>
            <a:fld id="{9F0E5AC0-DB72-441C-9EC6-9F9B151735FD}" type="slidenum">
              <a:rPr lang="en-US" smtClean="0"/>
              <a:t>8</a:t>
            </a:fld>
            <a:endParaRPr lang="en-US" dirty="0"/>
          </a:p>
        </p:txBody>
      </p:sp>
    </p:spTree>
    <p:extLst>
      <p:ext uri="{BB962C8B-B14F-4D97-AF65-F5344CB8AC3E}">
        <p14:creationId xmlns:p14="http://schemas.microsoft.com/office/powerpoint/2010/main" val="1901409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ea typeface="Calibri" panose="020F0502020204030204" pitchFamily="34" charset="0"/>
                <a:cs typeface="Times New Roman" panose="02020603050405020304" pitchFamily="18" charset="0"/>
              </a:rPr>
              <a:t>The disparities in breastfeeding are associated with differences in health outcomes for Black infants, as compared to White infants, with increased cases of necrotizing enterocolitis, acute otitis media and death associated with insufficient breastfeeding. </a:t>
            </a:r>
          </a:p>
          <a:p>
            <a:endParaRPr lang="en-US" dirty="0">
              <a:latin typeface="+mn-lt"/>
              <a:ea typeface="Calibri" panose="020F0502020204030204" pitchFamily="34" charset="0"/>
              <a:cs typeface="Times New Roman" panose="02020603050405020304" pitchFamily="18" charset="0"/>
            </a:endParaRPr>
          </a:p>
          <a:p>
            <a:r>
              <a:rPr lang="en-US" dirty="0">
                <a:latin typeface="+mn-lt"/>
                <a:ea typeface="Calibri" panose="020F0502020204030204" pitchFamily="34" charset="0"/>
                <a:cs typeface="Times New Roman" panose="02020603050405020304" pitchFamily="18" charset="0"/>
              </a:rPr>
              <a:t>Recent research by Mieso and by Kirksey offer insights to the barriers to initiating breastfeeding. Barriers to initiating breastfeeding included absence of lactation support when lactating issues occurred, prenatal and postpartum health complications such as mental health problems, stress related to challenges at home or at work, poverty, and lack of trust in the health care professionals. It was also noted that the implicit biases of health care professionals and/or institution discrimination have an impact with discussions of breastfeeding and the decision for lactation referral.</a:t>
            </a:r>
          </a:p>
          <a:p>
            <a:endParaRPr lang="en-US" dirty="0">
              <a:latin typeface="+mn-lt"/>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F0E5AC0-DB72-441C-9EC6-9F9B151735FD}" type="slidenum">
              <a:rPr lang="en-US" smtClean="0"/>
              <a:t>9</a:t>
            </a:fld>
            <a:endParaRPr lang="en-US" dirty="0"/>
          </a:p>
        </p:txBody>
      </p:sp>
    </p:spTree>
    <p:extLst>
      <p:ext uri="{BB962C8B-B14F-4D97-AF65-F5344CB8AC3E}">
        <p14:creationId xmlns:p14="http://schemas.microsoft.com/office/powerpoint/2010/main" val="2494378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867661"/>
            <a:ext cx="7772400" cy="923330"/>
          </a:xfrm>
        </p:spPr>
        <p:txBody>
          <a:bodyPr lIns="0" tIns="0" rIns="0" bIns="0" anchor="t" anchorCtr="0">
            <a:spAutoFit/>
          </a:bodyPr>
          <a:lstStyle>
            <a:lvl1pPr>
              <a:defRPr sz="6000" baseline="0">
                <a:solidFill>
                  <a:schemeClr val="bg1"/>
                </a:solidFill>
                <a:latin typeface="+mn-lt"/>
              </a:defRPr>
            </a:lvl1pPr>
          </a:lstStyle>
          <a:p>
            <a:r>
              <a:rPr lang="en-US" dirty="0"/>
              <a:t>Presentation Title</a:t>
            </a:r>
          </a:p>
        </p:txBody>
      </p:sp>
      <p:pic>
        <p:nvPicPr>
          <p:cNvPr id="4" name="Picture 3" descr="1LineAAPLogoRevers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25316" y="5874485"/>
            <a:ext cx="3681024" cy="542020"/>
          </a:xfrm>
          <a:prstGeom prst="rect">
            <a:avLst/>
          </a:prstGeom>
        </p:spPr>
      </p:pic>
      <p:sp>
        <p:nvSpPr>
          <p:cNvPr id="6" name="Picture Placeholder 2"/>
          <p:cNvSpPr>
            <a:spLocks noGrp="1"/>
          </p:cNvSpPr>
          <p:nvPr>
            <p:ph type="pic" idx="1" hasCustomPrompt="1"/>
          </p:nvPr>
        </p:nvSpPr>
        <p:spPr>
          <a:xfrm>
            <a:off x="0" y="3337686"/>
            <a:ext cx="4171758" cy="3520314"/>
          </a:xfrm>
        </p:spPr>
        <p:txBody>
          <a:bodyPr anchor="b" anchorCtr="0">
            <a:normAutofit/>
          </a:bodyPr>
          <a:lstStyle>
            <a:lvl1pPr marL="0" indent="0">
              <a:buNone/>
              <a:defRPr sz="2400" baseline="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Picture. To outline a photo, see http://www.gcflearnfree.org/powerpoint2013/17.4</a:t>
            </a:r>
          </a:p>
        </p:txBody>
      </p:sp>
    </p:spTree>
    <p:extLst>
      <p:ext uri="{BB962C8B-B14F-4D97-AF65-F5344CB8AC3E}">
        <p14:creationId xmlns:p14="http://schemas.microsoft.com/office/powerpoint/2010/main" val="3181325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378290"/>
            <a:ext cx="8229600" cy="507831"/>
          </a:xfrm>
        </p:spPr>
        <p:txBody>
          <a:bodyPr>
            <a:spAutoFit/>
          </a:bodyPr>
          <a:lstStyle>
            <a:lvl1pPr>
              <a:defRPr sz="2700" b="1" i="0" cap="small">
                <a:solidFill>
                  <a:srgbClr val="D84E19"/>
                </a:solidFill>
                <a:latin typeface="Georgia"/>
              </a:defRPr>
            </a:lvl1pPr>
          </a:lstStyle>
          <a:p>
            <a:r>
              <a:rPr lang="en-US" dirty="0"/>
              <a:t>Topic Title</a:t>
            </a:r>
          </a:p>
        </p:txBody>
      </p:sp>
      <p:sp>
        <p:nvSpPr>
          <p:cNvPr id="3" name="Content Placeholder 2"/>
          <p:cNvSpPr>
            <a:spLocks noGrp="1"/>
          </p:cNvSpPr>
          <p:nvPr>
            <p:ph sz="half" idx="1"/>
          </p:nvPr>
        </p:nvSpPr>
        <p:spPr>
          <a:xfrm>
            <a:off x="457200" y="2194560"/>
            <a:ext cx="4038600" cy="3836010"/>
          </a:xfrm>
        </p:spPr>
        <p:txBody>
          <a:bodyPr>
            <a:noAutofit/>
          </a:bodyPr>
          <a:lstStyle>
            <a:lvl1pPr>
              <a:buClr>
                <a:schemeClr val="accent3"/>
              </a:buClr>
              <a:defRPr sz="2100"/>
            </a:lvl1pPr>
            <a:lvl2pPr>
              <a:defRPr sz="1800"/>
            </a:lvl2pPr>
            <a:lvl3pPr marL="857250" indent="-171450">
              <a:buClr>
                <a:schemeClr val="tx1">
                  <a:lumMod val="50000"/>
                  <a:lumOff val="50000"/>
                </a:schemeClr>
              </a:buClr>
              <a:buSzPct val="100000"/>
              <a:buFont typeface="Lucida Grande"/>
              <a:buChar cha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2194560"/>
            <a:ext cx="4038600" cy="3836010"/>
          </a:xfrm>
        </p:spPr>
        <p:txBody>
          <a:bodyPr>
            <a:noAutofit/>
          </a:bodyPr>
          <a:lstStyle>
            <a:lvl1pPr>
              <a:buClr>
                <a:schemeClr val="accent3"/>
              </a:buClr>
              <a:defRPr sz="2100"/>
            </a:lvl1pPr>
            <a:lvl2pPr>
              <a:defRPr sz="1800"/>
            </a:lvl2pPr>
            <a:lvl3pPr marL="857250" indent="-171450">
              <a:buClr>
                <a:schemeClr val="tx1">
                  <a:lumMod val="50000"/>
                  <a:lumOff val="50000"/>
                </a:schemeClr>
              </a:buClr>
              <a:buFont typeface="Lucida Grande"/>
              <a:buChar cha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90926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2340866"/>
            <a:ext cx="8349140" cy="646331"/>
          </a:xfrm>
        </p:spPr>
        <p:txBody>
          <a:bodyPr anchor="t">
            <a:spAutoFit/>
          </a:bodyPr>
          <a:lstStyle>
            <a:lvl1pPr algn="ctr">
              <a:defRPr lang="en-US" sz="3600" b="1" i="0" dirty="0">
                <a:solidFill>
                  <a:srgbClr val="F5AA2C"/>
                </a:solidFill>
                <a:latin typeface="+mn-lt"/>
              </a:defRPr>
            </a:lvl1pPr>
          </a:lstStyle>
          <a:p>
            <a:r>
              <a:rPr lang="en-US" dirty="0"/>
              <a:t>Section title</a:t>
            </a:r>
          </a:p>
        </p:txBody>
      </p:sp>
      <p:sp>
        <p:nvSpPr>
          <p:cNvPr id="3" name="Picture Placeholder 2"/>
          <p:cNvSpPr>
            <a:spLocks noGrp="1"/>
          </p:cNvSpPr>
          <p:nvPr>
            <p:ph type="pic" idx="1" hasCustomPrompt="1"/>
          </p:nvPr>
        </p:nvSpPr>
        <p:spPr>
          <a:xfrm>
            <a:off x="0" y="3337686"/>
            <a:ext cx="4171758" cy="3520314"/>
          </a:xfrm>
        </p:spPr>
        <p:txBody>
          <a:bodyPr anchor="b" anchorCtr="0">
            <a:normAutofit/>
          </a:bodyPr>
          <a:lstStyle>
            <a:lvl1pPr marL="0" indent="0">
              <a:buNone/>
              <a:defRPr sz="1800" baseline="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Picture. To outline a photo, see http://www.gcflearnfree.org/powerpoint2013/17.4</a:t>
            </a:r>
          </a:p>
        </p:txBody>
      </p:sp>
      <p:pic>
        <p:nvPicPr>
          <p:cNvPr id="4" name="Picture 3" descr="1LineAAPLogoRevers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25316" y="5874485"/>
            <a:ext cx="3681024" cy="542020"/>
          </a:xfrm>
          <a:prstGeom prst="rect">
            <a:avLst/>
          </a:prstGeom>
        </p:spPr>
      </p:pic>
    </p:spTree>
    <p:extLst>
      <p:ext uri="{BB962C8B-B14F-4D97-AF65-F5344CB8AC3E}">
        <p14:creationId xmlns:p14="http://schemas.microsoft.com/office/powerpoint/2010/main" val="25786655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0623" y="2514602"/>
            <a:ext cx="2167128" cy="230832"/>
          </a:xfrm>
        </p:spPr>
        <p:txBody>
          <a:bodyPr lIns="0" tIns="0" rIns="0" bIns="0" anchor="t" anchorCtr="0">
            <a:spAutoFit/>
          </a:bodyPr>
          <a:lstStyle>
            <a:lvl1pPr algn="l">
              <a:defRPr sz="1500" b="1" baseline="0">
                <a:solidFill>
                  <a:schemeClr val="accent1"/>
                </a:solidFill>
                <a:latin typeface="+mn-lt"/>
              </a:defRPr>
            </a:lvl1pPr>
          </a:lstStyle>
          <a:p>
            <a:r>
              <a:rPr lang="en-US" dirty="0"/>
              <a:t>Text here.</a:t>
            </a:r>
          </a:p>
        </p:txBody>
      </p:sp>
      <p:sp>
        <p:nvSpPr>
          <p:cNvPr id="3" name="Picture Placeholder 2"/>
          <p:cNvSpPr>
            <a:spLocks noGrp="1"/>
          </p:cNvSpPr>
          <p:nvPr>
            <p:ph type="pic" idx="1"/>
          </p:nvPr>
        </p:nvSpPr>
        <p:spPr>
          <a:xfrm>
            <a:off x="3136392" y="1371600"/>
            <a:ext cx="2606040" cy="3913632"/>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9" name="Picture Placeholder 2"/>
          <p:cNvSpPr>
            <a:spLocks noGrp="1"/>
          </p:cNvSpPr>
          <p:nvPr>
            <p:ph type="pic" idx="13"/>
          </p:nvPr>
        </p:nvSpPr>
        <p:spPr>
          <a:xfrm>
            <a:off x="5943600" y="1371600"/>
            <a:ext cx="2615184" cy="3913632"/>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12" name="Content Placeholder 2"/>
          <p:cNvSpPr>
            <a:spLocks noGrp="1"/>
          </p:cNvSpPr>
          <p:nvPr>
            <p:ph idx="14" hasCustomPrompt="1"/>
          </p:nvPr>
        </p:nvSpPr>
        <p:spPr>
          <a:xfrm>
            <a:off x="3136392" y="5349240"/>
            <a:ext cx="5413248" cy="161583"/>
          </a:xfrm>
        </p:spPr>
        <p:txBody>
          <a:bodyPr lIns="0" tIns="0" rIns="0" bIns="0">
            <a:spAutoFit/>
          </a:bodyPr>
          <a:lstStyle>
            <a:lvl1pPr marL="0" indent="0">
              <a:buClr>
                <a:srgbClr val="F5AA2C"/>
              </a:buClr>
              <a:buFontTx/>
              <a:buNone/>
              <a:defRPr sz="1050"/>
            </a:lvl1pPr>
            <a:lvl3pPr marL="942975" indent="-257175">
              <a:buClr>
                <a:schemeClr val="tx1">
                  <a:lumMod val="50000"/>
                  <a:lumOff val="50000"/>
                </a:schemeClr>
              </a:buClr>
              <a:buFont typeface="Lucida Grande"/>
              <a:buChar char="▪"/>
              <a:defRPr/>
            </a:lvl3pPr>
            <a:lvl4pPr marL="1200150" indent="-171450">
              <a:buFont typeface="Lucida Grande"/>
              <a:buChar char="~"/>
              <a:defRPr/>
            </a:lvl4pPr>
          </a:lstStyle>
          <a:p>
            <a:pPr lvl="0"/>
            <a:r>
              <a:rPr lang="en-US" dirty="0"/>
              <a:t>Caption text, if necessary</a:t>
            </a:r>
          </a:p>
        </p:txBody>
      </p:sp>
    </p:spTree>
    <p:extLst>
      <p:ext uri="{BB962C8B-B14F-4D97-AF65-F5344CB8AC3E}">
        <p14:creationId xmlns:p14="http://schemas.microsoft.com/office/powerpoint/2010/main" val="1212753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or Graph">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283464" y="594360"/>
            <a:ext cx="8559599" cy="513892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Table or graph</a:t>
            </a:r>
          </a:p>
        </p:txBody>
      </p:sp>
      <p:sp>
        <p:nvSpPr>
          <p:cNvPr id="7" name="Content Placeholder 2"/>
          <p:cNvSpPr>
            <a:spLocks noGrp="1"/>
          </p:cNvSpPr>
          <p:nvPr>
            <p:ph idx="14" hasCustomPrompt="1"/>
          </p:nvPr>
        </p:nvSpPr>
        <p:spPr>
          <a:xfrm>
            <a:off x="283463" y="5741663"/>
            <a:ext cx="8559599" cy="161583"/>
          </a:xfrm>
        </p:spPr>
        <p:txBody>
          <a:bodyPr lIns="0" tIns="0" rIns="0" bIns="0">
            <a:spAutoFit/>
          </a:bodyPr>
          <a:lstStyle>
            <a:lvl1pPr marL="0" indent="0">
              <a:buClr>
                <a:srgbClr val="F5AA2C"/>
              </a:buClr>
              <a:buFontTx/>
              <a:buNone/>
              <a:defRPr sz="1050"/>
            </a:lvl1pPr>
            <a:lvl3pPr marL="942975" indent="-257175">
              <a:buClr>
                <a:schemeClr val="tx1">
                  <a:lumMod val="50000"/>
                  <a:lumOff val="50000"/>
                </a:schemeClr>
              </a:buClr>
              <a:buFont typeface="Lucida Grande"/>
              <a:buChar char="▪"/>
              <a:defRPr/>
            </a:lvl3pPr>
            <a:lvl4pPr marL="1200150" indent="-171450">
              <a:buFont typeface="Lucida Grande"/>
              <a:buChar char="~"/>
              <a:defRPr/>
            </a:lvl4pPr>
          </a:lstStyle>
          <a:p>
            <a:pPr lvl="0"/>
            <a:r>
              <a:rPr lang="en-US" dirty="0"/>
              <a:t>Caption text, if necessary</a:t>
            </a:r>
          </a:p>
        </p:txBody>
      </p:sp>
    </p:spTree>
    <p:extLst>
      <p:ext uri="{BB962C8B-B14F-4D97-AF65-F5344CB8AC3E}">
        <p14:creationId xmlns:p14="http://schemas.microsoft.com/office/powerpoint/2010/main" val="4471568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24365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Content Placeholder 2"/>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64" y="0"/>
            <a:ext cx="9137936" cy="6858000"/>
          </a:xfrm>
          <a:prstGeom prst="rect">
            <a:avLst/>
          </a:prstGeom>
        </p:spPr>
      </p:pic>
    </p:spTree>
    <p:extLst>
      <p:ext uri="{BB962C8B-B14F-4D97-AF65-F5344CB8AC3E}">
        <p14:creationId xmlns:p14="http://schemas.microsoft.com/office/powerpoint/2010/main" val="34102919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867661"/>
            <a:ext cx="7772400" cy="923330"/>
          </a:xfrm>
        </p:spPr>
        <p:txBody>
          <a:bodyPr lIns="0" tIns="0" rIns="0" bIns="0" anchor="t" anchorCtr="0">
            <a:spAutoFit/>
          </a:bodyPr>
          <a:lstStyle>
            <a:lvl1pPr>
              <a:defRPr sz="6000" baseline="0">
                <a:solidFill>
                  <a:schemeClr val="bg1"/>
                </a:solidFill>
                <a:latin typeface="+mn-lt"/>
              </a:defRPr>
            </a:lvl1pPr>
          </a:lstStyle>
          <a:p>
            <a:r>
              <a:rPr lang="en-US" dirty="0"/>
              <a:t>Presentation Title</a:t>
            </a:r>
          </a:p>
        </p:txBody>
      </p:sp>
      <p:pic>
        <p:nvPicPr>
          <p:cNvPr id="4" name="Picture 3" descr="1LineAAPLogoRevers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25316" y="5874485"/>
            <a:ext cx="3681024" cy="542020"/>
          </a:xfrm>
          <a:prstGeom prst="rect">
            <a:avLst/>
          </a:prstGeom>
        </p:spPr>
      </p:pic>
      <p:sp>
        <p:nvSpPr>
          <p:cNvPr id="6" name="Picture Placeholder 2"/>
          <p:cNvSpPr>
            <a:spLocks noGrp="1"/>
          </p:cNvSpPr>
          <p:nvPr>
            <p:ph type="pic" idx="1" hasCustomPrompt="1"/>
          </p:nvPr>
        </p:nvSpPr>
        <p:spPr>
          <a:xfrm>
            <a:off x="0" y="3337686"/>
            <a:ext cx="4171758" cy="3520314"/>
          </a:xfrm>
        </p:spPr>
        <p:txBody>
          <a:bodyPr anchor="b" anchorCtr="0">
            <a:normAutofit/>
          </a:bodyPr>
          <a:lstStyle>
            <a:lvl1pPr marL="0" indent="0">
              <a:buNone/>
              <a:defRPr sz="2400" baseline="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Picture. To outline a photo, see http://www.gcflearnfree.org/powerpoint2013/17.4</a:t>
            </a:r>
          </a:p>
        </p:txBody>
      </p:sp>
    </p:spTree>
    <p:extLst>
      <p:ext uri="{BB962C8B-B14F-4D97-AF65-F5344CB8AC3E}">
        <p14:creationId xmlns:p14="http://schemas.microsoft.com/office/powerpoint/2010/main" val="19187837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446198"/>
            <a:ext cx="8229600" cy="646331"/>
          </a:xfrm>
        </p:spPr>
        <p:txBody>
          <a:bodyPr>
            <a:spAutoFit/>
          </a:bodyPr>
          <a:lstStyle>
            <a:lvl1pPr>
              <a:defRPr sz="3600" b="1" i="0" cap="small">
                <a:solidFill>
                  <a:srgbClr val="D84E19"/>
                </a:solidFill>
                <a:latin typeface="Georgia"/>
              </a:defRPr>
            </a:lvl1pPr>
          </a:lstStyle>
          <a:p>
            <a:r>
              <a:rPr lang="en-US" dirty="0"/>
              <a:t>Topic Title</a:t>
            </a:r>
          </a:p>
        </p:txBody>
      </p:sp>
      <p:sp>
        <p:nvSpPr>
          <p:cNvPr id="3" name="Content Placeholder 2"/>
          <p:cNvSpPr>
            <a:spLocks noGrp="1"/>
          </p:cNvSpPr>
          <p:nvPr>
            <p:ph idx="1"/>
          </p:nvPr>
        </p:nvSpPr>
        <p:spPr>
          <a:xfrm>
            <a:off x="457200" y="2569464"/>
            <a:ext cx="8229600" cy="3439822"/>
          </a:xfrm>
        </p:spPr>
        <p:txBody>
          <a:bodyPr>
            <a:noAutofit/>
          </a:bodyPr>
          <a:lstStyle>
            <a:lvl1pPr>
              <a:buClr>
                <a:srgbClr val="F5AA2C"/>
              </a:buClr>
              <a:defRPr/>
            </a:lvl1pPr>
            <a:lvl3pPr marL="1257300" indent="-342900">
              <a:buClr>
                <a:schemeClr val="tx1">
                  <a:lumMod val="50000"/>
                  <a:lumOff val="50000"/>
                </a:schemeClr>
              </a:buClr>
              <a:buFont typeface="Lucida Grande"/>
              <a:buChar char="▪"/>
              <a:defRPr/>
            </a:lvl3pPr>
            <a:lvl4pPr marL="1600200" indent="-228600">
              <a:buFont typeface="Lucida Grande"/>
              <a:buChar char="~"/>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801130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309038"/>
            <a:ext cx="8229600" cy="646331"/>
          </a:xfrm>
        </p:spPr>
        <p:txBody>
          <a:bodyPr>
            <a:spAutoFit/>
          </a:bodyPr>
          <a:lstStyle>
            <a:lvl1pPr>
              <a:defRPr sz="3600" b="1" i="0" cap="small">
                <a:solidFill>
                  <a:srgbClr val="D84E19"/>
                </a:solidFill>
                <a:latin typeface="Georgia"/>
              </a:defRPr>
            </a:lvl1pPr>
          </a:lstStyle>
          <a:p>
            <a:r>
              <a:rPr lang="en-US" dirty="0"/>
              <a:t>Topic Title</a:t>
            </a:r>
          </a:p>
        </p:txBody>
      </p:sp>
      <p:sp>
        <p:nvSpPr>
          <p:cNvPr id="3" name="Content Placeholder 2"/>
          <p:cNvSpPr>
            <a:spLocks noGrp="1"/>
          </p:cNvSpPr>
          <p:nvPr>
            <p:ph sz="half" idx="1"/>
          </p:nvPr>
        </p:nvSpPr>
        <p:spPr>
          <a:xfrm>
            <a:off x="457200" y="2194560"/>
            <a:ext cx="4038600" cy="3836010"/>
          </a:xfrm>
        </p:spPr>
        <p:txBody>
          <a:bodyPr>
            <a:noAutofit/>
          </a:bodyPr>
          <a:lstStyle>
            <a:lvl1pPr>
              <a:buClr>
                <a:schemeClr val="accent3"/>
              </a:buClr>
              <a:defRPr sz="2800"/>
            </a:lvl1pPr>
            <a:lvl2pPr>
              <a:defRPr sz="2400"/>
            </a:lvl2pPr>
            <a:lvl3pPr marL="1143000" indent="-228600">
              <a:buClr>
                <a:schemeClr val="tx1">
                  <a:lumMod val="50000"/>
                  <a:lumOff val="50000"/>
                </a:schemeClr>
              </a:buClr>
              <a:buSzPct val="100000"/>
              <a:buFont typeface="Lucida Grande"/>
              <a:buChar cha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2194560"/>
            <a:ext cx="4038600" cy="3836010"/>
          </a:xfrm>
        </p:spPr>
        <p:txBody>
          <a:bodyPr>
            <a:noAutofit/>
          </a:bodyPr>
          <a:lstStyle>
            <a:lvl1pPr>
              <a:buClr>
                <a:schemeClr val="accent3"/>
              </a:buClr>
              <a:defRPr sz="2800"/>
            </a:lvl1pPr>
            <a:lvl2pPr>
              <a:defRPr sz="2400"/>
            </a:lvl2pPr>
            <a:lvl3pPr marL="1143000" indent="-228600">
              <a:buClr>
                <a:schemeClr val="tx1">
                  <a:lumMod val="50000"/>
                  <a:lumOff val="50000"/>
                </a:schemeClr>
              </a:buClr>
              <a:buFont typeface="Lucida Grande"/>
              <a:buChar cha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301826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340864"/>
            <a:ext cx="8349140" cy="830997"/>
          </a:xfrm>
        </p:spPr>
        <p:txBody>
          <a:bodyPr anchor="t">
            <a:spAutoFit/>
          </a:bodyPr>
          <a:lstStyle>
            <a:lvl1pPr algn="ctr">
              <a:defRPr lang="en-US" sz="4800" b="1" i="0" dirty="0">
                <a:solidFill>
                  <a:srgbClr val="F5AA2C"/>
                </a:solidFill>
                <a:latin typeface="+mn-lt"/>
              </a:defRPr>
            </a:lvl1pPr>
          </a:lstStyle>
          <a:p>
            <a:r>
              <a:rPr lang="en-US" dirty="0"/>
              <a:t>Section title</a:t>
            </a:r>
          </a:p>
        </p:txBody>
      </p:sp>
      <p:sp>
        <p:nvSpPr>
          <p:cNvPr id="3" name="Picture Placeholder 2"/>
          <p:cNvSpPr>
            <a:spLocks noGrp="1"/>
          </p:cNvSpPr>
          <p:nvPr>
            <p:ph type="pic" idx="1" hasCustomPrompt="1"/>
          </p:nvPr>
        </p:nvSpPr>
        <p:spPr>
          <a:xfrm>
            <a:off x="0" y="3337686"/>
            <a:ext cx="4171758" cy="3520314"/>
          </a:xfrm>
        </p:spPr>
        <p:txBody>
          <a:bodyPr anchor="b" anchorCtr="0">
            <a:normAutofit/>
          </a:bodyPr>
          <a:lstStyle>
            <a:lvl1pPr marL="0" indent="0">
              <a:buNone/>
              <a:defRPr sz="2400" baseline="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Picture. To outline a photo, see http://www.gcflearnfree.org/powerpoint2013/17.4</a:t>
            </a:r>
          </a:p>
        </p:txBody>
      </p:sp>
      <p:pic>
        <p:nvPicPr>
          <p:cNvPr id="4" name="Picture 3" descr="1LineAAPLogoRevers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25316" y="5874485"/>
            <a:ext cx="3681024" cy="542020"/>
          </a:xfrm>
          <a:prstGeom prst="rect">
            <a:avLst/>
          </a:prstGeom>
        </p:spPr>
      </p:pic>
    </p:spTree>
    <p:extLst>
      <p:ext uri="{BB962C8B-B14F-4D97-AF65-F5344CB8AC3E}">
        <p14:creationId xmlns:p14="http://schemas.microsoft.com/office/powerpoint/2010/main" val="40599342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446198"/>
            <a:ext cx="8229600" cy="646331"/>
          </a:xfrm>
        </p:spPr>
        <p:txBody>
          <a:bodyPr>
            <a:spAutoFit/>
          </a:bodyPr>
          <a:lstStyle>
            <a:lvl1pPr>
              <a:defRPr sz="3600" b="1" i="0" cap="small">
                <a:solidFill>
                  <a:srgbClr val="D84E19"/>
                </a:solidFill>
                <a:latin typeface="Georgia"/>
              </a:defRPr>
            </a:lvl1pPr>
          </a:lstStyle>
          <a:p>
            <a:r>
              <a:rPr lang="en-US" dirty="0"/>
              <a:t>Topic Title</a:t>
            </a:r>
          </a:p>
        </p:txBody>
      </p:sp>
      <p:sp>
        <p:nvSpPr>
          <p:cNvPr id="3" name="Content Placeholder 2"/>
          <p:cNvSpPr>
            <a:spLocks noGrp="1"/>
          </p:cNvSpPr>
          <p:nvPr>
            <p:ph idx="1"/>
          </p:nvPr>
        </p:nvSpPr>
        <p:spPr>
          <a:xfrm>
            <a:off x="457200" y="2569464"/>
            <a:ext cx="8229600" cy="3439822"/>
          </a:xfrm>
        </p:spPr>
        <p:txBody>
          <a:bodyPr>
            <a:noAutofit/>
          </a:bodyPr>
          <a:lstStyle>
            <a:lvl1pPr>
              <a:buClr>
                <a:srgbClr val="F5AA2C"/>
              </a:buClr>
              <a:defRPr/>
            </a:lvl1pPr>
            <a:lvl3pPr marL="1257300" indent="-342900">
              <a:buClr>
                <a:schemeClr val="tx1">
                  <a:lumMod val="50000"/>
                  <a:lumOff val="50000"/>
                </a:schemeClr>
              </a:buClr>
              <a:buFont typeface="Lucida Grande"/>
              <a:buChar char="▪"/>
              <a:defRPr/>
            </a:lvl3pPr>
            <a:lvl4pPr marL="1600200" indent="-228600">
              <a:buFont typeface="Lucida Grande"/>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110802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0623" y="2514600"/>
            <a:ext cx="2167128" cy="307777"/>
          </a:xfrm>
        </p:spPr>
        <p:txBody>
          <a:bodyPr lIns="0" tIns="0" rIns="0" bIns="0" anchor="t" anchorCtr="0">
            <a:spAutoFit/>
          </a:bodyPr>
          <a:lstStyle>
            <a:lvl1pPr algn="l">
              <a:defRPr sz="2000" b="1" baseline="0">
                <a:solidFill>
                  <a:schemeClr val="accent1"/>
                </a:solidFill>
                <a:latin typeface="+mn-lt"/>
              </a:defRPr>
            </a:lvl1pPr>
          </a:lstStyle>
          <a:p>
            <a:r>
              <a:rPr lang="en-US" dirty="0"/>
              <a:t>Text here.</a:t>
            </a:r>
          </a:p>
        </p:txBody>
      </p:sp>
      <p:sp>
        <p:nvSpPr>
          <p:cNvPr id="3" name="Picture Placeholder 2"/>
          <p:cNvSpPr>
            <a:spLocks noGrp="1"/>
          </p:cNvSpPr>
          <p:nvPr>
            <p:ph type="pic" idx="1"/>
          </p:nvPr>
        </p:nvSpPr>
        <p:spPr>
          <a:xfrm>
            <a:off x="3136392" y="1371600"/>
            <a:ext cx="2606040" cy="39136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9" name="Picture Placeholder 2"/>
          <p:cNvSpPr>
            <a:spLocks noGrp="1"/>
          </p:cNvSpPr>
          <p:nvPr>
            <p:ph type="pic" idx="13"/>
          </p:nvPr>
        </p:nvSpPr>
        <p:spPr>
          <a:xfrm>
            <a:off x="5943600" y="1371600"/>
            <a:ext cx="2615184" cy="39136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2" name="Content Placeholder 2"/>
          <p:cNvSpPr>
            <a:spLocks noGrp="1"/>
          </p:cNvSpPr>
          <p:nvPr>
            <p:ph idx="14" hasCustomPrompt="1"/>
          </p:nvPr>
        </p:nvSpPr>
        <p:spPr>
          <a:xfrm>
            <a:off x="3136392" y="5349240"/>
            <a:ext cx="5413248" cy="215444"/>
          </a:xfrm>
        </p:spPr>
        <p:txBody>
          <a:bodyPr lIns="0" tIns="0" rIns="0" bIns="0">
            <a:spAutoFit/>
          </a:bodyPr>
          <a:lstStyle>
            <a:lvl1pPr marL="0" indent="0">
              <a:buClr>
                <a:srgbClr val="F5AA2C"/>
              </a:buClr>
              <a:buFontTx/>
              <a:buNone/>
              <a:defRPr sz="1400"/>
            </a:lvl1pPr>
            <a:lvl3pPr marL="1257300" indent="-342900">
              <a:buClr>
                <a:schemeClr val="tx1">
                  <a:lumMod val="50000"/>
                  <a:lumOff val="50000"/>
                </a:schemeClr>
              </a:buClr>
              <a:buFont typeface="Lucida Grande"/>
              <a:buChar char="▪"/>
              <a:defRPr/>
            </a:lvl3pPr>
            <a:lvl4pPr marL="1600200" indent="-228600">
              <a:buFont typeface="Lucida Grande"/>
              <a:buChar char="~"/>
              <a:defRPr/>
            </a:lvl4pPr>
          </a:lstStyle>
          <a:p>
            <a:pPr lvl="0"/>
            <a:r>
              <a:rPr lang="en-US" dirty="0"/>
              <a:t>Caption text, if necessary</a:t>
            </a:r>
          </a:p>
        </p:txBody>
      </p:sp>
    </p:spTree>
    <p:extLst>
      <p:ext uri="{BB962C8B-B14F-4D97-AF65-F5344CB8AC3E}">
        <p14:creationId xmlns:p14="http://schemas.microsoft.com/office/powerpoint/2010/main" val="14548735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or Graph">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283463" y="594360"/>
            <a:ext cx="8559599" cy="51389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Table or graph</a:t>
            </a:r>
          </a:p>
        </p:txBody>
      </p:sp>
      <p:sp>
        <p:nvSpPr>
          <p:cNvPr id="7" name="Content Placeholder 2"/>
          <p:cNvSpPr>
            <a:spLocks noGrp="1"/>
          </p:cNvSpPr>
          <p:nvPr>
            <p:ph idx="14" hasCustomPrompt="1"/>
          </p:nvPr>
        </p:nvSpPr>
        <p:spPr>
          <a:xfrm>
            <a:off x="283462" y="5741663"/>
            <a:ext cx="8559599" cy="215444"/>
          </a:xfrm>
        </p:spPr>
        <p:txBody>
          <a:bodyPr lIns="0" tIns="0" rIns="0" bIns="0">
            <a:spAutoFit/>
          </a:bodyPr>
          <a:lstStyle>
            <a:lvl1pPr marL="0" indent="0">
              <a:buClr>
                <a:srgbClr val="F5AA2C"/>
              </a:buClr>
              <a:buFontTx/>
              <a:buNone/>
              <a:defRPr sz="1400"/>
            </a:lvl1pPr>
            <a:lvl3pPr marL="1257300" indent="-342900">
              <a:buClr>
                <a:schemeClr val="tx1">
                  <a:lumMod val="50000"/>
                  <a:lumOff val="50000"/>
                </a:schemeClr>
              </a:buClr>
              <a:buFont typeface="Lucida Grande"/>
              <a:buChar char="▪"/>
              <a:defRPr/>
            </a:lvl3pPr>
            <a:lvl4pPr marL="1600200" indent="-228600">
              <a:buFont typeface="Lucida Grande"/>
              <a:buChar char="~"/>
              <a:defRPr/>
            </a:lvl4pPr>
          </a:lstStyle>
          <a:p>
            <a:pPr lvl="0"/>
            <a:r>
              <a:rPr lang="en-US" dirty="0"/>
              <a:t>Caption text, if necessary</a:t>
            </a:r>
          </a:p>
        </p:txBody>
      </p:sp>
    </p:spTree>
    <p:extLst>
      <p:ext uri="{BB962C8B-B14F-4D97-AF65-F5344CB8AC3E}">
        <p14:creationId xmlns:p14="http://schemas.microsoft.com/office/powerpoint/2010/main" val="12207639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B78281-58F3-468D-B529-768C21DEE79E}" type="datetimeFigureOut">
              <a:rPr lang="en-US" smtClean="0"/>
              <a:t>11/4/2022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FF04EF6-34DF-42B7-AFB3-38DEE79A3518}" type="slidenum">
              <a:rPr lang="en-US" smtClean="0"/>
              <a:t>‹#›</a:t>
            </a:fld>
            <a:endParaRPr lang="en-US" dirty="0"/>
          </a:p>
        </p:txBody>
      </p:sp>
    </p:spTree>
    <p:extLst>
      <p:ext uri="{BB962C8B-B14F-4D97-AF65-F5344CB8AC3E}">
        <p14:creationId xmlns:p14="http://schemas.microsoft.com/office/powerpoint/2010/main" val="28710002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Content Placeholder 2"/>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64" y="0"/>
            <a:ext cx="9137936" cy="6858000"/>
          </a:xfrm>
          <a:prstGeom prst="rect">
            <a:avLst/>
          </a:prstGeom>
        </p:spPr>
      </p:pic>
    </p:spTree>
    <p:extLst>
      <p:ext uri="{BB962C8B-B14F-4D97-AF65-F5344CB8AC3E}">
        <p14:creationId xmlns:p14="http://schemas.microsoft.com/office/powerpoint/2010/main" val="29804123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20B1C-CECF-DD4B-9C84-D5BE9062B33A}"/>
              </a:ext>
            </a:extLst>
          </p:cNvPr>
          <p:cNvSpPr>
            <a:spLocks noGrp="1"/>
          </p:cNvSpPr>
          <p:nvPr>
            <p:ph type="ctrTitle"/>
          </p:nvPr>
        </p:nvSpPr>
        <p:spPr>
          <a:xfrm>
            <a:off x="1143000" y="1694857"/>
            <a:ext cx="6858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F7AE585F-8D21-1445-A933-1F6C326C1C6E}"/>
              </a:ext>
            </a:extLst>
          </p:cNvPr>
          <p:cNvSpPr>
            <a:spLocks noGrp="1"/>
          </p:cNvSpPr>
          <p:nvPr>
            <p:ph type="subTitle" idx="1"/>
          </p:nvPr>
        </p:nvSpPr>
        <p:spPr>
          <a:xfrm>
            <a:off x="1143000" y="4175592"/>
            <a:ext cx="6858000" cy="165523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810571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7F094-CA50-E140-869C-58A5BAF56AA2}"/>
              </a:ext>
            </a:extLst>
          </p:cNvPr>
          <p:cNvSpPr>
            <a:spLocks noGrp="1"/>
          </p:cNvSpPr>
          <p:nvPr>
            <p:ph type="title"/>
          </p:nvPr>
        </p:nvSpPr>
        <p:spPr>
          <a:xfrm>
            <a:off x="330414" y="19050"/>
            <a:ext cx="8406333" cy="132503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7D30E8D-828D-BB4C-903D-17CA44DCAC1D}"/>
              </a:ext>
            </a:extLst>
          </p:cNvPr>
          <p:cNvSpPr>
            <a:spLocks noGrp="1"/>
          </p:cNvSpPr>
          <p:nvPr>
            <p:ph idx="1"/>
          </p:nvPr>
        </p:nvSpPr>
        <p:spPr>
          <a:xfrm>
            <a:off x="330414" y="1618528"/>
            <a:ext cx="8406333" cy="434974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295312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30707-8EEC-484A-8E72-B2D457443160}"/>
              </a:ext>
            </a:extLst>
          </p:cNvPr>
          <p:cNvSpPr>
            <a:spLocks noGrp="1"/>
          </p:cNvSpPr>
          <p:nvPr>
            <p:ph type="title"/>
          </p:nvPr>
        </p:nvSpPr>
        <p:spPr>
          <a:xfrm>
            <a:off x="623888" y="1710267"/>
            <a:ext cx="7886700" cy="285326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E45622-2D41-154B-9658-6EADC35B623F}"/>
              </a:ext>
            </a:extLst>
          </p:cNvPr>
          <p:cNvSpPr>
            <a:spLocks noGrp="1"/>
          </p:cNvSpPr>
          <p:nvPr>
            <p:ph type="body" idx="1"/>
          </p:nvPr>
        </p:nvSpPr>
        <p:spPr>
          <a:xfrm>
            <a:off x="623888" y="4588934"/>
            <a:ext cx="7886700" cy="150071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414199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1F459-96F4-1C41-ADCA-01CB48CE2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6F8956-BABB-6747-A80A-D78C0371EEF8}"/>
              </a:ext>
            </a:extLst>
          </p:cNvPr>
          <p:cNvSpPr>
            <a:spLocks noGrp="1"/>
          </p:cNvSpPr>
          <p:nvPr>
            <p:ph sz="half" idx="1"/>
          </p:nvPr>
        </p:nvSpPr>
        <p:spPr>
          <a:xfrm>
            <a:off x="628650" y="1826684"/>
            <a:ext cx="3867150" cy="39917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F3B677-7DB0-254E-A9C0-219E4C93E557}"/>
              </a:ext>
            </a:extLst>
          </p:cNvPr>
          <p:cNvSpPr>
            <a:spLocks noGrp="1"/>
          </p:cNvSpPr>
          <p:nvPr>
            <p:ph sz="half" idx="2"/>
          </p:nvPr>
        </p:nvSpPr>
        <p:spPr>
          <a:xfrm>
            <a:off x="4648200" y="1826684"/>
            <a:ext cx="3867150" cy="39917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62110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72521-4724-C541-8962-BCD5523AD804}"/>
              </a:ext>
            </a:extLst>
          </p:cNvPr>
          <p:cNvSpPr>
            <a:spLocks noGrp="1"/>
          </p:cNvSpPr>
          <p:nvPr>
            <p:ph type="title"/>
          </p:nvPr>
        </p:nvSpPr>
        <p:spPr>
          <a:xfrm>
            <a:off x="355174" y="6350"/>
            <a:ext cx="8646003"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7EE2DD-18A2-F544-952C-33CEECFD1C41}"/>
              </a:ext>
            </a:extLst>
          </p:cNvPr>
          <p:cNvSpPr>
            <a:spLocks noGrp="1"/>
          </p:cNvSpPr>
          <p:nvPr>
            <p:ph type="body" idx="1"/>
          </p:nvPr>
        </p:nvSpPr>
        <p:spPr>
          <a:xfrm>
            <a:off x="355175" y="1680634"/>
            <a:ext cx="4241205" cy="8255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1B534CAE-3D20-A04F-B596-9351566BF7D0}"/>
              </a:ext>
            </a:extLst>
          </p:cNvPr>
          <p:cNvSpPr>
            <a:spLocks noGrp="1"/>
          </p:cNvSpPr>
          <p:nvPr>
            <p:ph sz="half" idx="2"/>
          </p:nvPr>
        </p:nvSpPr>
        <p:spPr>
          <a:xfrm>
            <a:off x="355175" y="2506133"/>
            <a:ext cx="4241205" cy="3683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3F147F-B2DB-2D44-9DD5-E024C1E82151}"/>
              </a:ext>
            </a:extLst>
          </p:cNvPr>
          <p:cNvSpPr>
            <a:spLocks noGrp="1"/>
          </p:cNvSpPr>
          <p:nvPr>
            <p:ph type="body" sz="quarter" idx="3"/>
          </p:nvPr>
        </p:nvSpPr>
        <p:spPr>
          <a:xfrm>
            <a:off x="4354086" y="1680634"/>
            <a:ext cx="4262090" cy="8255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B6A114F-F4B6-CA4E-A791-18BA8BF703E7}"/>
              </a:ext>
            </a:extLst>
          </p:cNvPr>
          <p:cNvSpPr>
            <a:spLocks noGrp="1"/>
          </p:cNvSpPr>
          <p:nvPr>
            <p:ph sz="quarter" idx="4"/>
          </p:nvPr>
        </p:nvSpPr>
        <p:spPr>
          <a:xfrm>
            <a:off x="4354086" y="2506133"/>
            <a:ext cx="4262090" cy="3683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955949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B1029-A3AC-F143-A351-6A7F86AB6D4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58062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309038"/>
            <a:ext cx="8229600" cy="646331"/>
          </a:xfrm>
        </p:spPr>
        <p:txBody>
          <a:bodyPr>
            <a:spAutoFit/>
          </a:bodyPr>
          <a:lstStyle>
            <a:lvl1pPr>
              <a:defRPr sz="3600" b="1" i="0" cap="small">
                <a:solidFill>
                  <a:srgbClr val="D84E19"/>
                </a:solidFill>
                <a:latin typeface="Georgia"/>
              </a:defRPr>
            </a:lvl1pPr>
          </a:lstStyle>
          <a:p>
            <a:r>
              <a:rPr lang="en-US" dirty="0"/>
              <a:t>Topic Title</a:t>
            </a:r>
          </a:p>
        </p:txBody>
      </p:sp>
      <p:sp>
        <p:nvSpPr>
          <p:cNvPr id="3" name="Content Placeholder 2"/>
          <p:cNvSpPr>
            <a:spLocks noGrp="1"/>
          </p:cNvSpPr>
          <p:nvPr>
            <p:ph sz="half" idx="1"/>
          </p:nvPr>
        </p:nvSpPr>
        <p:spPr>
          <a:xfrm>
            <a:off x="457200" y="2194560"/>
            <a:ext cx="4038600" cy="3836010"/>
          </a:xfrm>
        </p:spPr>
        <p:txBody>
          <a:bodyPr>
            <a:noAutofit/>
          </a:bodyPr>
          <a:lstStyle>
            <a:lvl1pPr>
              <a:buClr>
                <a:schemeClr val="accent3"/>
              </a:buClr>
              <a:defRPr sz="2800"/>
            </a:lvl1pPr>
            <a:lvl2pPr>
              <a:defRPr sz="2400"/>
            </a:lvl2pPr>
            <a:lvl3pPr marL="1143000" indent="-228600">
              <a:buClr>
                <a:schemeClr val="tx1">
                  <a:lumMod val="50000"/>
                  <a:lumOff val="50000"/>
                </a:schemeClr>
              </a:buClr>
              <a:buSzPct val="100000"/>
              <a:buFont typeface="Lucida Grande"/>
              <a:buChar cha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2194560"/>
            <a:ext cx="4038600" cy="3836010"/>
          </a:xfrm>
        </p:spPr>
        <p:txBody>
          <a:bodyPr>
            <a:noAutofit/>
          </a:bodyPr>
          <a:lstStyle>
            <a:lvl1pPr>
              <a:buClr>
                <a:schemeClr val="accent3"/>
              </a:buClr>
              <a:defRPr sz="2800"/>
            </a:lvl1pPr>
            <a:lvl2pPr>
              <a:defRPr sz="2400"/>
            </a:lvl2pPr>
            <a:lvl3pPr marL="1143000" indent="-228600">
              <a:buClr>
                <a:schemeClr val="tx1">
                  <a:lumMod val="50000"/>
                  <a:lumOff val="50000"/>
                </a:schemeClr>
              </a:buClr>
              <a:buFont typeface="Lucida Grande"/>
              <a:buChar cha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87740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6C8A85-313F-EF4A-8C4F-BD3C82A4E89C}"/>
              </a:ext>
            </a:extLst>
          </p:cNvPr>
          <p:cNvSpPr>
            <a:spLocks noGrp="1"/>
          </p:cNvSpPr>
          <p:nvPr>
            <p:ph type="dt" sz="half" idx="10"/>
          </p:nvPr>
        </p:nvSpPr>
        <p:spPr>
          <a:xfrm>
            <a:off x="628650" y="6356351"/>
            <a:ext cx="2057400" cy="366183"/>
          </a:xfrm>
          <a:prstGeom prst="rect">
            <a:avLst/>
          </a:prstGeom>
        </p:spPr>
        <p:txBody>
          <a:bodyPr/>
          <a:lstStyle/>
          <a:p>
            <a:fld id="{6453EA80-881F-5849-A0F0-DEEBAFD0389A}" type="datetimeFigureOut">
              <a:rPr lang="en-US" smtClean="0"/>
              <a:t>11/4/2022</a:t>
            </a:fld>
            <a:endParaRPr lang="en-US" dirty="0"/>
          </a:p>
        </p:txBody>
      </p:sp>
      <p:sp>
        <p:nvSpPr>
          <p:cNvPr id="3" name="Footer Placeholder 2">
            <a:extLst>
              <a:ext uri="{FF2B5EF4-FFF2-40B4-BE49-F238E27FC236}">
                <a16:creationId xmlns:a16="http://schemas.microsoft.com/office/drawing/2014/main" id="{1F56AB8F-0E4F-7D47-A15A-C0F4C2F611FE}"/>
              </a:ext>
            </a:extLst>
          </p:cNvPr>
          <p:cNvSpPr>
            <a:spLocks noGrp="1"/>
          </p:cNvSpPr>
          <p:nvPr>
            <p:ph type="ftr" sz="quarter" idx="11"/>
          </p:nvPr>
        </p:nvSpPr>
        <p:spPr>
          <a:xfrm>
            <a:off x="3028950" y="6356351"/>
            <a:ext cx="3086100" cy="366183"/>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7579EE34-93C9-0A4E-9A29-8829663BCC24}"/>
              </a:ext>
            </a:extLst>
          </p:cNvPr>
          <p:cNvSpPr>
            <a:spLocks noGrp="1"/>
          </p:cNvSpPr>
          <p:nvPr>
            <p:ph type="sldNum" sz="quarter" idx="12"/>
          </p:nvPr>
        </p:nvSpPr>
        <p:spPr>
          <a:xfrm>
            <a:off x="6457950" y="6356351"/>
            <a:ext cx="2057400" cy="366183"/>
          </a:xfrm>
          <a:prstGeom prst="rect">
            <a:avLst/>
          </a:prstGeom>
        </p:spPr>
        <p:txBody>
          <a:bodyPr/>
          <a:lstStyle/>
          <a:p>
            <a:fld id="{EAF4DE03-EBCA-194C-91B7-3EDC4AFCAF3C}" type="slidenum">
              <a:rPr lang="en-US" smtClean="0"/>
              <a:t>‹#›</a:t>
            </a:fld>
            <a:endParaRPr lang="en-US" dirty="0"/>
          </a:p>
        </p:txBody>
      </p:sp>
    </p:spTree>
    <p:extLst>
      <p:ext uri="{BB962C8B-B14F-4D97-AF65-F5344CB8AC3E}">
        <p14:creationId xmlns:p14="http://schemas.microsoft.com/office/powerpoint/2010/main" val="24202791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D6B46-CD07-1A48-AAA5-098FD59A3204}"/>
              </a:ext>
            </a:extLst>
          </p:cNvPr>
          <p:cNvSpPr>
            <a:spLocks noGrp="1"/>
          </p:cNvSpPr>
          <p:nvPr>
            <p:ph type="title"/>
          </p:nvPr>
        </p:nvSpPr>
        <p:spPr>
          <a:xfrm>
            <a:off x="376452" y="315693"/>
            <a:ext cx="6714699" cy="672791"/>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CE4197-F972-A248-B1C2-C98940981657}"/>
              </a:ext>
            </a:extLst>
          </p:cNvPr>
          <p:cNvSpPr>
            <a:spLocks noGrp="1"/>
          </p:cNvSpPr>
          <p:nvPr>
            <p:ph idx="1"/>
          </p:nvPr>
        </p:nvSpPr>
        <p:spPr>
          <a:xfrm>
            <a:off x="3887788" y="1843669"/>
            <a:ext cx="4629150" cy="40173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365DE81-82BF-1D4E-B815-1EF2ACB56AA5}"/>
              </a:ext>
            </a:extLst>
          </p:cNvPr>
          <p:cNvSpPr>
            <a:spLocks noGrp="1"/>
          </p:cNvSpPr>
          <p:nvPr>
            <p:ph type="body" sz="half" idx="2"/>
          </p:nvPr>
        </p:nvSpPr>
        <p:spPr>
          <a:xfrm>
            <a:off x="627063" y="1843668"/>
            <a:ext cx="2949575" cy="381211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B837EA62-D5E3-844E-9EA9-E742E3430426}"/>
              </a:ext>
            </a:extLst>
          </p:cNvPr>
          <p:cNvSpPr>
            <a:spLocks noGrp="1"/>
          </p:cNvSpPr>
          <p:nvPr>
            <p:ph type="dt" sz="half" idx="10"/>
          </p:nvPr>
        </p:nvSpPr>
        <p:spPr>
          <a:xfrm>
            <a:off x="628650" y="6356351"/>
            <a:ext cx="2057400" cy="366183"/>
          </a:xfrm>
          <a:prstGeom prst="rect">
            <a:avLst/>
          </a:prstGeom>
        </p:spPr>
        <p:txBody>
          <a:bodyPr/>
          <a:lstStyle/>
          <a:p>
            <a:fld id="{6453EA80-881F-5849-A0F0-DEEBAFD0389A}" type="datetimeFigureOut">
              <a:rPr lang="en-US" smtClean="0"/>
              <a:t>11/4/2022</a:t>
            </a:fld>
            <a:endParaRPr lang="en-US" dirty="0"/>
          </a:p>
        </p:txBody>
      </p:sp>
      <p:sp>
        <p:nvSpPr>
          <p:cNvPr id="6" name="Footer Placeholder 5">
            <a:extLst>
              <a:ext uri="{FF2B5EF4-FFF2-40B4-BE49-F238E27FC236}">
                <a16:creationId xmlns:a16="http://schemas.microsoft.com/office/drawing/2014/main" id="{7DED7C06-6480-F546-99E4-5DA21E74DB4F}"/>
              </a:ext>
            </a:extLst>
          </p:cNvPr>
          <p:cNvSpPr>
            <a:spLocks noGrp="1"/>
          </p:cNvSpPr>
          <p:nvPr>
            <p:ph type="ftr" sz="quarter" idx="11"/>
          </p:nvPr>
        </p:nvSpPr>
        <p:spPr>
          <a:xfrm>
            <a:off x="3028950" y="6356351"/>
            <a:ext cx="3086100" cy="366183"/>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DE62675-E26E-BD40-8D5B-1634BEF5BF9A}"/>
              </a:ext>
            </a:extLst>
          </p:cNvPr>
          <p:cNvSpPr>
            <a:spLocks noGrp="1"/>
          </p:cNvSpPr>
          <p:nvPr>
            <p:ph type="sldNum" sz="quarter" idx="12"/>
          </p:nvPr>
        </p:nvSpPr>
        <p:spPr>
          <a:xfrm>
            <a:off x="6457950" y="6356351"/>
            <a:ext cx="2057400" cy="366183"/>
          </a:xfrm>
          <a:prstGeom prst="rect">
            <a:avLst/>
          </a:prstGeom>
        </p:spPr>
        <p:txBody>
          <a:bodyPr/>
          <a:lstStyle/>
          <a:p>
            <a:fld id="{EAF4DE03-EBCA-194C-91B7-3EDC4AFCAF3C}" type="slidenum">
              <a:rPr lang="en-US" smtClean="0"/>
              <a:t>‹#›</a:t>
            </a:fld>
            <a:endParaRPr lang="en-US" dirty="0"/>
          </a:p>
        </p:txBody>
      </p:sp>
    </p:spTree>
    <p:extLst>
      <p:ext uri="{BB962C8B-B14F-4D97-AF65-F5344CB8AC3E}">
        <p14:creationId xmlns:p14="http://schemas.microsoft.com/office/powerpoint/2010/main" val="13200775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23A78-8A8A-7F43-B865-EAC514FBA2A1}"/>
              </a:ext>
            </a:extLst>
          </p:cNvPr>
          <p:cNvSpPr>
            <a:spLocks noGrp="1"/>
          </p:cNvSpPr>
          <p:nvPr>
            <p:ph type="title"/>
          </p:nvPr>
        </p:nvSpPr>
        <p:spPr>
          <a:xfrm>
            <a:off x="334538" y="135467"/>
            <a:ext cx="7315200" cy="853016"/>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89D63217-13A6-7249-8113-BE81D5A9D96A}"/>
              </a:ext>
            </a:extLst>
          </p:cNvPr>
          <p:cNvSpPr>
            <a:spLocks noGrp="1"/>
          </p:cNvSpPr>
          <p:nvPr>
            <p:ph type="pic" idx="1"/>
          </p:nvPr>
        </p:nvSpPr>
        <p:spPr>
          <a:xfrm>
            <a:off x="3887788" y="1724722"/>
            <a:ext cx="4629150" cy="413632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2FA19E6-6E70-2E44-8119-7A300BE820FB}"/>
              </a:ext>
            </a:extLst>
          </p:cNvPr>
          <p:cNvSpPr>
            <a:spLocks noGrp="1"/>
          </p:cNvSpPr>
          <p:nvPr>
            <p:ph type="body" sz="half" idx="2"/>
          </p:nvPr>
        </p:nvSpPr>
        <p:spPr>
          <a:xfrm>
            <a:off x="627063" y="1724722"/>
            <a:ext cx="2949575" cy="381211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8A938D3-E648-3040-BA73-7562C78E824C}"/>
              </a:ext>
            </a:extLst>
          </p:cNvPr>
          <p:cNvSpPr>
            <a:spLocks noGrp="1"/>
          </p:cNvSpPr>
          <p:nvPr>
            <p:ph type="dt" sz="half" idx="10"/>
          </p:nvPr>
        </p:nvSpPr>
        <p:spPr>
          <a:xfrm>
            <a:off x="628650" y="6356351"/>
            <a:ext cx="2057400" cy="366183"/>
          </a:xfrm>
          <a:prstGeom prst="rect">
            <a:avLst/>
          </a:prstGeom>
        </p:spPr>
        <p:txBody>
          <a:bodyPr/>
          <a:lstStyle/>
          <a:p>
            <a:fld id="{6453EA80-881F-5849-A0F0-DEEBAFD0389A}" type="datetimeFigureOut">
              <a:rPr lang="en-US" smtClean="0"/>
              <a:t>11/4/2022</a:t>
            </a:fld>
            <a:endParaRPr lang="en-US" dirty="0"/>
          </a:p>
        </p:txBody>
      </p:sp>
      <p:sp>
        <p:nvSpPr>
          <p:cNvPr id="6" name="Footer Placeholder 5">
            <a:extLst>
              <a:ext uri="{FF2B5EF4-FFF2-40B4-BE49-F238E27FC236}">
                <a16:creationId xmlns:a16="http://schemas.microsoft.com/office/drawing/2014/main" id="{E5470537-4068-134D-A4FD-B25ED7A933C2}"/>
              </a:ext>
            </a:extLst>
          </p:cNvPr>
          <p:cNvSpPr>
            <a:spLocks noGrp="1"/>
          </p:cNvSpPr>
          <p:nvPr>
            <p:ph type="ftr" sz="quarter" idx="11"/>
          </p:nvPr>
        </p:nvSpPr>
        <p:spPr>
          <a:xfrm>
            <a:off x="3028950" y="6356351"/>
            <a:ext cx="3086100" cy="366183"/>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1D83F1FE-3D78-B442-9FCC-910C1BE6491D}"/>
              </a:ext>
            </a:extLst>
          </p:cNvPr>
          <p:cNvSpPr>
            <a:spLocks noGrp="1"/>
          </p:cNvSpPr>
          <p:nvPr>
            <p:ph type="sldNum" sz="quarter" idx="12"/>
          </p:nvPr>
        </p:nvSpPr>
        <p:spPr>
          <a:xfrm>
            <a:off x="6457950" y="6356351"/>
            <a:ext cx="2057400" cy="366183"/>
          </a:xfrm>
          <a:prstGeom prst="rect">
            <a:avLst/>
          </a:prstGeom>
        </p:spPr>
        <p:txBody>
          <a:bodyPr/>
          <a:lstStyle/>
          <a:p>
            <a:fld id="{EAF4DE03-EBCA-194C-91B7-3EDC4AFCAF3C}" type="slidenum">
              <a:rPr lang="en-US" smtClean="0"/>
              <a:t>‹#›</a:t>
            </a:fld>
            <a:endParaRPr lang="en-US" dirty="0"/>
          </a:p>
        </p:txBody>
      </p:sp>
    </p:spTree>
    <p:extLst>
      <p:ext uri="{BB962C8B-B14F-4D97-AF65-F5344CB8AC3E}">
        <p14:creationId xmlns:p14="http://schemas.microsoft.com/office/powerpoint/2010/main" val="34872927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2E78F83-BB52-594B-8F67-85C1C9EB797F}" type="datetimeFigureOut">
              <a:rPr lang="en-US" smtClean="0"/>
              <a:t>11/4/2022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A12ABBA-DED8-094C-B80D-EFBB070DB806}" type="slidenum">
              <a:rPr lang="en-US" smtClean="0"/>
              <a:t>‹#›</a:t>
            </a:fld>
            <a:endParaRPr lang="en-US" dirty="0"/>
          </a:p>
        </p:txBody>
      </p:sp>
    </p:spTree>
    <p:extLst>
      <p:ext uri="{BB962C8B-B14F-4D97-AF65-F5344CB8AC3E}">
        <p14:creationId xmlns:p14="http://schemas.microsoft.com/office/powerpoint/2010/main" val="3156463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E78F83-BB52-594B-8F67-85C1C9EB797F}" type="datetimeFigureOut">
              <a:rPr lang="en-US" smtClean="0"/>
              <a:t>11/4/2022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A12ABBA-DED8-094C-B80D-EFBB070DB806}" type="slidenum">
              <a:rPr lang="en-US" smtClean="0"/>
              <a:t>‹#›</a:t>
            </a:fld>
            <a:endParaRPr lang="en-US" dirty="0"/>
          </a:p>
        </p:txBody>
      </p:sp>
      <p:sp>
        <p:nvSpPr>
          <p:cNvPr id="7" name="Rectangle 6">
            <a:extLst>
              <a:ext uri="{FF2B5EF4-FFF2-40B4-BE49-F238E27FC236}">
                <a16:creationId xmlns:a16="http://schemas.microsoft.com/office/drawing/2014/main" id="{F4E4491D-D9E3-4A77-94AD-689F5CA12EAA}"/>
              </a:ext>
            </a:extLst>
          </p:cNvPr>
          <p:cNvSpPr/>
          <p:nvPr userDrawn="1"/>
        </p:nvSpPr>
        <p:spPr>
          <a:xfrm>
            <a:off x="0" y="0"/>
            <a:ext cx="9144000" cy="612396"/>
          </a:xfrm>
          <a:prstGeom prst="rect">
            <a:avLst/>
          </a:prstGeom>
          <a:gradFill>
            <a:gsLst>
              <a:gs pos="0">
                <a:srgbClr val="004BFA"/>
              </a:gs>
              <a:gs pos="52000">
                <a:schemeClr val="bg1"/>
              </a:gs>
              <a:gs pos="100000">
                <a:srgbClr val="00A651"/>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Shape&#10;&#10;Description automatically generated with medium confidence">
            <a:extLst>
              <a:ext uri="{FF2B5EF4-FFF2-40B4-BE49-F238E27FC236}">
                <a16:creationId xmlns:a16="http://schemas.microsoft.com/office/drawing/2014/main" id="{E327B52F-1492-45A1-A6B1-5045CB3D25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74853" y="6198646"/>
            <a:ext cx="1613177" cy="441501"/>
          </a:xfrm>
          <a:prstGeom prst="rect">
            <a:avLst/>
          </a:prstGeom>
        </p:spPr>
      </p:pic>
      <p:pic>
        <p:nvPicPr>
          <p:cNvPr id="9" name="Picture 8" descr="Text&#10;&#10;Description automatically generated">
            <a:extLst>
              <a:ext uri="{FF2B5EF4-FFF2-40B4-BE49-F238E27FC236}">
                <a16:creationId xmlns:a16="http://schemas.microsoft.com/office/drawing/2014/main" id="{6CD6C746-90EF-429C-8970-F988F1F678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88030" y="6308521"/>
            <a:ext cx="1846202" cy="273906"/>
          </a:xfrm>
          <a:prstGeom prst="rect">
            <a:avLst/>
          </a:prstGeom>
        </p:spPr>
      </p:pic>
    </p:spTree>
    <p:extLst>
      <p:ext uri="{BB962C8B-B14F-4D97-AF65-F5344CB8AC3E}">
        <p14:creationId xmlns:p14="http://schemas.microsoft.com/office/powerpoint/2010/main" val="7411469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E78F83-BB52-594B-8F67-85C1C9EB797F}" type="datetimeFigureOut">
              <a:rPr lang="en-US" smtClean="0"/>
              <a:t>11/4/2022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A12ABBA-DED8-094C-B80D-EFBB070DB806}" type="slidenum">
              <a:rPr lang="en-US" smtClean="0"/>
              <a:t>‹#›</a:t>
            </a:fld>
            <a:endParaRPr lang="en-US" dirty="0"/>
          </a:p>
        </p:txBody>
      </p:sp>
      <p:sp>
        <p:nvSpPr>
          <p:cNvPr id="7" name="Rectangle 6">
            <a:extLst>
              <a:ext uri="{FF2B5EF4-FFF2-40B4-BE49-F238E27FC236}">
                <a16:creationId xmlns:a16="http://schemas.microsoft.com/office/drawing/2014/main" id="{7A4EDABC-EBBF-4FD3-BABD-044192A5FE82}"/>
              </a:ext>
            </a:extLst>
          </p:cNvPr>
          <p:cNvSpPr/>
          <p:nvPr userDrawn="1"/>
        </p:nvSpPr>
        <p:spPr>
          <a:xfrm>
            <a:off x="0" y="0"/>
            <a:ext cx="9144000" cy="612396"/>
          </a:xfrm>
          <a:prstGeom prst="rect">
            <a:avLst/>
          </a:prstGeom>
          <a:gradFill>
            <a:gsLst>
              <a:gs pos="0">
                <a:srgbClr val="004BFA"/>
              </a:gs>
              <a:gs pos="52000">
                <a:schemeClr val="bg1"/>
              </a:gs>
              <a:gs pos="100000">
                <a:srgbClr val="00A651"/>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Shape&#10;&#10;Description automatically generated with medium confidence">
            <a:extLst>
              <a:ext uri="{FF2B5EF4-FFF2-40B4-BE49-F238E27FC236}">
                <a16:creationId xmlns:a16="http://schemas.microsoft.com/office/drawing/2014/main" id="{9320FDB6-A78F-4653-936E-E907464A41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74853" y="6198646"/>
            <a:ext cx="1613177" cy="441501"/>
          </a:xfrm>
          <a:prstGeom prst="rect">
            <a:avLst/>
          </a:prstGeom>
        </p:spPr>
      </p:pic>
      <p:pic>
        <p:nvPicPr>
          <p:cNvPr id="9" name="Picture 8" descr="Text&#10;&#10;Description automatically generated">
            <a:extLst>
              <a:ext uri="{FF2B5EF4-FFF2-40B4-BE49-F238E27FC236}">
                <a16:creationId xmlns:a16="http://schemas.microsoft.com/office/drawing/2014/main" id="{8C5EE3EE-2F1B-46F6-86A6-4C73083DEB0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88030" y="6308521"/>
            <a:ext cx="1846202" cy="273906"/>
          </a:xfrm>
          <a:prstGeom prst="rect">
            <a:avLst/>
          </a:prstGeom>
        </p:spPr>
      </p:pic>
    </p:spTree>
    <p:extLst>
      <p:ext uri="{BB962C8B-B14F-4D97-AF65-F5344CB8AC3E}">
        <p14:creationId xmlns:p14="http://schemas.microsoft.com/office/powerpoint/2010/main" val="38824942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2E78F83-BB52-594B-8F67-85C1C9EB797F}" type="datetimeFigureOut">
              <a:rPr lang="en-US" smtClean="0"/>
              <a:t>11/4/2022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A12ABBA-DED8-094C-B80D-EFBB070DB806}" type="slidenum">
              <a:rPr lang="en-US" smtClean="0"/>
              <a:t>‹#›</a:t>
            </a:fld>
            <a:endParaRPr lang="en-US" dirty="0"/>
          </a:p>
        </p:txBody>
      </p:sp>
    </p:spTree>
    <p:extLst>
      <p:ext uri="{BB962C8B-B14F-4D97-AF65-F5344CB8AC3E}">
        <p14:creationId xmlns:p14="http://schemas.microsoft.com/office/powerpoint/2010/main" val="38039087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E78F83-BB52-594B-8F67-85C1C9EB797F}" type="datetimeFigureOut">
              <a:rPr lang="en-US" smtClean="0"/>
              <a:t>11/4/2022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A12ABBA-DED8-094C-B80D-EFBB070DB806}" type="slidenum">
              <a:rPr lang="en-US" smtClean="0"/>
              <a:t>‹#›</a:t>
            </a:fld>
            <a:endParaRPr lang="en-US" dirty="0"/>
          </a:p>
        </p:txBody>
      </p:sp>
    </p:spTree>
    <p:extLst>
      <p:ext uri="{BB962C8B-B14F-4D97-AF65-F5344CB8AC3E}">
        <p14:creationId xmlns:p14="http://schemas.microsoft.com/office/powerpoint/2010/main" val="21641819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E78F83-BB52-594B-8F67-85C1C9EB797F}" type="datetimeFigureOut">
              <a:rPr lang="en-US" smtClean="0"/>
              <a:t>11/4/2022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A12ABBA-DED8-094C-B80D-EFBB070DB806}" type="slidenum">
              <a:rPr lang="en-US" smtClean="0"/>
              <a:t>‹#›</a:t>
            </a:fld>
            <a:endParaRPr lang="en-US" dirty="0"/>
          </a:p>
        </p:txBody>
      </p:sp>
      <p:sp>
        <p:nvSpPr>
          <p:cNvPr id="6" name="Rectangle 5">
            <a:extLst>
              <a:ext uri="{FF2B5EF4-FFF2-40B4-BE49-F238E27FC236}">
                <a16:creationId xmlns:a16="http://schemas.microsoft.com/office/drawing/2014/main" id="{8CEC1477-DF9E-45F3-BDD0-E44072FBE81A}"/>
              </a:ext>
            </a:extLst>
          </p:cNvPr>
          <p:cNvSpPr/>
          <p:nvPr userDrawn="1"/>
        </p:nvSpPr>
        <p:spPr>
          <a:xfrm>
            <a:off x="0" y="0"/>
            <a:ext cx="9144000" cy="612396"/>
          </a:xfrm>
          <a:prstGeom prst="rect">
            <a:avLst/>
          </a:prstGeom>
          <a:gradFill>
            <a:gsLst>
              <a:gs pos="0">
                <a:srgbClr val="004BFA"/>
              </a:gs>
              <a:gs pos="52000">
                <a:schemeClr val="bg1"/>
              </a:gs>
              <a:gs pos="100000">
                <a:srgbClr val="00A651"/>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Shape&#10;&#10;Description automatically generated with medium confidence">
            <a:extLst>
              <a:ext uri="{FF2B5EF4-FFF2-40B4-BE49-F238E27FC236}">
                <a16:creationId xmlns:a16="http://schemas.microsoft.com/office/drawing/2014/main" id="{75379546-A925-4AA4-BE09-FF53B5F2FF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74853" y="6198646"/>
            <a:ext cx="1613177" cy="441501"/>
          </a:xfrm>
          <a:prstGeom prst="rect">
            <a:avLst/>
          </a:prstGeom>
        </p:spPr>
      </p:pic>
      <p:pic>
        <p:nvPicPr>
          <p:cNvPr id="8" name="Picture 7" descr="Text&#10;&#10;Description automatically generated">
            <a:extLst>
              <a:ext uri="{FF2B5EF4-FFF2-40B4-BE49-F238E27FC236}">
                <a16:creationId xmlns:a16="http://schemas.microsoft.com/office/drawing/2014/main" id="{15B0B98E-5BAC-44A9-B74F-942853EC911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88030" y="6308521"/>
            <a:ext cx="1846202" cy="273906"/>
          </a:xfrm>
          <a:prstGeom prst="rect">
            <a:avLst/>
          </a:prstGeom>
        </p:spPr>
      </p:pic>
    </p:spTree>
    <p:extLst>
      <p:ext uri="{BB962C8B-B14F-4D97-AF65-F5344CB8AC3E}">
        <p14:creationId xmlns:p14="http://schemas.microsoft.com/office/powerpoint/2010/main" val="28185979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E78F83-BB52-594B-8F67-85C1C9EB797F}" type="datetimeFigureOut">
              <a:rPr lang="en-US" smtClean="0"/>
              <a:t>11/4/2022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A12ABBA-DED8-094C-B80D-EFBB070DB806}" type="slidenum">
              <a:rPr lang="en-US" smtClean="0"/>
              <a:t>‹#›</a:t>
            </a:fld>
            <a:endParaRPr lang="en-US" dirty="0"/>
          </a:p>
        </p:txBody>
      </p:sp>
      <p:sp>
        <p:nvSpPr>
          <p:cNvPr id="5" name="Rectangle 4">
            <a:extLst>
              <a:ext uri="{FF2B5EF4-FFF2-40B4-BE49-F238E27FC236}">
                <a16:creationId xmlns:a16="http://schemas.microsoft.com/office/drawing/2014/main" id="{E3580B9E-EADE-4CDF-B6D5-3406358C823A}"/>
              </a:ext>
            </a:extLst>
          </p:cNvPr>
          <p:cNvSpPr/>
          <p:nvPr userDrawn="1"/>
        </p:nvSpPr>
        <p:spPr>
          <a:xfrm>
            <a:off x="0" y="0"/>
            <a:ext cx="9144000" cy="612396"/>
          </a:xfrm>
          <a:prstGeom prst="rect">
            <a:avLst/>
          </a:prstGeom>
          <a:gradFill>
            <a:gsLst>
              <a:gs pos="0">
                <a:srgbClr val="004BFA"/>
              </a:gs>
              <a:gs pos="52000">
                <a:schemeClr val="bg1"/>
              </a:gs>
              <a:gs pos="100000">
                <a:srgbClr val="00A651"/>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Shape&#10;&#10;Description automatically generated with medium confidence">
            <a:extLst>
              <a:ext uri="{FF2B5EF4-FFF2-40B4-BE49-F238E27FC236}">
                <a16:creationId xmlns:a16="http://schemas.microsoft.com/office/drawing/2014/main" id="{D5890E5B-08C9-4965-BC47-FA80A87599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74853" y="6198646"/>
            <a:ext cx="1613177" cy="441501"/>
          </a:xfrm>
          <a:prstGeom prst="rect">
            <a:avLst/>
          </a:prstGeom>
        </p:spPr>
      </p:pic>
      <p:pic>
        <p:nvPicPr>
          <p:cNvPr id="7" name="Picture 6" descr="Text&#10;&#10;Description automatically generated">
            <a:extLst>
              <a:ext uri="{FF2B5EF4-FFF2-40B4-BE49-F238E27FC236}">
                <a16:creationId xmlns:a16="http://schemas.microsoft.com/office/drawing/2014/main" id="{B4631207-DEF1-46BA-9B7B-AEFCF7C0FEC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88030" y="6308521"/>
            <a:ext cx="1846202" cy="273906"/>
          </a:xfrm>
          <a:prstGeom prst="rect">
            <a:avLst/>
          </a:prstGeom>
        </p:spPr>
      </p:pic>
    </p:spTree>
    <p:extLst>
      <p:ext uri="{BB962C8B-B14F-4D97-AF65-F5344CB8AC3E}">
        <p14:creationId xmlns:p14="http://schemas.microsoft.com/office/powerpoint/2010/main" val="1489580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340864"/>
            <a:ext cx="8349140" cy="830997"/>
          </a:xfrm>
        </p:spPr>
        <p:txBody>
          <a:bodyPr anchor="t">
            <a:spAutoFit/>
          </a:bodyPr>
          <a:lstStyle>
            <a:lvl1pPr algn="ctr">
              <a:defRPr lang="en-US" sz="4800" b="1" i="0" dirty="0">
                <a:solidFill>
                  <a:srgbClr val="F5AA2C"/>
                </a:solidFill>
                <a:latin typeface="+mn-lt"/>
              </a:defRPr>
            </a:lvl1pPr>
          </a:lstStyle>
          <a:p>
            <a:r>
              <a:rPr lang="en-US" dirty="0"/>
              <a:t>Section title</a:t>
            </a:r>
          </a:p>
        </p:txBody>
      </p:sp>
      <p:sp>
        <p:nvSpPr>
          <p:cNvPr id="3" name="Picture Placeholder 2"/>
          <p:cNvSpPr>
            <a:spLocks noGrp="1"/>
          </p:cNvSpPr>
          <p:nvPr>
            <p:ph type="pic" idx="1" hasCustomPrompt="1"/>
          </p:nvPr>
        </p:nvSpPr>
        <p:spPr>
          <a:xfrm>
            <a:off x="0" y="3337686"/>
            <a:ext cx="4171758" cy="3520314"/>
          </a:xfrm>
        </p:spPr>
        <p:txBody>
          <a:bodyPr anchor="b" anchorCtr="0">
            <a:normAutofit/>
          </a:bodyPr>
          <a:lstStyle>
            <a:lvl1pPr marL="0" indent="0">
              <a:buNone/>
              <a:defRPr sz="2400" baseline="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Picture. To outline a photo, see http://www.gcflearnfree.org/powerpoint2013/17.4</a:t>
            </a:r>
          </a:p>
        </p:txBody>
      </p:sp>
      <p:pic>
        <p:nvPicPr>
          <p:cNvPr id="4" name="Picture 3" descr="1LineAAPLogoRevers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25316" y="5874485"/>
            <a:ext cx="3681024" cy="542020"/>
          </a:xfrm>
          <a:prstGeom prst="rect">
            <a:avLst/>
          </a:prstGeom>
        </p:spPr>
      </p:pic>
    </p:spTree>
    <p:extLst>
      <p:ext uri="{BB962C8B-B14F-4D97-AF65-F5344CB8AC3E}">
        <p14:creationId xmlns:p14="http://schemas.microsoft.com/office/powerpoint/2010/main" val="33740947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2E78F83-BB52-594B-8F67-85C1C9EB797F}" type="datetimeFigureOut">
              <a:rPr lang="en-US" smtClean="0"/>
              <a:t>11/4/2022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A12ABBA-DED8-094C-B80D-EFBB070DB806}" type="slidenum">
              <a:rPr lang="en-US" smtClean="0"/>
              <a:t>‹#›</a:t>
            </a:fld>
            <a:endParaRPr lang="en-US" dirty="0"/>
          </a:p>
        </p:txBody>
      </p:sp>
    </p:spTree>
    <p:extLst>
      <p:ext uri="{BB962C8B-B14F-4D97-AF65-F5344CB8AC3E}">
        <p14:creationId xmlns:p14="http://schemas.microsoft.com/office/powerpoint/2010/main" val="17671193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2E78F83-BB52-594B-8F67-85C1C9EB797F}" type="datetimeFigureOut">
              <a:rPr lang="en-US" smtClean="0"/>
              <a:t>11/4/2022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A12ABBA-DED8-094C-B80D-EFBB070DB806}" type="slidenum">
              <a:rPr lang="en-US" smtClean="0"/>
              <a:t>‹#›</a:t>
            </a:fld>
            <a:endParaRPr lang="en-US" dirty="0"/>
          </a:p>
        </p:txBody>
      </p:sp>
      <p:sp>
        <p:nvSpPr>
          <p:cNvPr id="8" name="Rectangle 7">
            <a:extLst>
              <a:ext uri="{FF2B5EF4-FFF2-40B4-BE49-F238E27FC236}">
                <a16:creationId xmlns:a16="http://schemas.microsoft.com/office/drawing/2014/main" id="{19D93A62-93FF-4D54-8397-5049BC1BFD93}"/>
              </a:ext>
            </a:extLst>
          </p:cNvPr>
          <p:cNvSpPr/>
          <p:nvPr userDrawn="1"/>
        </p:nvSpPr>
        <p:spPr>
          <a:xfrm>
            <a:off x="0" y="0"/>
            <a:ext cx="9144000" cy="612396"/>
          </a:xfrm>
          <a:prstGeom prst="rect">
            <a:avLst/>
          </a:prstGeom>
          <a:gradFill>
            <a:gsLst>
              <a:gs pos="0">
                <a:srgbClr val="004BFA"/>
              </a:gs>
              <a:gs pos="52000">
                <a:schemeClr val="bg1"/>
              </a:gs>
              <a:gs pos="100000">
                <a:srgbClr val="00A651"/>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Shape&#10;&#10;Description automatically generated with medium confidence">
            <a:extLst>
              <a:ext uri="{FF2B5EF4-FFF2-40B4-BE49-F238E27FC236}">
                <a16:creationId xmlns:a16="http://schemas.microsoft.com/office/drawing/2014/main" id="{21439140-6DD2-4159-BC3C-029C21B63C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74853" y="6198646"/>
            <a:ext cx="1613177" cy="441501"/>
          </a:xfrm>
          <a:prstGeom prst="rect">
            <a:avLst/>
          </a:prstGeom>
        </p:spPr>
      </p:pic>
      <p:pic>
        <p:nvPicPr>
          <p:cNvPr id="10" name="Picture 9" descr="Text&#10;&#10;Description automatically generated">
            <a:extLst>
              <a:ext uri="{FF2B5EF4-FFF2-40B4-BE49-F238E27FC236}">
                <a16:creationId xmlns:a16="http://schemas.microsoft.com/office/drawing/2014/main" id="{59E0FE29-FAD8-452E-881A-A8C695057C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88030" y="6308521"/>
            <a:ext cx="1846202" cy="273906"/>
          </a:xfrm>
          <a:prstGeom prst="rect">
            <a:avLst/>
          </a:prstGeom>
        </p:spPr>
      </p:pic>
    </p:spTree>
    <p:extLst>
      <p:ext uri="{BB962C8B-B14F-4D97-AF65-F5344CB8AC3E}">
        <p14:creationId xmlns:p14="http://schemas.microsoft.com/office/powerpoint/2010/main" val="24064847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E78F83-BB52-594B-8F67-85C1C9EB797F}" type="datetimeFigureOut">
              <a:rPr lang="en-US" smtClean="0"/>
              <a:t>11/4/2022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A12ABBA-DED8-094C-B80D-EFBB070DB806}" type="slidenum">
              <a:rPr lang="en-US" smtClean="0"/>
              <a:t>‹#›</a:t>
            </a:fld>
            <a:endParaRPr lang="en-US" dirty="0"/>
          </a:p>
        </p:txBody>
      </p:sp>
    </p:spTree>
    <p:extLst>
      <p:ext uri="{BB962C8B-B14F-4D97-AF65-F5344CB8AC3E}">
        <p14:creationId xmlns:p14="http://schemas.microsoft.com/office/powerpoint/2010/main" val="1807835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E78F83-BB52-594B-8F67-85C1C9EB797F}" type="datetimeFigureOut">
              <a:rPr lang="en-US" smtClean="0"/>
              <a:t>11/4/2022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A12ABBA-DED8-094C-B80D-EFBB070DB806}" type="slidenum">
              <a:rPr lang="en-US" smtClean="0"/>
              <a:t>‹#›</a:t>
            </a:fld>
            <a:endParaRPr lang="en-US" dirty="0"/>
          </a:p>
        </p:txBody>
      </p:sp>
    </p:spTree>
    <p:extLst>
      <p:ext uri="{BB962C8B-B14F-4D97-AF65-F5344CB8AC3E}">
        <p14:creationId xmlns:p14="http://schemas.microsoft.com/office/powerpoint/2010/main" val="29510532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32" y="0"/>
            <a:ext cx="9137936" cy="6858000"/>
          </a:xfrm>
          <a:prstGeom prst="rect">
            <a:avLst/>
          </a:prstGeom>
        </p:spPr>
      </p:pic>
      <p:sp>
        <p:nvSpPr>
          <p:cNvPr id="8" name="Title Placeholder 1"/>
          <p:cNvSpPr>
            <a:spLocks noGrp="1"/>
          </p:cNvSpPr>
          <p:nvPr>
            <p:ph type="title" hasCustomPrompt="1"/>
          </p:nvPr>
        </p:nvSpPr>
        <p:spPr>
          <a:xfrm>
            <a:off x="633819" y="472386"/>
            <a:ext cx="7886700" cy="1325563"/>
          </a:xfrm>
          <a:prstGeom prst="rect">
            <a:avLst/>
          </a:prstGeom>
        </p:spPr>
        <p:txBody>
          <a:bodyPr vert="horz" lIns="91440" tIns="45720" rIns="91440" bIns="45720" rtlCol="0" anchor="ctr">
            <a:noAutofit/>
          </a:bodyPr>
          <a:lstStyle>
            <a:lvl1pPr>
              <a:defRPr sz="4800" b="1">
                <a:solidFill>
                  <a:schemeClr val="bg1"/>
                </a:solidFill>
                <a:effectLst>
                  <a:outerShdw blurRad="38100" dist="38100" dir="2700000" algn="tl">
                    <a:srgbClr val="000000">
                      <a:alpha val="43137"/>
                    </a:srgbClr>
                  </a:outerShdw>
                </a:effectLst>
              </a:defRPr>
            </a:lvl1pPr>
          </a:lstStyle>
          <a:p>
            <a:r>
              <a:rPr lang="en-US" dirty="0"/>
              <a:t>Click to edit Master </a:t>
            </a:r>
            <a:br>
              <a:rPr lang="en-US" dirty="0"/>
            </a:br>
            <a:r>
              <a:rPr lang="en-US" dirty="0"/>
              <a:t>title style</a:t>
            </a:r>
          </a:p>
        </p:txBody>
      </p:sp>
      <p:sp>
        <p:nvSpPr>
          <p:cNvPr id="9" name="Title Placeholder 1"/>
          <p:cNvSpPr txBox="1">
            <a:spLocks/>
          </p:cNvSpPr>
          <p:nvPr userDrawn="1"/>
        </p:nvSpPr>
        <p:spPr>
          <a:xfrm>
            <a:off x="633819" y="2285858"/>
            <a:ext cx="7886700"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800" kern="1200">
                <a:solidFill>
                  <a:schemeClr val="tx1"/>
                </a:solidFill>
                <a:latin typeface="+mj-lt"/>
                <a:ea typeface="+mj-ea"/>
                <a:cs typeface="+mj-cs"/>
              </a:defRPr>
            </a:lvl1pPr>
          </a:lstStyle>
          <a:p>
            <a:endParaRPr lang="en-US" sz="3200" dirty="0"/>
          </a:p>
        </p:txBody>
      </p:sp>
      <p:sp>
        <p:nvSpPr>
          <p:cNvPr id="3" name="Text Placeholder 2"/>
          <p:cNvSpPr>
            <a:spLocks noGrp="1"/>
          </p:cNvSpPr>
          <p:nvPr>
            <p:ph type="body" sz="quarter" idx="10" hasCustomPrompt="1"/>
          </p:nvPr>
        </p:nvSpPr>
        <p:spPr>
          <a:xfrm>
            <a:off x="623482" y="2219572"/>
            <a:ext cx="7886699" cy="798512"/>
          </a:xfrm>
          <a:prstGeom prst="rect">
            <a:avLst/>
          </a:prstGeom>
        </p:spPr>
        <p:txBody>
          <a:bodyPr/>
          <a:lstStyle>
            <a:lvl1pPr marL="0" indent="0" algn="ctr">
              <a:buFontTx/>
              <a:buNone/>
              <a:defRPr i="1">
                <a:solidFill>
                  <a:schemeClr val="bg1"/>
                </a:solidFill>
                <a:effectLst>
                  <a:outerShdw blurRad="38100" dist="38100" dir="2700000" algn="tl">
                    <a:srgbClr val="000000">
                      <a:alpha val="43137"/>
                    </a:srgbClr>
                  </a:outerShdw>
                </a:effectLst>
              </a:defRPr>
            </a:lvl1pPr>
          </a:lstStyle>
          <a:p>
            <a:r>
              <a:rPr lang="en-US" sz="2800" dirty="0"/>
              <a:t>Insert</a:t>
            </a:r>
            <a:r>
              <a:rPr lang="en-US" sz="2800" baseline="0" dirty="0"/>
              <a:t> Subtitle Here</a:t>
            </a:r>
            <a:endParaRPr lang="en-US" sz="2800" dirty="0"/>
          </a:p>
        </p:txBody>
      </p:sp>
      <p:sp>
        <p:nvSpPr>
          <p:cNvPr id="11" name="Picture Placeholder 10"/>
          <p:cNvSpPr>
            <a:spLocks noGrp="1"/>
          </p:cNvSpPr>
          <p:nvPr>
            <p:ph type="pic" sz="quarter" idx="11" hasCustomPrompt="1"/>
          </p:nvPr>
        </p:nvSpPr>
        <p:spPr>
          <a:xfrm>
            <a:off x="6416675" y="4432300"/>
            <a:ext cx="2347913" cy="635000"/>
          </a:xfrm>
          <a:prstGeom prst="rect">
            <a:avLst/>
          </a:prstGeom>
        </p:spPr>
        <p:txBody>
          <a:bodyPr/>
          <a:lstStyle>
            <a:lvl1pPr marL="0" indent="0" algn="ctr">
              <a:buFontTx/>
              <a:buNone/>
              <a:defRPr sz="1800" baseline="0"/>
            </a:lvl1pPr>
          </a:lstStyle>
          <a:p>
            <a:r>
              <a:rPr lang="en-US" dirty="0"/>
              <a:t>3rd Party Logo</a:t>
            </a:r>
          </a:p>
        </p:txBody>
      </p:sp>
    </p:spTree>
    <p:extLst>
      <p:ext uri="{BB962C8B-B14F-4D97-AF65-F5344CB8AC3E}">
        <p14:creationId xmlns:p14="http://schemas.microsoft.com/office/powerpoint/2010/main" val="10627442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780382"/>
            <a:ext cx="7886700" cy="733832"/>
          </a:xfrm>
          <a:prstGeom prst="rect">
            <a:avLst/>
          </a:prstGeom>
        </p:spPr>
        <p:txBody>
          <a:bodyPr/>
          <a:lstStyle>
            <a:lvl1pPr>
              <a:defRPr lang="en-US" sz="4000" b="1" kern="1200" dirty="0">
                <a:solidFill>
                  <a:srgbClr val="004BFA"/>
                </a:solidFill>
                <a:latin typeface="+mj-lt"/>
                <a:ea typeface="+mj-ea"/>
                <a:cs typeface="+mj-cs"/>
              </a:defRPr>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a:prstGeom prst="rect">
            <a:avLst/>
          </a:prstGeom>
        </p:spPr>
        <p:txBody>
          <a:bodyPr/>
          <a:lstStyle>
            <a:lvl1pPr>
              <a:buClr>
                <a:srgbClr val="00A651"/>
              </a:buClr>
              <a:defRPr sz="2400"/>
            </a:lvl1pPr>
            <a:lvl2pPr>
              <a:buClr>
                <a:srgbClr val="004BFA"/>
              </a:buClr>
              <a:defRPr sz="2400"/>
            </a:lvl2pPr>
            <a:lvl3pPr>
              <a:buClr>
                <a:srgbClr val="FAA61A"/>
              </a:buClr>
              <a:defRPr sz="2400"/>
            </a:lvl3pPr>
            <a:lvl4pPr>
              <a:buClr>
                <a:srgbClr val="FF0000"/>
              </a:buCl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F3742A9F-9E78-413A-85A1-0306AC1B36DF}"/>
              </a:ext>
            </a:extLst>
          </p:cNvPr>
          <p:cNvSpPr/>
          <p:nvPr userDrawn="1"/>
        </p:nvSpPr>
        <p:spPr>
          <a:xfrm>
            <a:off x="0" y="0"/>
            <a:ext cx="9144000" cy="612396"/>
          </a:xfrm>
          <a:prstGeom prst="rect">
            <a:avLst/>
          </a:prstGeom>
          <a:gradFill>
            <a:gsLst>
              <a:gs pos="0">
                <a:srgbClr val="004BFA"/>
              </a:gs>
              <a:gs pos="52000">
                <a:schemeClr val="bg1"/>
              </a:gs>
              <a:gs pos="100000">
                <a:srgbClr val="00A651"/>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Shape&#10;&#10;Description automatically generated with medium confidence">
            <a:extLst>
              <a:ext uri="{FF2B5EF4-FFF2-40B4-BE49-F238E27FC236}">
                <a16:creationId xmlns:a16="http://schemas.microsoft.com/office/drawing/2014/main" id="{58F15C1D-BB52-4FF4-B33F-40992DBE7E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74853" y="6198646"/>
            <a:ext cx="1613177" cy="441501"/>
          </a:xfrm>
          <a:prstGeom prst="rect">
            <a:avLst/>
          </a:prstGeom>
        </p:spPr>
      </p:pic>
      <p:pic>
        <p:nvPicPr>
          <p:cNvPr id="10" name="Picture 9" descr="Text&#10;&#10;Description automatically generated">
            <a:extLst>
              <a:ext uri="{FF2B5EF4-FFF2-40B4-BE49-F238E27FC236}">
                <a16:creationId xmlns:a16="http://schemas.microsoft.com/office/drawing/2014/main" id="{6712AA14-E715-4C2C-93ED-04A0A8F153D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88030" y="6308521"/>
            <a:ext cx="1846202" cy="273906"/>
          </a:xfrm>
          <a:prstGeom prst="rect">
            <a:avLst/>
          </a:prstGeom>
        </p:spPr>
      </p:pic>
      <p:sp>
        <p:nvSpPr>
          <p:cNvPr id="11" name="Content Placeholder 2">
            <a:extLst>
              <a:ext uri="{FF2B5EF4-FFF2-40B4-BE49-F238E27FC236}">
                <a16:creationId xmlns:a16="http://schemas.microsoft.com/office/drawing/2014/main" id="{B7CFC079-4ADB-4970-93E7-1F440492014E}"/>
              </a:ext>
            </a:extLst>
          </p:cNvPr>
          <p:cNvSpPr>
            <a:spLocks noGrp="1"/>
          </p:cNvSpPr>
          <p:nvPr>
            <p:ph sz="half" idx="10"/>
          </p:nvPr>
        </p:nvSpPr>
        <p:spPr>
          <a:xfrm>
            <a:off x="4820349" y="1825625"/>
            <a:ext cx="3886200" cy="4351338"/>
          </a:xfrm>
          <a:prstGeom prst="rect">
            <a:avLst/>
          </a:prstGeom>
        </p:spPr>
        <p:txBody>
          <a:bodyPr/>
          <a:lstStyle>
            <a:lvl1pPr>
              <a:buClr>
                <a:srgbClr val="00A651"/>
              </a:buClr>
              <a:defRPr sz="2400"/>
            </a:lvl1pPr>
            <a:lvl2pPr>
              <a:buClr>
                <a:srgbClr val="004BFA"/>
              </a:buClr>
              <a:defRPr sz="2400"/>
            </a:lvl2pPr>
            <a:lvl3pPr>
              <a:buClr>
                <a:srgbClr val="FAA61A"/>
              </a:buClr>
              <a:defRPr sz="2400"/>
            </a:lvl3pPr>
            <a:lvl4pPr>
              <a:buClr>
                <a:srgbClr val="FF0000"/>
              </a:buCl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399554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32" y="0"/>
            <a:ext cx="9137936" cy="6858000"/>
          </a:xfrm>
          <a:prstGeom prst="rect">
            <a:avLst/>
          </a:prstGeom>
        </p:spPr>
      </p:pic>
      <p:sp>
        <p:nvSpPr>
          <p:cNvPr id="4" name="Picture Placeholder 10"/>
          <p:cNvSpPr>
            <a:spLocks noGrp="1"/>
          </p:cNvSpPr>
          <p:nvPr>
            <p:ph type="pic" sz="quarter" idx="11" hasCustomPrompt="1"/>
          </p:nvPr>
        </p:nvSpPr>
        <p:spPr>
          <a:xfrm>
            <a:off x="6416675" y="4432300"/>
            <a:ext cx="2347913" cy="635000"/>
          </a:xfrm>
          <a:prstGeom prst="rect">
            <a:avLst/>
          </a:prstGeom>
        </p:spPr>
        <p:txBody>
          <a:bodyPr/>
          <a:lstStyle>
            <a:lvl1pPr marL="0" indent="0" algn="ctr">
              <a:buFontTx/>
              <a:buNone/>
              <a:defRPr sz="1800" baseline="0"/>
            </a:lvl1pPr>
          </a:lstStyle>
          <a:p>
            <a:r>
              <a:rPr lang="en-US" dirty="0"/>
              <a:t>3rd Party Logo</a:t>
            </a:r>
          </a:p>
        </p:txBody>
      </p:sp>
      <p:sp>
        <p:nvSpPr>
          <p:cNvPr id="13" name="Text Placeholder 12"/>
          <p:cNvSpPr>
            <a:spLocks noGrp="1"/>
          </p:cNvSpPr>
          <p:nvPr>
            <p:ph type="body" sz="quarter" idx="12" hasCustomPrompt="1"/>
          </p:nvPr>
        </p:nvSpPr>
        <p:spPr>
          <a:xfrm>
            <a:off x="526700" y="632714"/>
            <a:ext cx="8113961" cy="669736"/>
          </a:xfrm>
          <a:prstGeom prst="rect">
            <a:avLst/>
          </a:prstGeom>
        </p:spPr>
        <p:txBody>
          <a:bodyPr/>
          <a:lstStyle>
            <a:lvl1pPr marL="0" indent="0">
              <a:buFontTx/>
              <a:buNone/>
              <a:defRPr sz="4000" b="1">
                <a:solidFill>
                  <a:schemeClr val="bg1"/>
                </a:solidFill>
                <a:effectLst>
                  <a:outerShdw blurRad="38100" dist="38100" dir="2700000" algn="tl">
                    <a:srgbClr val="000000">
                      <a:alpha val="43137"/>
                    </a:srgbClr>
                  </a:outerShdw>
                </a:effectLst>
              </a:defRPr>
            </a:lvl1pPr>
          </a:lstStyle>
          <a:p>
            <a:pPr lvl="0"/>
            <a:r>
              <a:rPr lang="en-US" dirty="0"/>
              <a:t>Presentation Name</a:t>
            </a:r>
          </a:p>
        </p:txBody>
      </p:sp>
      <p:sp>
        <p:nvSpPr>
          <p:cNvPr id="14" name="Text Placeholder 12"/>
          <p:cNvSpPr>
            <a:spLocks noGrp="1"/>
          </p:cNvSpPr>
          <p:nvPr>
            <p:ph type="body" sz="quarter" idx="13" hasCustomPrompt="1"/>
          </p:nvPr>
        </p:nvSpPr>
        <p:spPr>
          <a:xfrm>
            <a:off x="494119" y="1391542"/>
            <a:ext cx="8146542" cy="561249"/>
          </a:xfrm>
          <a:prstGeom prst="rect">
            <a:avLst/>
          </a:prstGeom>
        </p:spPr>
        <p:txBody>
          <a:bodyPr/>
          <a:lstStyle>
            <a:lvl1pPr marL="0" indent="0">
              <a:buFontTx/>
              <a:buNone/>
              <a:defRPr sz="2800" b="1">
                <a:solidFill>
                  <a:schemeClr val="bg1"/>
                </a:solidFill>
                <a:effectLst>
                  <a:outerShdw blurRad="38100" dist="38100" dir="2700000" algn="tl">
                    <a:srgbClr val="000000">
                      <a:alpha val="43137"/>
                    </a:srgbClr>
                  </a:outerShdw>
                </a:effectLst>
              </a:defRPr>
            </a:lvl1pPr>
          </a:lstStyle>
          <a:p>
            <a:pPr lvl="0"/>
            <a:r>
              <a:rPr lang="en-US" dirty="0"/>
              <a:t>Section Title</a:t>
            </a:r>
          </a:p>
        </p:txBody>
      </p:sp>
      <p:sp>
        <p:nvSpPr>
          <p:cNvPr id="15" name="Text Placeholder 12"/>
          <p:cNvSpPr>
            <a:spLocks noGrp="1"/>
          </p:cNvSpPr>
          <p:nvPr>
            <p:ph type="body" sz="quarter" idx="14" hasCustomPrompt="1"/>
          </p:nvPr>
        </p:nvSpPr>
        <p:spPr>
          <a:xfrm>
            <a:off x="526699" y="2245867"/>
            <a:ext cx="8146542" cy="669736"/>
          </a:xfrm>
          <a:prstGeom prst="rect">
            <a:avLst/>
          </a:prstGeom>
        </p:spPr>
        <p:txBody>
          <a:bodyPr/>
          <a:lstStyle>
            <a:lvl1pPr marL="0" indent="0">
              <a:buFontTx/>
              <a:buNone/>
              <a:defRPr sz="1600" b="1" u="none">
                <a:solidFill>
                  <a:schemeClr val="tx1"/>
                </a:solidFill>
                <a:effectLst/>
              </a:defRPr>
            </a:lvl1pPr>
          </a:lstStyle>
          <a:p>
            <a:pPr lvl="0"/>
            <a:r>
              <a:rPr lang="en-US" dirty="0"/>
              <a:t>Speaker Name</a:t>
            </a:r>
          </a:p>
          <a:p>
            <a:pPr lvl="0"/>
            <a:r>
              <a:rPr lang="en-US" dirty="0"/>
              <a:t>Date</a:t>
            </a:r>
          </a:p>
        </p:txBody>
      </p:sp>
    </p:spTree>
    <p:extLst>
      <p:ext uri="{BB962C8B-B14F-4D97-AF65-F5344CB8AC3E}">
        <p14:creationId xmlns:p14="http://schemas.microsoft.com/office/powerpoint/2010/main" val="18523034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Content Placeholder 2"/>
          <p:cNvSpPr>
            <a:spLocks noGrp="1"/>
          </p:cNvSpPr>
          <p:nvPr>
            <p:ph idx="1"/>
          </p:nvPr>
        </p:nvSpPr>
        <p:spPr>
          <a:xfrm>
            <a:off x="628650" y="1150311"/>
            <a:ext cx="7886700" cy="435133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1">
            <a:extLst>
              <a:ext uri="{FF2B5EF4-FFF2-40B4-BE49-F238E27FC236}">
                <a16:creationId xmlns:a16="http://schemas.microsoft.com/office/drawing/2014/main" id="{D8E30A3B-7216-43B8-BCA0-C38B70BEAAB1}"/>
              </a:ext>
            </a:extLst>
          </p:cNvPr>
          <p:cNvSpPr/>
          <p:nvPr userDrawn="1"/>
        </p:nvSpPr>
        <p:spPr>
          <a:xfrm>
            <a:off x="0" y="0"/>
            <a:ext cx="9144000" cy="612396"/>
          </a:xfrm>
          <a:prstGeom prst="rect">
            <a:avLst/>
          </a:prstGeom>
          <a:gradFill>
            <a:gsLst>
              <a:gs pos="0">
                <a:srgbClr val="004BFA"/>
              </a:gs>
              <a:gs pos="52000">
                <a:schemeClr val="bg1"/>
              </a:gs>
              <a:gs pos="100000">
                <a:srgbClr val="00A651"/>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Shape&#10;&#10;Description automatically generated with medium confidence">
            <a:extLst>
              <a:ext uri="{FF2B5EF4-FFF2-40B4-BE49-F238E27FC236}">
                <a16:creationId xmlns:a16="http://schemas.microsoft.com/office/drawing/2014/main" id="{57CC39B8-6722-4C3E-9392-1E8041533F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74853" y="6198646"/>
            <a:ext cx="1613177" cy="441501"/>
          </a:xfrm>
          <a:prstGeom prst="rect">
            <a:avLst/>
          </a:prstGeom>
        </p:spPr>
      </p:pic>
      <p:pic>
        <p:nvPicPr>
          <p:cNvPr id="8" name="Picture 7" descr="Text&#10;&#10;Description automatically generated">
            <a:extLst>
              <a:ext uri="{FF2B5EF4-FFF2-40B4-BE49-F238E27FC236}">
                <a16:creationId xmlns:a16="http://schemas.microsoft.com/office/drawing/2014/main" id="{CE4EDF16-5A0D-47F8-B0E3-B5C5AC982C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88030" y="6308521"/>
            <a:ext cx="1846202" cy="273906"/>
          </a:xfrm>
          <a:prstGeom prst="rect">
            <a:avLst/>
          </a:prstGeom>
        </p:spPr>
      </p:pic>
    </p:spTree>
    <p:extLst>
      <p:ext uri="{BB962C8B-B14F-4D97-AF65-F5344CB8AC3E}">
        <p14:creationId xmlns:p14="http://schemas.microsoft.com/office/powerpoint/2010/main" val="42249840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8650" y="914606"/>
            <a:ext cx="7886700" cy="687692"/>
          </a:xfrm>
          <a:prstGeom prst="rect">
            <a:avLst/>
          </a:prstGeom>
        </p:spPr>
        <p:txBody>
          <a:bodyPr/>
          <a:lstStyle>
            <a:lvl1pPr>
              <a:defRPr lang="en-US" sz="4000" b="1" kern="1200" dirty="0">
                <a:solidFill>
                  <a:srgbClr val="004BFA"/>
                </a:solidFill>
                <a:latin typeface="+mj-lt"/>
                <a:ea typeface="+mj-ea"/>
                <a:cs typeface="+mj-cs"/>
              </a:defRPr>
            </a:lvl1pPr>
          </a:lstStyle>
          <a:p>
            <a:r>
              <a:rPr lang="en-US" dirty="0"/>
              <a:t>Click to edit Master title style</a:t>
            </a:r>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solidFill>
                  <a:srgbClr val="00A65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solidFill>
                  <a:srgbClr val="00A65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Rectangle 9">
            <a:extLst>
              <a:ext uri="{FF2B5EF4-FFF2-40B4-BE49-F238E27FC236}">
                <a16:creationId xmlns:a16="http://schemas.microsoft.com/office/drawing/2014/main" id="{72F08990-9B64-4B11-AD12-A8589032D84B}"/>
              </a:ext>
            </a:extLst>
          </p:cNvPr>
          <p:cNvSpPr/>
          <p:nvPr userDrawn="1"/>
        </p:nvSpPr>
        <p:spPr>
          <a:xfrm>
            <a:off x="0" y="0"/>
            <a:ext cx="9144000" cy="612396"/>
          </a:xfrm>
          <a:prstGeom prst="rect">
            <a:avLst/>
          </a:prstGeom>
          <a:gradFill>
            <a:gsLst>
              <a:gs pos="0">
                <a:srgbClr val="004BFA"/>
              </a:gs>
              <a:gs pos="52000">
                <a:schemeClr val="bg1"/>
              </a:gs>
              <a:gs pos="100000">
                <a:srgbClr val="00A651"/>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Shape&#10;&#10;Description automatically generated with medium confidence">
            <a:extLst>
              <a:ext uri="{FF2B5EF4-FFF2-40B4-BE49-F238E27FC236}">
                <a16:creationId xmlns:a16="http://schemas.microsoft.com/office/drawing/2014/main" id="{58F37548-7097-4548-8974-0A176FB87D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74853" y="6198646"/>
            <a:ext cx="1613177" cy="441501"/>
          </a:xfrm>
          <a:prstGeom prst="rect">
            <a:avLst/>
          </a:prstGeom>
        </p:spPr>
      </p:pic>
      <p:pic>
        <p:nvPicPr>
          <p:cNvPr id="12" name="Picture 11" descr="Text&#10;&#10;Description automatically generated">
            <a:extLst>
              <a:ext uri="{FF2B5EF4-FFF2-40B4-BE49-F238E27FC236}">
                <a16:creationId xmlns:a16="http://schemas.microsoft.com/office/drawing/2014/main" id="{62C46C79-D5DC-4666-B99F-C203C89712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88030" y="6308521"/>
            <a:ext cx="1846202" cy="273906"/>
          </a:xfrm>
          <a:prstGeom prst="rect">
            <a:avLst/>
          </a:prstGeom>
        </p:spPr>
      </p:pic>
      <p:sp>
        <p:nvSpPr>
          <p:cNvPr id="13" name="Content Placeholder 2">
            <a:extLst>
              <a:ext uri="{FF2B5EF4-FFF2-40B4-BE49-F238E27FC236}">
                <a16:creationId xmlns:a16="http://schemas.microsoft.com/office/drawing/2014/main" id="{407AAEFA-EA32-44F3-A89B-1975F46174F3}"/>
              </a:ext>
            </a:extLst>
          </p:cNvPr>
          <p:cNvSpPr>
            <a:spLocks noGrp="1"/>
          </p:cNvSpPr>
          <p:nvPr>
            <p:ph sz="half" idx="10"/>
          </p:nvPr>
        </p:nvSpPr>
        <p:spPr>
          <a:xfrm>
            <a:off x="611982" y="2551273"/>
            <a:ext cx="3886200" cy="3794999"/>
          </a:xfrm>
          <a:prstGeom prst="rect">
            <a:avLst/>
          </a:prstGeom>
        </p:spPr>
        <p:txBody>
          <a:bodyPr/>
          <a:lstStyle>
            <a:lvl1pPr>
              <a:buClr>
                <a:srgbClr val="00A651"/>
              </a:buClr>
              <a:defRPr sz="2400"/>
            </a:lvl1pPr>
            <a:lvl2pPr>
              <a:buClr>
                <a:srgbClr val="004BFA"/>
              </a:buClr>
              <a:defRPr sz="2400"/>
            </a:lvl2pPr>
            <a:lvl3pPr>
              <a:buClr>
                <a:srgbClr val="FAA61A"/>
              </a:buClr>
              <a:defRPr sz="2400"/>
            </a:lvl3pPr>
            <a:lvl4pPr>
              <a:buClr>
                <a:srgbClr val="FF0000"/>
              </a:buCl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a:extLst>
              <a:ext uri="{FF2B5EF4-FFF2-40B4-BE49-F238E27FC236}">
                <a16:creationId xmlns:a16="http://schemas.microsoft.com/office/drawing/2014/main" id="{E74FEC80-42ED-4BD5-B2FD-DE245785B6D4}"/>
              </a:ext>
            </a:extLst>
          </p:cNvPr>
          <p:cNvSpPr>
            <a:spLocks noGrp="1"/>
          </p:cNvSpPr>
          <p:nvPr>
            <p:ph sz="half" idx="11"/>
          </p:nvPr>
        </p:nvSpPr>
        <p:spPr>
          <a:xfrm>
            <a:off x="4623275" y="2551272"/>
            <a:ext cx="3886200" cy="3794999"/>
          </a:xfrm>
          <a:prstGeom prst="rect">
            <a:avLst/>
          </a:prstGeom>
        </p:spPr>
        <p:txBody>
          <a:bodyPr/>
          <a:lstStyle>
            <a:lvl1pPr>
              <a:buClr>
                <a:srgbClr val="00A651"/>
              </a:buClr>
              <a:defRPr sz="2400"/>
            </a:lvl1pPr>
            <a:lvl2pPr>
              <a:buClr>
                <a:srgbClr val="004BFA"/>
              </a:buClr>
              <a:defRPr sz="2400"/>
            </a:lvl2pPr>
            <a:lvl3pPr>
              <a:buClr>
                <a:srgbClr val="FAA61A"/>
              </a:buClr>
              <a:defRPr sz="2400"/>
            </a:lvl3pPr>
            <a:lvl4pPr>
              <a:buClr>
                <a:srgbClr val="FF0000"/>
              </a:buCl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237741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8372" y="791266"/>
            <a:ext cx="2949178" cy="1600200"/>
          </a:xfrm>
          <a:prstGeom prst="rect">
            <a:avLst/>
          </a:prstGeom>
        </p:spPr>
        <p:txBody>
          <a:bodyPr anchor="t"/>
          <a:lstStyle>
            <a:lvl1pPr>
              <a:defRPr lang="en-US" sz="2800" b="1" kern="1200" dirty="0">
                <a:solidFill>
                  <a:srgbClr val="004BFA"/>
                </a:solidFill>
                <a:latin typeface="+mj-lt"/>
                <a:ea typeface="+mj-ea"/>
                <a:cs typeface="+mj-cs"/>
              </a:defRPr>
            </a:lvl1pPr>
          </a:lstStyle>
          <a:p>
            <a:r>
              <a:rPr lang="en-US" dirty="0"/>
              <a:t>Click to edit Master title style</a:t>
            </a:r>
          </a:p>
        </p:txBody>
      </p:sp>
      <p:sp>
        <p:nvSpPr>
          <p:cNvPr id="4" name="Text Placeholder 3"/>
          <p:cNvSpPr>
            <a:spLocks noGrp="1"/>
          </p:cNvSpPr>
          <p:nvPr>
            <p:ph type="body" sz="half" idx="2"/>
          </p:nvPr>
        </p:nvSpPr>
        <p:spPr>
          <a:xfrm>
            <a:off x="618372" y="2570337"/>
            <a:ext cx="2949178" cy="352007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3C1B24CC-A46D-4A6E-BE05-A78C1EF9C0F6}"/>
              </a:ext>
            </a:extLst>
          </p:cNvPr>
          <p:cNvSpPr/>
          <p:nvPr userDrawn="1"/>
        </p:nvSpPr>
        <p:spPr>
          <a:xfrm>
            <a:off x="0" y="0"/>
            <a:ext cx="9144000" cy="612396"/>
          </a:xfrm>
          <a:prstGeom prst="rect">
            <a:avLst/>
          </a:prstGeom>
          <a:gradFill>
            <a:gsLst>
              <a:gs pos="0">
                <a:srgbClr val="004BFA"/>
              </a:gs>
              <a:gs pos="52000">
                <a:schemeClr val="bg1"/>
              </a:gs>
              <a:gs pos="100000">
                <a:srgbClr val="00A651"/>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Shape&#10;&#10;Description automatically generated with medium confidence">
            <a:extLst>
              <a:ext uri="{FF2B5EF4-FFF2-40B4-BE49-F238E27FC236}">
                <a16:creationId xmlns:a16="http://schemas.microsoft.com/office/drawing/2014/main" id="{9A19A102-98FC-4C87-9937-8AF55721CA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74853" y="6198646"/>
            <a:ext cx="1613177" cy="441501"/>
          </a:xfrm>
          <a:prstGeom prst="rect">
            <a:avLst/>
          </a:prstGeom>
        </p:spPr>
      </p:pic>
      <p:pic>
        <p:nvPicPr>
          <p:cNvPr id="10" name="Picture 9" descr="Text&#10;&#10;Description automatically generated">
            <a:extLst>
              <a:ext uri="{FF2B5EF4-FFF2-40B4-BE49-F238E27FC236}">
                <a16:creationId xmlns:a16="http://schemas.microsoft.com/office/drawing/2014/main" id="{40A8A5DA-BBD3-48F8-934E-0879BBAB78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88030" y="6308521"/>
            <a:ext cx="1846202" cy="273906"/>
          </a:xfrm>
          <a:prstGeom prst="rect">
            <a:avLst/>
          </a:prstGeom>
        </p:spPr>
      </p:pic>
      <p:sp>
        <p:nvSpPr>
          <p:cNvPr id="11" name="Content Placeholder 2">
            <a:extLst>
              <a:ext uri="{FF2B5EF4-FFF2-40B4-BE49-F238E27FC236}">
                <a16:creationId xmlns:a16="http://schemas.microsoft.com/office/drawing/2014/main" id="{B33A6737-A1BC-4E39-BD6A-8DE709042B2B}"/>
              </a:ext>
            </a:extLst>
          </p:cNvPr>
          <p:cNvSpPr>
            <a:spLocks noGrp="1"/>
          </p:cNvSpPr>
          <p:nvPr>
            <p:ph sz="half" idx="11"/>
          </p:nvPr>
        </p:nvSpPr>
        <p:spPr>
          <a:xfrm>
            <a:off x="3846352" y="791266"/>
            <a:ext cx="4764947" cy="5299141"/>
          </a:xfrm>
          <a:prstGeom prst="rect">
            <a:avLst/>
          </a:prstGeom>
        </p:spPr>
        <p:txBody>
          <a:bodyPr/>
          <a:lstStyle>
            <a:lvl1pPr>
              <a:buClr>
                <a:srgbClr val="00A651"/>
              </a:buClr>
              <a:defRPr sz="2400"/>
            </a:lvl1pPr>
            <a:lvl2pPr>
              <a:buClr>
                <a:srgbClr val="004BFA"/>
              </a:buClr>
              <a:defRPr sz="2400"/>
            </a:lvl2pPr>
            <a:lvl3pPr>
              <a:buClr>
                <a:srgbClr val="FAA61A"/>
              </a:buClr>
              <a:defRPr sz="2400"/>
            </a:lvl3pPr>
            <a:lvl4pPr>
              <a:buClr>
                <a:srgbClr val="FF0000"/>
              </a:buCl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79110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0623" y="2514600"/>
            <a:ext cx="2167128" cy="307777"/>
          </a:xfrm>
        </p:spPr>
        <p:txBody>
          <a:bodyPr lIns="0" tIns="0" rIns="0" bIns="0" anchor="t" anchorCtr="0">
            <a:spAutoFit/>
          </a:bodyPr>
          <a:lstStyle>
            <a:lvl1pPr algn="l">
              <a:defRPr sz="2000" b="1" baseline="0">
                <a:solidFill>
                  <a:schemeClr val="accent1"/>
                </a:solidFill>
                <a:latin typeface="+mn-lt"/>
              </a:defRPr>
            </a:lvl1pPr>
          </a:lstStyle>
          <a:p>
            <a:r>
              <a:rPr lang="en-US" dirty="0"/>
              <a:t>Text here.</a:t>
            </a:r>
          </a:p>
        </p:txBody>
      </p:sp>
      <p:sp>
        <p:nvSpPr>
          <p:cNvPr id="3" name="Picture Placeholder 2"/>
          <p:cNvSpPr>
            <a:spLocks noGrp="1"/>
          </p:cNvSpPr>
          <p:nvPr>
            <p:ph type="pic" idx="1"/>
          </p:nvPr>
        </p:nvSpPr>
        <p:spPr>
          <a:xfrm>
            <a:off x="3136392" y="1371600"/>
            <a:ext cx="2606040" cy="39136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9" name="Picture Placeholder 2"/>
          <p:cNvSpPr>
            <a:spLocks noGrp="1"/>
          </p:cNvSpPr>
          <p:nvPr>
            <p:ph type="pic" idx="13"/>
          </p:nvPr>
        </p:nvSpPr>
        <p:spPr>
          <a:xfrm>
            <a:off x="5943600" y="1371600"/>
            <a:ext cx="2615184" cy="39136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2" name="Content Placeholder 2"/>
          <p:cNvSpPr>
            <a:spLocks noGrp="1"/>
          </p:cNvSpPr>
          <p:nvPr>
            <p:ph idx="14" hasCustomPrompt="1"/>
          </p:nvPr>
        </p:nvSpPr>
        <p:spPr>
          <a:xfrm>
            <a:off x="3136392" y="5349240"/>
            <a:ext cx="5413248" cy="215444"/>
          </a:xfrm>
        </p:spPr>
        <p:txBody>
          <a:bodyPr lIns="0" tIns="0" rIns="0" bIns="0">
            <a:spAutoFit/>
          </a:bodyPr>
          <a:lstStyle>
            <a:lvl1pPr marL="0" indent="0">
              <a:buClr>
                <a:srgbClr val="F5AA2C"/>
              </a:buClr>
              <a:buFontTx/>
              <a:buNone/>
              <a:defRPr sz="1400"/>
            </a:lvl1pPr>
            <a:lvl3pPr marL="1257300" indent="-342900">
              <a:buClr>
                <a:schemeClr val="tx1">
                  <a:lumMod val="50000"/>
                  <a:lumOff val="50000"/>
                </a:schemeClr>
              </a:buClr>
              <a:buFont typeface="Lucida Grande"/>
              <a:buChar char="▪"/>
              <a:defRPr/>
            </a:lvl3pPr>
            <a:lvl4pPr marL="1600200" indent="-228600">
              <a:buFont typeface="Lucida Grande"/>
              <a:buChar char="~"/>
              <a:defRPr/>
            </a:lvl4pPr>
          </a:lstStyle>
          <a:p>
            <a:pPr lvl="0"/>
            <a:r>
              <a:rPr lang="en-US" dirty="0"/>
              <a:t>Caption text, if necessary</a:t>
            </a:r>
          </a:p>
        </p:txBody>
      </p:sp>
    </p:spTree>
    <p:extLst>
      <p:ext uri="{BB962C8B-B14F-4D97-AF65-F5344CB8AC3E}">
        <p14:creationId xmlns:p14="http://schemas.microsoft.com/office/powerpoint/2010/main" val="1646553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32" y="0"/>
            <a:ext cx="9137936" cy="6858000"/>
          </a:xfrm>
          <a:prstGeom prst="rect">
            <a:avLst/>
          </a:prstGeom>
        </p:spPr>
      </p:pic>
      <p:sp>
        <p:nvSpPr>
          <p:cNvPr id="8" name="Title Placeholder 1"/>
          <p:cNvSpPr>
            <a:spLocks noGrp="1"/>
          </p:cNvSpPr>
          <p:nvPr>
            <p:ph type="title"/>
          </p:nvPr>
        </p:nvSpPr>
        <p:spPr>
          <a:xfrm>
            <a:off x="633819" y="472386"/>
            <a:ext cx="7886700" cy="1325563"/>
          </a:xfrm>
          <a:prstGeom prst="rect">
            <a:avLst/>
          </a:prstGeom>
        </p:spPr>
        <p:txBody>
          <a:bodyPr vert="horz" lIns="91440" tIns="45720" rIns="91440" bIns="45720" rtlCol="0" anchor="ctr">
            <a:noAutofit/>
          </a:bodyPr>
          <a:lstStyle/>
          <a:p>
            <a:r>
              <a:rPr lang="en-US" dirty="0"/>
              <a:t>Click to edit Master title style</a:t>
            </a:r>
          </a:p>
        </p:txBody>
      </p:sp>
      <p:sp>
        <p:nvSpPr>
          <p:cNvPr id="9" name="Title Placeholder 1"/>
          <p:cNvSpPr txBox="1">
            <a:spLocks/>
          </p:cNvSpPr>
          <p:nvPr userDrawn="1"/>
        </p:nvSpPr>
        <p:spPr>
          <a:xfrm>
            <a:off x="633819" y="2285858"/>
            <a:ext cx="7886700"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800" kern="1200">
                <a:solidFill>
                  <a:schemeClr val="tx1"/>
                </a:solidFill>
                <a:latin typeface="+mj-lt"/>
                <a:ea typeface="+mj-ea"/>
                <a:cs typeface="+mj-cs"/>
              </a:defRPr>
            </a:lvl1pPr>
          </a:lstStyle>
          <a:p>
            <a:endParaRPr lang="en-US" sz="3200" dirty="0"/>
          </a:p>
        </p:txBody>
      </p:sp>
      <p:sp>
        <p:nvSpPr>
          <p:cNvPr id="3" name="Text Placeholder 2"/>
          <p:cNvSpPr>
            <a:spLocks noGrp="1"/>
          </p:cNvSpPr>
          <p:nvPr>
            <p:ph type="body" sz="quarter" idx="10" hasCustomPrompt="1"/>
          </p:nvPr>
        </p:nvSpPr>
        <p:spPr>
          <a:xfrm>
            <a:off x="628651" y="2416873"/>
            <a:ext cx="7886699" cy="798512"/>
          </a:xfrm>
          <a:prstGeom prst="rect">
            <a:avLst/>
          </a:prstGeom>
        </p:spPr>
        <p:txBody>
          <a:bodyPr/>
          <a:lstStyle>
            <a:lvl1pPr marL="0" indent="0" algn="ctr">
              <a:buFontTx/>
              <a:buNone/>
              <a:defRPr/>
            </a:lvl1pPr>
          </a:lstStyle>
          <a:p>
            <a:r>
              <a:rPr lang="en-US" sz="2800" dirty="0"/>
              <a:t>Insert</a:t>
            </a:r>
            <a:r>
              <a:rPr lang="en-US" sz="2800" baseline="0" dirty="0"/>
              <a:t> Subtitle Here</a:t>
            </a:r>
            <a:endParaRPr lang="en-US" sz="2800" dirty="0"/>
          </a:p>
        </p:txBody>
      </p:sp>
      <p:sp>
        <p:nvSpPr>
          <p:cNvPr id="11" name="Picture Placeholder 10"/>
          <p:cNvSpPr>
            <a:spLocks noGrp="1"/>
          </p:cNvSpPr>
          <p:nvPr>
            <p:ph type="pic" sz="quarter" idx="11" hasCustomPrompt="1"/>
          </p:nvPr>
        </p:nvSpPr>
        <p:spPr>
          <a:xfrm>
            <a:off x="6416675" y="4432300"/>
            <a:ext cx="2347913" cy="635000"/>
          </a:xfrm>
          <a:prstGeom prst="rect">
            <a:avLst/>
          </a:prstGeom>
        </p:spPr>
        <p:txBody>
          <a:bodyPr/>
          <a:lstStyle>
            <a:lvl1pPr marL="0" indent="0" algn="ctr">
              <a:buFontTx/>
              <a:buNone/>
              <a:defRPr sz="1800" baseline="0"/>
            </a:lvl1pPr>
          </a:lstStyle>
          <a:p>
            <a:r>
              <a:rPr lang="en-US" dirty="0"/>
              <a:t>3rd Party Logo</a:t>
            </a:r>
          </a:p>
        </p:txBody>
      </p:sp>
    </p:spTree>
    <p:extLst>
      <p:ext uri="{BB962C8B-B14F-4D97-AF65-F5344CB8AC3E}">
        <p14:creationId xmlns:p14="http://schemas.microsoft.com/office/powerpoint/2010/main" val="14935438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32" y="0"/>
            <a:ext cx="9137936" cy="6858000"/>
          </a:xfrm>
          <a:prstGeom prst="rect">
            <a:avLst/>
          </a:prstGeom>
        </p:spPr>
      </p:pic>
      <p:sp>
        <p:nvSpPr>
          <p:cNvPr id="4" name="Picture Placeholder 10"/>
          <p:cNvSpPr>
            <a:spLocks noGrp="1"/>
          </p:cNvSpPr>
          <p:nvPr>
            <p:ph type="pic" sz="quarter" idx="11" hasCustomPrompt="1"/>
          </p:nvPr>
        </p:nvSpPr>
        <p:spPr>
          <a:xfrm>
            <a:off x="6416675" y="4432300"/>
            <a:ext cx="2347913" cy="635000"/>
          </a:xfrm>
          <a:prstGeom prst="rect">
            <a:avLst/>
          </a:prstGeom>
        </p:spPr>
        <p:txBody>
          <a:bodyPr/>
          <a:lstStyle>
            <a:lvl1pPr marL="0" indent="0" algn="ctr">
              <a:buFontTx/>
              <a:buNone/>
              <a:defRPr sz="1800" baseline="0"/>
            </a:lvl1pPr>
          </a:lstStyle>
          <a:p>
            <a:r>
              <a:rPr lang="en-US" dirty="0"/>
              <a:t>3rd Party Logo</a:t>
            </a:r>
          </a:p>
        </p:txBody>
      </p:sp>
      <p:sp>
        <p:nvSpPr>
          <p:cNvPr id="13" name="Text Placeholder 12"/>
          <p:cNvSpPr>
            <a:spLocks noGrp="1"/>
          </p:cNvSpPr>
          <p:nvPr>
            <p:ph type="body" sz="quarter" idx="12" hasCustomPrompt="1"/>
          </p:nvPr>
        </p:nvSpPr>
        <p:spPr>
          <a:xfrm>
            <a:off x="488950" y="1014413"/>
            <a:ext cx="7197725" cy="365125"/>
          </a:xfrm>
          <a:prstGeom prst="rect">
            <a:avLst/>
          </a:prstGeom>
        </p:spPr>
        <p:txBody>
          <a:bodyPr/>
          <a:lstStyle>
            <a:lvl1pPr marL="0" indent="0">
              <a:buFontTx/>
              <a:buNone/>
              <a:defRPr sz="1400" b="1"/>
            </a:lvl1pPr>
          </a:lstStyle>
          <a:p>
            <a:pPr lvl="0"/>
            <a:r>
              <a:rPr lang="en-US" dirty="0"/>
              <a:t>Presentation Name</a:t>
            </a:r>
          </a:p>
        </p:txBody>
      </p:sp>
      <p:sp>
        <p:nvSpPr>
          <p:cNvPr id="14" name="Text Placeholder 12"/>
          <p:cNvSpPr>
            <a:spLocks noGrp="1"/>
          </p:cNvSpPr>
          <p:nvPr>
            <p:ph type="body" sz="quarter" idx="13" hasCustomPrompt="1"/>
          </p:nvPr>
        </p:nvSpPr>
        <p:spPr>
          <a:xfrm>
            <a:off x="494119" y="1391542"/>
            <a:ext cx="7197725" cy="561249"/>
          </a:xfrm>
          <a:prstGeom prst="rect">
            <a:avLst/>
          </a:prstGeom>
        </p:spPr>
        <p:txBody>
          <a:bodyPr/>
          <a:lstStyle>
            <a:lvl1pPr marL="0" indent="0">
              <a:buFontTx/>
              <a:buNone/>
              <a:defRPr sz="3600" b="1"/>
            </a:lvl1pPr>
          </a:lstStyle>
          <a:p>
            <a:pPr lvl="0"/>
            <a:r>
              <a:rPr lang="en-US" dirty="0"/>
              <a:t>Section Title</a:t>
            </a:r>
          </a:p>
        </p:txBody>
      </p:sp>
      <p:sp>
        <p:nvSpPr>
          <p:cNvPr id="15" name="Text Placeholder 12"/>
          <p:cNvSpPr>
            <a:spLocks noGrp="1"/>
          </p:cNvSpPr>
          <p:nvPr>
            <p:ph type="body" sz="quarter" idx="14" hasCustomPrompt="1"/>
          </p:nvPr>
        </p:nvSpPr>
        <p:spPr>
          <a:xfrm>
            <a:off x="494119" y="2677900"/>
            <a:ext cx="7197725" cy="669736"/>
          </a:xfrm>
          <a:prstGeom prst="rect">
            <a:avLst/>
          </a:prstGeom>
        </p:spPr>
        <p:txBody>
          <a:bodyPr/>
          <a:lstStyle>
            <a:lvl1pPr marL="0" indent="0">
              <a:buFontTx/>
              <a:buNone/>
              <a:defRPr sz="1600" b="1"/>
            </a:lvl1pPr>
          </a:lstStyle>
          <a:p>
            <a:pPr lvl="0"/>
            <a:r>
              <a:rPr lang="en-US" dirty="0"/>
              <a:t>Speaker Name</a:t>
            </a:r>
          </a:p>
          <a:p>
            <a:pPr lvl="0"/>
            <a:r>
              <a:rPr lang="en-US" dirty="0"/>
              <a:t>Date</a:t>
            </a:r>
          </a:p>
        </p:txBody>
      </p:sp>
    </p:spTree>
    <p:extLst>
      <p:ext uri="{BB962C8B-B14F-4D97-AF65-F5344CB8AC3E}">
        <p14:creationId xmlns:p14="http://schemas.microsoft.com/office/powerpoint/2010/main" val="8347402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Content Placeholder 2"/>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64" y="0"/>
            <a:ext cx="9137936" cy="6858000"/>
          </a:xfrm>
          <a:prstGeom prst="rect">
            <a:avLst/>
          </a:prstGeom>
        </p:spPr>
      </p:pic>
    </p:spTree>
    <p:extLst>
      <p:ext uri="{BB962C8B-B14F-4D97-AF65-F5344CB8AC3E}">
        <p14:creationId xmlns:p14="http://schemas.microsoft.com/office/powerpoint/2010/main" val="26456246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C0EC348A-1CD0-4B1A-8B5B-AF89657B901A}" type="slidenum">
              <a:rPr lang="en-US" smtClean="0"/>
              <a:t>‹#›</a:t>
            </a:fld>
            <a:endParaRPr lang="en-US" dirty="0"/>
          </a:p>
        </p:txBody>
      </p:sp>
    </p:spTree>
    <p:extLst>
      <p:ext uri="{BB962C8B-B14F-4D97-AF65-F5344CB8AC3E}">
        <p14:creationId xmlns:p14="http://schemas.microsoft.com/office/powerpoint/2010/main" val="35142278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C0EC348A-1CD0-4B1A-8B5B-AF89657B901A}" type="slidenum">
              <a:rPr lang="en-US" smtClean="0"/>
              <a:t>‹#›</a:t>
            </a:fld>
            <a:endParaRPr lang="en-US" dirty="0"/>
          </a:p>
        </p:txBody>
      </p:sp>
    </p:spTree>
    <p:extLst>
      <p:ext uri="{BB962C8B-B14F-4D97-AF65-F5344CB8AC3E}">
        <p14:creationId xmlns:p14="http://schemas.microsoft.com/office/powerpoint/2010/main" val="3192048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C0EC348A-1CD0-4B1A-8B5B-AF89657B901A}" type="slidenum">
              <a:rPr lang="en-US" smtClean="0"/>
              <a:t>‹#›</a:t>
            </a:fld>
            <a:endParaRPr lang="en-US" dirty="0"/>
          </a:p>
        </p:txBody>
      </p:sp>
    </p:spTree>
    <p:extLst>
      <p:ext uri="{BB962C8B-B14F-4D97-AF65-F5344CB8AC3E}">
        <p14:creationId xmlns:p14="http://schemas.microsoft.com/office/powerpoint/2010/main" val="35092984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dirty="0"/>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C0EC348A-1CD0-4B1A-8B5B-AF89657B901A}" type="slidenum">
              <a:rPr lang="en-US" smtClean="0"/>
              <a:t>‹#›</a:t>
            </a:fld>
            <a:endParaRPr lang="en-US" dirty="0"/>
          </a:p>
        </p:txBody>
      </p:sp>
    </p:spTree>
    <p:extLst>
      <p:ext uri="{BB962C8B-B14F-4D97-AF65-F5344CB8AC3E}">
        <p14:creationId xmlns:p14="http://schemas.microsoft.com/office/powerpoint/2010/main" val="26013631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C0EC348A-1CD0-4B1A-8B5B-AF89657B901A}" type="slidenum">
              <a:rPr lang="en-US" smtClean="0"/>
              <a:t>‹#›</a:t>
            </a:fld>
            <a:endParaRPr lang="en-US" dirty="0"/>
          </a:p>
        </p:txBody>
      </p:sp>
    </p:spTree>
    <p:extLst>
      <p:ext uri="{BB962C8B-B14F-4D97-AF65-F5344CB8AC3E}">
        <p14:creationId xmlns:p14="http://schemas.microsoft.com/office/powerpoint/2010/main" val="3377633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dirty="0"/>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C0EC348A-1CD0-4B1A-8B5B-AF89657B901A}" type="slidenum">
              <a:rPr lang="en-US" smtClean="0"/>
              <a:t>‹#›</a:t>
            </a:fld>
            <a:endParaRPr lang="en-US" dirty="0"/>
          </a:p>
        </p:txBody>
      </p:sp>
    </p:spTree>
    <p:extLst>
      <p:ext uri="{BB962C8B-B14F-4D97-AF65-F5344CB8AC3E}">
        <p14:creationId xmlns:p14="http://schemas.microsoft.com/office/powerpoint/2010/main" val="4986775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C0EC348A-1CD0-4B1A-8B5B-AF89657B901A}" type="slidenum">
              <a:rPr lang="en-US" smtClean="0"/>
              <a:t>‹#›</a:t>
            </a:fld>
            <a:endParaRPr lang="en-US" dirty="0"/>
          </a:p>
        </p:txBody>
      </p:sp>
    </p:spTree>
    <p:extLst>
      <p:ext uri="{BB962C8B-B14F-4D97-AF65-F5344CB8AC3E}">
        <p14:creationId xmlns:p14="http://schemas.microsoft.com/office/powerpoint/2010/main" val="1798797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or Graph">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283463" y="594360"/>
            <a:ext cx="8559599" cy="51389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Table or graph</a:t>
            </a:r>
          </a:p>
        </p:txBody>
      </p:sp>
      <p:sp>
        <p:nvSpPr>
          <p:cNvPr id="7" name="Content Placeholder 2"/>
          <p:cNvSpPr>
            <a:spLocks noGrp="1"/>
          </p:cNvSpPr>
          <p:nvPr>
            <p:ph idx="14" hasCustomPrompt="1"/>
          </p:nvPr>
        </p:nvSpPr>
        <p:spPr>
          <a:xfrm>
            <a:off x="283462" y="5741663"/>
            <a:ext cx="8559599" cy="215444"/>
          </a:xfrm>
        </p:spPr>
        <p:txBody>
          <a:bodyPr lIns="0" tIns="0" rIns="0" bIns="0">
            <a:spAutoFit/>
          </a:bodyPr>
          <a:lstStyle>
            <a:lvl1pPr marL="0" indent="0">
              <a:buClr>
                <a:srgbClr val="F5AA2C"/>
              </a:buClr>
              <a:buFontTx/>
              <a:buNone/>
              <a:defRPr sz="1400"/>
            </a:lvl1pPr>
            <a:lvl3pPr marL="1257300" indent="-342900">
              <a:buClr>
                <a:schemeClr val="tx1">
                  <a:lumMod val="50000"/>
                  <a:lumOff val="50000"/>
                </a:schemeClr>
              </a:buClr>
              <a:buFont typeface="Lucida Grande"/>
              <a:buChar char="▪"/>
              <a:defRPr/>
            </a:lvl3pPr>
            <a:lvl4pPr marL="1600200" indent="-228600">
              <a:buFont typeface="Lucida Grande"/>
              <a:buChar char="~"/>
              <a:defRPr/>
            </a:lvl4pPr>
          </a:lstStyle>
          <a:p>
            <a:pPr lvl="0"/>
            <a:r>
              <a:rPr lang="en-US" dirty="0"/>
              <a:t>Caption text, if necessary</a:t>
            </a:r>
          </a:p>
        </p:txBody>
      </p:sp>
    </p:spTree>
    <p:extLst>
      <p:ext uri="{BB962C8B-B14F-4D97-AF65-F5344CB8AC3E}">
        <p14:creationId xmlns:p14="http://schemas.microsoft.com/office/powerpoint/2010/main" val="41020144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C0EC348A-1CD0-4B1A-8B5B-AF89657B901A}" type="slidenum">
              <a:rPr lang="en-US" smtClean="0"/>
              <a:t>‹#›</a:t>
            </a:fld>
            <a:endParaRPr lang="en-US" dirty="0"/>
          </a:p>
        </p:txBody>
      </p:sp>
    </p:spTree>
    <p:extLst>
      <p:ext uri="{BB962C8B-B14F-4D97-AF65-F5344CB8AC3E}">
        <p14:creationId xmlns:p14="http://schemas.microsoft.com/office/powerpoint/2010/main" val="22472323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C0EC348A-1CD0-4B1A-8B5B-AF89657B901A}" type="slidenum">
              <a:rPr lang="en-US" smtClean="0"/>
              <a:t>‹#›</a:t>
            </a:fld>
            <a:endParaRPr lang="en-US" dirty="0"/>
          </a:p>
        </p:txBody>
      </p:sp>
    </p:spTree>
    <p:extLst>
      <p:ext uri="{BB962C8B-B14F-4D97-AF65-F5344CB8AC3E}">
        <p14:creationId xmlns:p14="http://schemas.microsoft.com/office/powerpoint/2010/main" val="7750638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C0EC348A-1CD0-4B1A-8B5B-AF89657B901A}" type="slidenum">
              <a:rPr lang="en-US" smtClean="0"/>
              <a:t>‹#›</a:t>
            </a:fld>
            <a:endParaRPr lang="en-US" dirty="0"/>
          </a:p>
        </p:txBody>
      </p:sp>
    </p:spTree>
    <p:extLst>
      <p:ext uri="{BB962C8B-B14F-4D97-AF65-F5344CB8AC3E}">
        <p14:creationId xmlns:p14="http://schemas.microsoft.com/office/powerpoint/2010/main" val="6596084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Content Placeholder 2"/>
          <p:cNvSpPr>
            <a:spLocks noGrp="1"/>
          </p:cNvSpPr>
          <p:nvPr>
            <p:ph idx="1"/>
          </p:nvPr>
        </p:nvSpPr>
        <p:spPr>
          <a:xfrm>
            <a:off x="628650" y="1150311"/>
            <a:ext cx="7886700" cy="435133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1">
            <a:extLst>
              <a:ext uri="{FF2B5EF4-FFF2-40B4-BE49-F238E27FC236}">
                <a16:creationId xmlns:a16="http://schemas.microsoft.com/office/drawing/2014/main" id="{D8E30A3B-7216-43B8-BCA0-C38B70BEAAB1}"/>
              </a:ext>
            </a:extLst>
          </p:cNvPr>
          <p:cNvSpPr/>
          <p:nvPr userDrawn="1"/>
        </p:nvSpPr>
        <p:spPr>
          <a:xfrm>
            <a:off x="0" y="0"/>
            <a:ext cx="9144000" cy="612396"/>
          </a:xfrm>
          <a:prstGeom prst="rect">
            <a:avLst/>
          </a:prstGeom>
          <a:gradFill>
            <a:gsLst>
              <a:gs pos="0">
                <a:srgbClr val="004BFA"/>
              </a:gs>
              <a:gs pos="52000">
                <a:schemeClr val="bg1"/>
              </a:gs>
              <a:gs pos="100000">
                <a:srgbClr val="00A651"/>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Shape&#10;&#10;Description automatically generated with medium confidence">
            <a:extLst>
              <a:ext uri="{FF2B5EF4-FFF2-40B4-BE49-F238E27FC236}">
                <a16:creationId xmlns:a16="http://schemas.microsoft.com/office/drawing/2014/main" id="{57CC39B8-6722-4C3E-9392-1E8041533F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74853" y="6198646"/>
            <a:ext cx="1613177" cy="441501"/>
          </a:xfrm>
          <a:prstGeom prst="rect">
            <a:avLst/>
          </a:prstGeom>
        </p:spPr>
      </p:pic>
      <p:pic>
        <p:nvPicPr>
          <p:cNvPr id="8" name="Picture 7" descr="Text&#10;&#10;Description automatically generated">
            <a:extLst>
              <a:ext uri="{FF2B5EF4-FFF2-40B4-BE49-F238E27FC236}">
                <a16:creationId xmlns:a16="http://schemas.microsoft.com/office/drawing/2014/main" id="{CE4EDF16-5A0D-47F8-B0E3-B5C5AC982CE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988030" y="6308521"/>
            <a:ext cx="1846202" cy="273906"/>
          </a:xfrm>
          <a:prstGeom prst="rect">
            <a:avLst/>
          </a:prstGeom>
        </p:spPr>
      </p:pic>
    </p:spTree>
    <p:extLst>
      <p:ext uri="{BB962C8B-B14F-4D97-AF65-F5344CB8AC3E}">
        <p14:creationId xmlns:p14="http://schemas.microsoft.com/office/powerpoint/2010/main" val="125225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8412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867661"/>
            <a:ext cx="7772400" cy="692497"/>
          </a:xfrm>
        </p:spPr>
        <p:txBody>
          <a:bodyPr lIns="0" tIns="0" rIns="0" bIns="0" anchor="t" anchorCtr="0">
            <a:spAutoFit/>
          </a:bodyPr>
          <a:lstStyle>
            <a:lvl1pPr>
              <a:defRPr sz="4500" baseline="0">
                <a:solidFill>
                  <a:schemeClr val="bg1"/>
                </a:solidFill>
                <a:latin typeface="+mn-lt"/>
              </a:defRPr>
            </a:lvl1pPr>
          </a:lstStyle>
          <a:p>
            <a:r>
              <a:rPr lang="en-US" dirty="0"/>
              <a:t>Presentation Title</a:t>
            </a:r>
          </a:p>
        </p:txBody>
      </p:sp>
      <p:pic>
        <p:nvPicPr>
          <p:cNvPr id="4" name="Picture 3" descr="1LineAAPLogoRevers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25316" y="5874485"/>
            <a:ext cx="3681024" cy="542020"/>
          </a:xfrm>
          <a:prstGeom prst="rect">
            <a:avLst/>
          </a:prstGeom>
        </p:spPr>
      </p:pic>
      <p:sp>
        <p:nvSpPr>
          <p:cNvPr id="6" name="Picture Placeholder 2"/>
          <p:cNvSpPr>
            <a:spLocks noGrp="1"/>
          </p:cNvSpPr>
          <p:nvPr>
            <p:ph type="pic" idx="1" hasCustomPrompt="1"/>
          </p:nvPr>
        </p:nvSpPr>
        <p:spPr>
          <a:xfrm>
            <a:off x="0" y="3337686"/>
            <a:ext cx="4171758" cy="3520314"/>
          </a:xfrm>
        </p:spPr>
        <p:txBody>
          <a:bodyPr anchor="b" anchorCtr="0">
            <a:normAutofit/>
          </a:bodyPr>
          <a:lstStyle>
            <a:lvl1pPr marL="0" indent="0">
              <a:buNone/>
              <a:defRPr sz="1800" baseline="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Picture. To outline a photo, see http://www.gcflearnfree.org/powerpoint2013/17.4</a:t>
            </a:r>
          </a:p>
        </p:txBody>
      </p:sp>
    </p:spTree>
    <p:extLst>
      <p:ext uri="{BB962C8B-B14F-4D97-AF65-F5344CB8AC3E}">
        <p14:creationId xmlns:p14="http://schemas.microsoft.com/office/powerpoint/2010/main" val="324893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15450"/>
            <a:ext cx="8229600" cy="507831"/>
          </a:xfrm>
        </p:spPr>
        <p:txBody>
          <a:bodyPr>
            <a:spAutoFit/>
          </a:bodyPr>
          <a:lstStyle>
            <a:lvl1pPr>
              <a:defRPr sz="2700" b="1" i="0" cap="small">
                <a:solidFill>
                  <a:srgbClr val="D84E19"/>
                </a:solidFill>
                <a:latin typeface="Georgia"/>
              </a:defRPr>
            </a:lvl1pPr>
          </a:lstStyle>
          <a:p>
            <a:r>
              <a:rPr lang="en-US" dirty="0"/>
              <a:t>Topic Title</a:t>
            </a:r>
          </a:p>
        </p:txBody>
      </p:sp>
      <p:sp>
        <p:nvSpPr>
          <p:cNvPr id="3" name="Content Placeholder 2"/>
          <p:cNvSpPr>
            <a:spLocks noGrp="1"/>
          </p:cNvSpPr>
          <p:nvPr>
            <p:ph idx="1"/>
          </p:nvPr>
        </p:nvSpPr>
        <p:spPr>
          <a:xfrm>
            <a:off x="457200" y="2569464"/>
            <a:ext cx="8229600" cy="3439822"/>
          </a:xfrm>
        </p:spPr>
        <p:txBody>
          <a:bodyPr>
            <a:noAutofit/>
          </a:bodyPr>
          <a:lstStyle>
            <a:lvl1pPr>
              <a:buClr>
                <a:srgbClr val="F5AA2C"/>
              </a:buClr>
              <a:defRPr/>
            </a:lvl1pPr>
            <a:lvl3pPr marL="942975" indent="-257175">
              <a:buClr>
                <a:schemeClr val="tx1">
                  <a:lumMod val="50000"/>
                  <a:lumOff val="50000"/>
                </a:schemeClr>
              </a:buClr>
              <a:buFont typeface="Lucida Grande"/>
              <a:buChar char="▪"/>
              <a:defRPr/>
            </a:lvl3pPr>
            <a:lvl4pPr marL="1200150" indent="-171450">
              <a:buFont typeface="Lucida Grande"/>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2473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image" Target="../media/image1.png"/><Relationship Id="rId4" Type="http://schemas.openxmlformats.org/officeDocument/2006/relationships/slideLayout" Target="../slideLayouts/slideLayout11.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10" Type="http://schemas.openxmlformats.org/officeDocument/2006/relationships/image" Target="../media/image1.png"/><Relationship Id="rId4" Type="http://schemas.openxmlformats.org/officeDocument/2006/relationships/slideLayout" Target="../slideLayouts/slideLayout19.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image" Target="../media/image5.jpg"/><Relationship Id="rId5" Type="http://schemas.openxmlformats.org/officeDocument/2006/relationships/slideLayout" Target="../slideLayouts/slideLayout28.xml"/><Relationship Id="rId10" Type="http://schemas.openxmlformats.org/officeDocument/2006/relationships/theme" Target="../theme/theme4.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theme" Target="../theme/theme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theme" Target="../theme/theme6.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2372063"/>
            <a:ext cx="8229600" cy="37541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1" y="0"/>
            <a:ext cx="9148459" cy="16409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1" y="164093"/>
            <a:ext cx="9148460" cy="164093"/>
          </a:xfrm>
          <a:prstGeom prst="rect">
            <a:avLst/>
          </a:prstGeom>
          <a:solidFill>
            <a:srgbClr val="1585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0" y="328186"/>
            <a:ext cx="9144000" cy="164093"/>
          </a:xfrm>
          <a:prstGeom prst="rect">
            <a:avLst/>
          </a:prstGeom>
          <a:solidFill>
            <a:srgbClr val="AFE3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1LineAAPLogoPositive280_blue.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8133" y="6126163"/>
            <a:ext cx="3444501" cy="509149"/>
          </a:xfrm>
          <a:prstGeom prst="rect">
            <a:avLst/>
          </a:prstGeom>
        </p:spPr>
      </p:pic>
      <p:cxnSp>
        <p:nvCxnSpPr>
          <p:cNvPr id="11" name="Straight Connector 10"/>
          <p:cNvCxnSpPr/>
          <p:nvPr/>
        </p:nvCxnSpPr>
        <p:spPr>
          <a:xfrm>
            <a:off x="363869" y="6499491"/>
            <a:ext cx="5007233" cy="0"/>
          </a:xfrm>
          <a:prstGeom prst="line">
            <a:avLst/>
          </a:prstGeom>
          <a:ln w="50800">
            <a:solidFill>
              <a:srgbClr val="AFE3F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743556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2372063"/>
            <a:ext cx="8229600" cy="37541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1" y="2"/>
            <a:ext cx="9148459" cy="16409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8" name="Rectangle 7"/>
          <p:cNvSpPr/>
          <p:nvPr/>
        </p:nvSpPr>
        <p:spPr>
          <a:xfrm>
            <a:off x="-1" y="164095"/>
            <a:ext cx="9148460" cy="164093"/>
          </a:xfrm>
          <a:prstGeom prst="rect">
            <a:avLst/>
          </a:prstGeom>
          <a:solidFill>
            <a:srgbClr val="1585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9" name="Rectangle 8"/>
          <p:cNvSpPr/>
          <p:nvPr/>
        </p:nvSpPr>
        <p:spPr>
          <a:xfrm>
            <a:off x="0" y="328188"/>
            <a:ext cx="9144000" cy="164093"/>
          </a:xfrm>
          <a:prstGeom prst="rect">
            <a:avLst/>
          </a:prstGeom>
          <a:solidFill>
            <a:srgbClr val="AFE3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0" name="Picture 9" descr="1LineAAPLogoPositive280_blue.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88133" y="6126165"/>
            <a:ext cx="3444501" cy="509149"/>
          </a:xfrm>
          <a:prstGeom prst="rect">
            <a:avLst/>
          </a:prstGeom>
        </p:spPr>
      </p:pic>
      <p:cxnSp>
        <p:nvCxnSpPr>
          <p:cNvPr id="11" name="Straight Connector 10"/>
          <p:cNvCxnSpPr/>
          <p:nvPr/>
        </p:nvCxnSpPr>
        <p:spPr>
          <a:xfrm>
            <a:off x="363870" y="6499491"/>
            <a:ext cx="5007233" cy="0"/>
          </a:xfrm>
          <a:prstGeom prst="line">
            <a:avLst/>
          </a:prstGeom>
          <a:ln w="50800">
            <a:solidFill>
              <a:srgbClr val="AFE3F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131418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Lst>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2372063"/>
            <a:ext cx="8229600" cy="37541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1" y="0"/>
            <a:ext cx="9148459" cy="16409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1" y="164093"/>
            <a:ext cx="9148460" cy="164093"/>
          </a:xfrm>
          <a:prstGeom prst="rect">
            <a:avLst/>
          </a:prstGeom>
          <a:solidFill>
            <a:srgbClr val="1585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0" y="328186"/>
            <a:ext cx="9144000" cy="164093"/>
          </a:xfrm>
          <a:prstGeom prst="rect">
            <a:avLst/>
          </a:prstGeom>
          <a:solidFill>
            <a:srgbClr val="AFE3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1LineAAPLogoPositive280_blue.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88133" y="6126163"/>
            <a:ext cx="3444501" cy="509149"/>
          </a:xfrm>
          <a:prstGeom prst="rect">
            <a:avLst/>
          </a:prstGeom>
        </p:spPr>
      </p:pic>
      <p:cxnSp>
        <p:nvCxnSpPr>
          <p:cNvPr id="11" name="Straight Connector 10"/>
          <p:cNvCxnSpPr/>
          <p:nvPr/>
        </p:nvCxnSpPr>
        <p:spPr>
          <a:xfrm>
            <a:off x="363869" y="6499491"/>
            <a:ext cx="5007233" cy="0"/>
          </a:xfrm>
          <a:prstGeom prst="line">
            <a:avLst/>
          </a:prstGeom>
          <a:ln w="50800">
            <a:solidFill>
              <a:srgbClr val="AFE3F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77137373"/>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screenshot&#10;&#10;Description automatically generated">
            <a:extLst>
              <a:ext uri="{FF2B5EF4-FFF2-40B4-BE49-F238E27FC236}">
                <a16:creationId xmlns:a16="http://schemas.microsoft.com/office/drawing/2014/main" id="{C20F17F2-F5A3-394B-88D0-B6357A2A3D10}"/>
              </a:ext>
            </a:extLst>
          </p:cNvPr>
          <p:cNvPicPr>
            <a:picLocks noChangeAspect="1"/>
          </p:cNvPicPr>
          <p:nvPr userDrawn="1"/>
        </p:nvPicPr>
        <p:blipFill>
          <a:blip r:embed="rId11"/>
          <a:stretch>
            <a:fillRect/>
          </a:stretch>
        </p:blipFill>
        <p:spPr>
          <a:xfrm>
            <a:off x="4763" y="0"/>
            <a:ext cx="9134475" cy="6858000"/>
          </a:xfrm>
          <a:prstGeom prst="rect">
            <a:avLst/>
          </a:prstGeom>
        </p:spPr>
      </p:pic>
      <p:sp>
        <p:nvSpPr>
          <p:cNvPr id="2" name="Title Placeholder 1">
            <a:extLst>
              <a:ext uri="{FF2B5EF4-FFF2-40B4-BE49-F238E27FC236}">
                <a16:creationId xmlns:a16="http://schemas.microsoft.com/office/drawing/2014/main" id="{59C3D030-48C2-7A41-9DCA-0D7D66681EDC}"/>
              </a:ext>
            </a:extLst>
          </p:cNvPr>
          <p:cNvSpPr>
            <a:spLocks noGrp="1"/>
          </p:cNvSpPr>
          <p:nvPr>
            <p:ph type="title"/>
          </p:nvPr>
        </p:nvSpPr>
        <p:spPr>
          <a:xfrm>
            <a:off x="436626" y="1"/>
            <a:ext cx="7886700" cy="132503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95EC575-BC78-A846-970B-458FB6C72590}"/>
              </a:ext>
            </a:extLst>
          </p:cNvPr>
          <p:cNvSpPr>
            <a:spLocks noGrp="1"/>
          </p:cNvSpPr>
          <p:nvPr>
            <p:ph type="body" idx="1"/>
          </p:nvPr>
        </p:nvSpPr>
        <p:spPr>
          <a:xfrm>
            <a:off x="436626" y="1570652"/>
            <a:ext cx="7886700" cy="434974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152523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Lst>
  <p:txStyles>
    <p:titleStyle>
      <a:lvl1pPr algn="l" defTabSz="914400" rtl="0" eaLnBrk="1" latinLnBrk="0" hangingPunct="1">
        <a:lnSpc>
          <a:spcPct val="90000"/>
        </a:lnSpc>
        <a:spcBef>
          <a:spcPct val="0"/>
        </a:spcBef>
        <a:buNone/>
        <a:defRPr sz="3000" b="1" i="0" kern="1200" baseline="0">
          <a:solidFill>
            <a:srgbClr val="F8B46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2">
              <a:lumMod val="75000"/>
            </a:schemeClr>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2">
              <a:lumMod val="75000"/>
            </a:schemeClr>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2">
              <a:lumMod val="75000"/>
            </a:schemeClr>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2">
              <a:lumMod val="75000"/>
            </a:schemeClr>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2">
              <a:lumMod val="75000"/>
            </a:schemeClr>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E78F83-BB52-594B-8F67-85C1C9EB797F}" type="datetimeFigureOut">
              <a:rPr lang="en-US" smtClean="0"/>
              <a:t>11/4/2022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12ABBA-DED8-094C-B80D-EFBB070DB806}" type="slidenum">
              <a:rPr lang="en-US" smtClean="0"/>
              <a:t>‹#›</a:t>
            </a:fld>
            <a:endParaRPr lang="en-US" dirty="0"/>
          </a:p>
        </p:txBody>
      </p:sp>
    </p:spTree>
    <p:extLst>
      <p:ext uri="{BB962C8B-B14F-4D97-AF65-F5344CB8AC3E}">
        <p14:creationId xmlns:p14="http://schemas.microsoft.com/office/powerpoint/2010/main" val="54103005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6" r:id="rId12"/>
    <p:sldLayoutId id="2147483737" r:id="rId13"/>
    <p:sldLayoutId id="2147483685" r:id="rId14"/>
    <p:sldLayoutId id="2147483672" r:id="rId15"/>
    <p:sldLayoutId id="2147483665" r:id="rId16"/>
    <p:sldLayoutId id="2147483668" r:id="rId1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706739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Lst>
  <p:hf sldNum="0" hdr="0" dt="0"/>
  <p:txStyles>
    <p:titleStyle>
      <a:lvl1pPr algn="ctr" defTabSz="914400" rtl="0" eaLnBrk="1" latinLnBrk="0" hangingPunct="1">
        <a:lnSpc>
          <a:spcPct val="90000"/>
        </a:lnSpc>
        <a:spcBef>
          <a:spcPct val="0"/>
        </a:spcBef>
        <a:buNone/>
        <a:defRPr sz="6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3.png"/><Relationship Id="rId5" Type="http://schemas.openxmlformats.org/officeDocument/2006/relationships/image" Target="../media/image17.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8.xml"/><Relationship Id="rId4" Type="http://schemas.openxmlformats.org/officeDocument/2006/relationships/image" Target="../media/image19.sv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4.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4.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3.png"/><Relationship Id="rId5" Type="http://schemas.openxmlformats.org/officeDocument/2006/relationships/image" Target="../media/image2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png"/><Relationship Id="rId5" Type="http://schemas.openxmlformats.org/officeDocument/2006/relationships/image" Target="../media/image25.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image" Target="../media/image27.sv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6.png"/><Relationship Id="rId5" Type="http://schemas.openxmlformats.org/officeDocument/2006/relationships/image" Target="../media/image1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png"/><Relationship Id="rId5" Type="http://schemas.openxmlformats.org/officeDocument/2006/relationships/image" Target="../media/image28.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image" Target="../media/image30.sv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9.png"/><Relationship Id="rId5" Type="http://schemas.openxmlformats.org/officeDocument/2006/relationships/image" Target="../media/image1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hyperlink" Target="https://www.hrsa.gov/" TargetMode="External"/><Relationship Id="rId2" Type="http://schemas.openxmlformats.org/officeDocument/2006/relationships/notesSlide" Target="../notesSlides/notesSlide2.xml"/><Relationship Id="rId1" Type="http://schemas.openxmlformats.org/officeDocument/2006/relationships/slideLayout" Target="../slideLayouts/slideLayout34.xml"/><Relationship Id="rId4" Type="http://schemas.openxmlformats.org/officeDocument/2006/relationships/hyperlink" Target="http://www.aap.org/en/practice-management/bright-futures/bright-futures-in-clinical-practice/bright-futures-educational-resources" TargetMode="Externa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3.png"/><Relationship Id="rId5" Type="http://schemas.openxmlformats.org/officeDocument/2006/relationships/image" Target="../media/image3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34.xml"/><Relationship Id="rId4" Type="http://schemas.openxmlformats.org/officeDocument/2006/relationships/hyperlink" Target="https://downloads.aap.org/AAP/PDF/Bright%20Futures/BF4_InfancyVisits.pdf?_ga=2.21905979.1608308885.1660575090-1315806890.1655319035"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45.xml"/><Relationship Id="rId4" Type="http://schemas.openxmlformats.org/officeDocument/2006/relationships/image" Target="../media/image35.sv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34.xml"/><Relationship Id="rId4" Type="http://schemas.openxmlformats.org/officeDocument/2006/relationships/hyperlink" Target="https://downloads.aap.org/AAP/PDF/Bright%20Futures/BFTRK_3-5Day_Visit_EN.pdf?_ga=2.41181986.1608308885.1660575090-1315806890.1655319035"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34.xml"/><Relationship Id="rId4" Type="http://schemas.openxmlformats.org/officeDocument/2006/relationships/hyperlink" Target="https://downloads.aap.org/AAP/PDF/Bright%20Futures/BFTRK_3-5Day_Visit_EN.pdf?_ga=2.41181986.1608308885.1660575090-1315806890.1655319035"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34.xml"/><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hyperlink" Target="https://forms.office.com/Pages/ResponsePage.aspx?id=_15qaE-rrUuPOiKiYyRFucN8FLgvXJtPjuxqphN5pWhUQk1GVkI4UlAwNTQ4WVhZNTRFMVc2NzUyMS4u" TargetMode="External"/><Relationship Id="rId2" Type="http://schemas.openxmlformats.org/officeDocument/2006/relationships/notesSlide" Target="../notesSlides/notesSlide3.xml"/><Relationship Id="rId1" Type="http://schemas.openxmlformats.org/officeDocument/2006/relationships/slideLayout" Target="../slideLayouts/slideLayout63.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hyperlink" Target="https://forms.office.com/Pages/ResponsePage.aspx?id=_15qaE-rrUuPOiKiYyRFucN8FLgvXJtPjuxqphN5pWhUMlY2UjIzTTlWODdTNzFCVDFBSVM2TzJSNC4u" TargetMode="External"/><Relationship Id="rId2" Type="http://schemas.openxmlformats.org/officeDocument/2006/relationships/notesSlide" Target="../notesSlides/notesSlide30.xml"/><Relationship Id="rId1" Type="http://schemas.openxmlformats.org/officeDocument/2006/relationships/slideLayout" Target="../slideLayouts/slideLayout34.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8" Type="http://schemas.openxmlformats.org/officeDocument/2006/relationships/hyperlink" Target="https://www.aap.org/en/patient-care/breastfeeding/breastfeeding-overview/" TargetMode="External"/><Relationship Id="rId3" Type="http://schemas.openxmlformats.org/officeDocument/2006/relationships/hyperlink" Target="https://www.aap.org/en/patient-care/institute-for-healthy-childhood-weight" TargetMode="External"/><Relationship Id="rId7" Type="http://schemas.openxmlformats.org/officeDocument/2006/relationships/hyperlink" Target="https://www.aap.org/en/learning/breastfeeding-curriculum/" TargetMode="External"/><Relationship Id="rId2" Type="http://schemas.openxmlformats.org/officeDocument/2006/relationships/notesSlide" Target="../notesSlides/notesSlide31.xml"/><Relationship Id="rId1" Type="http://schemas.openxmlformats.org/officeDocument/2006/relationships/slideLayout" Target="../slideLayouts/slideLayout34.xml"/><Relationship Id="rId6" Type="http://schemas.openxmlformats.org/officeDocument/2006/relationships/hyperlink" Target="https://www.aap.org/en/patient-care/institute-for-healthy-childhood-weight/welcome-to-the-conversations-about-care-podcast/" TargetMode="External"/><Relationship Id="rId5" Type="http://schemas.openxmlformats.org/officeDocument/2006/relationships/hyperlink" Target="https://www.youtube.com/watch?v=NypdT6ETT3I" TargetMode="External"/><Relationship Id="rId4" Type="http://schemas.openxmlformats.org/officeDocument/2006/relationships/hyperlink" Target="https://www.aap.org/en/patient-care/institute-for-healthy-childhood-weight/building-a-foundation-for-healthy-active-living-cme-modules/" TargetMode="External"/><Relationship Id="rId9" Type="http://schemas.openxmlformats.org/officeDocument/2006/relationships/image" Target="../media/image42.png"/></Relationships>
</file>

<file path=ppt/slides/_rels/slide32.xml.rels><?xml version="1.0" encoding="UTF-8" standalone="yes"?>
<Relationships xmlns="http://schemas.openxmlformats.org/package/2006/relationships"><Relationship Id="rId8" Type="http://schemas.openxmlformats.org/officeDocument/2006/relationships/hyperlink" Target="https://hiteqcenter.org/Resources/HITEQ-Resources/laying-the-foundation-for-obesity-assessment-and-management-an-introduction-to-the-aap-obesity-prevention-assessment-and-treatment-algorithm-9" TargetMode="External"/><Relationship Id="rId3" Type="http://schemas.openxmlformats.org/officeDocument/2006/relationships/hyperlink" Target="https://doi.org/10.1542/peds.2022-057988" TargetMode="External"/><Relationship Id="rId7" Type="http://schemas.openxmlformats.org/officeDocument/2006/relationships/hyperlink" Target="https://hiteqcenter.org/Resources/HITEQ-Resources/building-a-foundation-for-healthy-active-living-a-focus-on-childhood-obesity-prevention-during-the-first-five-years" TargetMode="External"/><Relationship Id="rId2" Type="http://schemas.openxmlformats.org/officeDocument/2006/relationships/notesSlide" Target="../notesSlides/notesSlide32.xml"/><Relationship Id="rId1" Type="http://schemas.openxmlformats.org/officeDocument/2006/relationships/slideLayout" Target="../slideLayouts/slideLayout34.xml"/><Relationship Id="rId6" Type="http://schemas.openxmlformats.org/officeDocument/2006/relationships/hyperlink" Target="https://hiteqcenter.org/Resources/HITEQ-Resources/using-bright-futures-to-achieve-excellence-in-well-child-care" TargetMode="External"/><Relationship Id="rId5" Type="http://schemas.openxmlformats.org/officeDocument/2006/relationships/hyperlink" Target="https://www.aap.org/en/practice-management/bright-futures/bright-futures-materials-and-tools/bright-futures-guidelines-and-pocket-guide/" TargetMode="External"/><Relationship Id="rId4" Type="http://schemas.openxmlformats.org/officeDocument/2006/relationships/hyperlink" Target="https://www.aap.org/en/patient-care/institute-for-healthy-childhood-weight/aap-policy-statements-on-obesity/" TargetMode="External"/><Relationship Id="rId9" Type="http://schemas.openxmlformats.org/officeDocument/2006/relationships/image" Target="../media/image42.png"/></Relationships>
</file>

<file path=ppt/slides/_rels/slide3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https://www.dietaryguidelines.gov/" TargetMode="External"/><Relationship Id="rId7" Type="http://schemas.openxmlformats.org/officeDocument/2006/relationships/hyperlink" Target="https://www.aap.org/en/patient-care/institute-for-healthy-childhood-weight/educating-and-engaging-parents-and-families/" TargetMode="External"/><Relationship Id="rId2" Type="http://schemas.openxmlformats.org/officeDocument/2006/relationships/notesSlide" Target="../notesSlides/notesSlide33.xml"/><Relationship Id="rId1" Type="http://schemas.openxmlformats.org/officeDocument/2006/relationships/slideLayout" Target="../slideLayouts/slideLayout34.xml"/><Relationship Id="rId6" Type="http://schemas.openxmlformats.org/officeDocument/2006/relationships/hyperlink" Target="https://www.aap.org/en/patient-care/healthy-active-living-for-families/" TargetMode="External"/><Relationship Id="rId5" Type="http://schemas.openxmlformats.org/officeDocument/2006/relationships/hyperlink" Target="https://www.aap.org/en/practice-management/bright-futures/bright-futures-family-centered-care/well-child-visits-parent-and-patient-education/bright-futures-information-for-parents-3-5-day-visit/" TargetMode="External"/><Relationship Id="rId10" Type="http://schemas.openxmlformats.org/officeDocument/2006/relationships/image" Target="../media/image45.png"/><Relationship Id="rId4" Type="http://schemas.openxmlformats.org/officeDocument/2006/relationships/hyperlink" Target="https://www.healthychildren.org/English/ages-stages/baby/breastfeeding/Pages/default.aspx?_gl=1*1xsd5vq*_ga*OTI5NDAwODgxLjE2MTk2MjY4MjY.*_ga_FD9D3XZVQQ*MTY0NjQxMjgyOC41NjEuMS4xNjQ2NDEzNDkwLjA.&amp;_ga=2.261115524.808407290.1646006927-929400881.1619626826" TargetMode="External"/><Relationship Id="rId9"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hyperlink" Target="https://www.aap.org/en/patient-care/institute-for-healthy-childhood-weight" TargetMode="External"/><Relationship Id="rId2" Type="http://schemas.openxmlformats.org/officeDocument/2006/relationships/notesSlide" Target="../notesSlides/notesSlide34.xml"/><Relationship Id="rId1" Type="http://schemas.openxmlformats.org/officeDocument/2006/relationships/slideLayout" Target="../slideLayouts/slideLayout34.xml"/><Relationship Id="rId4" Type="http://schemas.openxmlformats.org/officeDocument/2006/relationships/hyperlink" Target="https://www.aap.org/en/learning/breastfeeding-curriculum/"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dietaryguidelines.gov/" TargetMode="External"/><Relationship Id="rId2" Type="http://schemas.openxmlformats.org/officeDocument/2006/relationships/notesSlide" Target="../notesSlides/notesSlide35.xml"/><Relationship Id="rId1" Type="http://schemas.openxmlformats.org/officeDocument/2006/relationships/slideLayout" Target="../slideLayouts/slideLayout34.xml"/><Relationship Id="rId6" Type="http://schemas.openxmlformats.org/officeDocument/2006/relationships/hyperlink" Target="https://www.aap.org/en/practice-management/bright-futures/bright-futures-family-centered-care/well-child-visits-parent-and-patient-education/" TargetMode="External"/><Relationship Id="rId5" Type="http://schemas.openxmlformats.org/officeDocument/2006/relationships/hyperlink" Target="https://www.healthychildren.org/English/ages-stages/baby/breastfeeding/Pages/default.aspx" TargetMode="External"/><Relationship Id="rId4" Type="http://schemas.openxmlformats.org/officeDocument/2006/relationships/hyperlink" Target="https://www.healthychildren.org/English/ages-stages/baby/feeding-nutrition/Pages/default.aspx"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5.xml"/><Relationship Id="rId4" Type="http://schemas.openxmlformats.org/officeDocument/2006/relationships/image" Target="../media/image12.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hyperlink" Target="https://www.cdc.gov/mmwr/volumes/70/wr/mm7021a1.htm#suggestedcitation" TargetMode="External"/><Relationship Id="rId2" Type="http://schemas.openxmlformats.org/officeDocument/2006/relationships/notesSlide" Target="../notesSlides/notesSlide7.xml"/><Relationship Id="rId1" Type="http://schemas.openxmlformats.org/officeDocument/2006/relationships/slideLayout" Target="../slideLayouts/slideLayout4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8.xml"/><Relationship Id="rId5" Type="http://schemas.openxmlformats.org/officeDocument/2006/relationships/hyperlink" Target="https://www.cdc.gov/mmwr/volumes/70/wr/mm7021a1.htm#suggestedcitation" TargetMode="Externa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5DA4C6-FDC1-40C1-8E71-D107640ACD5A}"/>
              </a:ext>
            </a:extLst>
          </p:cNvPr>
          <p:cNvSpPr>
            <a:spLocks noGrp="1"/>
          </p:cNvSpPr>
          <p:nvPr>
            <p:ph type="body" sz="quarter" idx="10"/>
          </p:nvPr>
        </p:nvSpPr>
        <p:spPr>
          <a:xfrm>
            <a:off x="628650" y="2186157"/>
            <a:ext cx="7886699" cy="1696963"/>
          </a:xfrm>
        </p:spPr>
        <p:txBody>
          <a:bodyPr/>
          <a:lstStyle/>
          <a:p>
            <a:r>
              <a:rPr lang="en-US" sz="3200" b="1" dirty="0">
                <a:solidFill>
                  <a:schemeClr val="tx1"/>
                </a:solidFill>
                <a:effectLst/>
                <a:latin typeface="Arial" panose="020B0604020202020204" pitchFamily="34" charset="0"/>
                <a:cs typeface="Arial" panose="020B0604020202020204" pitchFamily="34" charset="0"/>
              </a:rPr>
              <a:t>Promoting Healthy </a:t>
            </a:r>
            <a:r>
              <a:rPr lang="en-US" b="1" dirty="0">
                <a:solidFill>
                  <a:schemeClr val="tx1"/>
                </a:solidFill>
                <a:effectLst/>
                <a:latin typeface="Arial" panose="020B0604020202020204" pitchFamily="34" charset="0"/>
                <a:cs typeface="Arial" panose="020B0604020202020204" pitchFamily="34" charset="0"/>
              </a:rPr>
              <a:t>Growth</a:t>
            </a:r>
            <a:r>
              <a:rPr lang="en-US" sz="3200" b="1" dirty="0">
                <a:solidFill>
                  <a:schemeClr val="tx1"/>
                </a:solidFill>
                <a:effectLst/>
                <a:latin typeface="Arial" panose="020B0604020202020204" pitchFamily="34" charset="0"/>
                <a:cs typeface="Arial" panose="020B0604020202020204" pitchFamily="34" charset="0"/>
              </a:rPr>
              <a:t> </a:t>
            </a:r>
            <a:br>
              <a:rPr lang="en-US" sz="3200" b="1" dirty="0">
                <a:solidFill>
                  <a:schemeClr val="tx1"/>
                </a:solidFill>
                <a:effectLst/>
                <a:latin typeface="Arial" panose="020B0604020202020204" pitchFamily="34" charset="0"/>
                <a:cs typeface="Arial" panose="020B0604020202020204" pitchFamily="34" charset="0"/>
              </a:rPr>
            </a:br>
            <a:r>
              <a:rPr lang="en-US" sz="3200" b="1" dirty="0">
                <a:solidFill>
                  <a:schemeClr val="tx1"/>
                </a:solidFill>
                <a:effectLst/>
                <a:latin typeface="Arial" panose="020B0604020202020204" pitchFamily="34" charset="0"/>
                <a:cs typeface="Arial" panose="020B0604020202020204" pitchFamily="34" charset="0"/>
              </a:rPr>
              <a:t>During Early Infancy</a:t>
            </a:r>
          </a:p>
          <a:p>
            <a:r>
              <a:rPr lang="en-US" sz="2000" b="1" i="0" dirty="0">
                <a:solidFill>
                  <a:schemeClr val="tx1"/>
                </a:solidFill>
                <a:effectLst/>
                <a:latin typeface="Arial" panose="020B0604020202020204" pitchFamily="34" charset="0"/>
                <a:ea typeface="Calibri" panose="020F0502020204030204" pitchFamily="34" charset="0"/>
                <a:cs typeface="Arial" panose="020B0604020202020204" pitchFamily="34" charset="0"/>
              </a:rPr>
              <a:t>Author: Jayne Barr, MD , MPH</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endParaRPr lang="en-US" sz="3600" i="0" dirty="0">
              <a:solidFill>
                <a:srgbClr val="004BFA"/>
              </a:solidFill>
            </a:endParaRPr>
          </a:p>
        </p:txBody>
      </p:sp>
      <p:sp>
        <p:nvSpPr>
          <p:cNvPr id="10" name="Title 1">
            <a:extLst>
              <a:ext uri="{FF2B5EF4-FFF2-40B4-BE49-F238E27FC236}">
                <a16:creationId xmlns:a16="http://schemas.microsoft.com/office/drawing/2014/main" id="{E5190C0C-5904-4B0F-B72E-A81E34C19F55}"/>
              </a:ext>
            </a:extLst>
          </p:cNvPr>
          <p:cNvSpPr txBox="1">
            <a:spLocks/>
          </p:cNvSpPr>
          <p:nvPr/>
        </p:nvSpPr>
        <p:spPr>
          <a:xfrm>
            <a:off x="457199" y="487037"/>
            <a:ext cx="8229600"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800" kern="1200">
                <a:solidFill>
                  <a:schemeClr val="tx1"/>
                </a:solidFill>
                <a:latin typeface="+mj-lt"/>
                <a:ea typeface="+mj-ea"/>
                <a:cs typeface="+mj-cs"/>
              </a:defRPr>
            </a:lvl1pPr>
          </a:lstStyle>
          <a:p>
            <a:br>
              <a:rPr lang="en-US" sz="3600" b="1" i="1" dirty="0">
                <a:solidFill>
                  <a:prstClr val="black"/>
                </a:solidFill>
                <a:latin typeface="Arial" panose="020B0604020202020204"/>
              </a:rPr>
            </a:br>
            <a:r>
              <a:rPr lang="en-US" sz="3600" b="1" dirty="0">
                <a:solidFill>
                  <a:prstClr val="black"/>
                </a:solidFill>
                <a:latin typeface="Arial" panose="020B0604020202020204"/>
              </a:rPr>
              <a:t>AAP Bright Futures National Center </a:t>
            </a:r>
            <a:r>
              <a:rPr lang="en-US" sz="3200" i="1" dirty="0">
                <a:solidFill>
                  <a:prstClr val="black"/>
                </a:solidFill>
                <a:latin typeface="Arial" panose="020B0604020202020204"/>
              </a:rPr>
              <a:t>Bright Futures: Guidelines for Health Supervision of Infants, Children, </a:t>
            </a:r>
            <a:br>
              <a:rPr lang="en-US" sz="3200" i="1" dirty="0">
                <a:solidFill>
                  <a:prstClr val="black"/>
                </a:solidFill>
                <a:latin typeface="Arial" panose="020B0604020202020204"/>
              </a:rPr>
            </a:br>
            <a:r>
              <a:rPr lang="en-US" sz="3200" i="1" dirty="0">
                <a:solidFill>
                  <a:prstClr val="black"/>
                </a:solidFill>
                <a:latin typeface="Arial" panose="020B0604020202020204"/>
              </a:rPr>
              <a:t>and Adolescents</a:t>
            </a:r>
            <a:r>
              <a:rPr lang="en-US" sz="3200" dirty="0">
                <a:solidFill>
                  <a:prstClr val="black"/>
                </a:solidFill>
                <a:latin typeface="Arial" panose="020B0604020202020204"/>
              </a:rPr>
              <a:t>, 4th Edition</a:t>
            </a:r>
          </a:p>
          <a:p>
            <a:endParaRPr lang="en-US" sz="3200" dirty="0">
              <a:solidFill>
                <a:prstClr val="black"/>
              </a:solidFill>
              <a:latin typeface="Arial" panose="020B0604020202020204"/>
            </a:endParaRPr>
          </a:p>
        </p:txBody>
      </p:sp>
    </p:spTree>
    <p:extLst>
      <p:ext uri="{BB962C8B-B14F-4D97-AF65-F5344CB8AC3E}">
        <p14:creationId xmlns:p14="http://schemas.microsoft.com/office/powerpoint/2010/main" val="1877892838"/>
      </p:ext>
    </p:extLst>
  </p:cSld>
  <p:clrMapOvr>
    <a:masterClrMapping/>
  </p:clrMapOvr>
  <mc:AlternateContent xmlns:mc="http://schemas.openxmlformats.org/markup-compatibility/2006" xmlns:p14="http://schemas.microsoft.com/office/powerpoint/2010/main">
    <mc:Choice Requires="p14">
      <p:transition spd="slow" p14:dur="2000" advTm="21710"/>
    </mc:Choice>
    <mc:Fallback xmlns="">
      <p:transition spd="slow" advTm="2171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F8FBC-198B-4793-A7C6-BD33BB8E9F50}"/>
              </a:ext>
            </a:extLst>
          </p:cNvPr>
          <p:cNvSpPr>
            <a:spLocks noGrp="1"/>
          </p:cNvSpPr>
          <p:nvPr>
            <p:ph type="title"/>
          </p:nvPr>
        </p:nvSpPr>
        <p:spPr>
          <a:xfrm>
            <a:off x="650627" y="846443"/>
            <a:ext cx="8044349" cy="721099"/>
          </a:xfrm>
        </p:spPr>
        <p:txBody>
          <a:bodyPr>
            <a:noAutofit/>
          </a:bodyPr>
          <a:lstStyle/>
          <a:p>
            <a:pPr algn="l"/>
            <a:br>
              <a:rPr lang="en-US" b="0" dirty="0">
                <a:solidFill>
                  <a:schemeClr val="tx1"/>
                </a:solidFill>
                <a:latin typeface="Arial" panose="020B0604020202020204" pitchFamily="34" charset="0"/>
                <a:cs typeface="Arial" panose="020B0604020202020204" pitchFamily="34" charset="0"/>
              </a:rPr>
            </a:br>
            <a:endParaRPr lang="en-US" b="0" dirty="0">
              <a:solidFill>
                <a:schemeClr val="tx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58CFB17C-D571-4C04-BB23-624AF2501D6A}"/>
              </a:ext>
            </a:extLst>
          </p:cNvPr>
          <p:cNvSpPr>
            <a:spLocks noGrp="1"/>
          </p:cNvSpPr>
          <p:nvPr>
            <p:ph sz="half" idx="1"/>
          </p:nvPr>
        </p:nvSpPr>
        <p:spPr>
          <a:xfrm>
            <a:off x="449026" y="2169882"/>
            <a:ext cx="3886200" cy="3292254"/>
          </a:xfrm>
        </p:spPr>
        <p:txBody>
          <a:bodyPr/>
          <a:lstStyle/>
          <a:p>
            <a:pPr marL="285750" lvl="1" indent="-285750">
              <a:buClrTx/>
              <a:buFont typeface="Arial" panose="020B0604020202020204" pitchFamily="34" charset="0"/>
              <a:buChar char="•"/>
            </a:pPr>
            <a:r>
              <a:rPr lang="en-US" sz="2000" dirty="0">
                <a:latin typeface="Arial" panose="020B0604020202020204" pitchFamily="34" charset="0"/>
                <a:cs typeface="Arial" panose="020B0604020202020204" pitchFamily="34" charset="0"/>
              </a:rPr>
              <a:t>Ensure hospitalized mothers have access to support and education concerning breastfeeding immediately after birth through discharge.</a:t>
            </a:r>
            <a:r>
              <a:rPr lang="en-US" sz="2000" baseline="30000" dirty="0">
                <a:latin typeface="Arial" panose="020B0604020202020204" pitchFamily="34" charset="0"/>
                <a:cs typeface="Arial" panose="020B0604020202020204" pitchFamily="34" charset="0"/>
              </a:rPr>
              <a:t>6,7</a:t>
            </a:r>
          </a:p>
          <a:p>
            <a:pPr marL="285750" lvl="1" indent="-285750">
              <a:buClrTx/>
              <a:buFont typeface="Arial" panose="020B0604020202020204" pitchFamily="34" charset="0"/>
              <a:buChar char="•"/>
            </a:pPr>
            <a:r>
              <a:rPr lang="en-US" sz="2000" dirty="0">
                <a:latin typeface="Arial" panose="020B0604020202020204" pitchFamily="34" charset="0"/>
                <a:cs typeface="Arial" panose="020B0604020202020204" pitchFamily="34" charset="0"/>
              </a:rPr>
              <a:t>Assess internal implicit biases that may impact breastfeeding support.</a:t>
            </a:r>
            <a:r>
              <a:rPr lang="en-US" sz="2000" baseline="30000" dirty="0">
                <a:latin typeface="Arial" panose="020B0604020202020204" pitchFamily="34" charset="0"/>
                <a:cs typeface="Arial" panose="020B0604020202020204" pitchFamily="34" charset="0"/>
              </a:rPr>
              <a:t>6,7</a:t>
            </a:r>
          </a:p>
          <a:p>
            <a:pPr marL="285750" lvl="1" indent="-285750">
              <a:buClrTx/>
              <a:buFont typeface="Arial" panose="020B0604020202020204" pitchFamily="34" charset="0"/>
              <a:buChar char="•"/>
            </a:pPr>
            <a:endParaRPr lang="en-US" sz="2000" dirty="0"/>
          </a:p>
        </p:txBody>
      </p:sp>
      <p:sp>
        <p:nvSpPr>
          <p:cNvPr id="4" name="Content Placeholder 3">
            <a:extLst>
              <a:ext uri="{FF2B5EF4-FFF2-40B4-BE49-F238E27FC236}">
                <a16:creationId xmlns:a16="http://schemas.microsoft.com/office/drawing/2014/main" id="{D6B20D6C-45C6-4934-85BB-D8C3D4F1BCA0}"/>
              </a:ext>
            </a:extLst>
          </p:cNvPr>
          <p:cNvSpPr>
            <a:spLocks noGrp="1"/>
          </p:cNvSpPr>
          <p:nvPr>
            <p:ph sz="half" idx="10"/>
          </p:nvPr>
        </p:nvSpPr>
        <p:spPr>
          <a:xfrm>
            <a:off x="4572000" y="2171330"/>
            <a:ext cx="3886200" cy="3477449"/>
          </a:xfrm>
        </p:spPr>
        <p:txBody>
          <a:bodyPr/>
          <a:lstStyle/>
          <a:p>
            <a:pPr marL="285750" marR="0" indent="-285750">
              <a:spcBef>
                <a:spcPts val="0"/>
              </a:spcBef>
              <a:spcAft>
                <a:spcPts val="0"/>
              </a:spcAft>
              <a:buClrTx/>
              <a:buFont typeface="Arial" panose="020B0604020202020204" pitchFamily="34" charset="0"/>
              <a:buChar char="•"/>
            </a:pPr>
            <a:r>
              <a:rPr lang="en-US" sz="2000" dirty="0">
                <a:latin typeface="Arial" panose="020B0604020202020204" pitchFamily="34" charset="0"/>
                <a:cs typeface="Arial" panose="020B0604020202020204" pitchFamily="34" charset="0"/>
              </a:rPr>
              <a:t>Understand cultural, societal, and familial influences that may impact a woman’s decision to breastfeed.</a:t>
            </a:r>
            <a:r>
              <a:rPr lang="en-US" sz="2000" baseline="30000" dirty="0">
                <a:latin typeface="Arial" panose="020B0604020202020204" pitchFamily="34" charset="0"/>
                <a:cs typeface="Arial" panose="020B0604020202020204" pitchFamily="34" charset="0"/>
              </a:rPr>
              <a:t>6,7</a:t>
            </a:r>
          </a:p>
          <a:p>
            <a:pPr marL="285750" indent="-285750">
              <a:spcBef>
                <a:spcPts val="0"/>
              </a:spcBef>
              <a:buClrTx/>
              <a:buFont typeface="Arial" panose="020B0604020202020204" pitchFamily="34" charset="0"/>
              <a:buChar char="•"/>
            </a:pPr>
            <a:r>
              <a:rPr lang="en-US" sz="2000" dirty="0">
                <a:latin typeface="Arial" panose="020B0604020202020204" pitchFamily="34" charset="0"/>
                <a:cs typeface="Arial" panose="020B0604020202020204" pitchFamily="34" charset="0"/>
              </a:rPr>
              <a:t>Need to be able to communicate and discuss the health benefits of breastfeeding</a:t>
            </a:r>
            <a:r>
              <a:rPr lang="en-US" sz="2000" baseline="30000" dirty="0">
                <a:latin typeface="Arial" panose="020B0604020202020204" pitchFamily="34" charset="0"/>
                <a:cs typeface="Arial" panose="020B0604020202020204" pitchFamily="34" charset="0"/>
              </a:rPr>
              <a:t>6,7</a:t>
            </a:r>
            <a:endParaRPr lang="en-US" sz="2000" dirty="0">
              <a:latin typeface="Arial" panose="020B0604020202020204" pitchFamily="34" charset="0"/>
              <a:cs typeface="Arial" panose="020B0604020202020204" pitchFamily="34" charset="0"/>
            </a:endParaRPr>
          </a:p>
          <a:p>
            <a:pPr marL="285750" marR="0" indent="-285750">
              <a:spcBef>
                <a:spcPts val="0"/>
              </a:spcBef>
              <a:spcAft>
                <a:spcPts val="0"/>
              </a:spcAft>
              <a:buClrTx/>
              <a:buFont typeface="Arial" panose="020B0604020202020204" pitchFamily="34" charset="0"/>
              <a:buChar char="•"/>
            </a:pPr>
            <a:r>
              <a:rPr lang="en-US" sz="2000" dirty="0">
                <a:latin typeface="Arial" panose="020B0604020202020204" pitchFamily="34" charset="0"/>
                <a:cs typeface="Arial" panose="020B0604020202020204" pitchFamily="34" charset="0"/>
              </a:rPr>
              <a:t>To have awareness of the alternatives to breastfeeding.</a:t>
            </a:r>
            <a:endParaRPr lang="en-US" sz="2000" baseline="30000" dirty="0">
              <a:latin typeface="Arial" panose="020B0604020202020204" pitchFamily="34" charset="0"/>
              <a:cs typeface="Arial" panose="020B0604020202020204" pitchFamily="34" charset="0"/>
            </a:endParaRPr>
          </a:p>
          <a:p>
            <a:pPr marL="0" marR="0" indent="0">
              <a:spcBef>
                <a:spcPts val="0"/>
              </a:spcBef>
              <a:spcAft>
                <a:spcPts val="0"/>
              </a:spcAft>
              <a:buClrTx/>
              <a:buNone/>
            </a:pPr>
            <a:endParaRPr lang="en-US" sz="2000" baseline="30000" dirty="0">
              <a:latin typeface="Arial" panose="020B0604020202020204" pitchFamily="34" charset="0"/>
              <a:cs typeface="Arial" panose="020B0604020202020204" pitchFamily="34" charset="0"/>
            </a:endParaRPr>
          </a:p>
        </p:txBody>
      </p:sp>
      <p:pic>
        <p:nvPicPr>
          <p:cNvPr id="6" name="Picture 5" descr="Person using iPad">
            <a:extLst>
              <a:ext uri="{FF2B5EF4-FFF2-40B4-BE49-F238E27FC236}">
                <a16:creationId xmlns:a16="http://schemas.microsoft.com/office/drawing/2014/main" id="{1ECBFB0D-B598-406A-AAF6-3790B0231DB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2515" y="5254180"/>
            <a:ext cx="2187615" cy="1459862"/>
          </a:xfrm>
          <a:prstGeom prst="rect">
            <a:avLst/>
          </a:prstGeom>
          <a:ln>
            <a:noFill/>
          </a:ln>
          <a:effectLst>
            <a:softEdge rad="112500"/>
          </a:effectLst>
        </p:spPr>
      </p:pic>
      <p:pic>
        <p:nvPicPr>
          <p:cNvPr id="5" name="Audio 4">
            <a:hlinkClick r:id="" action="ppaction://media"/>
            <a:extLst>
              <a:ext uri="{FF2B5EF4-FFF2-40B4-BE49-F238E27FC236}">
                <a16:creationId xmlns:a16="http://schemas.microsoft.com/office/drawing/2014/main" id="{AD8E813B-801C-48C7-A5C8-D00C3CBB58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24990" y="5454333"/>
            <a:ext cx="708126" cy="708126"/>
          </a:xfrm>
          <a:prstGeom prst="rect">
            <a:avLst/>
          </a:prstGeom>
        </p:spPr>
      </p:pic>
      <p:sp>
        <p:nvSpPr>
          <p:cNvPr id="7" name="Rectangle 6">
            <a:extLst>
              <a:ext uri="{FF2B5EF4-FFF2-40B4-BE49-F238E27FC236}">
                <a16:creationId xmlns:a16="http://schemas.microsoft.com/office/drawing/2014/main" id="{4C2DDA9B-22A0-4EF9-8E30-0FDB6BE78F6C}"/>
              </a:ext>
            </a:extLst>
          </p:cNvPr>
          <p:cNvSpPr/>
          <p:nvPr/>
        </p:nvSpPr>
        <p:spPr>
          <a:xfrm>
            <a:off x="4572000" y="5342562"/>
            <a:ext cx="2544902" cy="85014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a:solidFill>
                  <a:schemeClr val="tx1"/>
                </a:solidFill>
              </a:rPr>
              <a:t>To hear the optional narrated guidance, click the icon .</a:t>
            </a:r>
            <a:endParaRPr lang="en-US" dirty="0">
              <a:solidFill>
                <a:schemeClr val="tx1"/>
              </a:solidFill>
            </a:endParaRPr>
          </a:p>
        </p:txBody>
      </p:sp>
      <p:sp>
        <p:nvSpPr>
          <p:cNvPr id="9" name="TextBox 8">
            <a:extLst>
              <a:ext uri="{FF2B5EF4-FFF2-40B4-BE49-F238E27FC236}">
                <a16:creationId xmlns:a16="http://schemas.microsoft.com/office/drawing/2014/main" id="{B4ADD282-E396-045D-D97F-87A4651FD7D4}"/>
              </a:ext>
            </a:extLst>
          </p:cNvPr>
          <p:cNvSpPr txBox="1"/>
          <p:nvPr/>
        </p:nvSpPr>
        <p:spPr>
          <a:xfrm>
            <a:off x="798819" y="688274"/>
            <a:ext cx="7747963" cy="1323439"/>
          </a:xfrm>
          <a:prstGeom prst="rect">
            <a:avLst/>
          </a:prstGeom>
          <a:noFill/>
        </p:spPr>
        <p:txBody>
          <a:bodyPr wrap="square">
            <a:spAutoFit/>
          </a:bodyPr>
          <a:lstStyle/>
          <a:p>
            <a:r>
              <a:rPr lang="en-US" sz="4000" dirty="0">
                <a:latin typeface="Arial" panose="020B0604020202020204" pitchFamily="34" charset="0"/>
                <a:ea typeface="+mj-ea"/>
                <a:cs typeface="Arial" panose="020B0604020202020204" pitchFamily="34" charset="0"/>
              </a:rPr>
              <a:t>Overview: What Pediatric Health Care Professionals Can Do</a:t>
            </a:r>
          </a:p>
        </p:txBody>
      </p:sp>
    </p:spTree>
    <p:extLst>
      <p:ext uri="{BB962C8B-B14F-4D97-AF65-F5344CB8AC3E}">
        <p14:creationId xmlns:p14="http://schemas.microsoft.com/office/powerpoint/2010/main" val="3665354338"/>
      </p:ext>
    </p:extLst>
  </p:cSld>
  <p:clrMapOvr>
    <a:masterClrMapping/>
  </p:clrMapOvr>
  <mc:AlternateContent xmlns:mc="http://schemas.openxmlformats.org/markup-compatibility/2006" xmlns:p14="http://schemas.microsoft.com/office/powerpoint/2010/main">
    <mc:Choice Requires="p14">
      <p:transition spd="slow" p14:dur="2000" advTm="62817"/>
    </mc:Choice>
    <mc:Fallback xmlns="">
      <p:transition spd="slow" advTm="62817"/>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nextCondLst>
                <p:cond evt="onClick" delay="0">
                  <p:tgtEl>
                    <p:spTgt spid="5"/>
                  </p:tgtEl>
                </p:cond>
              </p:nextCondLst>
            </p:seq>
            <p:audio isNarration="1">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19862-080A-B55E-B520-1ADC6BB0D1A8}"/>
              </a:ext>
            </a:extLst>
          </p:cNvPr>
          <p:cNvSpPr>
            <a:spLocks noGrp="1"/>
          </p:cNvSpPr>
          <p:nvPr>
            <p:ph type="title"/>
          </p:nvPr>
        </p:nvSpPr>
        <p:spPr>
          <a:xfrm>
            <a:off x="64168" y="780382"/>
            <a:ext cx="8775032" cy="733832"/>
          </a:xfrm>
        </p:spPr>
        <p:txBody>
          <a:bodyPr>
            <a:noAutofit/>
          </a:bodyPr>
          <a:lstStyle/>
          <a:p>
            <a:r>
              <a:rPr lang="en-US" b="0" dirty="0">
                <a:solidFill>
                  <a:schemeClr val="tx1"/>
                </a:solidFill>
                <a:latin typeface="Arial" panose="020B0604020202020204" pitchFamily="34" charset="0"/>
                <a:cs typeface="Arial" panose="020B0604020202020204" pitchFamily="34" charset="0"/>
              </a:rPr>
              <a:t>Discussing</a:t>
            </a:r>
            <a:r>
              <a:rPr lang="en-US" dirty="0">
                <a:solidFill>
                  <a:schemeClr val="tx1"/>
                </a:solidFill>
                <a:latin typeface="Arial" panose="020B0604020202020204" pitchFamily="34" charset="0"/>
                <a:cs typeface="Arial" panose="020B0604020202020204" pitchFamily="34" charset="0"/>
              </a:rPr>
              <a:t> </a:t>
            </a:r>
            <a:r>
              <a:rPr lang="en-US" b="0" dirty="0">
                <a:solidFill>
                  <a:schemeClr val="tx1"/>
                </a:solidFill>
                <a:latin typeface="Arial" panose="020B0604020202020204" pitchFamily="34" charset="0"/>
                <a:cs typeface="Arial" panose="020B0604020202020204" pitchFamily="34" charset="0"/>
              </a:rPr>
              <a:t>Alternatives to Breastfeeding</a:t>
            </a:r>
          </a:p>
        </p:txBody>
      </p:sp>
      <p:sp>
        <p:nvSpPr>
          <p:cNvPr id="3" name="Content Placeholder 2">
            <a:extLst>
              <a:ext uri="{FF2B5EF4-FFF2-40B4-BE49-F238E27FC236}">
                <a16:creationId xmlns:a16="http://schemas.microsoft.com/office/drawing/2014/main" id="{C93BC910-FEBF-3BFF-ADA1-9D0C2A5D27F1}"/>
              </a:ext>
            </a:extLst>
          </p:cNvPr>
          <p:cNvSpPr>
            <a:spLocks noGrp="1"/>
          </p:cNvSpPr>
          <p:nvPr>
            <p:ph sz="half" idx="1"/>
          </p:nvPr>
        </p:nvSpPr>
        <p:spPr>
          <a:xfrm>
            <a:off x="437451" y="1922009"/>
            <a:ext cx="3886200" cy="4516113"/>
          </a:xfrm>
        </p:spPr>
        <p:txBody>
          <a:bodyPr>
            <a:normAutofit/>
          </a:bodyPr>
          <a:lstStyle/>
          <a:p>
            <a:pPr>
              <a:buClrTx/>
            </a:pPr>
            <a:r>
              <a:rPr lang="en-US" sz="2000" dirty="0">
                <a:latin typeface="Arial" panose="020B0604020202020204" pitchFamily="34" charset="0"/>
                <a:cs typeface="Arial" panose="020B0604020202020204" pitchFamily="34" charset="0"/>
              </a:rPr>
              <a:t>While the AAP recommends exclusive breastfeeding for approximately 6 months and supports continued breastfeeding until 2 years (or beyond), there are considerations which health care professionals should have awareness</a:t>
            </a:r>
            <a:r>
              <a:rPr lang="en-US" sz="2000" baseline="30000" dirty="0">
                <a:latin typeface="Arial" panose="020B0604020202020204" pitchFamily="34" charset="0"/>
                <a:cs typeface="Arial" panose="020B0604020202020204" pitchFamily="34" charset="0"/>
              </a:rPr>
              <a:t>14</a:t>
            </a:r>
          </a:p>
        </p:txBody>
      </p:sp>
      <p:sp>
        <p:nvSpPr>
          <p:cNvPr id="4" name="Content Placeholder 3">
            <a:extLst>
              <a:ext uri="{FF2B5EF4-FFF2-40B4-BE49-F238E27FC236}">
                <a16:creationId xmlns:a16="http://schemas.microsoft.com/office/drawing/2014/main" id="{DCC739ED-2648-5FF9-87E1-AFEADCD77B01}"/>
              </a:ext>
            </a:extLst>
          </p:cNvPr>
          <p:cNvSpPr>
            <a:spLocks noGrp="1"/>
          </p:cNvSpPr>
          <p:nvPr>
            <p:ph sz="half" idx="10"/>
          </p:nvPr>
        </p:nvSpPr>
        <p:spPr>
          <a:xfrm>
            <a:off x="4928635" y="1922009"/>
            <a:ext cx="3886200" cy="4777272"/>
          </a:xfrm>
        </p:spPr>
        <p:txBody>
          <a:bodyPr>
            <a:normAutofit/>
          </a:bodyPr>
          <a:lstStyle/>
          <a:p>
            <a:pPr>
              <a:buClrTx/>
              <a:buFont typeface="Arial" panose="020B0604020202020204" pitchFamily="34" charset="0"/>
              <a:buChar char="•"/>
            </a:pPr>
            <a:r>
              <a:rPr lang="en-US" sz="2000" dirty="0">
                <a:latin typeface="Arial" panose="020B0604020202020204" pitchFamily="34" charset="0"/>
                <a:cs typeface="Arial" panose="020B0604020202020204" pitchFamily="34" charset="0"/>
              </a:rPr>
              <a:t>Contraindications to breastfeeding</a:t>
            </a:r>
          </a:p>
          <a:p>
            <a:pPr lvl="1">
              <a:buClrTx/>
              <a:buFont typeface="Courier New" panose="02070309020205020404" pitchFamily="49" charset="0"/>
              <a:buChar char="o"/>
            </a:pPr>
            <a:r>
              <a:rPr lang="en-US" sz="1800" dirty="0">
                <a:latin typeface="Arial" panose="020B0604020202020204" pitchFamily="34" charset="0"/>
                <a:cs typeface="Arial" panose="020B0604020202020204" pitchFamily="34" charset="0"/>
              </a:rPr>
              <a:t>Classis galactosemia</a:t>
            </a:r>
          </a:p>
          <a:p>
            <a:pPr lvl="1">
              <a:buClrTx/>
              <a:buFont typeface="Courier New" panose="02070309020205020404" pitchFamily="49" charset="0"/>
              <a:buChar char="o"/>
            </a:pPr>
            <a:r>
              <a:rPr lang="en-US" sz="1800" dirty="0">
                <a:latin typeface="Arial" panose="020B0604020202020204" pitchFamily="34" charset="0"/>
                <a:cs typeface="Arial" panose="020B0604020202020204" pitchFamily="34" charset="0"/>
              </a:rPr>
              <a:t>Maternal infections (brucellosis, active herpetic lesions)</a:t>
            </a:r>
          </a:p>
          <a:p>
            <a:pPr lvl="1">
              <a:buClrTx/>
              <a:buFont typeface="Courier New" panose="02070309020205020404" pitchFamily="49" charset="0"/>
              <a:buChar char="o"/>
            </a:pPr>
            <a:r>
              <a:rPr lang="en-US" sz="1800" dirty="0">
                <a:latin typeface="Arial" panose="020B0604020202020204" pitchFamily="34" charset="0"/>
                <a:cs typeface="Arial" panose="020B0604020202020204" pitchFamily="34" charset="0"/>
              </a:rPr>
              <a:t>Marijuana use</a:t>
            </a:r>
          </a:p>
          <a:p>
            <a:pPr lvl="1">
              <a:buClrTx/>
              <a:buFont typeface="Courier New" panose="02070309020205020404" pitchFamily="49" charset="0"/>
              <a:buChar char="o"/>
            </a:pPr>
            <a:r>
              <a:rPr lang="en-US" sz="1800" dirty="0">
                <a:latin typeface="Arial" panose="020B0604020202020204" pitchFamily="34" charset="0"/>
                <a:cs typeface="Arial" panose="020B0604020202020204" pitchFamily="34" charset="0"/>
              </a:rPr>
              <a:t>Maternal medications</a:t>
            </a:r>
          </a:p>
          <a:p>
            <a:pPr>
              <a:buClrTx/>
              <a:buFont typeface="Arial" panose="020B0604020202020204" pitchFamily="34" charset="0"/>
              <a:buChar char="•"/>
            </a:pPr>
            <a:r>
              <a:rPr lang="en-US" sz="2000" dirty="0">
                <a:latin typeface="Arial" panose="020B0604020202020204" pitchFamily="34" charset="0"/>
                <a:cs typeface="Arial" panose="020B0604020202020204" pitchFamily="34" charset="0"/>
              </a:rPr>
              <a:t>Medical necessity of supplementation</a:t>
            </a:r>
          </a:p>
          <a:p>
            <a:pPr>
              <a:buClrTx/>
              <a:buFont typeface="Arial" panose="020B0604020202020204" pitchFamily="34" charset="0"/>
              <a:buChar char="•"/>
            </a:pPr>
            <a:r>
              <a:rPr lang="en-US" sz="2000" dirty="0">
                <a:latin typeface="Arial" panose="020B0604020202020204" pitchFamily="34" charset="0"/>
                <a:cs typeface="Arial" panose="020B0604020202020204" pitchFamily="34" charset="0"/>
              </a:rPr>
              <a:t>Parental preference</a:t>
            </a:r>
          </a:p>
          <a:p>
            <a:pPr>
              <a:buClrTx/>
              <a:buFont typeface="Arial" panose="020B0604020202020204" pitchFamily="34" charset="0"/>
              <a:buChar char="•"/>
            </a:pPr>
            <a:r>
              <a:rPr lang="en-US" sz="2000" dirty="0">
                <a:latin typeface="Arial" panose="020B0604020202020204" pitchFamily="34" charset="0"/>
                <a:cs typeface="Arial" panose="020B0604020202020204" pitchFamily="34" charset="0"/>
              </a:rPr>
              <a:t>Adoption, gender-diverse families</a:t>
            </a:r>
          </a:p>
        </p:txBody>
      </p:sp>
    </p:spTree>
    <p:extLst>
      <p:ext uri="{BB962C8B-B14F-4D97-AF65-F5344CB8AC3E}">
        <p14:creationId xmlns:p14="http://schemas.microsoft.com/office/powerpoint/2010/main" val="3496440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AEC92C-5D8D-49CE-AFD1-43EB9A2C92B8}"/>
              </a:ext>
            </a:extLst>
          </p:cNvPr>
          <p:cNvSpPr txBox="1"/>
          <p:nvPr/>
        </p:nvSpPr>
        <p:spPr>
          <a:xfrm>
            <a:off x="483079" y="1690956"/>
            <a:ext cx="8177842" cy="4247317"/>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112713" lvl="1" indent="-112713">
              <a:lnSpc>
                <a:spcPct val="150000"/>
              </a:lnSpc>
            </a:pPr>
            <a:r>
              <a:rPr lang="en-US" sz="2000" b="1" dirty="0">
                <a:solidFill>
                  <a:prstClr val="black"/>
                </a:solidFill>
                <a:latin typeface="Arial" panose="020B0604020202020204" pitchFamily="34" charset="0"/>
                <a:cs typeface="Arial" panose="020B0604020202020204" pitchFamily="34" charset="0"/>
              </a:rPr>
              <a:t>Mom is 30-year-old female</a:t>
            </a:r>
          </a:p>
          <a:p>
            <a:pPr marL="342900" lvl="1" indent="-342900">
              <a:spcBef>
                <a:spcPts val="1200"/>
              </a:spcBef>
              <a:buClr>
                <a:schemeClr val="tx1"/>
              </a:buClr>
              <a:buSzPct val="125000"/>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Delivered first child, a boy</a:t>
            </a:r>
          </a:p>
          <a:p>
            <a:pPr marL="800100" lvl="2" indent="-342900">
              <a:spcBef>
                <a:spcPts val="1200"/>
              </a:spcBef>
              <a:buClr>
                <a:schemeClr val="tx1"/>
              </a:buClr>
              <a:buSzPct val="125000"/>
              <a:buFont typeface="Courier New" panose="02070309020205020404" pitchFamily="49" charset="0"/>
              <a:buChar char="o"/>
            </a:pPr>
            <a:r>
              <a:rPr lang="en-US" sz="2000" dirty="0">
                <a:solidFill>
                  <a:prstClr val="black"/>
                </a:solidFill>
                <a:latin typeface="Arial" panose="020B0604020202020204" pitchFamily="34" charset="0"/>
                <a:cs typeface="Arial" panose="020B0604020202020204" pitchFamily="34" charset="0"/>
              </a:rPr>
              <a:t>No complications ,vaginal delivery</a:t>
            </a:r>
          </a:p>
          <a:p>
            <a:pPr marL="800100" lvl="2" indent="-342900">
              <a:spcBef>
                <a:spcPts val="1200"/>
              </a:spcBef>
              <a:buClr>
                <a:schemeClr val="tx1"/>
              </a:buClr>
              <a:buSzPct val="125000"/>
              <a:buFont typeface="Courier New" panose="02070309020205020404" pitchFamily="49" charset="0"/>
              <a:buChar char="o"/>
            </a:pPr>
            <a:r>
              <a:rPr lang="en-US" sz="2000" dirty="0">
                <a:solidFill>
                  <a:prstClr val="black"/>
                </a:solidFill>
                <a:latin typeface="Arial" panose="020B0604020202020204" pitchFamily="34" charset="0"/>
                <a:cs typeface="Arial" panose="020B0604020202020204" pitchFamily="34" charset="0"/>
              </a:rPr>
              <a:t>Infant weighs 7lbs 8oz, 19” long</a:t>
            </a:r>
          </a:p>
          <a:p>
            <a:pPr marL="800100" lvl="2" indent="-342900">
              <a:spcBef>
                <a:spcPts val="1200"/>
              </a:spcBef>
              <a:buClr>
                <a:schemeClr val="tx1"/>
              </a:buClr>
              <a:buSzPct val="125000"/>
              <a:buFont typeface="Courier New" panose="02070309020205020404" pitchFamily="49" charset="0"/>
              <a:buChar char="o"/>
            </a:pPr>
            <a:r>
              <a:rPr lang="en-US" sz="2000" dirty="0">
                <a:solidFill>
                  <a:prstClr val="black"/>
                </a:solidFill>
                <a:latin typeface="Arial" panose="020B0604020202020204" pitchFamily="34" charset="0"/>
                <a:cs typeface="Arial" panose="020B0604020202020204" pitchFamily="34" charset="0"/>
              </a:rPr>
              <a:t>Apgar scores: 7 at 1-min., 9 at 5-min.</a:t>
            </a:r>
          </a:p>
          <a:p>
            <a:pPr marL="342900" lvl="1" indent="-342900">
              <a:spcBef>
                <a:spcPts val="1200"/>
              </a:spcBef>
              <a:buClr>
                <a:schemeClr val="tx1"/>
              </a:buClr>
              <a:buSzPct val="125000"/>
              <a:buFont typeface="Arial" panose="020B0604020202020204" pitchFamily="34" charset="0"/>
              <a:buChar char="•"/>
            </a:pPr>
            <a:r>
              <a:rPr lang="en-US" sz="2000" dirty="0">
                <a:solidFill>
                  <a:prstClr val="black"/>
                </a:solidFill>
                <a:cs typeface="Arial" panose="020B0604020202020204" pitchFamily="34" charset="0"/>
              </a:rPr>
              <a:t> </a:t>
            </a:r>
            <a:r>
              <a:rPr lang="en-US" sz="2000" dirty="0">
                <a:solidFill>
                  <a:prstClr val="black"/>
                </a:solidFill>
                <a:latin typeface="Arial" panose="020B0604020202020204" pitchFamily="34" charset="0"/>
                <a:cs typeface="Arial" panose="020B0604020202020204" pitchFamily="34" charset="0"/>
              </a:rPr>
              <a:t>Mom indicates she will breastfeed</a:t>
            </a:r>
          </a:p>
          <a:p>
            <a:pPr marL="800100" lvl="2" indent="-342900">
              <a:spcBef>
                <a:spcPts val="1200"/>
              </a:spcBef>
              <a:buClr>
                <a:schemeClr val="tx1"/>
              </a:buClr>
              <a:buSzPct val="125000"/>
              <a:buFont typeface="Courier New" panose="02070309020205020404" pitchFamily="49" charset="0"/>
              <a:buChar char="o"/>
            </a:pPr>
            <a:r>
              <a:rPr lang="en-US" sz="2000" dirty="0">
                <a:solidFill>
                  <a:prstClr val="black"/>
                </a:solidFill>
                <a:latin typeface="Arial" panose="020B0604020202020204" pitchFamily="34" charset="0"/>
                <a:cs typeface="Arial" panose="020B0604020202020204" pitchFamily="34" charset="0"/>
              </a:rPr>
              <a:t>Inquiring about feeding and what to expect</a:t>
            </a:r>
          </a:p>
          <a:p>
            <a:pPr marL="800100" lvl="2" indent="-342900">
              <a:spcBef>
                <a:spcPts val="1200"/>
              </a:spcBef>
              <a:buClr>
                <a:schemeClr val="tx1"/>
              </a:buClr>
              <a:buSzPct val="125000"/>
              <a:buFont typeface="Courier New" panose="02070309020205020404" pitchFamily="49" charset="0"/>
              <a:buChar char="o"/>
            </a:pPr>
            <a:r>
              <a:rPr lang="en-US" sz="2000" dirty="0">
                <a:solidFill>
                  <a:prstClr val="black"/>
                </a:solidFill>
                <a:latin typeface="Arial" panose="020B0604020202020204" pitchFamily="34" charset="0"/>
                <a:cs typeface="Arial" panose="020B0604020202020204" pitchFamily="34" charset="0"/>
              </a:rPr>
              <a:t>Plans to return to work full-time</a:t>
            </a:r>
          </a:p>
          <a:p>
            <a:pPr marL="800100" lvl="2" indent="-342900">
              <a:spcBef>
                <a:spcPts val="1200"/>
              </a:spcBef>
              <a:buClr>
                <a:schemeClr val="tx1"/>
              </a:buClr>
              <a:buSzPct val="125000"/>
              <a:buFont typeface="Courier New" panose="02070309020205020404" pitchFamily="49" charset="0"/>
              <a:buChar char="o"/>
            </a:pPr>
            <a:r>
              <a:rPr lang="en-US" sz="2000" dirty="0">
                <a:solidFill>
                  <a:prstClr val="black"/>
                </a:solidFill>
                <a:latin typeface="Arial" panose="020B0604020202020204" pitchFamily="34" charset="0"/>
                <a:cs typeface="Arial" panose="020B0604020202020204" pitchFamily="34" charset="0"/>
              </a:rPr>
              <a:t>Has received many conflicting information about breastfeeding</a:t>
            </a:r>
          </a:p>
        </p:txBody>
      </p:sp>
      <p:sp>
        <p:nvSpPr>
          <p:cNvPr id="5" name="Title 1">
            <a:extLst>
              <a:ext uri="{FF2B5EF4-FFF2-40B4-BE49-F238E27FC236}">
                <a16:creationId xmlns:a16="http://schemas.microsoft.com/office/drawing/2014/main" id="{5D81B951-2D4B-49C1-883D-5C5421E2388E}"/>
              </a:ext>
            </a:extLst>
          </p:cNvPr>
          <p:cNvSpPr>
            <a:spLocks noGrp="1"/>
          </p:cNvSpPr>
          <p:nvPr>
            <p:ph type="title"/>
          </p:nvPr>
        </p:nvSpPr>
        <p:spPr>
          <a:xfrm>
            <a:off x="628650" y="714920"/>
            <a:ext cx="7886700" cy="721248"/>
          </a:xfrm>
          <a:prstGeom prst="rect">
            <a:avLst/>
          </a:prstGeom>
        </p:spPr>
        <p:txBody>
          <a:bodyPr>
            <a:noAutofit/>
          </a:bodyPr>
          <a:lstStyle/>
          <a:p>
            <a:r>
              <a:rPr lang="en-US" dirty="0">
                <a:solidFill>
                  <a:schemeClr val="tx1"/>
                </a:solidFill>
                <a:latin typeface="Arial" panose="020B0604020202020204" pitchFamily="34" charset="0"/>
                <a:cs typeface="Arial" panose="020B0604020202020204" pitchFamily="34" charset="0"/>
              </a:rPr>
              <a:t>Case Study </a:t>
            </a:r>
          </a:p>
        </p:txBody>
      </p:sp>
      <p:pic>
        <p:nvPicPr>
          <p:cNvPr id="7" name="Graphic 6" descr="Folder Search outline">
            <a:extLst>
              <a:ext uri="{FF2B5EF4-FFF2-40B4-BE49-F238E27FC236}">
                <a16:creationId xmlns:a16="http://schemas.microsoft.com/office/drawing/2014/main" id="{6F715850-93F7-43D0-B1EE-F27BEF9558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94217" y="1436168"/>
            <a:ext cx="2526475" cy="2526475"/>
          </a:xfrm>
          <a:prstGeom prst="rect">
            <a:avLst/>
          </a:prstGeom>
        </p:spPr>
      </p:pic>
    </p:spTree>
    <p:extLst>
      <p:ext uri="{BB962C8B-B14F-4D97-AF65-F5344CB8AC3E}">
        <p14:creationId xmlns:p14="http://schemas.microsoft.com/office/powerpoint/2010/main" val="2232014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169E42-1836-45D8-B365-62FF24FF1C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92864" y="1473093"/>
            <a:ext cx="3920273" cy="4637123"/>
          </a:xfrm>
          <a:prstGeom prst="rect">
            <a:avLst/>
          </a:prstGeom>
          <a:ln>
            <a:noFill/>
          </a:ln>
          <a:effectLst>
            <a:outerShdw blurRad="190500" algn="tl" rotWithShape="0">
              <a:srgbClr val="000000">
                <a:alpha val="70000"/>
              </a:srgbClr>
            </a:outerShdw>
          </a:effectLst>
        </p:spPr>
      </p:pic>
      <p:pic>
        <p:nvPicPr>
          <p:cNvPr id="5" name="Picture 4" descr="Text&#10;&#10;Description automatically generated">
            <a:extLst>
              <a:ext uri="{FF2B5EF4-FFF2-40B4-BE49-F238E27FC236}">
                <a16:creationId xmlns:a16="http://schemas.microsoft.com/office/drawing/2014/main" id="{102C283A-B626-4C54-98F0-F7F679CA79A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434491">
            <a:off x="7210949" y="1432256"/>
            <a:ext cx="513006" cy="2447660"/>
          </a:xfrm>
          <a:prstGeom prst="rect">
            <a:avLst/>
          </a:prstGeom>
        </p:spPr>
      </p:pic>
      <p:sp>
        <p:nvSpPr>
          <p:cNvPr id="2" name="TextBox 1">
            <a:extLst>
              <a:ext uri="{FF2B5EF4-FFF2-40B4-BE49-F238E27FC236}">
                <a16:creationId xmlns:a16="http://schemas.microsoft.com/office/drawing/2014/main" id="{9617FBA3-8C86-4535-81F1-743FAE91D2C9}"/>
              </a:ext>
            </a:extLst>
          </p:cNvPr>
          <p:cNvSpPr txBox="1"/>
          <p:nvPr/>
        </p:nvSpPr>
        <p:spPr>
          <a:xfrm>
            <a:off x="1637838" y="569037"/>
            <a:ext cx="6204747" cy="646331"/>
          </a:xfrm>
          <a:prstGeom prst="rect">
            <a:avLst/>
          </a:prstGeom>
          <a:noFill/>
        </p:spPr>
        <p:txBody>
          <a:bodyPr wrap="square" rtlCol="0">
            <a:spAutoFit/>
          </a:bodyPr>
          <a:lstStyle/>
          <a:p>
            <a:pPr algn="ctr"/>
            <a:r>
              <a:rPr lang="en-US" sz="3600" dirty="0">
                <a:latin typeface="Arial" panose="020B0604020202020204" pitchFamily="34" charset="0"/>
                <a:cs typeface="Arial" panose="020B0604020202020204" pitchFamily="34" charset="0"/>
              </a:rPr>
              <a:t>Self-Assessment</a:t>
            </a:r>
          </a:p>
        </p:txBody>
      </p:sp>
      <p:sp>
        <p:nvSpPr>
          <p:cNvPr id="4" name="Speech Bubble: Rectangle 3">
            <a:extLst>
              <a:ext uri="{FF2B5EF4-FFF2-40B4-BE49-F238E27FC236}">
                <a16:creationId xmlns:a16="http://schemas.microsoft.com/office/drawing/2014/main" id="{C3DCDEC6-1B51-491A-978B-A3A805D78D13}"/>
              </a:ext>
            </a:extLst>
          </p:cNvPr>
          <p:cNvSpPr/>
          <p:nvPr/>
        </p:nvSpPr>
        <p:spPr>
          <a:xfrm>
            <a:off x="338839" y="2110237"/>
            <a:ext cx="1576401" cy="956109"/>
          </a:xfrm>
          <a:prstGeom prst="wedgeRectCallout">
            <a:avLst>
              <a:gd name="adj1" fmla="val 109848"/>
              <a:gd name="adj2" fmla="val 332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t>Parent would like more information on breastfeeding as they will be returning to work.</a:t>
            </a:r>
          </a:p>
        </p:txBody>
      </p:sp>
      <p:sp>
        <p:nvSpPr>
          <p:cNvPr id="6" name="Speech Bubble: Rectangle 5">
            <a:extLst>
              <a:ext uri="{FF2B5EF4-FFF2-40B4-BE49-F238E27FC236}">
                <a16:creationId xmlns:a16="http://schemas.microsoft.com/office/drawing/2014/main" id="{918327CF-2E3E-43CB-8322-9CF35F11F40A}"/>
              </a:ext>
            </a:extLst>
          </p:cNvPr>
          <p:cNvSpPr/>
          <p:nvPr/>
        </p:nvSpPr>
        <p:spPr>
          <a:xfrm>
            <a:off x="338837" y="3234085"/>
            <a:ext cx="1576400" cy="473103"/>
          </a:xfrm>
          <a:prstGeom prst="wedgeRectCallout">
            <a:avLst>
              <a:gd name="adj1" fmla="val 106909"/>
              <a:gd name="adj2" fmla="val 265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t>First child and parent is very happy.</a:t>
            </a:r>
          </a:p>
        </p:txBody>
      </p:sp>
      <p:sp>
        <p:nvSpPr>
          <p:cNvPr id="7" name="Speech Bubble: Rectangle 6">
            <a:extLst>
              <a:ext uri="{FF2B5EF4-FFF2-40B4-BE49-F238E27FC236}">
                <a16:creationId xmlns:a16="http://schemas.microsoft.com/office/drawing/2014/main" id="{4869728A-A166-414F-BE47-69EAE7651202}"/>
              </a:ext>
            </a:extLst>
          </p:cNvPr>
          <p:cNvSpPr/>
          <p:nvPr/>
        </p:nvSpPr>
        <p:spPr>
          <a:xfrm>
            <a:off x="338838" y="3803902"/>
            <a:ext cx="1576400" cy="956109"/>
          </a:xfrm>
          <a:prstGeom prst="wedgeRectCallout">
            <a:avLst>
              <a:gd name="adj1" fmla="val 105483"/>
              <a:gd name="adj2" fmla="val -311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t>Parent is not aware if child has special  health care needs.  Wants to know what to look for.</a:t>
            </a:r>
          </a:p>
        </p:txBody>
      </p:sp>
      <p:sp>
        <p:nvSpPr>
          <p:cNvPr id="8" name="Speech Bubble: Rectangle 7">
            <a:extLst>
              <a:ext uri="{FF2B5EF4-FFF2-40B4-BE49-F238E27FC236}">
                <a16:creationId xmlns:a16="http://schemas.microsoft.com/office/drawing/2014/main" id="{E51F9B10-0ED6-4A71-935B-3B2052DD14BE}"/>
              </a:ext>
            </a:extLst>
          </p:cNvPr>
          <p:cNvSpPr/>
          <p:nvPr/>
        </p:nvSpPr>
        <p:spPr>
          <a:xfrm>
            <a:off x="338837" y="4925737"/>
            <a:ext cx="1714250" cy="473103"/>
          </a:xfrm>
          <a:prstGeom prst="wedgeRectCallout">
            <a:avLst>
              <a:gd name="adj1" fmla="val 104303"/>
              <a:gd name="adj2" fmla="val -1496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t>Is on maternity leave for 8 weeks.</a:t>
            </a:r>
          </a:p>
        </p:txBody>
      </p:sp>
      <p:sp>
        <p:nvSpPr>
          <p:cNvPr id="9" name="Speech Bubble: Rectangle 8">
            <a:extLst>
              <a:ext uri="{FF2B5EF4-FFF2-40B4-BE49-F238E27FC236}">
                <a16:creationId xmlns:a16="http://schemas.microsoft.com/office/drawing/2014/main" id="{77613186-C3E5-48C2-8764-09C64767D7CA}"/>
              </a:ext>
            </a:extLst>
          </p:cNvPr>
          <p:cNvSpPr/>
          <p:nvPr/>
        </p:nvSpPr>
        <p:spPr>
          <a:xfrm>
            <a:off x="338837" y="5495554"/>
            <a:ext cx="1714250" cy="957005"/>
          </a:xfrm>
          <a:prstGeom prst="wedgeRectCallout">
            <a:avLst>
              <a:gd name="adj1" fmla="val 106910"/>
              <a:gd name="adj2" fmla="val -279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t>Parent  does not have specific concerns today.  Wants to know what to be aware of.</a:t>
            </a:r>
          </a:p>
        </p:txBody>
      </p:sp>
      <p:sp>
        <p:nvSpPr>
          <p:cNvPr id="10" name="TextBox 9">
            <a:extLst>
              <a:ext uri="{FF2B5EF4-FFF2-40B4-BE49-F238E27FC236}">
                <a16:creationId xmlns:a16="http://schemas.microsoft.com/office/drawing/2014/main" id="{E6DEA599-47D5-51C9-F51E-540067273295}"/>
              </a:ext>
            </a:extLst>
          </p:cNvPr>
          <p:cNvSpPr txBox="1"/>
          <p:nvPr/>
        </p:nvSpPr>
        <p:spPr>
          <a:xfrm>
            <a:off x="530623" y="1069650"/>
            <a:ext cx="8480527" cy="369332"/>
          </a:xfrm>
          <a:prstGeom prst="rect">
            <a:avLst/>
          </a:prstGeom>
          <a:noFill/>
        </p:spPr>
        <p:txBody>
          <a:bodyPr wrap="none" rtlCol="0">
            <a:spAutoFit/>
          </a:bodyPr>
          <a:lstStyle/>
          <a:p>
            <a:r>
              <a:rPr lang="en-US" b="1" dirty="0"/>
              <a:t>What does the Bright Futures Previsit Questionnaire reveal about the mom and infant?</a:t>
            </a:r>
          </a:p>
        </p:txBody>
      </p:sp>
    </p:spTree>
    <p:extLst>
      <p:ext uri="{BB962C8B-B14F-4D97-AF65-F5344CB8AC3E}">
        <p14:creationId xmlns:p14="http://schemas.microsoft.com/office/powerpoint/2010/main" val="248440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90A3E1-BB8D-41D7-A7E8-D22B757CC169}"/>
              </a:ext>
            </a:extLst>
          </p:cNvPr>
          <p:cNvPicPr>
            <a:picLocks noChangeAspect="1"/>
          </p:cNvPicPr>
          <p:nvPr/>
        </p:nvPicPr>
        <p:blipFill rotWithShape="1">
          <a:blip r:embed="rId3"/>
          <a:srcRect t="3069" r="2935"/>
          <a:stretch/>
        </p:blipFill>
        <p:spPr>
          <a:xfrm>
            <a:off x="368084" y="1608995"/>
            <a:ext cx="3963886" cy="4849362"/>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4A91947F-B1D1-4D44-B50B-A685D6FE3924}"/>
              </a:ext>
            </a:extLst>
          </p:cNvPr>
          <p:cNvPicPr>
            <a:picLocks noChangeAspect="1"/>
          </p:cNvPicPr>
          <p:nvPr/>
        </p:nvPicPr>
        <p:blipFill>
          <a:blip r:embed="rId4"/>
          <a:stretch>
            <a:fillRect/>
          </a:stretch>
        </p:blipFill>
        <p:spPr>
          <a:xfrm>
            <a:off x="4633385" y="1625928"/>
            <a:ext cx="4159464" cy="4470630"/>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4AE17547-4033-4C08-84D8-EEB3C255E73C}"/>
              </a:ext>
            </a:extLst>
          </p:cNvPr>
          <p:cNvSpPr txBox="1"/>
          <p:nvPr/>
        </p:nvSpPr>
        <p:spPr>
          <a:xfrm>
            <a:off x="1637838" y="645237"/>
            <a:ext cx="6204747" cy="646331"/>
          </a:xfrm>
          <a:prstGeom prst="rect">
            <a:avLst/>
          </a:prstGeom>
          <a:noFill/>
        </p:spPr>
        <p:txBody>
          <a:bodyPr wrap="square" rtlCol="0">
            <a:spAutoFit/>
          </a:bodyPr>
          <a:lstStyle/>
          <a:p>
            <a:pPr algn="ctr"/>
            <a:r>
              <a:rPr lang="en-US" sz="3600" dirty="0">
                <a:latin typeface="Arial" panose="020B0604020202020204" pitchFamily="34" charset="0"/>
                <a:cs typeface="Arial" panose="020B0604020202020204" pitchFamily="34" charset="0"/>
              </a:rPr>
              <a:t>Self-Assessment</a:t>
            </a:r>
          </a:p>
        </p:txBody>
      </p:sp>
      <p:sp>
        <p:nvSpPr>
          <p:cNvPr id="2" name="TextBox 1">
            <a:extLst>
              <a:ext uri="{FF2B5EF4-FFF2-40B4-BE49-F238E27FC236}">
                <a16:creationId xmlns:a16="http://schemas.microsoft.com/office/drawing/2014/main" id="{FC381252-B8BD-85FC-5A1A-80FDB48ACCE2}"/>
              </a:ext>
            </a:extLst>
          </p:cNvPr>
          <p:cNvSpPr txBox="1"/>
          <p:nvPr/>
        </p:nvSpPr>
        <p:spPr>
          <a:xfrm>
            <a:off x="1592118" y="1132210"/>
            <a:ext cx="6464142" cy="369332"/>
          </a:xfrm>
          <a:prstGeom prst="rect">
            <a:avLst/>
          </a:prstGeom>
          <a:noFill/>
        </p:spPr>
        <p:txBody>
          <a:bodyPr wrap="none" rtlCol="0">
            <a:spAutoFit/>
          </a:bodyPr>
          <a:lstStyle/>
          <a:p>
            <a:pPr defTabSz="931774">
              <a:defRPr/>
            </a:pPr>
            <a:r>
              <a:rPr lang="en-US" b="1" dirty="0"/>
              <a:t>What does the self-assessment reveal about the mom and infant?</a:t>
            </a:r>
          </a:p>
        </p:txBody>
      </p:sp>
    </p:spTree>
    <p:extLst>
      <p:ext uri="{BB962C8B-B14F-4D97-AF65-F5344CB8AC3E}">
        <p14:creationId xmlns:p14="http://schemas.microsoft.com/office/powerpoint/2010/main" val="3453790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AEC92C-5D8D-49CE-AFD1-43EB9A2C92B8}"/>
              </a:ext>
            </a:extLst>
          </p:cNvPr>
          <p:cNvSpPr txBox="1"/>
          <p:nvPr/>
        </p:nvSpPr>
        <p:spPr>
          <a:xfrm>
            <a:off x="1933372" y="1478327"/>
            <a:ext cx="6710775" cy="44022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lnSpc>
                <a:spcPct val="107000"/>
              </a:lnSpc>
              <a:buFont typeface="+mj-lt"/>
              <a:buAutoNum type="arabicPeriod"/>
            </a:pPr>
            <a:r>
              <a:rPr lang="en-US" dirty="0">
                <a:effectLst/>
                <a:latin typeface="Arial" panose="020B0604020202020204" pitchFamily="34" charset="0"/>
                <a:ea typeface="Calibri" panose="020F0502020204030204" pitchFamily="34" charset="0"/>
                <a:cs typeface="Arial" panose="020B0604020202020204" pitchFamily="34" charset="0"/>
              </a:rPr>
              <a:t>What are important aspects of the previsit questionnaire?</a:t>
            </a:r>
          </a:p>
          <a:p>
            <a:pPr marL="342900" indent="-342900">
              <a:lnSpc>
                <a:spcPct val="107000"/>
              </a:lnSpc>
              <a:buFont typeface="+mj-lt"/>
              <a:buAutoNum type="arabicPeriod"/>
            </a:pPr>
            <a:r>
              <a:rPr lang="en-US" dirty="0">
                <a:effectLst/>
                <a:latin typeface="Arial" panose="020B0604020202020204" pitchFamily="34" charset="0"/>
                <a:ea typeface="Calibri" panose="020F0502020204030204" pitchFamily="34" charset="0"/>
                <a:cs typeface="Arial" panose="020B0604020202020204" pitchFamily="34" charset="0"/>
              </a:rPr>
              <a:t>While examining the infant during this visit, what would you focus on?  </a:t>
            </a:r>
          </a:p>
          <a:p>
            <a:pPr marL="342900" indent="-342900">
              <a:lnSpc>
                <a:spcPct val="107000"/>
              </a:lnSpc>
              <a:buFont typeface="+mj-lt"/>
              <a:buAutoNum type="arabicPeriod"/>
            </a:pPr>
            <a:r>
              <a:rPr lang="en-US" dirty="0">
                <a:effectLst/>
                <a:latin typeface="Arial" panose="020B0604020202020204" pitchFamily="34" charset="0"/>
                <a:ea typeface="Calibri" panose="020F0502020204030204" pitchFamily="34" charset="0"/>
                <a:cs typeface="Arial" panose="020B0604020202020204" pitchFamily="34" charset="0"/>
              </a:rPr>
              <a:t>What other maternal history would you need to know?  (mental health, medical history and medications, perceptions of breastfeeding, etc.)?</a:t>
            </a:r>
          </a:p>
          <a:p>
            <a:pPr marL="342900" indent="-342900">
              <a:lnSpc>
                <a:spcPct val="107000"/>
              </a:lnSpc>
              <a:buFont typeface="+mj-lt"/>
              <a:buAutoNum type="arabicPeriod"/>
            </a:pPr>
            <a:r>
              <a:rPr lang="en-US" dirty="0">
                <a:effectLst/>
                <a:latin typeface="Arial" panose="020B0604020202020204" pitchFamily="34" charset="0"/>
                <a:ea typeface="Calibri" panose="020F0502020204030204" pitchFamily="34" charset="0"/>
                <a:cs typeface="Arial" panose="020B0604020202020204" pitchFamily="34" charset="0"/>
              </a:rPr>
              <a:t>What would you want staff to document and discuss with the mother?</a:t>
            </a:r>
          </a:p>
          <a:p>
            <a:pPr marL="342900" indent="-342900">
              <a:buFont typeface="+mj-lt"/>
              <a:buAutoNum type="arabicPeriod"/>
            </a:pPr>
            <a:r>
              <a:rPr lang="en-US" dirty="0">
                <a:effectLst/>
                <a:latin typeface="Arial" panose="020B0604020202020204" pitchFamily="34" charset="0"/>
                <a:ea typeface="Calibri" panose="020F0502020204030204" pitchFamily="34" charset="0"/>
                <a:cs typeface="Arial" panose="020B0604020202020204" pitchFamily="34" charset="0"/>
              </a:rPr>
              <a:t>What would be the focus on subsequent visits </a:t>
            </a:r>
            <a:r>
              <a:rPr lang="en-US" dirty="0">
                <a:latin typeface="Arial" panose="020B0604020202020204" pitchFamily="34" charset="0"/>
                <a:ea typeface="Calibri" panose="020F0502020204030204" pitchFamily="34" charset="0"/>
                <a:cs typeface="Arial" panose="020B0604020202020204" pitchFamily="34" charset="0"/>
              </a:rPr>
              <a:t>in regard to</a:t>
            </a:r>
            <a:r>
              <a:rPr lang="en-US" dirty="0">
                <a:effectLst/>
                <a:latin typeface="Arial" panose="020B0604020202020204" pitchFamily="34" charset="0"/>
                <a:ea typeface="Calibri" panose="020F0502020204030204" pitchFamily="34" charset="0"/>
                <a:cs typeface="Arial" panose="020B0604020202020204" pitchFamily="34" charset="0"/>
              </a:rPr>
              <a:t> nutrition and promoting healthy </a:t>
            </a:r>
            <a:r>
              <a:rPr lang="en-US" dirty="0">
                <a:latin typeface="Arial" panose="020B0604020202020204" pitchFamily="34" charset="0"/>
                <a:ea typeface="Calibri" panose="020F0502020204030204" pitchFamily="34" charset="0"/>
                <a:cs typeface="Arial" panose="020B0604020202020204" pitchFamily="34" charset="0"/>
              </a:rPr>
              <a:t>growth</a:t>
            </a:r>
            <a:r>
              <a:rPr lang="en-US" dirty="0">
                <a:effectLst/>
                <a:latin typeface="Arial" panose="020B0604020202020204" pitchFamily="34" charset="0"/>
                <a:ea typeface="Calibri" panose="020F0502020204030204" pitchFamily="34" charset="0"/>
                <a:cs typeface="Arial" panose="020B0604020202020204" pitchFamily="34" charset="0"/>
              </a:rPr>
              <a:t>? Any other areas that the clinician should discuss or review?</a:t>
            </a:r>
          </a:p>
          <a:p>
            <a:pPr marL="800100" lvl="1" indent="-342900">
              <a:buFont typeface="+mj-lt"/>
              <a:buAutoNum type="alphaLcPeriod"/>
            </a:pPr>
            <a:r>
              <a:rPr lang="en-US" dirty="0">
                <a:latin typeface="Arial" panose="020B0604020202020204" pitchFamily="34" charset="0"/>
                <a:ea typeface="Calibri" panose="020F0502020204030204" pitchFamily="34" charset="0"/>
                <a:cs typeface="Arial" panose="020B0604020202020204" pitchFamily="34" charset="0"/>
              </a:rPr>
              <a:t>1 Month Visit</a:t>
            </a:r>
          </a:p>
          <a:p>
            <a:pPr marL="800100" lvl="1" indent="-342900">
              <a:buFont typeface="+mj-lt"/>
              <a:buAutoNum type="alphaLcPeriod"/>
            </a:pPr>
            <a:r>
              <a:rPr lang="en-US" dirty="0">
                <a:effectLst/>
                <a:latin typeface="Arial" panose="020B0604020202020204" pitchFamily="34" charset="0"/>
                <a:ea typeface="Calibri" panose="020F0502020204030204" pitchFamily="34" charset="0"/>
                <a:cs typeface="Arial" panose="020B0604020202020204" pitchFamily="34" charset="0"/>
              </a:rPr>
              <a:t>2 Month Visit</a:t>
            </a:r>
          </a:p>
          <a:p>
            <a:pPr marL="0" marR="0">
              <a:spcBef>
                <a:spcPts val="0"/>
              </a:spcBef>
              <a:spcAft>
                <a:spcPts val="0"/>
              </a:spcAft>
            </a:pPr>
            <a:r>
              <a:rPr lang="en-US" dirty="0">
                <a:effectLst/>
                <a:latin typeface="Arial" panose="020B0604020202020204" pitchFamily="34" charset="0"/>
                <a:ea typeface="Calibri" panose="020F0502020204030204" pitchFamily="34" charset="0"/>
                <a:cs typeface="Arial" panose="020B0604020202020204" pitchFamily="34" charset="0"/>
              </a:rPr>
              <a:t> </a:t>
            </a:r>
          </a:p>
          <a:p>
            <a:pPr marL="0" marR="0">
              <a:spcBef>
                <a:spcPts val="0"/>
              </a:spcBef>
              <a:spcAft>
                <a:spcPts val="0"/>
              </a:spcAft>
            </a:pPr>
            <a:r>
              <a:rPr lang="en-US" dirty="0">
                <a:effectLst/>
                <a:latin typeface="Arial" panose="020B0604020202020204" pitchFamily="34" charset="0"/>
                <a:ea typeface="Calibri" panose="020F0502020204030204" pitchFamily="34" charset="0"/>
                <a:cs typeface="Arial" panose="020B0604020202020204" pitchFamily="34" charset="0"/>
              </a:rPr>
              <a:t>Click next to view responses.</a:t>
            </a:r>
          </a:p>
        </p:txBody>
      </p:sp>
      <p:sp>
        <p:nvSpPr>
          <p:cNvPr id="2" name="Title 1">
            <a:extLst>
              <a:ext uri="{FF2B5EF4-FFF2-40B4-BE49-F238E27FC236}">
                <a16:creationId xmlns:a16="http://schemas.microsoft.com/office/drawing/2014/main" id="{63A20871-A7AB-4FEB-9766-E5FF314BEC80}"/>
              </a:ext>
            </a:extLst>
          </p:cNvPr>
          <p:cNvSpPr>
            <a:spLocks noGrp="1"/>
          </p:cNvSpPr>
          <p:nvPr>
            <p:ph type="title"/>
          </p:nvPr>
        </p:nvSpPr>
        <p:spPr>
          <a:xfrm>
            <a:off x="791052" y="507584"/>
            <a:ext cx="8229600" cy="1143000"/>
          </a:xfrm>
        </p:spPr>
        <p:txBody>
          <a:bodyPr>
            <a:noAutofit/>
          </a:bodyPr>
          <a:lstStyle/>
          <a:p>
            <a:r>
              <a:rPr lang="en-US" sz="4000" b="0" dirty="0">
                <a:solidFill>
                  <a:schemeClr val="tx1"/>
                </a:solidFill>
                <a:latin typeface="Arial" panose="020B0604020202020204" pitchFamily="34" charset="0"/>
                <a:cs typeface="Arial" panose="020B0604020202020204" pitchFamily="34" charset="0"/>
              </a:rPr>
              <a:t>Self-Assessment Questions</a:t>
            </a:r>
            <a:endParaRPr lang="en-US" sz="4000" dirty="0"/>
          </a:p>
        </p:txBody>
      </p:sp>
      <p:pic>
        <p:nvPicPr>
          <p:cNvPr id="10" name="Picture 9">
            <a:extLst>
              <a:ext uri="{FF2B5EF4-FFF2-40B4-BE49-F238E27FC236}">
                <a16:creationId xmlns:a16="http://schemas.microsoft.com/office/drawing/2014/main" id="{C84564E7-76D2-473A-86C4-3CB274BADCB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3348" y="805185"/>
            <a:ext cx="1727885" cy="5758672"/>
          </a:xfrm>
          <a:prstGeom prst="rect">
            <a:avLst/>
          </a:prstGeom>
        </p:spPr>
      </p:pic>
      <p:pic>
        <p:nvPicPr>
          <p:cNvPr id="5" name="Audio 4">
            <a:hlinkClick r:id="" action="ppaction://media"/>
            <a:extLst>
              <a:ext uri="{FF2B5EF4-FFF2-40B4-BE49-F238E27FC236}">
                <a16:creationId xmlns:a16="http://schemas.microsoft.com/office/drawing/2014/main" id="{F250021C-F305-4AF7-838E-1EAC0F7862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04633" y="5899427"/>
            <a:ext cx="784127" cy="784127"/>
          </a:xfrm>
          <a:prstGeom prst="rect">
            <a:avLst/>
          </a:prstGeom>
        </p:spPr>
      </p:pic>
      <p:sp>
        <p:nvSpPr>
          <p:cNvPr id="7" name="Rectangle 6">
            <a:extLst>
              <a:ext uri="{FF2B5EF4-FFF2-40B4-BE49-F238E27FC236}">
                <a16:creationId xmlns:a16="http://schemas.microsoft.com/office/drawing/2014/main" id="{31D3A424-AAFB-36B8-554F-CAF1A9843152}"/>
              </a:ext>
            </a:extLst>
          </p:cNvPr>
          <p:cNvSpPr/>
          <p:nvPr/>
        </p:nvSpPr>
        <p:spPr>
          <a:xfrm>
            <a:off x="2034283" y="5880558"/>
            <a:ext cx="2363056" cy="80299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a:solidFill>
                  <a:schemeClr val="tx1"/>
                </a:solidFill>
              </a:rPr>
              <a:t>To hear the optional narrated guidance, click the icon .</a:t>
            </a:r>
            <a:endParaRPr lang="en-US" dirty="0">
              <a:solidFill>
                <a:schemeClr val="tx1"/>
              </a:solidFill>
            </a:endParaRPr>
          </a:p>
        </p:txBody>
      </p:sp>
    </p:spTree>
    <p:extLst>
      <p:ext uri="{BB962C8B-B14F-4D97-AF65-F5344CB8AC3E}">
        <p14:creationId xmlns:p14="http://schemas.microsoft.com/office/powerpoint/2010/main" val="2380877203"/>
      </p:ext>
    </p:extLst>
  </p:cSld>
  <p:clrMapOvr>
    <a:masterClrMapping/>
  </p:clrMapOvr>
  <mc:AlternateContent xmlns:mc="http://schemas.openxmlformats.org/markup-compatibility/2006" xmlns:p14="http://schemas.microsoft.com/office/powerpoint/2010/main">
    <mc:Choice Requires="p14">
      <p:transition spd="slow" p14:dur="2000" advTm="8949"/>
    </mc:Choice>
    <mc:Fallback xmlns="">
      <p:transition spd="slow" advTm="8949"/>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nextCondLst>
                <p:cond evt="onClick" delay="0">
                  <p:tgtEl>
                    <p:spTgt spid="5"/>
                  </p:tgtEl>
                </p:cond>
              </p:nextCondLst>
            </p:seq>
            <p:audio isNarration="1">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8731" y="1591848"/>
            <a:ext cx="7886700" cy="4097780"/>
          </a:xfrm>
        </p:spPr>
        <p:txBody>
          <a:bodyPr/>
          <a:lstStyle/>
          <a:p>
            <a:pPr marL="0" indent="0">
              <a:spcAft>
                <a:spcPts val="1200"/>
              </a:spcAft>
              <a:buNone/>
            </a:pPr>
            <a:r>
              <a:rPr lang="en-US" sz="2800" i="1" dirty="0">
                <a:solidFill>
                  <a:schemeClr val="accent1"/>
                </a:solidFill>
                <a:latin typeface="Arial" panose="020B0604020202020204" pitchFamily="34" charset="0"/>
                <a:cs typeface="Arial" panose="020B0604020202020204" pitchFamily="34" charset="0"/>
              </a:rPr>
              <a:t>Based on this Previsit Questionnaire, what are some priorities to address during this visit?</a:t>
            </a:r>
          </a:p>
          <a:p>
            <a:pPr lvl="1">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Feeding practices</a:t>
            </a:r>
            <a:endParaRPr lang="en-US" sz="2800" dirty="0">
              <a:latin typeface="Arial" panose="020B0604020202020204" pitchFamily="34" charset="0"/>
              <a:cs typeface="Arial" panose="020B0604020202020204" pitchFamily="34" charset="0"/>
            </a:endParaRPr>
          </a:p>
          <a:p>
            <a:pPr lvl="1">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Health care and food disparities</a:t>
            </a:r>
            <a:endParaRPr lang="en-US" sz="2800" dirty="0">
              <a:latin typeface="Arial" panose="020B0604020202020204" pitchFamily="34" charset="0"/>
              <a:cs typeface="Arial" panose="020B0604020202020204" pitchFamily="34" charset="0"/>
            </a:endParaRPr>
          </a:p>
          <a:p>
            <a:pPr lvl="1">
              <a:spcBef>
                <a:spcPts val="0"/>
              </a:spcBef>
              <a:buFont typeface="Arial" panose="020B0604020202020204" pitchFamily="34" charset="0"/>
              <a:buChar char="•"/>
            </a:pPr>
            <a:r>
              <a:rPr lang="en-US" sz="2800" dirty="0">
                <a:latin typeface="Arial" panose="020B0604020202020204" pitchFamily="34" charset="0"/>
                <a:cs typeface="Arial" panose="020B0604020202020204" pitchFamily="34" charset="0"/>
              </a:rPr>
              <a:t>Psychosocial concerns</a:t>
            </a:r>
          </a:p>
          <a:p>
            <a:pPr lvl="1">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Financial concerns</a:t>
            </a:r>
          </a:p>
          <a:p>
            <a:pPr lvl="1">
              <a:spcBef>
                <a:spcPts val="0"/>
              </a:spcBef>
              <a:buFont typeface="Arial" panose="020B0604020202020204" pitchFamily="34" charset="0"/>
              <a:buChar char="•"/>
            </a:pPr>
            <a:r>
              <a:rPr lang="en-US" sz="2800" dirty="0">
                <a:latin typeface="Arial" panose="020B0604020202020204" pitchFamily="34" charset="0"/>
                <a:cs typeface="Arial" panose="020B0604020202020204" pitchFamily="34" charset="0"/>
              </a:rPr>
              <a:t>Family member smoking</a:t>
            </a:r>
          </a:p>
          <a:p>
            <a:pPr marL="0" indent="0">
              <a:buNone/>
            </a:pPr>
            <a:endParaRPr lang="en-US" dirty="0"/>
          </a:p>
        </p:txBody>
      </p:sp>
      <p:sp>
        <p:nvSpPr>
          <p:cNvPr id="2" name="Title 1"/>
          <p:cNvSpPr>
            <a:spLocks noGrp="1"/>
          </p:cNvSpPr>
          <p:nvPr>
            <p:ph type="title" idx="4294967295"/>
          </p:nvPr>
        </p:nvSpPr>
        <p:spPr>
          <a:xfrm>
            <a:off x="519765" y="318236"/>
            <a:ext cx="7886700" cy="1325563"/>
          </a:xfrm>
          <a:prstGeom prst="rect">
            <a:avLst/>
          </a:prstGeom>
        </p:spPr>
        <p:txBody>
          <a:bodyPr>
            <a:normAutofit fontScale="90000"/>
          </a:bodyPr>
          <a:lstStyle/>
          <a:p>
            <a:r>
              <a:rPr lang="en-US" dirty="0">
                <a:latin typeface="Arial" panose="020B0604020202020204" pitchFamily="34" charset="0"/>
                <a:cs typeface="Arial" panose="020B0604020202020204" pitchFamily="34" charset="0"/>
              </a:rPr>
              <a:t>Self-Assessment Feedback #1:</a:t>
            </a:r>
          </a:p>
        </p:txBody>
      </p:sp>
      <p:pic>
        <p:nvPicPr>
          <p:cNvPr id="5" name="Picture 4" descr="Yellow question mark">
            <a:extLst>
              <a:ext uri="{FF2B5EF4-FFF2-40B4-BE49-F238E27FC236}">
                <a16:creationId xmlns:a16="http://schemas.microsoft.com/office/drawing/2014/main" id="{E4CC183A-15D9-468F-8414-77CD0403FD7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337137" y="2533376"/>
            <a:ext cx="2069328" cy="2317005"/>
          </a:xfrm>
          <a:prstGeom prst="rect">
            <a:avLst/>
          </a:prstGeom>
          <a:ln>
            <a:noFill/>
          </a:ln>
          <a:effectLst>
            <a:softEdge rad="112500"/>
          </a:effectLst>
        </p:spPr>
      </p:pic>
      <p:pic>
        <p:nvPicPr>
          <p:cNvPr id="4" name="Audio 3">
            <a:hlinkClick r:id="" action="ppaction://media"/>
            <a:extLst>
              <a:ext uri="{FF2B5EF4-FFF2-40B4-BE49-F238E27FC236}">
                <a16:creationId xmlns:a16="http://schemas.microsoft.com/office/drawing/2014/main" id="{F0D24EA2-E611-4ECC-8C88-B7DBEFB768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67833" y="5829011"/>
            <a:ext cx="904505" cy="904505"/>
          </a:xfrm>
          <a:prstGeom prst="rect">
            <a:avLst/>
          </a:prstGeom>
        </p:spPr>
      </p:pic>
      <p:sp>
        <p:nvSpPr>
          <p:cNvPr id="7" name="Rectangle 6">
            <a:extLst>
              <a:ext uri="{FF2B5EF4-FFF2-40B4-BE49-F238E27FC236}">
                <a16:creationId xmlns:a16="http://schemas.microsoft.com/office/drawing/2014/main" id="{69467956-2856-0497-A587-278510904EF2}"/>
              </a:ext>
            </a:extLst>
          </p:cNvPr>
          <p:cNvSpPr/>
          <p:nvPr/>
        </p:nvSpPr>
        <p:spPr>
          <a:xfrm>
            <a:off x="132042" y="5829012"/>
            <a:ext cx="2323481" cy="90450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a:solidFill>
                  <a:schemeClr val="tx1"/>
                </a:solidFill>
              </a:rPr>
              <a:t>To hear the optional narrated guidance, click the icon .</a:t>
            </a:r>
            <a:endParaRPr lang="en-US" dirty="0">
              <a:solidFill>
                <a:schemeClr val="tx1"/>
              </a:solidFill>
            </a:endParaRPr>
          </a:p>
        </p:txBody>
      </p:sp>
    </p:spTree>
    <p:extLst>
      <p:ext uri="{BB962C8B-B14F-4D97-AF65-F5344CB8AC3E}">
        <p14:creationId xmlns:p14="http://schemas.microsoft.com/office/powerpoint/2010/main" val="1941781874"/>
      </p:ext>
    </p:extLst>
  </p:cSld>
  <p:clrMapOvr>
    <a:masterClrMapping/>
  </p:clrMapOvr>
  <mc:AlternateContent xmlns:mc="http://schemas.openxmlformats.org/markup-compatibility/2006" xmlns:p14="http://schemas.microsoft.com/office/powerpoint/2010/main">
    <mc:Choice Requires="p14">
      <p:transition spd="slow" p14:dur="2000" advTm="73269"/>
    </mc:Choice>
    <mc:Fallback xmlns="">
      <p:transition spd="slow" advTm="73269"/>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isNarration="1">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AEC92C-5D8D-49CE-AFD1-43EB9A2C92B8}"/>
              </a:ext>
            </a:extLst>
          </p:cNvPr>
          <p:cNvSpPr txBox="1"/>
          <p:nvPr/>
        </p:nvSpPr>
        <p:spPr>
          <a:xfrm>
            <a:off x="628650" y="1607123"/>
            <a:ext cx="7886700" cy="4151136"/>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200" i="1" dirty="0">
                <a:solidFill>
                  <a:schemeClr val="accent1"/>
                </a:solidFill>
                <a:effectLst/>
                <a:latin typeface="Arial" panose="020B0604020202020204" pitchFamily="34" charset="0"/>
                <a:ea typeface="Calibri" panose="020F0502020204030204" pitchFamily="34" charset="0"/>
                <a:cs typeface="Arial" panose="020B0604020202020204" pitchFamily="34" charset="0"/>
              </a:rPr>
              <a:t>While examining the infant during this visit, what would you focus on?</a:t>
            </a:r>
          </a:p>
          <a:p>
            <a:pPr marL="342900" indent="-342900">
              <a:lnSpc>
                <a:spcPct val="107000"/>
              </a:lnSpc>
              <a:buFont typeface="Arial" panose="020B0604020202020204" pitchFamily="34" charset="0"/>
              <a:buChar char="•"/>
            </a:pPr>
            <a:r>
              <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rPr>
              <a:t>Summarize the information and the mother’s concerns</a:t>
            </a:r>
            <a:endParaRPr lang="en-US" sz="28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buFont typeface="Arial" panose="020B0604020202020204" pitchFamily="34" charset="0"/>
              <a:buChar char="•"/>
            </a:pPr>
            <a:r>
              <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rPr>
              <a:t>Discuss benefits of breastfeeding (eg</a:t>
            </a:r>
            <a:r>
              <a:rPr lang="en-US" sz="2800" dirty="0">
                <a:solidFill>
                  <a:schemeClr val="tx1"/>
                </a:solidFill>
                <a:latin typeface="Arial" panose="020B0604020202020204" pitchFamily="34" charset="0"/>
                <a:ea typeface="Calibri" panose="020F0502020204030204" pitchFamily="34" charset="0"/>
                <a:cs typeface="Arial" panose="020B0604020202020204" pitchFamily="34" charset="0"/>
              </a:rPr>
              <a:t>,</a:t>
            </a:r>
            <a:r>
              <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rPr>
              <a:t> healthy growth)</a:t>
            </a:r>
          </a:p>
          <a:p>
            <a:pPr marL="342900" indent="-342900">
              <a:lnSpc>
                <a:spcPct val="107000"/>
              </a:lnSpc>
              <a:buFont typeface="Arial" panose="020B0604020202020204" pitchFamily="34" charset="0"/>
              <a:buChar char="•"/>
            </a:pPr>
            <a:r>
              <a:rPr lang="en-US" sz="2800" dirty="0">
                <a:solidFill>
                  <a:schemeClr val="tx1"/>
                </a:solidFill>
                <a:latin typeface="Arial" panose="020B0604020202020204" pitchFamily="34" charset="0"/>
                <a:ea typeface="Calibri" panose="020F0502020204030204" pitchFamily="34" charset="0"/>
                <a:cs typeface="Arial" panose="020B0604020202020204" pitchFamily="34" charset="0"/>
              </a:rPr>
              <a:t>Review physical exam and highlight developmental milestones</a:t>
            </a:r>
            <a:endParaRPr lang="en-US" sz="2800" dirty="0">
              <a:solidFill>
                <a:prstClr val="black"/>
              </a:solidFill>
              <a:latin typeface="Arial" panose="020B0604020202020204" pitchFamily="34" charset="0"/>
              <a:cs typeface="Arial" panose="020B0604020202020204" pitchFamily="34" charset="0"/>
            </a:endParaRPr>
          </a:p>
          <a:p>
            <a:pPr marL="0" lvl="1"/>
            <a:endParaRPr lang="en-US" sz="2000" dirty="0">
              <a:solidFill>
                <a:schemeClr val="tx1"/>
              </a:solidFill>
              <a:ea typeface="Calibri" panose="020F0502020204030204" pitchFamily="34" charset="0"/>
              <a:cs typeface="Times New Roman" panose="02020603050405020304" pitchFamily="18" charset="0"/>
            </a:endParaRPr>
          </a:p>
        </p:txBody>
      </p:sp>
      <p:pic>
        <p:nvPicPr>
          <p:cNvPr id="2" name="Audio 1">
            <a:hlinkClick r:id="" action="ppaction://media"/>
            <a:extLst>
              <a:ext uri="{FF2B5EF4-FFF2-40B4-BE49-F238E27FC236}">
                <a16:creationId xmlns:a16="http://schemas.microsoft.com/office/drawing/2014/main" id="{6710AAD0-9982-4CED-B6B2-23A1BBBCA1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66889" y="5758259"/>
            <a:ext cx="877747" cy="877747"/>
          </a:xfrm>
          <a:prstGeom prst="rect">
            <a:avLst/>
          </a:prstGeom>
        </p:spPr>
      </p:pic>
      <p:pic>
        <p:nvPicPr>
          <p:cNvPr id="8" name="Graphic 7" descr="Rattle with solid fill">
            <a:extLst>
              <a:ext uri="{FF2B5EF4-FFF2-40B4-BE49-F238E27FC236}">
                <a16:creationId xmlns:a16="http://schemas.microsoft.com/office/drawing/2014/main" id="{E68CFE40-B594-44B5-A5B5-912AE4DC6EF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60623" y="4523513"/>
            <a:ext cx="1454727" cy="1454727"/>
          </a:xfrm>
          <a:prstGeom prst="rect">
            <a:avLst/>
          </a:prstGeom>
        </p:spPr>
      </p:pic>
      <p:sp>
        <p:nvSpPr>
          <p:cNvPr id="9" name="Rectangle 8">
            <a:extLst>
              <a:ext uri="{FF2B5EF4-FFF2-40B4-BE49-F238E27FC236}">
                <a16:creationId xmlns:a16="http://schemas.microsoft.com/office/drawing/2014/main" id="{94F07CAF-1732-6408-4295-BFA877349591}"/>
              </a:ext>
            </a:extLst>
          </p:cNvPr>
          <p:cNvSpPr/>
          <p:nvPr/>
        </p:nvSpPr>
        <p:spPr>
          <a:xfrm>
            <a:off x="207409" y="5742574"/>
            <a:ext cx="2541248" cy="87774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a:solidFill>
                  <a:schemeClr val="tx1"/>
                </a:solidFill>
              </a:rPr>
              <a:t>To hear the optional narrated guidance, click the icon .</a:t>
            </a:r>
            <a:endParaRPr lang="en-US" dirty="0">
              <a:solidFill>
                <a:schemeClr val="tx1"/>
              </a:solidFill>
            </a:endParaRPr>
          </a:p>
        </p:txBody>
      </p:sp>
      <p:sp>
        <p:nvSpPr>
          <p:cNvPr id="7" name="Title 1">
            <a:extLst>
              <a:ext uri="{FF2B5EF4-FFF2-40B4-BE49-F238E27FC236}">
                <a16:creationId xmlns:a16="http://schemas.microsoft.com/office/drawing/2014/main" id="{482028F6-D28A-EDDD-8D60-EEF85434323F}"/>
              </a:ext>
            </a:extLst>
          </p:cNvPr>
          <p:cNvSpPr txBox="1">
            <a:spLocks/>
          </p:cNvSpPr>
          <p:nvPr/>
        </p:nvSpPr>
        <p:spPr>
          <a:xfrm>
            <a:off x="519765" y="318236"/>
            <a:ext cx="7886700" cy="132556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a:latin typeface="Arial" panose="020B0604020202020204" pitchFamily="34" charset="0"/>
                <a:cs typeface="Arial" panose="020B0604020202020204" pitchFamily="34" charset="0"/>
              </a:rPr>
              <a:t>Self-Assessment Feedback #2:</a:t>
            </a:r>
          </a:p>
        </p:txBody>
      </p:sp>
    </p:spTree>
    <p:extLst>
      <p:ext uri="{BB962C8B-B14F-4D97-AF65-F5344CB8AC3E}">
        <p14:creationId xmlns:p14="http://schemas.microsoft.com/office/powerpoint/2010/main" val="743136081"/>
      </p:ext>
    </p:extLst>
  </p:cSld>
  <p:clrMapOvr>
    <a:masterClrMapping/>
  </p:clrMapOvr>
  <mc:AlternateContent xmlns:mc="http://schemas.openxmlformats.org/markup-compatibility/2006" xmlns:p14="http://schemas.microsoft.com/office/powerpoint/2010/main">
    <mc:Choice Requires="p14">
      <p:transition spd="slow" p14:dur="2000" advTm="38398"/>
    </mc:Choice>
    <mc:Fallback xmlns="">
      <p:transition spd="slow" advTm="38398"/>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isNarration="1">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AEC92C-5D8D-49CE-AFD1-43EB9A2C92B8}"/>
              </a:ext>
            </a:extLst>
          </p:cNvPr>
          <p:cNvSpPr txBox="1"/>
          <p:nvPr/>
        </p:nvSpPr>
        <p:spPr>
          <a:xfrm>
            <a:off x="628650" y="1607123"/>
            <a:ext cx="7886700" cy="3231654"/>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lvl="1"/>
            <a:r>
              <a:rPr lang="en-US" sz="3200" i="1" dirty="0">
                <a:solidFill>
                  <a:schemeClr val="accent1"/>
                </a:solidFill>
                <a:effectLst/>
                <a:latin typeface="Arial" panose="020B0604020202020204" pitchFamily="34" charset="0"/>
                <a:ea typeface="Calibri" panose="020F0502020204030204" pitchFamily="34" charset="0"/>
                <a:cs typeface="Arial" panose="020B0604020202020204" pitchFamily="34" charset="0"/>
              </a:rPr>
              <a:t>What other maternal history would you need to know?</a:t>
            </a:r>
          </a:p>
          <a:p>
            <a:pPr marL="342900" lvl="1" indent="-342900">
              <a:buFont typeface="Arial" panose="020B0604020202020204" pitchFamily="34" charset="0"/>
              <a:buChar char="•"/>
            </a:pPr>
            <a:r>
              <a:rPr lang="en-US" sz="2800" dirty="0">
                <a:solidFill>
                  <a:schemeClr val="tx1"/>
                </a:solidFill>
                <a:latin typeface="Arial" panose="020B0604020202020204" pitchFamily="34" charset="0"/>
                <a:ea typeface="Calibri" panose="020F0502020204030204" pitchFamily="34" charset="0"/>
                <a:cs typeface="Arial" panose="020B0604020202020204" pitchFamily="34" charset="0"/>
              </a:rPr>
              <a:t>Mental health (remind mom to ask for help, rest/sleep when baby sleeps, voice any mental health concerns)</a:t>
            </a:r>
          </a:p>
          <a:p>
            <a:pPr marL="342900" lvl="1" indent="-342900">
              <a:buFont typeface="Arial" panose="020B0604020202020204" pitchFamily="34" charset="0"/>
              <a:buChar char="•"/>
            </a:pPr>
            <a:r>
              <a:rPr lang="en-US" sz="2800" dirty="0">
                <a:solidFill>
                  <a:schemeClr val="tx1"/>
                </a:solidFill>
                <a:latin typeface="Arial" panose="020B0604020202020204" pitchFamily="34" charset="0"/>
                <a:ea typeface="Calibri" panose="020F0502020204030204" pitchFamily="34" charset="0"/>
                <a:cs typeface="Arial" panose="020B0604020202020204" pitchFamily="34" charset="0"/>
              </a:rPr>
              <a:t>Medical and family history</a:t>
            </a:r>
          </a:p>
          <a:p>
            <a:pPr marL="342900" lvl="1" indent="-342900">
              <a:buFont typeface="Arial" panose="020B0604020202020204" pitchFamily="34" charset="0"/>
              <a:buChar char="•"/>
            </a:pPr>
            <a:r>
              <a:rPr lang="en-US" sz="2800" dirty="0">
                <a:solidFill>
                  <a:schemeClr val="tx1"/>
                </a:solidFill>
                <a:latin typeface="Arial" panose="020B0604020202020204" pitchFamily="34" charset="0"/>
                <a:ea typeface="Calibri" panose="020F0502020204030204" pitchFamily="34" charset="0"/>
                <a:cs typeface="Arial" panose="020B0604020202020204" pitchFamily="34" charset="0"/>
              </a:rPr>
              <a:t>Perceptions of breastfeeding</a:t>
            </a:r>
          </a:p>
        </p:txBody>
      </p:sp>
      <p:pic>
        <p:nvPicPr>
          <p:cNvPr id="3" name="Picture 2" descr="Two pastel-colored gift boxes one rabbit">
            <a:extLst>
              <a:ext uri="{FF2B5EF4-FFF2-40B4-BE49-F238E27FC236}">
                <a16:creationId xmlns:a16="http://schemas.microsoft.com/office/drawing/2014/main" id="{88160D81-2907-459A-BC45-556B8BD5E29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06161" y="3988826"/>
            <a:ext cx="2629108" cy="1746401"/>
          </a:xfrm>
          <a:prstGeom prst="rect">
            <a:avLst/>
          </a:prstGeom>
          <a:ln>
            <a:noFill/>
          </a:ln>
          <a:effectLst>
            <a:softEdge rad="112500"/>
          </a:effectLst>
        </p:spPr>
      </p:pic>
      <p:pic>
        <p:nvPicPr>
          <p:cNvPr id="2" name="Audio 1">
            <a:hlinkClick r:id="" action="ppaction://media"/>
            <a:extLst>
              <a:ext uri="{FF2B5EF4-FFF2-40B4-BE49-F238E27FC236}">
                <a16:creationId xmlns:a16="http://schemas.microsoft.com/office/drawing/2014/main" id="{37B7A46E-8699-4E2F-8CD6-1AFB240F00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38257" y="5884944"/>
            <a:ext cx="745139" cy="745139"/>
          </a:xfrm>
          <a:prstGeom prst="rect">
            <a:avLst/>
          </a:prstGeom>
        </p:spPr>
      </p:pic>
      <p:sp>
        <p:nvSpPr>
          <p:cNvPr id="8" name="Rectangle 7">
            <a:extLst>
              <a:ext uri="{FF2B5EF4-FFF2-40B4-BE49-F238E27FC236}">
                <a16:creationId xmlns:a16="http://schemas.microsoft.com/office/drawing/2014/main" id="{E2420397-464A-C1D0-E781-F0FF83BC876C}"/>
              </a:ext>
            </a:extLst>
          </p:cNvPr>
          <p:cNvSpPr/>
          <p:nvPr/>
        </p:nvSpPr>
        <p:spPr>
          <a:xfrm>
            <a:off x="186041" y="5735227"/>
            <a:ext cx="2629108" cy="8948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a:solidFill>
                  <a:schemeClr val="tx1"/>
                </a:solidFill>
              </a:rPr>
              <a:t>To hear the optional narrated guidance, click the icon .</a:t>
            </a:r>
            <a:endParaRPr lang="en-US" dirty="0">
              <a:solidFill>
                <a:schemeClr val="tx1"/>
              </a:solidFill>
            </a:endParaRPr>
          </a:p>
        </p:txBody>
      </p:sp>
      <p:sp>
        <p:nvSpPr>
          <p:cNvPr id="9" name="Title 1">
            <a:extLst>
              <a:ext uri="{FF2B5EF4-FFF2-40B4-BE49-F238E27FC236}">
                <a16:creationId xmlns:a16="http://schemas.microsoft.com/office/drawing/2014/main" id="{21B156AC-B10E-F059-5642-10D0C6BD7C34}"/>
              </a:ext>
            </a:extLst>
          </p:cNvPr>
          <p:cNvSpPr txBox="1">
            <a:spLocks/>
          </p:cNvSpPr>
          <p:nvPr/>
        </p:nvSpPr>
        <p:spPr>
          <a:xfrm>
            <a:off x="519765" y="318236"/>
            <a:ext cx="7886700" cy="132556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a:latin typeface="Arial" panose="020B0604020202020204" pitchFamily="34" charset="0"/>
                <a:cs typeface="Arial" panose="020B0604020202020204" pitchFamily="34" charset="0"/>
              </a:rPr>
              <a:t>Self-Assessment Feedback #3:</a:t>
            </a:r>
          </a:p>
        </p:txBody>
      </p:sp>
    </p:spTree>
    <p:extLst>
      <p:ext uri="{BB962C8B-B14F-4D97-AF65-F5344CB8AC3E}">
        <p14:creationId xmlns:p14="http://schemas.microsoft.com/office/powerpoint/2010/main" val="1890294275"/>
      </p:ext>
    </p:extLst>
  </p:cSld>
  <p:clrMapOvr>
    <a:masterClrMapping/>
  </p:clrMapOvr>
  <mc:AlternateContent xmlns:mc="http://schemas.openxmlformats.org/markup-compatibility/2006" xmlns:p14="http://schemas.microsoft.com/office/powerpoint/2010/main">
    <mc:Choice Requires="p14">
      <p:transition spd="slow" p14:dur="2000" advTm="38633"/>
    </mc:Choice>
    <mc:Fallback xmlns="">
      <p:transition spd="slow" advTm="38633"/>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nextCondLst>
                <p:cond evt="onClick" delay="0">
                  <p:tgtEl>
                    <p:spTgt spid="2"/>
                  </p:tgtEl>
                </p:cond>
              </p:nextCondLst>
            </p:seq>
            <p:audio isNarration="1">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AEC92C-5D8D-49CE-AFD1-43EB9A2C92B8}"/>
              </a:ext>
            </a:extLst>
          </p:cNvPr>
          <p:cNvSpPr txBox="1"/>
          <p:nvPr/>
        </p:nvSpPr>
        <p:spPr>
          <a:xfrm>
            <a:off x="4820349" y="1825625"/>
            <a:ext cx="3886200" cy="4351338"/>
          </a:xfrm>
          <a:prstGeom prst="rect">
            <a:avLst/>
          </a:prstGeom>
        </p:spPr>
        <p:style>
          <a:lnRef idx="2">
            <a:schemeClr val="accent1"/>
          </a:lnRef>
          <a:fillRef idx="1">
            <a:schemeClr val="lt1"/>
          </a:fillRef>
          <a:effectRef idx="0">
            <a:schemeClr val="accent1"/>
          </a:effectRef>
          <a:fontRef idx="minor">
            <a:schemeClr val="dk1"/>
          </a:fontRef>
        </p:style>
        <p:txBody>
          <a:bodyPr rtlCol="0">
            <a:normAutofit/>
          </a:bodyPr>
          <a:lstStyle/>
          <a:p>
            <a:pPr defTabSz="914400">
              <a:lnSpc>
                <a:spcPct val="90000"/>
              </a:lnSpc>
              <a:spcAft>
                <a:spcPts val="600"/>
              </a:spcAft>
            </a:pPr>
            <a:r>
              <a:rPr lang="en-US" sz="2400" i="1" dirty="0">
                <a:solidFill>
                  <a:schemeClr val="accent1"/>
                </a:solidFill>
                <a:effectLst/>
                <a:latin typeface="Arial" panose="020B0604020202020204" pitchFamily="34" charset="0"/>
                <a:cs typeface="Arial" panose="020B0604020202020204" pitchFamily="34" charset="0"/>
              </a:rPr>
              <a:t>What would you want staff to document and discuss with the mother?</a:t>
            </a:r>
          </a:p>
          <a:p>
            <a:pPr marL="457200" marR="0" indent="-457200" defTabSz="914400">
              <a:lnSpc>
                <a:spcPct val="90000"/>
              </a:lnSpc>
              <a:spcBef>
                <a:spcPts val="0"/>
              </a:spcBef>
              <a:spcAft>
                <a:spcPts val="600"/>
              </a:spcAft>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Address mother’s concerns about breastfeeding and development</a:t>
            </a:r>
          </a:p>
          <a:p>
            <a:pPr marL="457200" marR="0" indent="-457200" defTabSz="914400">
              <a:lnSpc>
                <a:spcPct val="90000"/>
              </a:lnSpc>
              <a:spcBef>
                <a:spcPts val="0"/>
              </a:spcBef>
              <a:spcAft>
                <a:spcPts val="600"/>
              </a:spcAft>
              <a:buFont typeface="Arial" panose="020B0604020202020204" pitchFamily="34" charset="0"/>
              <a:buChar char="•"/>
            </a:pPr>
            <a:r>
              <a:rPr lang="en-US" sz="2400" dirty="0">
                <a:solidFill>
                  <a:schemeClr val="tx1"/>
                </a:solidFill>
                <a:latin typeface="Arial" panose="020B0604020202020204" pitchFamily="34" charset="0"/>
                <a:cs typeface="Arial" panose="020B0604020202020204" pitchFamily="34" charset="0"/>
              </a:rPr>
              <a:t>Refer to lactation counseling</a:t>
            </a:r>
          </a:p>
        </p:txBody>
      </p:sp>
      <p:pic>
        <p:nvPicPr>
          <p:cNvPr id="6" name="Audio 5">
            <a:hlinkClick r:id="" action="ppaction://media"/>
            <a:extLst>
              <a:ext uri="{FF2B5EF4-FFF2-40B4-BE49-F238E27FC236}">
                <a16:creationId xmlns:a16="http://schemas.microsoft.com/office/drawing/2014/main" id="{FAFB0FFA-7CEA-4BD1-A8E2-A039C6D7DD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38207" y="5375299"/>
            <a:ext cx="609600" cy="609600"/>
          </a:xfrm>
          <a:prstGeom prst="rect">
            <a:avLst/>
          </a:prstGeom>
        </p:spPr>
      </p:pic>
      <p:pic>
        <p:nvPicPr>
          <p:cNvPr id="14" name="Graphic 13" descr="Mom with stroller outline">
            <a:extLst>
              <a:ext uri="{FF2B5EF4-FFF2-40B4-BE49-F238E27FC236}">
                <a16:creationId xmlns:a16="http://schemas.microsoft.com/office/drawing/2014/main" id="{A2677EDC-D700-4844-8DD8-3DCF24BB4B4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8650" y="2220417"/>
            <a:ext cx="3435414" cy="3435414"/>
          </a:xfrm>
          <a:prstGeom prst="rect">
            <a:avLst/>
          </a:prstGeom>
        </p:spPr>
      </p:pic>
      <p:sp>
        <p:nvSpPr>
          <p:cNvPr id="9" name="Rectangle 8">
            <a:extLst>
              <a:ext uri="{FF2B5EF4-FFF2-40B4-BE49-F238E27FC236}">
                <a16:creationId xmlns:a16="http://schemas.microsoft.com/office/drawing/2014/main" id="{9F781D25-3A70-6C77-B506-B09FEDCA98C5}"/>
              </a:ext>
            </a:extLst>
          </p:cNvPr>
          <p:cNvSpPr/>
          <p:nvPr/>
        </p:nvSpPr>
        <p:spPr>
          <a:xfrm>
            <a:off x="4952144" y="5147353"/>
            <a:ext cx="2356627" cy="83754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a:solidFill>
                  <a:schemeClr val="tx1"/>
                </a:solidFill>
              </a:rPr>
              <a:t>To hear the optional narrated guidance, click the icon .</a:t>
            </a:r>
            <a:endParaRPr lang="en-US" dirty="0">
              <a:solidFill>
                <a:schemeClr val="tx1"/>
              </a:solidFill>
            </a:endParaRPr>
          </a:p>
        </p:txBody>
      </p:sp>
      <p:sp>
        <p:nvSpPr>
          <p:cNvPr id="5" name="Title 1">
            <a:extLst>
              <a:ext uri="{FF2B5EF4-FFF2-40B4-BE49-F238E27FC236}">
                <a16:creationId xmlns:a16="http://schemas.microsoft.com/office/drawing/2014/main" id="{7D25C288-8107-1BDC-E4EC-395337D47265}"/>
              </a:ext>
            </a:extLst>
          </p:cNvPr>
          <p:cNvSpPr txBox="1">
            <a:spLocks/>
          </p:cNvSpPr>
          <p:nvPr/>
        </p:nvSpPr>
        <p:spPr>
          <a:xfrm>
            <a:off x="519765" y="318236"/>
            <a:ext cx="7886700" cy="132556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a:latin typeface="Arial" panose="020B0604020202020204" pitchFamily="34" charset="0"/>
                <a:cs typeface="Arial" panose="020B0604020202020204" pitchFamily="34" charset="0"/>
              </a:rPr>
              <a:t>Self-Assessment Feedback #4:</a:t>
            </a:r>
          </a:p>
        </p:txBody>
      </p:sp>
    </p:spTree>
    <p:extLst>
      <p:ext uri="{BB962C8B-B14F-4D97-AF65-F5344CB8AC3E}">
        <p14:creationId xmlns:p14="http://schemas.microsoft.com/office/powerpoint/2010/main" val="437600064"/>
      </p:ext>
    </p:extLst>
  </p:cSld>
  <p:clrMapOvr>
    <a:masterClrMapping/>
  </p:clrMapOvr>
  <mc:AlternateContent xmlns:mc="http://schemas.openxmlformats.org/markup-compatibility/2006" xmlns:p14="http://schemas.microsoft.com/office/powerpoint/2010/main">
    <mc:Choice Requires="p14">
      <p:transition spd="slow" p14:dur="2000" advTm="55070"/>
    </mc:Choice>
    <mc:Fallback xmlns="">
      <p:transition spd="slow" advTm="5507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nextCondLst>
                <p:cond evt="onClick" delay="0">
                  <p:tgtEl>
                    <p:spTgt spid="6"/>
                  </p:tgtEl>
                </p:cond>
              </p:nextCondLst>
            </p:seq>
            <p:audio isNarration="1">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D81B951-2D4B-49C1-883D-5C5421E2388E}"/>
              </a:ext>
            </a:extLst>
          </p:cNvPr>
          <p:cNvSpPr>
            <a:spLocks noGrp="1"/>
          </p:cNvSpPr>
          <p:nvPr>
            <p:ph type="title"/>
          </p:nvPr>
        </p:nvSpPr>
        <p:spPr>
          <a:xfrm>
            <a:off x="457200" y="533055"/>
            <a:ext cx="8229600" cy="1143000"/>
          </a:xfrm>
          <a:prstGeom prst="rect">
            <a:avLst/>
          </a:prstGeom>
        </p:spPr>
        <p:txBody>
          <a:bodyPr>
            <a:normAutofit/>
          </a:bodyPr>
          <a:lstStyle/>
          <a:p>
            <a:r>
              <a:rPr lang="en-US" sz="4400" dirty="0">
                <a:latin typeface="Arial" panose="020B0604020202020204" pitchFamily="34" charset="0"/>
                <a:cs typeface="Arial" panose="020B0604020202020204" pitchFamily="34" charset="0"/>
              </a:rPr>
              <a:t>Author &amp; Disclosure Information</a:t>
            </a:r>
          </a:p>
        </p:txBody>
      </p:sp>
      <p:sp>
        <p:nvSpPr>
          <p:cNvPr id="6" name="Rectangle 5">
            <a:extLst>
              <a:ext uri="{FF2B5EF4-FFF2-40B4-BE49-F238E27FC236}">
                <a16:creationId xmlns:a16="http://schemas.microsoft.com/office/drawing/2014/main" id="{400F2CB1-2D82-40B3-B684-B1DE002EBF29}"/>
              </a:ext>
            </a:extLst>
          </p:cNvPr>
          <p:cNvSpPr/>
          <p:nvPr/>
        </p:nvSpPr>
        <p:spPr>
          <a:xfrm>
            <a:off x="852699" y="3405150"/>
            <a:ext cx="7577845" cy="830997"/>
          </a:xfrm>
          <a:prstGeom prst="rect">
            <a:avLst/>
          </a:prstGeom>
        </p:spPr>
        <p:txBody>
          <a:bodyPr wrap="square">
            <a:spAutoFit/>
          </a:bodyPr>
          <a:lstStyle/>
          <a:p>
            <a:r>
              <a:rPr lang="en-US" sz="1600" i="1" dirty="0">
                <a:latin typeface="Arial" panose="020B0604020202020204" pitchFamily="34" charset="0"/>
                <a:cs typeface="Arial" panose="020B0604020202020204" pitchFamily="34" charset="0"/>
              </a:rPr>
              <a:t>Note: The recommendations in this presentation/training do not indicate an exclusive course of treatment or serve as a standard of care. Variations, taking into account individual circumstances, may be appropriate.</a:t>
            </a:r>
          </a:p>
        </p:txBody>
      </p:sp>
      <p:sp>
        <p:nvSpPr>
          <p:cNvPr id="7" name="TextBox 6">
            <a:extLst>
              <a:ext uri="{FF2B5EF4-FFF2-40B4-BE49-F238E27FC236}">
                <a16:creationId xmlns:a16="http://schemas.microsoft.com/office/drawing/2014/main" id="{64400015-99F2-4443-A99C-8CC72803F2D8}"/>
              </a:ext>
            </a:extLst>
          </p:cNvPr>
          <p:cNvSpPr txBox="1"/>
          <p:nvPr/>
        </p:nvSpPr>
        <p:spPr>
          <a:xfrm>
            <a:off x="874079" y="1816966"/>
            <a:ext cx="7535086" cy="1477328"/>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Jayne Barr, MD, MPH</a:t>
            </a:r>
            <a:endParaRPr lang="en-US" sz="1800" dirty="0">
              <a:latin typeface="Arial" panose="020B0604020202020204" pitchFamily="34" charset="0"/>
              <a:cs typeface="Arial" panose="020B0604020202020204" pitchFamily="34" charset="0"/>
            </a:endParaRPr>
          </a:p>
          <a:p>
            <a:r>
              <a:rPr lang="en-US" sz="1800" dirty="0">
                <a:effectLst/>
                <a:latin typeface="Arial Nova" panose="020B0504020202020204" pitchFamily="34" charset="0"/>
                <a:ea typeface="Calibri" panose="020F0502020204030204" pitchFamily="34" charset="0"/>
                <a:cs typeface="Times New Roman" panose="02020603050405020304" pitchFamily="18" charset="0"/>
              </a:rPr>
              <a:t>Associate Professor Internal Medicine and Pediatrics, APD Primary Care, Metrohealth Case Western Reserve University, Cleveland, Ohio</a:t>
            </a:r>
          </a:p>
          <a:p>
            <a:endParaRPr lang="en-US" sz="1800" dirty="0">
              <a:latin typeface="Arial" panose="020B0604020202020204" pitchFamily="34" charset="0"/>
              <a:cs typeface="Arial" panose="020B0604020202020204" pitchFamily="34" charset="0"/>
            </a:endParaRPr>
          </a:p>
          <a:p>
            <a:pPr marL="0" indent="0">
              <a:buNone/>
            </a:pPr>
            <a:r>
              <a:rPr lang="en-US" b="1" dirty="0">
                <a:latin typeface="Arial" panose="020B0604020202020204" pitchFamily="34" charset="0"/>
                <a:cs typeface="Arial" panose="020B0604020202020204" pitchFamily="34" charset="0"/>
              </a:rPr>
              <a:t>I have nothing to disclose</a:t>
            </a:r>
            <a:endParaRPr lang="en-US" sz="1800"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A56C15E-1165-4E07-BF83-3B9C3D66F8B0}"/>
              </a:ext>
            </a:extLst>
          </p:cNvPr>
          <p:cNvSpPr txBox="1"/>
          <p:nvPr/>
        </p:nvSpPr>
        <p:spPr>
          <a:xfrm>
            <a:off x="321233" y="5470844"/>
            <a:ext cx="4250766" cy="1232966"/>
          </a:xfrm>
          <a:prstGeom prst="rect">
            <a:avLst/>
          </a:prstGeom>
          <a:noFill/>
        </p:spPr>
        <p:txBody>
          <a:bodyPr wrap="square">
            <a:spAutoFit/>
          </a:bodyPr>
          <a:lstStyle/>
          <a:p>
            <a:pPr marL="0" marR="0">
              <a:lnSpc>
                <a:spcPct val="107000"/>
              </a:lnSpc>
              <a:spcBef>
                <a:spcPts val="0"/>
              </a:spcBef>
              <a:spcAft>
                <a:spcPts val="800"/>
              </a:spcAft>
            </a:pPr>
            <a:r>
              <a:rPr lang="en-US" sz="1000" dirty="0">
                <a:effectLst/>
                <a:latin typeface="Arial" panose="020B0604020202020204" pitchFamily="34" charset="0"/>
                <a:ea typeface="Calibri" panose="020F0502020204030204" pitchFamily="34" charset="0"/>
                <a:cs typeface="Arial" panose="020B0604020202020204" pitchFamily="34" charset="0"/>
              </a:rPr>
              <a:t>This program is supported by the Health Resources and Services Administration (HRSA) of the US Department of Health and Human Services (HHS) as part of an award totaling $5,000,000 with 10 percent financed with non-governmental sources. The contents are those of the author(s) and do not necessarily represent the official views of, nor an endorsement, by HRSA, HHS, or the US Government. For more information, please visit </a:t>
            </a:r>
            <a:r>
              <a:rPr lang="en-US" sz="10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HRSA.gov</a:t>
            </a:r>
            <a:r>
              <a:rPr lang="en-US" sz="1000" dirty="0">
                <a:effectLst/>
                <a:latin typeface="Arial" panose="020B0604020202020204" pitchFamily="34" charset="0"/>
                <a:ea typeface="Calibri" panose="020F0502020204030204" pitchFamily="34" charset="0"/>
                <a:cs typeface="Arial" panose="020B0604020202020204" pitchFamily="34" charset="0"/>
              </a:rPr>
              <a:t>.</a:t>
            </a:r>
          </a:p>
        </p:txBody>
      </p:sp>
      <p:sp>
        <p:nvSpPr>
          <p:cNvPr id="9" name="TextBox 8">
            <a:extLst>
              <a:ext uri="{FF2B5EF4-FFF2-40B4-BE49-F238E27FC236}">
                <a16:creationId xmlns:a16="http://schemas.microsoft.com/office/drawing/2014/main" id="{81899195-E69C-465F-9421-91B720B10408}"/>
              </a:ext>
            </a:extLst>
          </p:cNvPr>
          <p:cNvSpPr txBox="1"/>
          <p:nvPr/>
        </p:nvSpPr>
        <p:spPr>
          <a:xfrm>
            <a:off x="831320" y="4439030"/>
            <a:ext cx="7577845" cy="1168718"/>
          </a:xfrm>
          <a:prstGeom prst="rect">
            <a:avLst/>
          </a:prstGeom>
          <a:noFill/>
        </p:spPr>
        <p:txBody>
          <a:bodyPr wrap="square">
            <a:spAutoFit/>
          </a:bodyPr>
          <a:lstStyle/>
          <a:p>
            <a:pPr marL="0" marR="0">
              <a:lnSpc>
                <a:spcPct val="107000"/>
              </a:lnSpc>
              <a:spcBef>
                <a:spcPts val="0"/>
              </a:spcBef>
              <a:spcAft>
                <a:spcPts val="800"/>
              </a:spcAft>
            </a:pPr>
            <a:r>
              <a:rPr lang="en-US" sz="1200" b="1" dirty="0">
                <a:effectLst/>
                <a:latin typeface="Arial" panose="020B0604020202020204" pitchFamily="34" charset="0"/>
                <a:ea typeface="Calibri" panose="020F0502020204030204" pitchFamily="34" charset="0"/>
                <a:cs typeface="Arial" panose="020B0604020202020204" pitchFamily="34" charset="0"/>
              </a:rPr>
              <a:t>Citation: </a:t>
            </a:r>
            <a:r>
              <a:rPr lang="en-US" sz="1200" dirty="0">
                <a:effectLst/>
                <a:latin typeface="Arial" panose="020B0604020202020204" pitchFamily="34" charset="0"/>
                <a:ea typeface="Calibri" panose="020F0502020204030204" pitchFamily="34" charset="0"/>
                <a:cs typeface="Arial" panose="020B0604020202020204" pitchFamily="34" charset="0"/>
              </a:rPr>
              <a:t>If you plan to use this resource, please cite or credit as: </a:t>
            </a:r>
            <a:r>
              <a:rPr lang="en-US" sz="1200" dirty="0">
                <a:latin typeface="Arial" panose="020B0604020202020204" pitchFamily="34" charset="0"/>
                <a:ea typeface="Calibri" panose="020F0502020204030204" pitchFamily="34" charset="0"/>
                <a:cs typeface="Arial" panose="020B0604020202020204" pitchFamily="34" charset="0"/>
              </a:rPr>
              <a:t>Barr, J</a:t>
            </a:r>
            <a:r>
              <a:rPr lang="en-US" sz="1200" dirty="0">
                <a:effectLst/>
                <a:latin typeface="Arial" panose="020B0604020202020204" pitchFamily="34" charset="0"/>
                <a:ea typeface="Calibri" panose="020F0502020204030204" pitchFamily="34" charset="0"/>
                <a:cs typeface="Arial" panose="020B0604020202020204" pitchFamily="34" charset="0"/>
              </a:rPr>
              <a:t>. (2022) </a:t>
            </a:r>
            <a:r>
              <a:rPr lang="en-US" sz="1200" i="1" dirty="0">
                <a:effectLst/>
                <a:latin typeface="Arial" panose="020B0604020202020204" pitchFamily="34" charset="0"/>
                <a:ea typeface="Calibri" panose="020F0502020204030204" pitchFamily="34" charset="0"/>
                <a:cs typeface="Arial" panose="020B0604020202020204" pitchFamily="34" charset="0"/>
              </a:rPr>
              <a:t>Bright Futures:</a:t>
            </a:r>
            <a:r>
              <a:rPr lang="en-US" sz="1200" dirty="0">
                <a:effectLst/>
                <a:latin typeface="Arial" panose="020B0604020202020204" pitchFamily="34" charset="0"/>
                <a:ea typeface="Calibri" panose="020F0502020204030204" pitchFamily="34" charset="0"/>
                <a:cs typeface="Arial" panose="020B0604020202020204" pitchFamily="34" charset="0"/>
              </a:rPr>
              <a:t> </a:t>
            </a:r>
            <a:r>
              <a:rPr lang="en-US" sz="1200" i="1" dirty="0">
                <a:latin typeface="Arial" panose="020B0604020202020204" pitchFamily="34" charset="0"/>
                <a:ea typeface="Calibri" panose="020F0502020204030204" pitchFamily="34" charset="0"/>
                <a:cs typeface="Arial" panose="020B0604020202020204" pitchFamily="34" charset="0"/>
              </a:rPr>
              <a:t>Promoting Healthy Growth During Early Infancy</a:t>
            </a:r>
            <a:r>
              <a:rPr lang="en-US" sz="1200" dirty="0">
                <a:effectLst/>
                <a:latin typeface="Arial" panose="020B0604020202020204" pitchFamily="34" charset="0"/>
                <a:ea typeface="Calibri" panose="020F0502020204030204" pitchFamily="34" charset="0"/>
                <a:cs typeface="Arial" panose="020B0604020202020204" pitchFamily="34" charset="0"/>
              </a:rPr>
              <a:t> [PowerPoint Slides]. 2022. Accessed &lt;date&gt;. </a:t>
            </a:r>
            <a:r>
              <a:rPr lang="en-US" sz="1200" dirty="0">
                <a:effectLst/>
                <a:latin typeface="Arial" panose="020B0604020202020204" pitchFamily="34" charset="0"/>
                <a:ea typeface="Calibri" panose="020F0502020204030204" pitchFamily="34" charset="0"/>
                <a:cs typeface="Arial" panose="020B0604020202020204" pitchFamily="34" charset="0"/>
                <a:hlinkClick r:id="rId4"/>
              </a:rPr>
              <a:t>http://www.aap.org/en/practice-management/bright-futures/bright-futures-in-clinical-practice/bright-futures-educational-resources</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endParaRPr lang="en-US" sz="12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202076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AEC92C-5D8D-49CE-AFD1-43EB9A2C92B8}"/>
              </a:ext>
            </a:extLst>
          </p:cNvPr>
          <p:cNvSpPr txBox="1"/>
          <p:nvPr/>
        </p:nvSpPr>
        <p:spPr>
          <a:xfrm>
            <a:off x="439751" y="1514214"/>
            <a:ext cx="8381520" cy="3970318"/>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lvl="1"/>
            <a:r>
              <a:rPr lang="en-US" sz="2800" i="1" dirty="0">
                <a:solidFill>
                  <a:schemeClr val="accent1"/>
                </a:solidFill>
                <a:effectLst/>
                <a:latin typeface="Arial" panose="020B0604020202020204" pitchFamily="34" charset="0"/>
                <a:ea typeface="Calibri" panose="020F0502020204030204" pitchFamily="34" charset="0"/>
                <a:cs typeface="Arial" panose="020B0604020202020204" pitchFamily="34" charset="0"/>
              </a:rPr>
              <a:t>What would be the focus of </a:t>
            </a:r>
            <a:r>
              <a:rPr lang="en-US" sz="2800" i="1" u="sng" dirty="0">
                <a:solidFill>
                  <a:schemeClr val="accent1"/>
                </a:solidFill>
                <a:effectLst/>
                <a:latin typeface="Arial" panose="020B0604020202020204" pitchFamily="34" charset="0"/>
                <a:ea typeface="Calibri" panose="020F0502020204030204" pitchFamily="34" charset="0"/>
                <a:cs typeface="Arial" panose="020B0604020202020204" pitchFamily="34" charset="0"/>
              </a:rPr>
              <a:t>subsequent visits</a:t>
            </a:r>
            <a:r>
              <a:rPr lang="en-US" sz="2800" i="1" dirty="0">
                <a:solidFill>
                  <a:schemeClr val="accent1"/>
                </a:solidFill>
                <a:effectLst/>
                <a:latin typeface="Arial" panose="020B0604020202020204" pitchFamily="34" charset="0"/>
                <a:ea typeface="Calibri" panose="020F0502020204030204" pitchFamily="34" charset="0"/>
                <a:cs typeface="Arial" panose="020B0604020202020204" pitchFamily="34" charset="0"/>
              </a:rPr>
              <a:t> </a:t>
            </a:r>
            <a:r>
              <a:rPr lang="en-US" sz="2800" i="1" dirty="0">
                <a:solidFill>
                  <a:schemeClr val="accent1"/>
                </a:solidFill>
                <a:latin typeface="Arial" panose="020B0604020202020204" pitchFamily="34" charset="0"/>
                <a:ea typeface="Calibri" panose="020F0502020204030204" pitchFamily="34" charset="0"/>
                <a:cs typeface="Arial" panose="020B0604020202020204" pitchFamily="34" charset="0"/>
              </a:rPr>
              <a:t>regarding</a:t>
            </a:r>
            <a:r>
              <a:rPr lang="en-US" sz="2800" i="1" dirty="0">
                <a:solidFill>
                  <a:schemeClr val="accent1"/>
                </a:solidFill>
                <a:effectLst/>
                <a:latin typeface="Arial" panose="020B0604020202020204" pitchFamily="34" charset="0"/>
                <a:ea typeface="Calibri" panose="020F0502020204030204" pitchFamily="34" charset="0"/>
                <a:cs typeface="Arial" panose="020B0604020202020204" pitchFamily="34" charset="0"/>
              </a:rPr>
              <a:t> nutrition/promoting healthy </a:t>
            </a:r>
            <a:r>
              <a:rPr lang="en-US" sz="2800" i="1" dirty="0">
                <a:solidFill>
                  <a:schemeClr val="accent1"/>
                </a:solidFill>
                <a:latin typeface="Arial" panose="020B0604020202020204" pitchFamily="34" charset="0"/>
                <a:ea typeface="Calibri" panose="020F0502020204030204" pitchFamily="34" charset="0"/>
                <a:cs typeface="Arial" panose="020B0604020202020204" pitchFamily="34" charset="0"/>
              </a:rPr>
              <a:t>growth</a:t>
            </a:r>
            <a:r>
              <a:rPr lang="en-US" sz="2800" i="1" dirty="0">
                <a:solidFill>
                  <a:schemeClr val="accent1"/>
                </a:solidFill>
                <a:effectLst/>
                <a:latin typeface="Arial" panose="020B0604020202020204" pitchFamily="34" charset="0"/>
                <a:ea typeface="Calibri" panose="020F0502020204030204" pitchFamily="34" charset="0"/>
                <a:cs typeface="Arial" panose="020B0604020202020204" pitchFamily="34" charset="0"/>
              </a:rPr>
              <a:t>? </a:t>
            </a:r>
          </a:p>
          <a:p>
            <a:pPr marL="0" lvl="1"/>
            <a:endParaRPr lang="en-US" sz="2800" b="1" i="1" dirty="0">
              <a:solidFill>
                <a:schemeClr val="accent1"/>
              </a:solidFill>
              <a:latin typeface="Arial" panose="020B0604020202020204" pitchFamily="34" charset="0"/>
              <a:ea typeface="Calibri" panose="020F0502020204030204" pitchFamily="34" charset="0"/>
              <a:cs typeface="Arial" panose="020B0604020202020204" pitchFamily="34" charset="0"/>
            </a:endParaRPr>
          </a:p>
          <a:p>
            <a:pPr marL="0" lvl="1"/>
            <a:r>
              <a:rPr lang="en-US" sz="2800" b="1" dirty="0">
                <a:solidFill>
                  <a:schemeClr val="tx1"/>
                </a:solidFill>
                <a:latin typeface="Arial" panose="020B0604020202020204" pitchFamily="34" charset="0"/>
                <a:ea typeface="Calibri" panose="020F0502020204030204" pitchFamily="34" charset="0"/>
                <a:cs typeface="Arial" panose="020B0604020202020204" pitchFamily="34" charset="0"/>
              </a:rPr>
              <a:t>1 Month Visit</a:t>
            </a:r>
            <a:endParaRPr lang="en-US" sz="2800" b="1"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marL="285750" lvl="1" indent="-285750">
              <a:buFont typeface="Arial" panose="020B0604020202020204" pitchFamily="34" charset="0"/>
              <a:buChar char="•"/>
            </a:pPr>
            <a:r>
              <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rPr>
              <a:t>Feeding strategies, hunger and satiety cues </a:t>
            </a:r>
          </a:p>
          <a:p>
            <a:pPr marL="285750" marR="0" indent="-285750">
              <a:spcBef>
                <a:spcPts val="0"/>
              </a:spcBef>
              <a:spcAft>
                <a:spcPts val="0"/>
              </a:spcAft>
              <a:buFont typeface="Arial" panose="020B0604020202020204" pitchFamily="34" charset="0"/>
              <a:buChar char="•"/>
            </a:pPr>
            <a:r>
              <a:rPr lang="en-US" sz="2800" dirty="0">
                <a:solidFill>
                  <a:schemeClr val="tx1"/>
                </a:solidFill>
                <a:latin typeface="Arial" panose="020B0604020202020204" pitchFamily="34" charset="0"/>
                <a:ea typeface="Calibri" panose="020F0502020204030204" pitchFamily="34" charset="0"/>
                <a:cs typeface="Arial" panose="020B0604020202020204" pitchFamily="34" charset="0"/>
              </a:rPr>
              <a:t>Discussion on preparing to return to work</a:t>
            </a:r>
            <a:endPar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285750" marR="0" indent="-285750">
              <a:spcBef>
                <a:spcPts val="0"/>
              </a:spcBef>
              <a:spcAft>
                <a:spcPts val="0"/>
              </a:spcAft>
              <a:buFont typeface="Arial" panose="020B0604020202020204" pitchFamily="34" charset="0"/>
              <a:buChar char="•"/>
            </a:pPr>
            <a:r>
              <a:rPr lang="en-US" sz="2800" dirty="0">
                <a:solidFill>
                  <a:schemeClr val="tx1"/>
                </a:solidFill>
                <a:latin typeface="Arial" panose="020B0604020202020204" pitchFamily="34" charset="0"/>
                <a:ea typeface="Calibri" panose="020F0502020204030204" pitchFamily="34" charset="0"/>
                <a:cs typeface="Arial" panose="020B0604020202020204" pitchFamily="34" charset="0"/>
              </a:rPr>
              <a:t>Ask about p</a:t>
            </a:r>
            <a:r>
              <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rPr>
              <a:t>arent and family health and well-being</a:t>
            </a:r>
          </a:p>
          <a:p>
            <a:pPr marL="285750" marR="0" indent="-285750">
              <a:spcBef>
                <a:spcPts val="0"/>
              </a:spcBef>
              <a:spcAft>
                <a:spcPts val="0"/>
              </a:spcAft>
              <a:buFont typeface="Arial" panose="020B0604020202020204" pitchFamily="34" charset="0"/>
              <a:buChar char="•"/>
            </a:pPr>
            <a:r>
              <a:rPr lang="en-US" sz="2800" dirty="0">
                <a:solidFill>
                  <a:schemeClr val="tx1"/>
                </a:solidFill>
                <a:effectLst/>
                <a:latin typeface="Arial" panose="020B0604020202020204" pitchFamily="34" charset="0"/>
                <a:ea typeface="Calibri" panose="020F0502020204030204" pitchFamily="34" charset="0"/>
                <a:cs typeface="Arial" panose="020B0604020202020204" pitchFamily="34" charset="0"/>
              </a:rPr>
              <a:t>Ask about social determinants (food insecurity, environmental tobacco exposure)</a:t>
            </a:r>
          </a:p>
        </p:txBody>
      </p:sp>
      <p:pic>
        <p:nvPicPr>
          <p:cNvPr id="3" name="Audio 2">
            <a:hlinkClick r:id="" action="ppaction://media"/>
            <a:extLst>
              <a:ext uri="{FF2B5EF4-FFF2-40B4-BE49-F238E27FC236}">
                <a16:creationId xmlns:a16="http://schemas.microsoft.com/office/drawing/2014/main" id="{48359430-F27A-4FAA-8C92-23F7749DFC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136701" y="5784916"/>
            <a:ext cx="609600" cy="609600"/>
          </a:xfrm>
          <a:prstGeom prst="rect">
            <a:avLst/>
          </a:prstGeom>
        </p:spPr>
      </p:pic>
      <p:sp>
        <p:nvSpPr>
          <p:cNvPr id="8" name="Rectangle 7">
            <a:extLst>
              <a:ext uri="{FF2B5EF4-FFF2-40B4-BE49-F238E27FC236}">
                <a16:creationId xmlns:a16="http://schemas.microsoft.com/office/drawing/2014/main" id="{20499EA7-7130-A888-AFC8-33AE1A270C28}"/>
              </a:ext>
            </a:extLst>
          </p:cNvPr>
          <p:cNvSpPr/>
          <p:nvPr/>
        </p:nvSpPr>
        <p:spPr>
          <a:xfrm>
            <a:off x="205483" y="5724432"/>
            <a:ext cx="2659981" cy="81533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dirty="0">
                <a:solidFill>
                  <a:schemeClr val="tx1"/>
                </a:solidFill>
              </a:rPr>
              <a:t>To hear the optional narrated guidance, click the icon .</a:t>
            </a:r>
          </a:p>
        </p:txBody>
      </p:sp>
      <p:sp>
        <p:nvSpPr>
          <p:cNvPr id="6" name="Title 1">
            <a:extLst>
              <a:ext uri="{FF2B5EF4-FFF2-40B4-BE49-F238E27FC236}">
                <a16:creationId xmlns:a16="http://schemas.microsoft.com/office/drawing/2014/main" id="{36CBDD66-FFC9-087B-D330-6E18CD6AB728}"/>
              </a:ext>
            </a:extLst>
          </p:cNvPr>
          <p:cNvSpPr txBox="1">
            <a:spLocks/>
          </p:cNvSpPr>
          <p:nvPr/>
        </p:nvSpPr>
        <p:spPr>
          <a:xfrm>
            <a:off x="519765" y="318236"/>
            <a:ext cx="7886700" cy="132556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a:latin typeface="Arial" panose="020B0604020202020204" pitchFamily="34" charset="0"/>
                <a:cs typeface="Arial" panose="020B0604020202020204" pitchFamily="34" charset="0"/>
              </a:rPr>
              <a:t>Self-Assessment Feedback #5:</a:t>
            </a:r>
          </a:p>
        </p:txBody>
      </p:sp>
    </p:spTree>
    <p:extLst>
      <p:ext uri="{BB962C8B-B14F-4D97-AF65-F5344CB8AC3E}">
        <p14:creationId xmlns:p14="http://schemas.microsoft.com/office/powerpoint/2010/main" val="3257422969"/>
      </p:ext>
    </p:extLst>
  </p:cSld>
  <p:clrMapOvr>
    <a:masterClrMapping/>
  </p:clrMapOvr>
  <mc:AlternateContent xmlns:mc="http://schemas.openxmlformats.org/markup-compatibility/2006" xmlns:p14="http://schemas.microsoft.com/office/powerpoint/2010/main">
    <mc:Choice Requires="p14">
      <p:transition spd="slow" p14:dur="2000" advTm="111883"/>
    </mc:Choice>
    <mc:Fallback xmlns="">
      <p:transition spd="slow" advTm="111883"/>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nextCondLst>
                <p:cond evt="onClick" delay="0">
                  <p:tgtEl>
                    <p:spTgt spid="3"/>
                  </p:tgtEl>
                </p:cond>
              </p:nextCondLst>
            </p:seq>
            <p:audio isNarration="1">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AEC92C-5D8D-49CE-AFD1-43EB9A2C92B8}"/>
              </a:ext>
            </a:extLst>
          </p:cNvPr>
          <p:cNvSpPr txBox="1"/>
          <p:nvPr/>
        </p:nvSpPr>
        <p:spPr>
          <a:xfrm>
            <a:off x="628650" y="2355902"/>
            <a:ext cx="4229100" cy="3749047"/>
          </a:xfrm>
          <a:prstGeom prst="rect">
            <a:avLst/>
          </a:prstGeom>
        </p:spPr>
        <p:style>
          <a:lnRef idx="2">
            <a:schemeClr val="accent1"/>
          </a:lnRef>
          <a:fillRef idx="1">
            <a:schemeClr val="lt1"/>
          </a:fillRef>
          <a:effectRef idx="0">
            <a:schemeClr val="accent1"/>
          </a:effectRef>
          <a:fontRef idx="minor">
            <a:schemeClr val="dk1"/>
          </a:fontRef>
        </p:style>
        <p:txBody>
          <a:bodyPr rtlCol="0">
            <a:normAutofit fontScale="92500" lnSpcReduction="10000"/>
          </a:bodyPr>
          <a:lstStyle/>
          <a:p>
            <a:pPr marL="0" lvl="1" defTabSz="914400">
              <a:lnSpc>
                <a:spcPct val="90000"/>
              </a:lnSpc>
              <a:spcAft>
                <a:spcPts val="600"/>
              </a:spcAft>
            </a:pPr>
            <a:r>
              <a:rPr lang="en-US" sz="2800" b="1" dirty="0">
                <a:solidFill>
                  <a:schemeClr val="tx1"/>
                </a:solidFill>
                <a:effectLst/>
                <a:latin typeface="Arial" panose="020B0604020202020204" pitchFamily="34" charset="0"/>
                <a:cs typeface="Arial" panose="020B0604020202020204" pitchFamily="34" charset="0"/>
              </a:rPr>
              <a:t>2 Month </a:t>
            </a:r>
            <a:r>
              <a:rPr lang="en-US" sz="2800" b="1" dirty="0">
                <a:solidFill>
                  <a:schemeClr val="tx1"/>
                </a:solidFill>
                <a:latin typeface="Arial" panose="020B0604020202020204" pitchFamily="34" charset="0"/>
                <a:cs typeface="Arial" panose="020B0604020202020204" pitchFamily="34" charset="0"/>
              </a:rPr>
              <a:t>V</a:t>
            </a:r>
            <a:r>
              <a:rPr lang="en-US" sz="2800" b="1" dirty="0">
                <a:solidFill>
                  <a:schemeClr val="tx1"/>
                </a:solidFill>
                <a:effectLst/>
                <a:latin typeface="Arial" panose="020B0604020202020204" pitchFamily="34" charset="0"/>
                <a:cs typeface="Arial" panose="020B0604020202020204" pitchFamily="34" charset="0"/>
              </a:rPr>
              <a:t>isit</a:t>
            </a:r>
          </a:p>
          <a:p>
            <a:pPr marL="285750" marR="0" indent="-228600" defTabSz="914400">
              <a:lnSpc>
                <a:spcPct val="90000"/>
              </a:lnSpc>
              <a:spcBef>
                <a:spcPts val="0"/>
              </a:spcBef>
              <a:spcAft>
                <a:spcPts val="600"/>
              </a:spcAft>
              <a:buFont typeface="Arial" panose="020B0604020202020204" pitchFamily="34" charset="0"/>
              <a:buChar char="•"/>
            </a:pPr>
            <a:r>
              <a:rPr lang="en-US" sz="2800" dirty="0">
                <a:solidFill>
                  <a:schemeClr val="tx1"/>
                </a:solidFill>
                <a:effectLst/>
                <a:latin typeface="Arial" panose="020B0604020202020204" pitchFamily="34" charset="0"/>
                <a:cs typeface="Arial" panose="020B0604020202020204" pitchFamily="34" charset="0"/>
              </a:rPr>
              <a:t>General guidance on feeding</a:t>
            </a:r>
          </a:p>
          <a:p>
            <a:pPr marL="285750" marR="0" indent="-228600" defTabSz="914400">
              <a:lnSpc>
                <a:spcPct val="90000"/>
              </a:lnSpc>
              <a:spcBef>
                <a:spcPts val="0"/>
              </a:spcBef>
              <a:spcAft>
                <a:spcPts val="600"/>
              </a:spcAft>
              <a:buFont typeface="Arial" panose="020B0604020202020204" pitchFamily="34" charset="0"/>
              <a:buChar char="•"/>
            </a:pPr>
            <a:r>
              <a:rPr lang="en-US" sz="2800" dirty="0">
                <a:solidFill>
                  <a:schemeClr val="tx1"/>
                </a:solidFill>
                <a:latin typeface="Arial" panose="020B0604020202020204" pitchFamily="34" charset="0"/>
                <a:cs typeface="Arial" panose="020B0604020202020204" pitchFamily="34" charset="0"/>
              </a:rPr>
              <a:t>Ask about </a:t>
            </a:r>
            <a:r>
              <a:rPr lang="en-US" sz="2800" dirty="0">
                <a:solidFill>
                  <a:schemeClr val="tx1"/>
                </a:solidFill>
                <a:effectLst/>
                <a:latin typeface="Arial" panose="020B0604020202020204" pitchFamily="34" charset="0"/>
                <a:cs typeface="Arial" panose="020B0604020202020204" pitchFamily="34" charset="0"/>
              </a:rPr>
              <a:t>parent and family health </a:t>
            </a:r>
            <a:r>
              <a:rPr lang="en-US" sz="2800" dirty="0">
                <a:solidFill>
                  <a:schemeClr val="tx1"/>
                </a:solidFill>
                <a:latin typeface="Arial" panose="020B0604020202020204" pitchFamily="34" charset="0"/>
                <a:cs typeface="Arial" panose="020B0604020202020204" pitchFamily="34" charset="0"/>
              </a:rPr>
              <a:t>and well-being</a:t>
            </a:r>
            <a:endParaRPr lang="en-US" sz="2800" dirty="0">
              <a:solidFill>
                <a:schemeClr val="tx1"/>
              </a:solidFill>
              <a:effectLst/>
              <a:latin typeface="Arial" panose="020B0604020202020204" pitchFamily="34" charset="0"/>
              <a:cs typeface="Arial" panose="020B0604020202020204" pitchFamily="34" charset="0"/>
            </a:endParaRPr>
          </a:p>
          <a:p>
            <a:pPr marL="285750" marR="0" indent="-228600" defTabSz="914400">
              <a:lnSpc>
                <a:spcPct val="90000"/>
              </a:lnSpc>
              <a:spcBef>
                <a:spcPts val="0"/>
              </a:spcBef>
              <a:spcAft>
                <a:spcPts val="600"/>
              </a:spcAft>
              <a:buFont typeface="Arial" panose="020B0604020202020204" pitchFamily="34" charset="0"/>
              <a:buChar char="•"/>
            </a:pPr>
            <a:r>
              <a:rPr lang="en-US" sz="2800" dirty="0">
                <a:solidFill>
                  <a:schemeClr val="tx1"/>
                </a:solidFill>
                <a:effectLst/>
                <a:latin typeface="Arial" panose="020B0604020202020204" pitchFamily="34" charset="0"/>
                <a:cs typeface="Arial" panose="020B0604020202020204" pitchFamily="34" charset="0"/>
              </a:rPr>
              <a:t>Ask </a:t>
            </a:r>
            <a:r>
              <a:rPr lang="en-US" sz="2800" dirty="0">
                <a:solidFill>
                  <a:schemeClr val="tx1"/>
                </a:solidFill>
                <a:latin typeface="Arial" panose="020B0604020202020204" pitchFamily="34" charset="0"/>
                <a:cs typeface="Arial" panose="020B0604020202020204" pitchFamily="34" charset="0"/>
              </a:rPr>
              <a:t>about s</a:t>
            </a:r>
            <a:r>
              <a:rPr lang="en-US" sz="2800" dirty="0">
                <a:solidFill>
                  <a:schemeClr val="tx1"/>
                </a:solidFill>
                <a:effectLst/>
                <a:latin typeface="Arial" panose="020B0604020202020204" pitchFamily="34" charset="0"/>
                <a:cs typeface="Arial" panose="020B0604020202020204" pitchFamily="34" charset="0"/>
              </a:rPr>
              <a:t>ocial determinants (food insecurity, environmental tobacco exposure)</a:t>
            </a:r>
          </a:p>
        </p:txBody>
      </p:sp>
      <p:pic>
        <p:nvPicPr>
          <p:cNvPr id="3" name="Picture 2" descr="hand holding baby's foot">
            <a:extLst>
              <a:ext uri="{FF2B5EF4-FFF2-40B4-BE49-F238E27FC236}">
                <a16:creationId xmlns:a16="http://schemas.microsoft.com/office/drawing/2014/main" id="{393C3914-73E5-4FA2-B371-3C00F129DEA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3"/>
          <a:stretch/>
        </p:blipFill>
        <p:spPr>
          <a:xfrm>
            <a:off x="5167059" y="2328571"/>
            <a:ext cx="3348291" cy="3749047"/>
          </a:xfrm>
          <a:prstGeom prst="rect">
            <a:avLst/>
          </a:prstGeom>
          <a:noFill/>
        </p:spPr>
      </p:pic>
      <p:sp>
        <p:nvSpPr>
          <p:cNvPr id="6" name="TextBox 5">
            <a:extLst>
              <a:ext uri="{FF2B5EF4-FFF2-40B4-BE49-F238E27FC236}">
                <a16:creationId xmlns:a16="http://schemas.microsoft.com/office/drawing/2014/main" id="{50D1AA0C-4634-5A14-483C-A2CE0672AF45}"/>
              </a:ext>
            </a:extLst>
          </p:cNvPr>
          <p:cNvSpPr txBox="1"/>
          <p:nvPr/>
        </p:nvSpPr>
        <p:spPr>
          <a:xfrm>
            <a:off x="830580" y="1371430"/>
            <a:ext cx="7684770" cy="707886"/>
          </a:xfrm>
          <a:prstGeom prst="rect">
            <a:avLst/>
          </a:prstGeom>
          <a:noFill/>
        </p:spPr>
        <p:txBody>
          <a:bodyPr wrap="square">
            <a:spAutoFit/>
          </a:bodyPr>
          <a:lstStyle/>
          <a:p>
            <a:pPr marL="0" lvl="1"/>
            <a:r>
              <a:rPr lang="en-US" sz="2000" i="1" dirty="0">
                <a:solidFill>
                  <a:schemeClr val="accent1"/>
                </a:solidFill>
                <a:effectLst/>
                <a:latin typeface="Arial" panose="020B0604020202020204" pitchFamily="34" charset="0"/>
                <a:ea typeface="Calibri" panose="020F0502020204030204" pitchFamily="34" charset="0"/>
                <a:cs typeface="Arial" panose="020B0604020202020204" pitchFamily="34" charset="0"/>
              </a:rPr>
              <a:t>What would be the focus of </a:t>
            </a:r>
            <a:r>
              <a:rPr lang="en-US" sz="2000" i="1" u="sng" dirty="0">
                <a:solidFill>
                  <a:schemeClr val="accent1"/>
                </a:solidFill>
                <a:effectLst/>
                <a:latin typeface="Arial" panose="020B0604020202020204" pitchFamily="34" charset="0"/>
                <a:ea typeface="Calibri" panose="020F0502020204030204" pitchFamily="34" charset="0"/>
                <a:cs typeface="Arial" panose="020B0604020202020204" pitchFamily="34" charset="0"/>
              </a:rPr>
              <a:t>subsequent visits</a:t>
            </a:r>
            <a:r>
              <a:rPr lang="en-US" sz="2000" i="1" dirty="0">
                <a:solidFill>
                  <a:schemeClr val="accent1"/>
                </a:solidFill>
                <a:effectLst/>
                <a:latin typeface="Arial" panose="020B0604020202020204" pitchFamily="34" charset="0"/>
                <a:ea typeface="Calibri" panose="020F0502020204030204" pitchFamily="34" charset="0"/>
                <a:cs typeface="Arial" panose="020B0604020202020204" pitchFamily="34" charset="0"/>
              </a:rPr>
              <a:t> </a:t>
            </a:r>
            <a:r>
              <a:rPr lang="en-US" sz="2000" i="1" dirty="0">
                <a:solidFill>
                  <a:schemeClr val="accent1"/>
                </a:solidFill>
                <a:latin typeface="Arial" panose="020B0604020202020204" pitchFamily="34" charset="0"/>
                <a:ea typeface="Calibri" panose="020F0502020204030204" pitchFamily="34" charset="0"/>
                <a:cs typeface="Arial" panose="020B0604020202020204" pitchFamily="34" charset="0"/>
              </a:rPr>
              <a:t>regarding</a:t>
            </a:r>
            <a:r>
              <a:rPr lang="en-US" sz="2000" i="1" dirty="0">
                <a:solidFill>
                  <a:schemeClr val="accent1"/>
                </a:solidFill>
                <a:effectLst/>
                <a:latin typeface="Arial" panose="020B0604020202020204" pitchFamily="34" charset="0"/>
                <a:ea typeface="Calibri" panose="020F0502020204030204" pitchFamily="34" charset="0"/>
                <a:cs typeface="Arial" panose="020B0604020202020204" pitchFamily="34" charset="0"/>
              </a:rPr>
              <a:t> nutrition/promoting healthy </a:t>
            </a:r>
            <a:r>
              <a:rPr lang="en-US" sz="2000" i="1" dirty="0">
                <a:solidFill>
                  <a:schemeClr val="accent1"/>
                </a:solidFill>
                <a:latin typeface="Arial" panose="020B0604020202020204" pitchFamily="34" charset="0"/>
                <a:ea typeface="Calibri" panose="020F0502020204030204" pitchFamily="34" charset="0"/>
                <a:cs typeface="Arial" panose="020B0604020202020204" pitchFamily="34" charset="0"/>
              </a:rPr>
              <a:t>growth</a:t>
            </a:r>
            <a:r>
              <a:rPr lang="en-US" sz="2000" i="1" dirty="0">
                <a:solidFill>
                  <a:schemeClr val="accent1"/>
                </a:solidFill>
                <a:effectLst/>
                <a:latin typeface="Arial" panose="020B0604020202020204" pitchFamily="34" charset="0"/>
                <a:ea typeface="Calibri" panose="020F0502020204030204" pitchFamily="34" charset="0"/>
                <a:cs typeface="Arial" panose="020B0604020202020204" pitchFamily="34" charset="0"/>
              </a:rPr>
              <a:t>?</a:t>
            </a:r>
          </a:p>
        </p:txBody>
      </p:sp>
      <p:sp>
        <p:nvSpPr>
          <p:cNvPr id="8" name="Title 1">
            <a:extLst>
              <a:ext uri="{FF2B5EF4-FFF2-40B4-BE49-F238E27FC236}">
                <a16:creationId xmlns:a16="http://schemas.microsoft.com/office/drawing/2014/main" id="{53C15EAD-A0D3-348F-7B98-67C92857EFAD}"/>
              </a:ext>
            </a:extLst>
          </p:cNvPr>
          <p:cNvSpPr txBox="1">
            <a:spLocks/>
          </p:cNvSpPr>
          <p:nvPr/>
        </p:nvSpPr>
        <p:spPr>
          <a:xfrm>
            <a:off x="519765" y="318236"/>
            <a:ext cx="7886700" cy="132556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a:latin typeface="Arial" panose="020B0604020202020204" pitchFamily="34" charset="0"/>
                <a:cs typeface="Arial" panose="020B0604020202020204" pitchFamily="34" charset="0"/>
              </a:rPr>
              <a:t>Self-Assessment 5 Continued:</a:t>
            </a:r>
          </a:p>
        </p:txBody>
      </p:sp>
    </p:spTree>
    <p:extLst>
      <p:ext uri="{BB962C8B-B14F-4D97-AF65-F5344CB8AC3E}">
        <p14:creationId xmlns:p14="http://schemas.microsoft.com/office/powerpoint/2010/main" val="18225966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5E89E4-BE16-42F1-9886-EDE90F83F795}"/>
              </a:ext>
            </a:extLst>
          </p:cNvPr>
          <p:cNvSpPr>
            <a:spLocks noGrp="1"/>
          </p:cNvSpPr>
          <p:nvPr>
            <p:ph type="title"/>
          </p:nvPr>
        </p:nvSpPr>
        <p:spPr>
          <a:xfrm>
            <a:off x="439511" y="688222"/>
            <a:ext cx="8352064" cy="662730"/>
          </a:xfrm>
        </p:spPr>
        <p:txBody>
          <a:bodyPr>
            <a:noAutofit/>
          </a:bodyPr>
          <a:lstStyle/>
          <a:p>
            <a:r>
              <a:rPr lang="en-US" dirty="0">
                <a:solidFill>
                  <a:schemeClr val="tx1"/>
                </a:solidFill>
                <a:latin typeface="Arial" panose="020B0604020202020204" pitchFamily="34" charset="0"/>
                <a:cs typeface="Arial" panose="020B0604020202020204" pitchFamily="34" charset="0"/>
              </a:rPr>
              <a:t>Priorities for the First Week Visit</a:t>
            </a:r>
          </a:p>
        </p:txBody>
      </p:sp>
      <p:pic>
        <p:nvPicPr>
          <p:cNvPr id="9" name="Picture 8">
            <a:extLst>
              <a:ext uri="{FF2B5EF4-FFF2-40B4-BE49-F238E27FC236}">
                <a16:creationId xmlns:a16="http://schemas.microsoft.com/office/drawing/2014/main" id="{32EF60D1-95A5-4FC8-93A1-A7076A734E95}"/>
              </a:ext>
            </a:extLst>
          </p:cNvPr>
          <p:cNvPicPr/>
          <p:nvPr/>
        </p:nvPicPr>
        <p:blipFill>
          <a:blip r:embed="rId5">
            <a:extLst>
              <a:ext uri="{28A0092B-C50C-407E-A947-70E740481C1C}">
                <a14:useLocalDpi xmlns:a14="http://schemas.microsoft.com/office/drawing/2010/main"/>
              </a:ext>
            </a:extLst>
          </a:blip>
          <a:srcRect/>
          <a:stretch>
            <a:fillRect/>
          </a:stretch>
        </p:blipFill>
        <p:spPr bwMode="auto">
          <a:xfrm>
            <a:off x="1637211" y="1350952"/>
            <a:ext cx="5956663" cy="4588733"/>
          </a:xfrm>
          <a:prstGeom prst="rect">
            <a:avLst/>
          </a:prstGeom>
          <a:noFill/>
        </p:spPr>
      </p:pic>
      <p:sp>
        <p:nvSpPr>
          <p:cNvPr id="2" name="Oval 1">
            <a:extLst>
              <a:ext uri="{FF2B5EF4-FFF2-40B4-BE49-F238E27FC236}">
                <a16:creationId xmlns:a16="http://schemas.microsoft.com/office/drawing/2014/main" id="{6E2F5274-A043-4443-9C26-91EE91F61EB9}"/>
              </a:ext>
            </a:extLst>
          </p:cNvPr>
          <p:cNvSpPr/>
          <p:nvPr/>
        </p:nvSpPr>
        <p:spPr>
          <a:xfrm>
            <a:off x="1598022" y="4195688"/>
            <a:ext cx="5590066" cy="650631"/>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Audio 5">
            <a:hlinkClick r:id="" action="ppaction://media"/>
            <a:extLst>
              <a:ext uri="{FF2B5EF4-FFF2-40B4-BE49-F238E27FC236}">
                <a16:creationId xmlns:a16="http://schemas.microsoft.com/office/drawing/2014/main" id="{A3DDEC4D-2456-4AE6-BAB4-FFEF272A5E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00597" y="6095070"/>
            <a:ext cx="609600" cy="609600"/>
          </a:xfrm>
          <a:prstGeom prst="rect">
            <a:avLst/>
          </a:prstGeom>
        </p:spPr>
      </p:pic>
      <p:sp>
        <p:nvSpPr>
          <p:cNvPr id="7" name="Rectangle 6">
            <a:extLst>
              <a:ext uri="{FF2B5EF4-FFF2-40B4-BE49-F238E27FC236}">
                <a16:creationId xmlns:a16="http://schemas.microsoft.com/office/drawing/2014/main" id="{D65FDF75-5E19-4CD8-B83C-952A2E65F8FE}"/>
              </a:ext>
            </a:extLst>
          </p:cNvPr>
          <p:cNvSpPr/>
          <p:nvPr/>
        </p:nvSpPr>
        <p:spPr>
          <a:xfrm>
            <a:off x="101028" y="5934694"/>
            <a:ext cx="2518881" cy="83136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dirty="0">
                <a:solidFill>
                  <a:schemeClr val="tx1"/>
                </a:solidFill>
              </a:rPr>
              <a:t>To hear the optional </a:t>
            </a:r>
            <a:br>
              <a:rPr lang="en-US" dirty="0">
                <a:solidFill>
                  <a:schemeClr val="tx1"/>
                </a:solidFill>
              </a:rPr>
            </a:br>
            <a:r>
              <a:rPr lang="en-US" dirty="0">
                <a:solidFill>
                  <a:schemeClr val="tx1"/>
                </a:solidFill>
              </a:rPr>
              <a:t>narrated guidance, click on the icon.</a:t>
            </a:r>
          </a:p>
        </p:txBody>
      </p:sp>
    </p:spTree>
    <p:extLst>
      <p:ext uri="{BB962C8B-B14F-4D97-AF65-F5344CB8AC3E}">
        <p14:creationId xmlns:p14="http://schemas.microsoft.com/office/powerpoint/2010/main" val="285533605"/>
      </p:ext>
    </p:extLst>
  </p:cSld>
  <p:clrMapOvr>
    <a:masterClrMapping/>
  </p:clrMapOvr>
  <mc:AlternateContent xmlns:mc="http://schemas.openxmlformats.org/markup-compatibility/2006" xmlns:p14="http://schemas.microsoft.com/office/powerpoint/2010/main">
    <mc:Choice Requires="p14">
      <p:transition spd="slow" p14:dur="2000" advTm="23848"/>
    </mc:Choice>
    <mc:Fallback xmlns="">
      <p:transition spd="slow" advTm="23848"/>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nextCondLst>
                <p:cond evt="onClick" delay="0">
                  <p:tgtEl>
                    <p:spTgt spid="6"/>
                  </p:tgtEl>
                </p:cond>
              </p:nextCondLst>
            </p:seq>
            <p:audio isNarration="1">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5E89E4-BE16-42F1-9886-EDE90F83F795}"/>
              </a:ext>
            </a:extLst>
          </p:cNvPr>
          <p:cNvSpPr>
            <a:spLocks noGrp="1"/>
          </p:cNvSpPr>
          <p:nvPr>
            <p:ph type="title"/>
          </p:nvPr>
        </p:nvSpPr>
        <p:spPr>
          <a:xfrm>
            <a:off x="628650" y="982832"/>
            <a:ext cx="8352064" cy="662730"/>
          </a:xfrm>
        </p:spPr>
        <p:txBody>
          <a:bodyPr>
            <a:noAutofit/>
          </a:bodyPr>
          <a:lstStyle/>
          <a:p>
            <a:r>
              <a:rPr lang="en-US" dirty="0">
                <a:solidFill>
                  <a:schemeClr val="tx1"/>
                </a:solidFill>
                <a:latin typeface="Arial" panose="020B0604020202020204" pitchFamily="34" charset="0"/>
                <a:cs typeface="Arial" panose="020B0604020202020204" pitchFamily="34" charset="0"/>
              </a:rPr>
              <a:t>Recommended Screenings:</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First Week Visit</a:t>
            </a:r>
          </a:p>
        </p:txBody>
      </p:sp>
      <p:sp>
        <p:nvSpPr>
          <p:cNvPr id="4" name="Content Placeholder 3">
            <a:extLst>
              <a:ext uri="{FF2B5EF4-FFF2-40B4-BE49-F238E27FC236}">
                <a16:creationId xmlns:a16="http://schemas.microsoft.com/office/drawing/2014/main" id="{523D736B-730E-46E3-992A-40C3D8E4F959}"/>
              </a:ext>
            </a:extLst>
          </p:cNvPr>
          <p:cNvSpPr>
            <a:spLocks noGrp="1"/>
          </p:cNvSpPr>
          <p:nvPr>
            <p:ph idx="1"/>
          </p:nvPr>
        </p:nvSpPr>
        <p:spPr>
          <a:xfrm>
            <a:off x="163286" y="1581044"/>
            <a:ext cx="8628289" cy="4588734"/>
          </a:xfrm>
        </p:spPr>
        <p:txBody>
          <a:bodyPr/>
          <a:lstStyle/>
          <a:p>
            <a:pPr>
              <a:buSzPct val="125000"/>
            </a:pPr>
            <a:endParaRPr lang="en-US" sz="2000" baseline="30000" dirty="0"/>
          </a:p>
          <a:p>
            <a:pPr marL="0" indent="0">
              <a:buSzPct val="125000"/>
              <a:buNone/>
            </a:pPr>
            <a:endParaRPr lang="en-US" sz="2000" baseline="30000" dirty="0"/>
          </a:p>
        </p:txBody>
      </p:sp>
      <p:pic>
        <p:nvPicPr>
          <p:cNvPr id="5" name="Picture 4">
            <a:extLst>
              <a:ext uri="{FF2B5EF4-FFF2-40B4-BE49-F238E27FC236}">
                <a16:creationId xmlns:a16="http://schemas.microsoft.com/office/drawing/2014/main" id="{18E55368-9F53-4A83-8029-F297F1E6976C}"/>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1134319" y="1979272"/>
            <a:ext cx="7315200" cy="4144052"/>
          </a:xfrm>
          <a:prstGeom prst="rect">
            <a:avLst/>
          </a:prstGeom>
          <a:noFill/>
        </p:spPr>
      </p:pic>
      <p:sp>
        <p:nvSpPr>
          <p:cNvPr id="6" name="TextBox 5">
            <a:extLst>
              <a:ext uri="{FF2B5EF4-FFF2-40B4-BE49-F238E27FC236}">
                <a16:creationId xmlns:a16="http://schemas.microsoft.com/office/drawing/2014/main" id="{567C9E5B-2A4E-4039-BD08-E9B416297D49}"/>
              </a:ext>
            </a:extLst>
          </p:cNvPr>
          <p:cNvSpPr txBox="1"/>
          <p:nvPr/>
        </p:nvSpPr>
        <p:spPr>
          <a:xfrm>
            <a:off x="66947" y="6398658"/>
            <a:ext cx="5212902" cy="307777"/>
          </a:xfrm>
          <a:prstGeom prst="rect">
            <a:avLst/>
          </a:prstGeom>
          <a:noFill/>
        </p:spPr>
        <p:txBody>
          <a:bodyPr wrap="none" rtlCol="0">
            <a:spAutoFit/>
          </a:bodyPr>
          <a:lstStyle/>
          <a:p>
            <a:r>
              <a:rPr lang="en-US" sz="1400" dirty="0"/>
              <a:t>Source: </a:t>
            </a:r>
            <a:r>
              <a:rPr lang="en-US" sz="1400" i="1" dirty="0">
                <a:hlinkClick r:id="rId4"/>
              </a:rPr>
              <a:t>Bright Futures Guidelines, </a:t>
            </a:r>
            <a:r>
              <a:rPr lang="en-US" sz="1400" dirty="0">
                <a:hlinkClick r:id="rId4"/>
              </a:rPr>
              <a:t>4th Edition: Infancy Newborn Visit </a:t>
            </a:r>
            <a:endParaRPr lang="en-US" sz="1400" dirty="0"/>
          </a:p>
        </p:txBody>
      </p:sp>
    </p:spTree>
    <p:extLst>
      <p:ext uri="{BB962C8B-B14F-4D97-AF65-F5344CB8AC3E}">
        <p14:creationId xmlns:p14="http://schemas.microsoft.com/office/powerpoint/2010/main" val="41873676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357A9D2-7FEB-4170-AAAC-CD2637D320B9}"/>
              </a:ext>
            </a:extLst>
          </p:cNvPr>
          <p:cNvSpPr txBox="1">
            <a:spLocks/>
          </p:cNvSpPr>
          <p:nvPr/>
        </p:nvSpPr>
        <p:spPr>
          <a:xfrm>
            <a:off x="628650" y="780382"/>
            <a:ext cx="7886700" cy="73383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800" kern="1200">
                <a:solidFill>
                  <a:schemeClr val="tx1"/>
                </a:solidFill>
                <a:latin typeface="+mj-lt"/>
                <a:ea typeface="+mj-ea"/>
                <a:cs typeface="+mj-cs"/>
              </a:defRPr>
            </a:lvl1pPr>
          </a:lstStyle>
          <a:p>
            <a:pPr defTabSz="457200">
              <a:spcAft>
                <a:spcPts val="600"/>
              </a:spcAft>
            </a:pPr>
            <a:r>
              <a:rPr lang="en-US" sz="4400" dirty="0">
                <a:latin typeface="Arial" panose="020B0604020202020204" pitchFamily="34" charset="0"/>
                <a:cs typeface="Arial" panose="020B0604020202020204" pitchFamily="34" charset="0"/>
              </a:rPr>
              <a:t>Anticipatory Guidance </a:t>
            </a:r>
          </a:p>
        </p:txBody>
      </p:sp>
      <p:sp>
        <p:nvSpPr>
          <p:cNvPr id="5" name="Text Placeholder 4">
            <a:extLst>
              <a:ext uri="{FF2B5EF4-FFF2-40B4-BE49-F238E27FC236}">
                <a16:creationId xmlns:a16="http://schemas.microsoft.com/office/drawing/2014/main" id="{6DBBFC9D-E636-4508-9825-29841C519D02}"/>
              </a:ext>
            </a:extLst>
          </p:cNvPr>
          <p:cNvSpPr>
            <a:spLocks noGrp="1"/>
          </p:cNvSpPr>
          <p:nvPr>
            <p:ph sz="half" idx="1"/>
          </p:nvPr>
        </p:nvSpPr>
        <p:spPr>
          <a:xfrm>
            <a:off x="628650" y="1718944"/>
            <a:ext cx="4537710" cy="4544695"/>
          </a:xfrm>
        </p:spPr>
        <p:txBody>
          <a:bodyPr vert="horz" lIns="91440" tIns="45720" rIns="91440" bIns="45720" rtlCol="0">
            <a:normAutofit lnSpcReduction="10000"/>
          </a:bodyPr>
          <a:lstStyle/>
          <a:p>
            <a:pPr marL="0" indent="0">
              <a:lnSpc>
                <a:spcPct val="90000"/>
              </a:lnSpc>
              <a:buFont typeface="Arial"/>
              <a:buNone/>
            </a:pPr>
            <a:r>
              <a:rPr lang="en-US" sz="1800" b="1" dirty="0"/>
              <a:t>What the “experts” would focus on…</a:t>
            </a:r>
          </a:p>
          <a:p>
            <a:pPr marL="285750">
              <a:lnSpc>
                <a:spcPct val="90000"/>
              </a:lnSpc>
              <a:buClr>
                <a:schemeClr val="accent1"/>
              </a:buClr>
              <a:buSzPct val="125000"/>
              <a:buFont typeface="Arial"/>
              <a:buChar char="•"/>
            </a:pPr>
            <a:r>
              <a:rPr lang="en-US" sz="1800" dirty="0"/>
              <a:t>Nutrition and feeding</a:t>
            </a:r>
          </a:p>
          <a:p>
            <a:pPr marL="800100" lvl="1" indent="-285750">
              <a:lnSpc>
                <a:spcPct val="90000"/>
              </a:lnSpc>
              <a:buClr>
                <a:schemeClr val="accent1"/>
              </a:buClr>
              <a:buSzPct val="125000"/>
              <a:buFont typeface="Arial"/>
              <a:buChar char="o"/>
            </a:pPr>
            <a:r>
              <a:rPr lang="en-US" sz="1800" dirty="0"/>
              <a:t>Recognize signs of hunger, fullness; develop feeding routine</a:t>
            </a:r>
          </a:p>
          <a:p>
            <a:pPr marL="800100" lvl="1" indent="-285750">
              <a:lnSpc>
                <a:spcPct val="90000"/>
              </a:lnSpc>
              <a:buClr>
                <a:schemeClr val="accent1"/>
              </a:buClr>
              <a:buSzPct val="125000"/>
              <a:buFont typeface="Arial"/>
              <a:buChar char="o"/>
            </a:pPr>
            <a:r>
              <a:rPr lang="en-US" sz="1800" dirty="0"/>
              <a:t>Exclusive breastfeeding for about the first 6 months provides ideal nutrition, supports best growth and development</a:t>
            </a:r>
          </a:p>
          <a:p>
            <a:pPr marL="800100" lvl="1" indent="-285750">
              <a:lnSpc>
                <a:spcPct val="90000"/>
              </a:lnSpc>
              <a:buClr>
                <a:schemeClr val="accent1"/>
              </a:buClr>
              <a:buSzPct val="125000"/>
              <a:buFont typeface="Arial"/>
              <a:buChar char="o"/>
            </a:pPr>
            <a:r>
              <a:rPr lang="en-US" sz="1800" dirty="0"/>
              <a:t>Iron-fortified formula is a recommended substitute, if needed</a:t>
            </a:r>
          </a:p>
          <a:p>
            <a:pPr marL="285750">
              <a:lnSpc>
                <a:spcPct val="90000"/>
              </a:lnSpc>
              <a:buClr>
                <a:schemeClr val="accent1"/>
              </a:buClr>
              <a:buSzPct val="125000"/>
              <a:buFont typeface="Arial"/>
              <a:buChar char="•"/>
            </a:pPr>
            <a:r>
              <a:rPr lang="en-US" sz="1800" dirty="0"/>
              <a:t>Social Determinants of Health</a:t>
            </a:r>
          </a:p>
          <a:p>
            <a:pPr marL="800100" lvl="1" indent="-285750">
              <a:lnSpc>
                <a:spcPct val="90000"/>
              </a:lnSpc>
              <a:buClr>
                <a:schemeClr val="accent1"/>
              </a:buClr>
              <a:buSzPct val="125000"/>
              <a:buFont typeface="Arial"/>
              <a:buChar char="o"/>
            </a:pPr>
            <a:r>
              <a:rPr lang="en-US" sz="1800" dirty="0"/>
              <a:t>Programs like WIC and SNAP are available to help you if you have concerns about your food situation</a:t>
            </a:r>
          </a:p>
          <a:p>
            <a:pPr marL="285750">
              <a:lnSpc>
                <a:spcPct val="90000"/>
              </a:lnSpc>
              <a:buClr>
                <a:schemeClr val="accent1"/>
              </a:buClr>
              <a:buSzPct val="125000"/>
              <a:buFont typeface="Arial"/>
              <a:buChar char="•"/>
            </a:pPr>
            <a:r>
              <a:rPr lang="en-US" sz="1800" dirty="0"/>
              <a:t>Parent and family health and well-being</a:t>
            </a:r>
          </a:p>
          <a:p>
            <a:pPr lvl="1">
              <a:lnSpc>
                <a:spcPct val="90000"/>
              </a:lnSpc>
              <a:buClr>
                <a:schemeClr val="accent1"/>
              </a:buClr>
              <a:buSzPct val="125000"/>
              <a:buFont typeface="Arial"/>
              <a:buChar char="o"/>
            </a:pPr>
            <a:r>
              <a:rPr lang="en-US" sz="1800" dirty="0"/>
              <a:t>Make sure to ask for help from family or friends</a:t>
            </a:r>
          </a:p>
          <a:p>
            <a:pPr lvl="1">
              <a:lnSpc>
                <a:spcPct val="90000"/>
              </a:lnSpc>
              <a:buClr>
                <a:schemeClr val="accent1"/>
              </a:buClr>
              <a:buSzPct val="125000"/>
              <a:buFont typeface="Arial"/>
              <a:buChar char="o"/>
            </a:pPr>
            <a:r>
              <a:rPr lang="en-US" sz="1800" dirty="0"/>
              <a:t>Rest and sleep when baby sleeps</a:t>
            </a:r>
          </a:p>
          <a:p>
            <a:pPr marL="285750">
              <a:lnSpc>
                <a:spcPct val="90000"/>
              </a:lnSpc>
            </a:pPr>
            <a:endParaRPr lang="en-US" sz="1500" dirty="0"/>
          </a:p>
        </p:txBody>
      </p:sp>
      <p:pic>
        <p:nvPicPr>
          <p:cNvPr id="3" name="Graphic 2" descr="Woman with baby outline">
            <a:extLst>
              <a:ext uri="{FF2B5EF4-FFF2-40B4-BE49-F238E27FC236}">
                <a16:creationId xmlns:a16="http://schemas.microsoft.com/office/drawing/2014/main" id="{1BDB238E-5D99-4779-BB3D-40D5BF819D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20349" y="2058194"/>
            <a:ext cx="3886200" cy="3886200"/>
          </a:xfrm>
          <a:prstGeom prst="rect">
            <a:avLst/>
          </a:prstGeom>
        </p:spPr>
      </p:pic>
    </p:spTree>
    <p:extLst>
      <p:ext uri="{BB962C8B-B14F-4D97-AF65-F5344CB8AC3E}">
        <p14:creationId xmlns:p14="http://schemas.microsoft.com/office/powerpoint/2010/main" val="12773737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AEC92C-5D8D-49CE-AFD1-43EB9A2C92B8}"/>
              </a:ext>
            </a:extLst>
          </p:cNvPr>
          <p:cNvSpPr txBox="1"/>
          <p:nvPr/>
        </p:nvSpPr>
        <p:spPr>
          <a:xfrm>
            <a:off x="736479" y="2427441"/>
            <a:ext cx="7671042" cy="45653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1" algn="l" defTabSz="4572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itle 1">
            <a:extLst>
              <a:ext uri="{FF2B5EF4-FFF2-40B4-BE49-F238E27FC236}">
                <a16:creationId xmlns:a16="http://schemas.microsoft.com/office/drawing/2014/main" id="{5D81B951-2D4B-49C1-883D-5C5421E2388E}"/>
              </a:ext>
            </a:extLst>
          </p:cNvPr>
          <p:cNvSpPr>
            <a:spLocks noGrp="1"/>
          </p:cNvSpPr>
          <p:nvPr>
            <p:ph type="title"/>
          </p:nvPr>
        </p:nvSpPr>
        <p:spPr>
          <a:xfrm>
            <a:off x="552858" y="494590"/>
            <a:ext cx="8397742" cy="1143000"/>
          </a:xfrm>
          <a:prstGeom prst="rect">
            <a:avLst/>
          </a:prstGeom>
        </p:spPr>
        <p:txBody>
          <a:bodyPr>
            <a:noAutofit/>
          </a:bodyPr>
          <a:lstStyle/>
          <a:p>
            <a:r>
              <a:rPr lang="en-US" dirty="0">
                <a:latin typeface="Arial" panose="020B0604020202020204" pitchFamily="34" charset="0"/>
                <a:cs typeface="Arial" panose="020B0604020202020204" pitchFamily="34" charset="0"/>
              </a:rPr>
              <a:t>Use of Visit Documentation Form</a:t>
            </a:r>
          </a:p>
        </p:txBody>
      </p:sp>
      <p:pic>
        <p:nvPicPr>
          <p:cNvPr id="7" name="Content Placeholder 6">
            <a:extLst>
              <a:ext uri="{FF2B5EF4-FFF2-40B4-BE49-F238E27FC236}">
                <a16:creationId xmlns:a16="http://schemas.microsoft.com/office/drawing/2014/main" id="{9C48349B-411E-40A9-8F63-0BC81ACDFC02}"/>
              </a:ext>
            </a:extLst>
          </p:cNvPr>
          <p:cNvPicPr>
            <a:picLocks noGrp="1" noChangeAspect="1"/>
          </p:cNvPicPr>
          <p:nvPr>
            <p:ph idx="1"/>
          </p:nvPr>
        </p:nvPicPr>
        <p:blipFill>
          <a:blip r:embed="rId3"/>
          <a:stretch>
            <a:fillRect/>
          </a:stretch>
        </p:blipFill>
        <p:spPr>
          <a:xfrm>
            <a:off x="1341922" y="1518677"/>
            <a:ext cx="7134920" cy="4302093"/>
          </a:xfrm>
          <a:prstGeom prst="rect">
            <a:avLst/>
          </a:prstGeom>
          <a:ln>
            <a:noFill/>
          </a:ln>
          <a:effectLst>
            <a:outerShdw blurRad="190500" algn="tl" rotWithShape="0">
              <a:srgbClr val="000000">
                <a:alpha val="70000"/>
              </a:srgbClr>
            </a:outerShdw>
          </a:effectLst>
        </p:spPr>
      </p:pic>
      <p:sp>
        <p:nvSpPr>
          <p:cNvPr id="8" name="Right Arrow 10">
            <a:extLst>
              <a:ext uri="{FF2B5EF4-FFF2-40B4-BE49-F238E27FC236}">
                <a16:creationId xmlns:a16="http://schemas.microsoft.com/office/drawing/2014/main" id="{AB48698A-529A-4523-AC23-6FBBBC135D61}"/>
              </a:ext>
            </a:extLst>
          </p:cNvPr>
          <p:cNvSpPr/>
          <p:nvPr/>
        </p:nvSpPr>
        <p:spPr>
          <a:xfrm>
            <a:off x="329521" y="2258164"/>
            <a:ext cx="1095737" cy="338554"/>
          </a:xfrm>
          <a:prstGeom prst="rightArrow">
            <a:avLst/>
          </a:prstGeom>
          <a:solidFill>
            <a:srgbClr val="FF00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6DDDE8D2-EE56-4A0C-999F-32D65B781D3A}"/>
              </a:ext>
            </a:extLst>
          </p:cNvPr>
          <p:cNvSpPr txBox="1">
            <a:spLocks/>
          </p:cNvSpPr>
          <p:nvPr/>
        </p:nvSpPr>
        <p:spPr>
          <a:xfrm>
            <a:off x="784575" y="6055633"/>
            <a:ext cx="4363208" cy="307777"/>
          </a:xfrm>
          <a:prstGeom prst="rect">
            <a:avLst/>
          </a:prstGeom>
          <a:noFill/>
        </p:spPr>
        <p:txBody>
          <a:bodyPr wrap="square" rtlCol="0">
            <a:spAutoFit/>
          </a:bodyPr>
          <a:lstStyle/>
          <a:p>
            <a:r>
              <a:rPr lang="en-US" sz="1400" dirty="0"/>
              <a:t>Source: </a:t>
            </a:r>
            <a:r>
              <a:rPr lang="en-US" sz="1400" i="1" dirty="0">
                <a:solidFill>
                  <a:srgbClr val="0070C0"/>
                </a:solidFill>
                <a:hlinkClick r:id="rId4"/>
              </a:rPr>
              <a:t>Bright Futures Tool &amp; Resource Kit</a:t>
            </a:r>
            <a:r>
              <a:rPr lang="en-US" sz="1400" dirty="0">
                <a:solidFill>
                  <a:srgbClr val="0070C0"/>
                </a:solidFill>
                <a:hlinkClick r:id="rId4"/>
              </a:rPr>
              <a:t>, 2nd Edition</a:t>
            </a:r>
            <a:endParaRPr lang="en-US" sz="1400" dirty="0"/>
          </a:p>
        </p:txBody>
      </p:sp>
    </p:spTree>
    <p:extLst>
      <p:ext uri="{BB962C8B-B14F-4D97-AF65-F5344CB8AC3E}">
        <p14:creationId xmlns:p14="http://schemas.microsoft.com/office/powerpoint/2010/main" val="11352017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AEC92C-5D8D-49CE-AFD1-43EB9A2C92B8}"/>
              </a:ext>
            </a:extLst>
          </p:cNvPr>
          <p:cNvSpPr txBox="1"/>
          <p:nvPr/>
        </p:nvSpPr>
        <p:spPr>
          <a:xfrm>
            <a:off x="194793" y="1720840"/>
            <a:ext cx="2869041" cy="378565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marR="0" indent="-285750">
              <a:spcBef>
                <a:spcPts val="0"/>
              </a:spcBef>
              <a:spcAft>
                <a:spcPts val="0"/>
              </a:spcAft>
              <a:buFont typeface="Arial" panose="020B0604020202020204" pitchFamily="34" charset="0"/>
              <a:buChar char="•"/>
            </a:pPr>
            <a:r>
              <a:rPr lang="en-US" sz="2400" kern="1200" dirty="0">
                <a:effectLst/>
                <a:latin typeface="Arial" panose="020B0604020202020204" pitchFamily="34" charset="0"/>
                <a:ea typeface="Calibri" panose="020F0502020204030204" pitchFamily="34" charset="0"/>
                <a:cs typeface="Arial" panose="020B0604020202020204" pitchFamily="34" charset="0"/>
              </a:rPr>
              <a:t>Discuss the infant’s weight and ways to promote continual breastfeeding.  </a:t>
            </a:r>
            <a:br>
              <a:rPr lang="en-US" sz="2400" kern="1200" dirty="0">
                <a:effectLst/>
                <a:latin typeface="Arial" panose="020B0604020202020204" pitchFamily="34" charset="0"/>
                <a:ea typeface="Calibri" panose="020F0502020204030204" pitchFamily="34" charset="0"/>
                <a:cs typeface="Arial" panose="020B0604020202020204" pitchFamily="34" charset="0"/>
              </a:rPr>
            </a:br>
            <a:endParaRPr lang="en-US" sz="2400" kern="1200" dirty="0">
              <a:effectLst/>
              <a:latin typeface="Arial" panose="020B0604020202020204" pitchFamily="34" charset="0"/>
              <a:ea typeface="Calibri" panose="020F0502020204030204" pitchFamily="34" charset="0"/>
              <a:cs typeface="Arial" panose="020B0604020202020204" pitchFamily="34" charset="0"/>
            </a:endParaRPr>
          </a:p>
          <a:p>
            <a:pPr marL="285750" marR="0" indent="-285750">
              <a:spcBef>
                <a:spcPts val="0"/>
              </a:spcBef>
              <a:spcAft>
                <a:spcPts val="0"/>
              </a:spcAft>
              <a:buFont typeface="Arial" panose="020B0604020202020204" pitchFamily="34" charset="0"/>
              <a:buChar char="•"/>
            </a:pPr>
            <a:r>
              <a:rPr lang="en-US" sz="2400" kern="1200" dirty="0">
                <a:effectLst/>
                <a:latin typeface="Arial" panose="020B0604020202020204" pitchFamily="34" charset="0"/>
                <a:ea typeface="Calibri" panose="020F0502020204030204" pitchFamily="34" charset="0"/>
                <a:cs typeface="Arial" panose="020B0604020202020204" pitchFamily="34" charset="0"/>
              </a:rPr>
              <a:t>Explore any barriers </a:t>
            </a:r>
            <a:br>
              <a:rPr lang="en-US" sz="2400" kern="1200" dirty="0">
                <a:effectLst/>
                <a:latin typeface="Arial" panose="020B0604020202020204" pitchFamily="34" charset="0"/>
                <a:ea typeface="Calibri" panose="020F0502020204030204" pitchFamily="34" charset="0"/>
                <a:cs typeface="Arial" panose="020B0604020202020204" pitchFamily="34" charset="0"/>
              </a:rPr>
            </a:br>
            <a:r>
              <a:rPr lang="en-US" sz="2400" kern="1200" dirty="0">
                <a:effectLst/>
                <a:latin typeface="Arial" panose="020B0604020202020204" pitchFamily="34" charset="0"/>
                <a:ea typeface="Calibri" panose="020F0502020204030204" pitchFamily="34" charset="0"/>
                <a:cs typeface="Arial" panose="020B0604020202020204" pitchFamily="34" charset="0"/>
              </a:rPr>
              <a:t>to breastfeeding</a:t>
            </a:r>
            <a:r>
              <a:rPr lang="en-US" sz="2400" i="1" kern="1200" dirty="0">
                <a:effectLst/>
                <a:latin typeface="Arial" panose="020B0604020202020204" pitchFamily="34" charset="0"/>
                <a:ea typeface="Calibri" panose="020F0502020204030204" pitchFamily="34" charset="0"/>
                <a:cs typeface="Arial" panose="020B0604020202020204" pitchFamily="34" charset="0"/>
              </a:rPr>
              <a:t>.</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Title 1">
            <a:extLst>
              <a:ext uri="{FF2B5EF4-FFF2-40B4-BE49-F238E27FC236}">
                <a16:creationId xmlns:a16="http://schemas.microsoft.com/office/drawing/2014/main" id="{5D81B951-2D4B-49C1-883D-5C5421E2388E}"/>
              </a:ext>
            </a:extLst>
          </p:cNvPr>
          <p:cNvSpPr>
            <a:spLocks noGrp="1"/>
          </p:cNvSpPr>
          <p:nvPr>
            <p:ph type="title"/>
          </p:nvPr>
        </p:nvSpPr>
        <p:spPr>
          <a:xfrm>
            <a:off x="457200" y="406919"/>
            <a:ext cx="8229600" cy="1143000"/>
          </a:xfrm>
          <a:prstGeom prst="rect">
            <a:avLst/>
          </a:prstGeom>
        </p:spPr>
        <p:txBody>
          <a:bodyPr>
            <a:normAutofit/>
          </a:bodyPr>
          <a:lstStyle/>
          <a:p>
            <a:r>
              <a:rPr lang="en-US" dirty="0">
                <a:latin typeface="Arial" panose="020B0604020202020204" pitchFamily="34" charset="0"/>
                <a:cs typeface="Arial" panose="020B0604020202020204" pitchFamily="34" charset="0"/>
              </a:rPr>
              <a:t>What Else Can You Discuss?</a:t>
            </a:r>
          </a:p>
        </p:txBody>
      </p:sp>
      <p:pic>
        <p:nvPicPr>
          <p:cNvPr id="7" name="Content Placeholder 6">
            <a:extLst>
              <a:ext uri="{FF2B5EF4-FFF2-40B4-BE49-F238E27FC236}">
                <a16:creationId xmlns:a16="http://schemas.microsoft.com/office/drawing/2014/main" id="{9C48349B-411E-40A9-8F63-0BC81ACDFC02}"/>
              </a:ext>
            </a:extLst>
          </p:cNvPr>
          <p:cNvPicPr>
            <a:picLocks noGrp="1" noChangeAspect="1"/>
          </p:cNvPicPr>
          <p:nvPr>
            <p:ph idx="1"/>
          </p:nvPr>
        </p:nvPicPr>
        <p:blipFill>
          <a:blip r:embed="rId3"/>
          <a:stretch>
            <a:fillRect/>
          </a:stretch>
        </p:blipFill>
        <p:spPr>
          <a:xfrm>
            <a:off x="2966179" y="1720840"/>
            <a:ext cx="5761959" cy="3474248"/>
          </a:xfrm>
          <a:prstGeom prst="rect">
            <a:avLst/>
          </a:prstGeom>
          <a:ln>
            <a:noFill/>
          </a:ln>
          <a:effectLst>
            <a:outerShdw blurRad="190500" algn="tl" rotWithShape="0">
              <a:srgbClr val="000000">
                <a:alpha val="70000"/>
              </a:srgbClr>
            </a:outerShdw>
          </a:effectLst>
        </p:spPr>
      </p:pic>
      <p:sp>
        <p:nvSpPr>
          <p:cNvPr id="6" name="TextBox 5">
            <a:extLst>
              <a:ext uri="{FF2B5EF4-FFF2-40B4-BE49-F238E27FC236}">
                <a16:creationId xmlns:a16="http://schemas.microsoft.com/office/drawing/2014/main" id="{80E1D757-762C-4C85-8D35-DA766AB48B63}"/>
              </a:ext>
            </a:extLst>
          </p:cNvPr>
          <p:cNvSpPr txBox="1"/>
          <p:nvPr/>
        </p:nvSpPr>
        <p:spPr>
          <a:xfrm>
            <a:off x="784575" y="6055633"/>
            <a:ext cx="4363208" cy="307777"/>
          </a:xfrm>
          <a:prstGeom prst="rect">
            <a:avLst/>
          </a:prstGeom>
          <a:noFill/>
        </p:spPr>
        <p:txBody>
          <a:bodyPr wrap="square" rtlCol="0">
            <a:spAutoFit/>
          </a:bodyPr>
          <a:lstStyle/>
          <a:p>
            <a:r>
              <a:rPr lang="en-US" sz="1400" dirty="0"/>
              <a:t>Source: </a:t>
            </a:r>
            <a:r>
              <a:rPr lang="en-US" sz="1400" i="1" dirty="0">
                <a:solidFill>
                  <a:srgbClr val="0070C0"/>
                </a:solidFill>
                <a:hlinkClick r:id="rId4"/>
              </a:rPr>
              <a:t>Bright Futures Tool &amp; Resource Kit</a:t>
            </a:r>
            <a:r>
              <a:rPr lang="en-US" sz="1400" dirty="0">
                <a:solidFill>
                  <a:srgbClr val="0070C0"/>
                </a:solidFill>
                <a:hlinkClick r:id="rId4"/>
              </a:rPr>
              <a:t>, 2nd Edition</a:t>
            </a:r>
            <a:endParaRPr lang="en-US" sz="1400" dirty="0"/>
          </a:p>
        </p:txBody>
      </p:sp>
    </p:spTree>
    <p:extLst>
      <p:ext uri="{BB962C8B-B14F-4D97-AF65-F5344CB8AC3E}">
        <p14:creationId xmlns:p14="http://schemas.microsoft.com/office/powerpoint/2010/main" val="35439171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57EF303-4736-4232-A8BE-2083B5C179F0}"/>
              </a:ext>
            </a:extLst>
          </p:cNvPr>
          <p:cNvSpPr txBox="1">
            <a:spLocks/>
          </p:cNvSpPr>
          <p:nvPr/>
        </p:nvSpPr>
        <p:spPr>
          <a:xfrm>
            <a:off x="367385" y="665237"/>
            <a:ext cx="8405813" cy="582313"/>
          </a:xfrm>
          <a:prstGeom prst="rect">
            <a:avLst/>
          </a:prstGeom>
        </p:spPr>
        <p:txBody>
          <a:bodyPr/>
          <a:lstStyle>
            <a:lvl1pPr algn="ctr" defTabSz="914400" rtl="0" eaLnBrk="1" latinLnBrk="0" hangingPunct="1">
              <a:lnSpc>
                <a:spcPct val="90000"/>
              </a:lnSpc>
              <a:spcBef>
                <a:spcPct val="0"/>
              </a:spcBef>
              <a:buNone/>
              <a:defRPr sz="6800" kern="1200">
                <a:solidFill>
                  <a:schemeClr val="tx1"/>
                </a:solidFill>
                <a:latin typeface="+mj-lt"/>
                <a:ea typeface="+mj-ea"/>
                <a:cs typeface="+mj-cs"/>
              </a:defRPr>
            </a:lvl1pPr>
          </a:lstStyle>
          <a:p>
            <a:r>
              <a:rPr lang="en-US" sz="4400" dirty="0">
                <a:latin typeface="Arial" panose="020B0604020202020204" pitchFamily="34" charset="0"/>
                <a:cs typeface="Arial" panose="020B0604020202020204" pitchFamily="34" charset="0"/>
              </a:rPr>
              <a:t>Reinforcing the Anticipatory Guidance</a:t>
            </a:r>
          </a:p>
        </p:txBody>
      </p:sp>
      <p:pic>
        <p:nvPicPr>
          <p:cNvPr id="4" name="Picture 3">
            <a:extLst>
              <a:ext uri="{FF2B5EF4-FFF2-40B4-BE49-F238E27FC236}">
                <a16:creationId xmlns:a16="http://schemas.microsoft.com/office/drawing/2014/main" id="{CCE0B6FB-EFE2-4136-ABF5-DFDA7AD85738}"/>
              </a:ext>
            </a:extLst>
          </p:cNvPr>
          <p:cNvPicPr>
            <a:picLocks noChangeAspect="1"/>
          </p:cNvPicPr>
          <p:nvPr/>
        </p:nvPicPr>
        <p:blipFill>
          <a:blip r:embed="rId3"/>
          <a:stretch>
            <a:fillRect/>
          </a:stretch>
        </p:blipFill>
        <p:spPr>
          <a:xfrm>
            <a:off x="226668" y="1874337"/>
            <a:ext cx="4343623" cy="4718292"/>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502C6C7C-7165-4FEB-A030-75F19819DCEB}"/>
              </a:ext>
            </a:extLst>
          </p:cNvPr>
          <p:cNvPicPr>
            <a:picLocks noChangeAspect="1"/>
          </p:cNvPicPr>
          <p:nvPr/>
        </p:nvPicPr>
        <p:blipFill>
          <a:blip r:embed="rId4"/>
          <a:stretch>
            <a:fillRect/>
          </a:stretch>
        </p:blipFill>
        <p:spPr>
          <a:xfrm>
            <a:off x="0" y="3295561"/>
            <a:ext cx="2887579" cy="3308684"/>
          </a:xfrm>
          <a:prstGeom prst="rect">
            <a:avLst/>
          </a:prstGeom>
        </p:spPr>
      </p:pic>
      <p:pic>
        <p:nvPicPr>
          <p:cNvPr id="6" name="Picture 5">
            <a:extLst>
              <a:ext uri="{FF2B5EF4-FFF2-40B4-BE49-F238E27FC236}">
                <a16:creationId xmlns:a16="http://schemas.microsoft.com/office/drawing/2014/main" id="{8BB96666-9987-4AA3-AFD2-BED8034E60AF}"/>
              </a:ext>
            </a:extLst>
          </p:cNvPr>
          <p:cNvPicPr>
            <a:picLocks noChangeAspect="1"/>
          </p:cNvPicPr>
          <p:nvPr/>
        </p:nvPicPr>
        <p:blipFill>
          <a:blip r:embed="rId5"/>
          <a:stretch>
            <a:fillRect/>
          </a:stretch>
        </p:blipFill>
        <p:spPr>
          <a:xfrm>
            <a:off x="4668964" y="1908097"/>
            <a:ext cx="4248368" cy="3041806"/>
          </a:xfrm>
          <a:prstGeom prst="rect">
            <a:avLst/>
          </a:prstGeom>
          <a:ln>
            <a:noFill/>
          </a:ln>
          <a:effectLst>
            <a:outerShdw blurRad="292100" dist="139700" dir="2700000" algn="tl" rotWithShape="0">
              <a:srgbClr val="333333">
                <a:alpha val="65000"/>
              </a:srgbClr>
            </a:outerShdw>
          </a:effectLst>
        </p:spPr>
      </p:pic>
      <p:sp>
        <p:nvSpPr>
          <p:cNvPr id="2" name="Oval 1">
            <a:extLst>
              <a:ext uri="{FF2B5EF4-FFF2-40B4-BE49-F238E27FC236}">
                <a16:creationId xmlns:a16="http://schemas.microsoft.com/office/drawing/2014/main" id="{787F29B7-0807-4AC5-8B81-C0064375B1B2}"/>
              </a:ext>
            </a:extLst>
          </p:cNvPr>
          <p:cNvSpPr/>
          <p:nvPr/>
        </p:nvSpPr>
        <p:spPr>
          <a:xfrm>
            <a:off x="7315200" y="2840458"/>
            <a:ext cx="1457998" cy="142504"/>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662069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1C4B3-BD7C-43BB-832D-1750D680580C}"/>
              </a:ext>
            </a:extLst>
          </p:cNvPr>
          <p:cNvSpPr>
            <a:spLocks noGrp="1"/>
          </p:cNvSpPr>
          <p:nvPr>
            <p:ph type="title"/>
          </p:nvPr>
        </p:nvSpPr>
        <p:spPr>
          <a:xfrm>
            <a:off x="514351" y="506185"/>
            <a:ext cx="8229600" cy="1143000"/>
          </a:xfrm>
        </p:spPr>
        <p:txBody>
          <a:bodyPr>
            <a:normAutofit/>
          </a:bodyPr>
          <a:lstStyle/>
          <a:p>
            <a:r>
              <a:rPr lang="en-US" dirty="0">
                <a:solidFill>
                  <a:schemeClr val="tx1"/>
                </a:solidFill>
                <a:latin typeface="Arial" panose="020B0604020202020204" pitchFamily="34" charset="0"/>
                <a:cs typeface="Arial" panose="020B0604020202020204" pitchFamily="34" charset="0"/>
              </a:rPr>
              <a:t>Summary: Teaching Points</a:t>
            </a:r>
          </a:p>
        </p:txBody>
      </p:sp>
      <p:sp>
        <p:nvSpPr>
          <p:cNvPr id="3" name="Content Placeholder 2">
            <a:extLst>
              <a:ext uri="{FF2B5EF4-FFF2-40B4-BE49-F238E27FC236}">
                <a16:creationId xmlns:a16="http://schemas.microsoft.com/office/drawing/2014/main" id="{05E6DE35-B620-4CD3-94DE-DE8A3E004C87}"/>
              </a:ext>
            </a:extLst>
          </p:cNvPr>
          <p:cNvSpPr>
            <a:spLocks noGrp="1"/>
          </p:cNvSpPr>
          <p:nvPr>
            <p:ph idx="1"/>
          </p:nvPr>
        </p:nvSpPr>
        <p:spPr>
          <a:xfrm>
            <a:off x="400049" y="1692730"/>
            <a:ext cx="8229600" cy="4768093"/>
          </a:xfrm>
        </p:spPr>
        <p:txBody>
          <a:bodyPr>
            <a:normAutofit/>
          </a:bodyPr>
          <a:lstStyle/>
          <a:p>
            <a:pPr>
              <a:spcBef>
                <a:spcPts val="0"/>
              </a:spcBef>
            </a:pPr>
            <a:r>
              <a:rPr lang="en-US" sz="2800" kern="1200" dirty="0">
                <a:effectLst/>
                <a:latin typeface="Arial" panose="020B0604020202020204" pitchFamily="34" charset="0"/>
                <a:ea typeface="Calibri" panose="020F0502020204030204" pitchFamily="34" charset="0"/>
                <a:cs typeface="Arial" panose="020B0604020202020204" pitchFamily="34" charset="0"/>
              </a:rPr>
              <a:t>Remember to use </a:t>
            </a:r>
            <a:r>
              <a:rPr lang="en-US" sz="2800" dirty="0">
                <a:latin typeface="Arial" panose="020B0604020202020204" pitchFamily="34" charset="0"/>
                <a:ea typeface="Calibri" panose="020F0502020204030204" pitchFamily="34" charset="0"/>
                <a:cs typeface="Arial" panose="020B0604020202020204" pitchFamily="34" charset="0"/>
              </a:rPr>
              <a:t>the P</a:t>
            </a:r>
            <a:r>
              <a:rPr lang="en-US" sz="2800" kern="1200" dirty="0">
                <a:effectLst/>
                <a:latin typeface="Arial" panose="020B0604020202020204" pitchFamily="34" charset="0"/>
                <a:ea typeface="Calibri" panose="020F0502020204030204" pitchFamily="34" charset="0"/>
                <a:cs typeface="Arial" panose="020B0604020202020204" pitchFamily="34" charset="0"/>
              </a:rPr>
              <a:t>revisit </a:t>
            </a:r>
            <a:r>
              <a:rPr lang="en-US" sz="2800" dirty="0">
                <a:latin typeface="Arial" panose="020B0604020202020204" pitchFamily="34" charset="0"/>
                <a:ea typeface="Calibri" panose="020F0502020204030204" pitchFamily="34" charset="0"/>
                <a:cs typeface="Arial" panose="020B0604020202020204" pitchFamily="34" charset="0"/>
              </a:rPr>
              <a:t>Q</a:t>
            </a:r>
            <a:r>
              <a:rPr lang="en-US" sz="2800" kern="1200" dirty="0">
                <a:effectLst/>
                <a:latin typeface="Arial" panose="020B0604020202020204" pitchFamily="34" charset="0"/>
                <a:ea typeface="Calibri" panose="020F0502020204030204" pitchFamily="34" charset="0"/>
                <a:cs typeface="Arial" panose="020B0604020202020204" pitchFamily="34" charset="0"/>
              </a:rPr>
              <a:t>uestionnaires and Visit </a:t>
            </a:r>
            <a:r>
              <a:rPr lang="en-US" sz="2800" dirty="0">
                <a:latin typeface="Arial" panose="020B0604020202020204" pitchFamily="34" charset="0"/>
                <a:ea typeface="Calibri" panose="020F0502020204030204" pitchFamily="34" charset="0"/>
                <a:cs typeface="Arial" panose="020B0604020202020204" pitchFamily="34" charset="0"/>
              </a:rPr>
              <a:t>D</a:t>
            </a:r>
            <a:r>
              <a:rPr lang="en-US" sz="2800" kern="1200" dirty="0">
                <a:effectLst/>
                <a:latin typeface="Arial" panose="020B0604020202020204" pitchFamily="34" charset="0"/>
                <a:ea typeface="Calibri" panose="020F0502020204030204" pitchFamily="34" charset="0"/>
                <a:cs typeface="Arial" panose="020B0604020202020204" pitchFamily="34" charset="0"/>
              </a:rPr>
              <a:t>ocumentation templates</a:t>
            </a:r>
          </a:p>
          <a:p>
            <a:pPr>
              <a:spcBef>
                <a:spcPts val="0"/>
              </a:spcBef>
            </a:pPr>
            <a:r>
              <a:rPr lang="en-US" sz="2800" kern="1200" dirty="0">
                <a:effectLst/>
                <a:latin typeface="Arial" panose="020B0604020202020204" pitchFamily="34" charset="0"/>
                <a:ea typeface="Calibri" panose="020F0502020204030204" pitchFamily="34" charset="0"/>
                <a:cs typeface="Arial" panose="020B0604020202020204" pitchFamily="34" charset="0"/>
              </a:rPr>
              <a:t>Assessment of infant development, as well as growth parameters, must be done at each visit</a:t>
            </a:r>
            <a:endParaRPr lang="en-US" sz="2800" dirty="0">
              <a:effectLst/>
              <a:latin typeface="Arial" panose="020B0604020202020204" pitchFamily="34" charset="0"/>
              <a:ea typeface="Calibri" panose="020F0502020204030204" pitchFamily="34" charset="0"/>
              <a:cs typeface="Arial" panose="020B0604020202020204" pitchFamily="34" charset="0"/>
            </a:endParaRPr>
          </a:p>
          <a:p>
            <a:pPr marR="0">
              <a:spcBef>
                <a:spcPts val="0"/>
              </a:spcBef>
              <a:spcAft>
                <a:spcPts val="0"/>
              </a:spcAft>
            </a:pPr>
            <a:r>
              <a:rPr lang="en-US" sz="2800" dirty="0">
                <a:latin typeface="Arial" panose="020B0604020202020204" pitchFamily="34" charset="0"/>
                <a:cs typeface="Arial" panose="020B0604020202020204" pitchFamily="34" charset="0"/>
              </a:rPr>
              <a:t>Pediatric health care professionals can provide counseling and reassurance regarding breastfeeding   </a:t>
            </a:r>
          </a:p>
          <a:p>
            <a:pPr marL="0" marR="0" indent="0">
              <a:spcBef>
                <a:spcPts val="0"/>
              </a:spcBef>
              <a:spcAft>
                <a:spcPts val="0"/>
              </a:spcAft>
              <a:buNone/>
            </a:pPr>
            <a:endParaRPr lang="en-US" kern="1200" dirty="0">
              <a:effectLst/>
              <a:ea typeface="Calibri" panose="020F0502020204030204" pitchFamily="34" charset="0"/>
              <a:cs typeface="Times New Roman" panose="02020603050405020304" pitchFamily="18" charset="0"/>
            </a:endParaRPr>
          </a:p>
          <a:p>
            <a:pPr marL="0" marR="0">
              <a:spcBef>
                <a:spcPts val="0"/>
              </a:spcBef>
              <a:spcAft>
                <a:spcPts val="0"/>
              </a:spcAft>
            </a:pPr>
            <a:endParaRPr lang="en-US" sz="1800" dirty="0">
              <a:effectLst/>
              <a:ea typeface="Calibri" panose="020F0502020204030204" pitchFamily="34" charset="0"/>
              <a:cs typeface="Times New Roman" panose="02020603050405020304" pitchFamily="18" charset="0"/>
            </a:endParaRPr>
          </a:p>
        </p:txBody>
      </p:sp>
      <p:pic>
        <p:nvPicPr>
          <p:cNvPr id="7" name="Picture 6" descr="White paper ships being led by a yellow ship">
            <a:extLst>
              <a:ext uri="{FF2B5EF4-FFF2-40B4-BE49-F238E27FC236}">
                <a16:creationId xmlns:a16="http://schemas.microsoft.com/office/drawing/2014/main" id="{AB4F503B-9AC8-43F4-A9BB-ED77F1BCD1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8345" y="5067300"/>
            <a:ext cx="2322287" cy="1547813"/>
          </a:xfrm>
          <a:prstGeom prst="rect">
            <a:avLst/>
          </a:prstGeom>
          <a:ln>
            <a:noFill/>
          </a:ln>
          <a:effectLst>
            <a:softEdge rad="112500"/>
          </a:effectLst>
        </p:spPr>
      </p:pic>
    </p:spTree>
    <p:extLst>
      <p:ext uri="{BB962C8B-B14F-4D97-AF65-F5344CB8AC3E}">
        <p14:creationId xmlns:p14="http://schemas.microsoft.com/office/powerpoint/2010/main" val="41486861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E6DE35-B620-4CD3-94DE-DE8A3E004C87}"/>
              </a:ext>
            </a:extLst>
          </p:cNvPr>
          <p:cNvSpPr>
            <a:spLocks noGrp="1"/>
          </p:cNvSpPr>
          <p:nvPr>
            <p:ph idx="1"/>
          </p:nvPr>
        </p:nvSpPr>
        <p:spPr>
          <a:xfrm>
            <a:off x="457200" y="1518406"/>
            <a:ext cx="8286751" cy="4768093"/>
          </a:xfrm>
        </p:spPr>
        <p:txBody>
          <a:bodyPr>
            <a:normAutofit/>
          </a:bodyPr>
          <a:lstStyle/>
          <a:p>
            <a:pPr marL="0" marR="0">
              <a:spcBef>
                <a:spcPts val="0"/>
              </a:spcBef>
              <a:spcAft>
                <a:spcPts val="0"/>
              </a:spcAft>
            </a:pPr>
            <a:r>
              <a:rPr lang="en-US" sz="2800" kern="1200" dirty="0">
                <a:effectLst/>
                <a:latin typeface="Arial" panose="020B0604020202020204" pitchFamily="34" charset="0"/>
                <a:ea typeface="Calibri" panose="020F0502020204030204" pitchFamily="34" charset="0"/>
                <a:cs typeface="Arial" panose="020B0604020202020204" pitchFamily="34" charset="0"/>
              </a:rPr>
              <a:t>Understand the benefits of breastfeeding</a:t>
            </a:r>
          </a:p>
          <a:p>
            <a:pPr marL="0" marR="0">
              <a:spcBef>
                <a:spcPts val="0"/>
              </a:spcBef>
              <a:spcAft>
                <a:spcPts val="0"/>
              </a:spcAft>
            </a:pPr>
            <a:r>
              <a:rPr lang="en-US" sz="2800" dirty="0">
                <a:latin typeface="Arial" panose="020B0604020202020204" pitchFamily="34" charset="0"/>
                <a:ea typeface="Calibri" panose="020F0502020204030204" pitchFamily="34" charset="0"/>
                <a:cs typeface="Arial" panose="020B0604020202020204" pitchFamily="34" charset="0"/>
              </a:rPr>
              <a:t>Educational</a:t>
            </a:r>
            <a:r>
              <a:rPr lang="en-US" sz="2800" kern="1200" dirty="0">
                <a:effectLst/>
                <a:latin typeface="Arial" panose="020B0604020202020204" pitchFamily="34" charset="0"/>
                <a:ea typeface="Calibri" panose="020F0502020204030204" pitchFamily="34" charset="0"/>
                <a:cs typeface="Arial" panose="020B0604020202020204" pitchFamily="34" charset="0"/>
              </a:rPr>
              <a:t> handouts are helpful for teach back</a:t>
            </a:r>
          </a:p>
          <a:p>
            <a:pPr marL="0" marR="0">
              <a:spcBef>
                <a:spcPts val="0"/>
              </a:spcBef>
              <a:spcAft>
                <a:spcPts val="0"/>
              </a:spcAft>
            </a:pPr>
            <a:r>
              <a:rPr lang="en-US" sz="2800" dirty="0">
                <a:latin typeface="Arial" panose="020B0604020202020204" pitchFamily="34" charset="0"/>
                <a:ea typeface="Calibri" panose="020F0502020204030204" pitchFamily="34" charset="0"/>
                <a:cs typeface="Arial" panose="020B0604020202020204" pitchFamily="34" charset="0"/>
              </a:rPr>
              <a:t>Think about disparities in breastfeeding and why </a:t>
            </a:r>
          </a:p>
          <a:p>
            <a:pPr marL="114300" lvl="1" indent="0">
              <a:spcBef>
                <a:spcPts val="0"/>
              </a:spcBef>
              <a:buNone/>
            </a:pPr>
            <a:r>
              <a:rPr lang="en-US" sz="2400" kern="1200" dirty="0">
                <a:effectLst/>
                <a:latin typeface="Arial" panose="020B0604020202020204" pitchFamily="34" charset="0"/>
                <a:ea typeface="Calibri" panose="020F0502020204030204" pitchFamily="34" charset="0"/>
                <a:cs typeface="Arial" panose="020B0604020202020204" pitchFamily="34" charset="0"/>
              </a:rPr>
              <a:t>   </a:t>
            </a:r>
            <a:r>
              <a:rPr lang="en-US" dirty="0">
                <a:latin typeface="Arial" panose="020B0604020202020204" pitchFamily="34" charset="0"/>
                <a:ea typeface="Calibri" panose="020F0502020204030204" pitchFamily="34" charset="0"/>
                <a:cs typeface="Arial" panose="020B0604020202020204" pitchFamily="34" charset="0"/>
              </a:rPr>
              <a:t>they exist</a:t>
            </a: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Identify and address barriers to breastfeeding</a:t>
            </a:r>
            <a:endParaRPr lang="en-US" dirty="0">
              <a:latin typeface="Arial" panose="020B0604020202020204" pitchFamily="34" charset="0"/>
              <a:ea typeface="Calibri" panose="020F0502020204030204" pitchFamily="34" charset="0"/>
              <a:cs typeface="Arial" panose="020B0604020202020204" pitchFamily="34" charset="0"/>
            </a:endParaRPr>
          </a:p>
          <a:p>
            <a:pPr>
              <a:spcBef>
                <a:spcPts val="0"/>
              </a:spcBef>
            </a:pPr>
            <a:r>
              <a:rPr lang="en-US" sz="2800" dirty="0">
                <a:latin typeface="Arial" panose="020B0604020202020204" pitchFamily="34" charset="0"/>
                <a:cs typeface="Arial" panose="020B0604020202020204" pitchFamily="34" charset="0"/>
              </a:rPr>
              <a:t>Solids should not be introduced until the infant is 6 months old and is developmentally ready for introduction to solids</a:t>
            </a:r>
          </a:p>
          <a:p>
            <a:pPr marL="0" marR="0" indent="0">
              <a:spcBef>
                <a:spcPts val="0"/>
              </a:spcBef>
              <a:spcAft>
                <a:spcPts val="0"/>
              </a:spcAft>
              <a:buNone/>
            </a:pPr>
            <a:endParaRPr lang="en-US" sz="1800" kern="1200" dirty="0">
              <a:effectLst/>
              <a:ea typeface="Calibri" panose="020F0502020204030204" pitchFamily="34" charset="0"/>
              <a:cs typeface="Times New Roman" panose="02020603050405020304" pitchFamily="18" charset="0"/>
            </a:endParaRPr>
          </a:p>
          <a:p>
            <a:pPr marL="0" marR="0">
              <a:spcBef>
                <a:spcPts val="0"/>
              </a:spcBef>
              <a:spcAft>
                <a:spcPts val="0"/>
              </a:spcAft>
            </a:pPr>
            <a:endParaRPr lang="en-US" sz="1800" dirty="0">
              <a:effectLst/>
              <a:ea typeface="Calibri" panose="020F0502020204030204" pitchFamily="34" charset="0"/>
              <a:cs typeface="Times New Roman" panose="02020603050405020304" pitchFamily="18" charset="0"/>
            </a:endParaRPr>
          </a:p>
        </p:txBody>
      </p:sp>
      <p:pic>
        <p:nvPicPr>
          <p:cNvPr id="5" name="Picture 4" descr="White paper ships being led by a yellow ship">
            <a:extLst>
              <a:ext uri="{FF2B5EF4-FFF2-40B4-BE49-F238E27FC236}">
                <a16:creationId xmlns:a16="http://schemas.microsoft.com/office/drawing/2014/main" id="{B94A8B9F-FE44-67D5-FC2A-3A69EDA4D2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8345" y="5067300"/>
            <a:ext cx="2322287" cy="1547813"/>
          </a:xfrm>
          <a:prstGeom prst="rect">
            <a:avLst/>
          </a:prstGeom>
          <a:ln>
            <a:noFill/>
          </a:ln>
          <a:effectLst>
            <a:softEdge rad="112500"/>
          </a:effectLst>
        </p:spPr>
      </p:pic>
      <p:sp>
        <p:nvSpPr>
          <p:cNvPr id="8" name="Title 1">
            <a:extLst>
              <a:ext uri="{FF2B5EF4-FFF2-40B4-BE49-F238E27FC236}">
                <a16:creationId xmlns:a16="http://schemas.microsoft.com/office/drawing/2014/main" id="{BB7C93E4-5CA7-76EC-D3C6-5C13394CE875}"/>
              </a:ext>
            </a:extLst>
          </p:cNvPr>
          <p:cNvSpPr>
            <a:spLocks noGrp="1"/>
          </p:cNvSpPr>
          <p:nvPr>
            <p:ph type="title"/>
          </p:nvPr>
        </p:nvSpPr>
        <p:spPr>
          <a:xfrm>
            <a:off x="514351" y="506185"/>
            <a:ext cx="8229600" cy="1143000"/>
          </a:xfrm>
        </p:spPr>
        <p:txBody>
          <a:bodyPr>
            <a:normAutofit/>
          </a:bodyPr>
          <a:lstStyle/>
          <a:p>
            <a:r>
              <a:rPr lang="en-US" dirty="0">
                <a:solidFill>
                  <a:schemeClr val="tx1"/>
                </a:solidFill>
                <a:latin typeface="Arial" panose="020B0604020202020204" pitchFamily="34" charset="0"/>
                <a:cs typeface="Arial" panose="020B0604020202020204" pitchFamily="34" charset="0"/>
              </a:rPr>
              <a:t>Summary: Teaching Points</a:t>
            </a:r>
          </a:p>
        </p:txBody>
      </p:sp>
    </p:spTree>
    <p:extLst>
      <p:ext uri="{BB962C8B-B14F-4D97-AF65-F5344CB8AC3E}">
        <p14:creationId xmlns:p14="http://schemas.microsoft.com/office/powerpoint/2010/main" val="3259613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47169" y="742905"/>
            <a:ext cx="7886700" cy="5214550"/>
          </a:xfrm>
        </p:spPr>
        <p:txBody>
          <a:bodyPr/>
          <a:lstStyle/>
          <a:p>
            <a:pPr marL="0" indent="0" algn="ctr">
              <a:buNone/>
            </a:pPr>
            <a:r>
              <a:rPr lang="en-US" sz="4400" dirty="0"/>
              <a:t>Pre-test</a:t>
            </a:r>
          </a:p>
          <a:p>
            <a:pPr marL="457200" lvl="1" indent="0">
              <a:buNone/>
            </a:pPr>
            <a:endParaRPr lang="en-US" sz="1200" dirty="0"/>
          </a:p>
          <a:p>
            <a:pPr marL="457200" lvl="1" indent="0" algn="ctr">
              <a:buNone/>
            </a:pPr>
            <a:r>
              <a:rPr lang="en-US" dirty="0"/>
              <a:t>Evaluate your knowledge about the topic before the mini training. Please click on the pre-test link below.</a:t>
            </a:r>
          </a:p>
          <a:p>
            <a:pPr marL="457200" lvl="1" indent="0" algn="ctr">
              <a:buNone/>
            </a:pPr>
            <a:endParaRPr lang="en-US" dirty="0"/>
          </a:p>
          <a:p>
            <a:pPr marL="457200" lvl="1" indent="0" algn="ctr">
              <a:buNone/>
            </a:pPr>
            <a:endParaRPr lang="en-US" dirty="0"/>
          </a:p>
          <a:p>
            <a:pPr marL="457200" lvl="1" indent="0" algn="ctr">
              <a:buNone/>
            </a:pPr>
            <a:endParaRPr lang="en-US" dirty="0"/>
          </a:p>
          <a:p>
            <a:pPr marL="457200" lvl="1" indent="0" algn="ctr">
              <a:buNone/>
            </a:pPr>
            <a:r>
              <a:rPr lang="en-US" dirty="0"/>
              <a:t> </a:t>
            </a:r>
          </a:p>
          <a:p>
            <a:pPr marL="457200" lvl="1" indent="0" algn="ctr">
              <a:buNone/>
            </a:pPr>
            <a:endParaRPr lang="en-US" b="1" dirty="0"/>
          </a:p>
          <a:p>
            <a:pPr marL="457200" lvl="1" indent="0" algn="ctr">
              <a:buNone/>
            </a:pPr>
            <a:endParaRPr lang="en-US" b="1" dirty="0"/>
          </a:p>
          <a:p>
            <a:pPr marL="457200" lvl="1" indent="0" algn="ctr">
              <a:buNone/>
            </a:pPr>
            <a:endParaRPr lang="en-US" b="1" dirty="0"/>
          </a:p>
          <a:p>
            <a:pPr marL="457200" lvl="1" indent="0" algn="ctr">
              <a:buNone/>
            </a:pPr>
            <a:endParaRPr lang="en-US" b="1" dirty="0"/>
          </a:p>
          <a:p>
            <a:pPr marL="457200" lvl="1" indent="0" algn="ctr">
              <a:buNone/>
            </a:pPr>
            <a:r>
              <a:rPr lang="en-US" b="1" dirty="0"/>
              <a:t>Please click on link to be routed to the </a:t>
            </a:r>
            <a:r>
              <a:rPr lang="en-US" b="1" dirty="0">
                <a:hlinkClick r:id="rId3"/>
              </a:rPr>
              <a:t>pre-test</a:t>
            </a:r>
            <a:endParaRPr lang="en-US" b="1" dirty="0"/>
          </a:p>
        </p:txBody>
      </p:sp>
      <p:pic>
        <p:nvPicPr>
          <p:cNvPr id="4" name="Picture 3" descr="A hand holding a pen and shading circles on a sheet">
            <a:extLst>
              <a:ext uri="{FF2B5EF4-FFF2-40B4-BE49-F238E27FC236}">
                <a16:creationId xmlns:a16="http://schemas.microsoft.com/office/drawing/2014/main" id="{B4AC188C-1471-436D-9BEB-C7C23432D7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87067" y="2530646"/>
            <a:ext cx="3806904" cy="2221463"/>
          </a:xfrm>
          <a:prstGeom prst="rect">
            <a:avLst/>
          </a:prstGeom>
        </p:spPr>
      </p:pic>
      <p:sp>
        <p:nvSpPr>
          <p:cNvPr id="5" name="TextBox 4">
            <a:extLst>
              <a:ext uri="{FF2B5EF4-FFF2-40B4-BE49-F238E27FC236}">
                <a16:creationId xmlns:a16="http://schemas.microsoft.com/office/drawing/2014/main" id="{E459ED67-EDAA-4B7A-8DB1-87E5FB311B3F}"/>
              </a:ext>
            </a:extLst>
          </p:cNvPr>
          <p:cNvSpPr txBox="1"/>
          <p:nvPr/>
        </p:nvSpPr>
        <p:spPr>
          <a:xfrm>
            <a:off x="296495" y="6115095"/>
            <a:ext cx="4275505"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a:ea typeface="+mn-ea"/>
                <a:cs typeface="+mn-cs"/>
              </a:rPr>
              <a:t>Note: This is for learning purposes only and is NOT approved for CME.</a:t>
            </a:r>
          </a:p>
        </p:txBody>
      </p:sp>
    </p:spTree>
    <p:extLst>
      <p:ext uri="{BB962C8B-B14F-4D97-AF65-F5344CB8AC3E}">
        <p14:creationId xmlns:p14="http://schemas.microsoft.com/office/powerpoint/2010/main" val="28878271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18C8A1-3A2F-4C2D-A832-2808ED00FB07}"/>
              </a:ext>
            </a:extLst>
          </p:cNvPr>
          <p:cNvSpPr>
            <a:spLocks noGrp="1"/>
          </p:cNvSpPr>
          <p:nvPr>
            <p:ph idx="1"/>
          </p:nvPr>
        </p:nvSpPr>
        <p:spPr>
          <a:xfrm>
            <a:off x="437321" y="1030270"/>
            <a:ext cx="8269357" cy="4797460"/>
          </a:xfrm>
        </p:spPr>
        <p:txBody>
          <a:bodyPr>
            <a:normAutofit fontScale="92500" lnSpcReduction="20000"/>
          </a:bodyPr>
          <a:lstStyle/>
          <a:p>
            <a:pPr marL="0" indent="0" algn="ctr">
              <a:lnSpc>
                <a:spcPct val="100000"/>
              </a:lnSpc>
              <a:spcBef>
                <a:spcPts val="0"/>
              </a:spcBef>
              <a:buNone/>
            </a:pPr>
            <a:r>
              <a:rPr lang="en-US" sz="4800" dirty="0">
                <a:latin typeface="Arial" panose="020B0604020202020204" pitchFamily="34" charset="0"/>
                <a:cs typeface="Arial" panose="020B0604020202020204" pitchFamily="34" charset="0"/>
              </a:rPr>
              <a:t>Post-test</a:t>
            </a:r>
          </a:p>
          <a:p>
            <a:pPr marL="0" indent="0" algn="ctr">
              <a:lnSpc>
                <a:spcPct val="100000"/>
              </a:lnSpc>
              <a:spcBef>
                <a:spcPts val="0"/>
              </a:spcBef>
              <a:buNone/>
            </a:pPr>
            <a:endParaRPr lang="en-US" sz="1800" b="1" dirty="0"/>
          </a:p>
          <a:p>
            <a:pPr marL="0" indent="0" algn="ctr">
              <a:lnSpc>
                <a:spcPct val="100000"/>
              </a:lnSpc>
              <a:spcBef>
                <a:spcPts val="0"/>
              </a:spcBef>
              <a:buNone/>
            </a:pPr>
            <a:r>
              <a:rPr lang="en-US" sz="2400" dirty="0">
                <a:latin typeface="Arial" panose="020B0604020202020204" pitchFamily="34" charset="0"/>
                <a:cs typeface="Arial" panose="020B0604020202020204" pitchFamily="34" charset="0"/>
              </a:rPr>
              <a:t>Test your knowledge on the topic and review feedback on your responses. Please complete the post-test, link below.</a:t>
            </a:r>
          </a:p>
          <a:p>
            <a:pPr marL="0" indent="0" algn="ctr">
              <a:lnSpc>
                <a:spcPct val="100000"/>
              </a:lnSpc>
              <a:spcBef>
                <a:spcPts val="0"/>
              </a:spcBef>
              <a:buNone/>
            </a:pPr>
            <a:endParaRPr lang="en-US" sz="1800" b="1" dirty="0"/>
          </a:p>
          <a:p>
            <a:pPr marL="0" indent="0" algn="ctr">
              <a:lnSpc>
                <a:spcPct val="100000"/>
              </a:lnSpc>
              <a:spcBef>
                <a:spcPts val="0"/>
              </a:spcBef>
              <a:buNone/>
            </a:pPr>
            <a:endParaRPr lang="en-US" sz="1800" b="1" dirty="0"/>
          </a:p>
          <a:p>
            <a:pPr marL="0" indent="0" algn="ctr">
              <a:lnSpc>
                <a:spcPct val="100000"/>
              </a:lnSpc>
              <a:spcBef>
                <a:spcPts val="0"/>
              </a:spcBef>
              <a:buNone/>
            </a:pPr>
            <a:endParaRPr lang="en-US" sz="1800" b="1" dirty="0"/>
          </a:p>
          <a:p>
            <a:pPr marL="0" indent="0" algn="ctr">
              <a:lnSpc>
                <a:spcPct val="100000"/>
              </a:lnSpc>
              <a:spcBef>
                <a:spcPts val="0"/>
              </a:spcBef>
              <a:buNone/>
            </a:pPr>
            <a:endParaRPr lang="en-US" sz="2400" b="1" dirty="0"/>
          </a:p>
          <a:p>
            <a:pPr marL="0" indent="0" algn="ctr">
              <a:lnSpc>
                <a:spcPct val="100000"/>
              </a:lnSpc>
              <a:spcBef>
                <a:spcPts val="0"/>
              </a:spcBef>
              <a:buNone/>
            </a:pPr>
            <a:endParaRPr lang="en-US" sz="1800" b="1" dirty="0"/>
          </a:p>
          <a:p>
            <a:pPr marL="0" indent="0" algn="ctr">
              <a:lnSpc>
                <a:spcPct val="100000"/>
              </a:lnSpc>
              <a:spcBef>
                <a:spcPts val="0"/>
              </a:spcBef>
              <a:buNone/>
            </a:pPr>
            <a:endParaRPr lang="en-US" sz="1800" b="1" dirty="0"/>
          </a:p>
          <a:p>
            <a:pPr marL="0" indent="0" algn="ctr">
              <a:lnSpc>
                <a:spcPct val="100000"/>
              </a:lnSpc>
              <a:spcBef>
                <a:spcPts val="0"/>
              </a:spcBef>
              <a:buNone/>
            </a:pPr>
            <a:endParaRPr lang="en-US" sz="1800" b="1" dirty="0"/>
          </a:p>
          <a:p>
            <a:pPr marL="0" indent="0" algn="ctr">
              <a:lnSpc>
                <a:spcPct val="100000"/>
              </a:lnSpc>
              <a:spcBef>
                <a:spcPts val="0"/>
              </a:spcBef>
              <a:buNone/>
            </a:pPr>
            <a:endParaRPr lang="en-US" sz="1800" b="1" dirty="0"/>
          </a:p>
          <a:p>
            <a:pPr marL="0" indent="0" algn="ctr">
              <a:lnSpc>
                <a:spcPct val="100000"/>
              </a:lnSpc>
              <a:spcBef>
                <a:spcPts val="0"/>
              </a:spcBef>
              <a:buNone/>
            </a:pPr>
            <a:endParaRPr lang="en-US" sz="1800" b="1" dirty="0"/>
          </a:p>
          <a:p>
            <a:pPr marL="0" indent="0" algn="ctr">
              <a:lnSpc>
                <a:spcPct val="100000"/>
              </a:lnSpc>
              <a:spcBef>
                <a:spcPts val="0"/>
              </a:spcBef>
              <a:buNone/>
            </a:pPr>
            <a:endParaRPr lang="en-US" sz="1800" b="1" dirty="0"/>
          </a:p>
          <a:p>
            <a:pPr marL="0" indent="0">
              <a:buNone/>
            </a:pPr>
            <a:endParaRPr lang="en-US" dirty="0"/>
          </a:p>
          <a:p>
            <a:pPr marL="0" indent="0">
              <a:buNone/>
            </a:pPr>
            <a:endParaRPr lang="en-US" sz="2800" dirty="0">
              <a:latin typeface="Arial" panose="020B0604020202020204" pitchFamily="34" charset="0"/>
              <a:cs typeface="Arial" panose="020B0604020202020204" pitchFamily="34" charset="0"/>
            </a:endParaRPr>
          </a:p>
          <a:p>
            <a:pPr marL="0" indent="0" algn="ctr">
              <a:buNone/>
            </a:pPr>
            <a:r>
              <a:rPr lang="en-US" sz="2800" dirty="0">
                <a:latin typeface="Arial" panose="020B0604020202020204" pitchFamily="34" charset="0"/>
                <a:cs typeface="Arial" panose="020B0604020202020204" pitchFamily="34" charset="0"/>
              </a:rPr>
              <a:t>Please click on link to be routed to the </a:t>
            </a:r>
            <a:r>
              <a:rPr lang="en-US" sz="2800" dirty="0">
                <a:latin typeface="Arial" panose="020B0604020202020204" pitchFamily="34" charset="0"/>
                <a:cs typeface="Arial" panose="020B0604020202020204" pitchFamily="34" charset="0"/>
                <a:hlinkClick r:id="rId3"/>
              </a:rPr>
              <a:t>post-test</a:t>
            </a:r>
            <a:r>
              <a:rPr lang="en-US" sz="2800" dirty="0">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id="{88AB7B66-801E-447A-BA78-3053DF65B5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1740" y="2682559"/>
            <a:ext cx="2867594" cy="24661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4">
            <a:extLst>
              <a:ext uri="{FF2B5EF4-FFF2-40B4-BE49-F238E27FC236}">
                <a16:creationId xmlns:a16="http://schemas.microsoft.com/office/drawing/2014/main" id="{E459ED67-EDAA-4B7A-8DB1-87E5FB311B3F}"/>
              </a:ext>
            </a:extLst>
          </p:cNvPr>
          <p:cNvSpPr txBox="1"/>
          <p:nvPr/>
        </p:nvSpPr>
        <p:spPr>
          <a:xfrm>
            <a:off x="437321" y="6016184"/>
            <a:ext cx="4275505" cy="6463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0" i="0" dirty="0">
                <a:solidFill>
                  <a:srgbClr val="FF0000"/>
                </a:solidFill>
                <a:effectLst/>
              </a:rPr>
              <a:t>Note: This is for learning purposes only and is NOT approved for CME.</a:t>
            </a:r>
            <a:endParaRPr lang="en-US" dirty="0">
              <a:solidFill>
                <a:srgbClr val="FF0000"/>
              </a:solidFill>
            </a:endParaRPr>
          </a:p>
        </p:txBody>
      </p:sp>
    </p:spTree>
    <p:extLst>
      <p:ext uri="{BB962C8B-B14F-4D97-AF65-F5344CB8AC3E}">
        <p14:creationId xmlns:p14="http://schemas.microsoft.com/office/powerpoint/2010/main" val="37028110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AEC92C-5D8D-49CE-AFD1-43EB9A2C92B8}"/>
              </a:ext>
            </a:extLst>
          </p:cNvPr>
          <p:cNvSpPr txBox="1"/>
          <p:nvPr/>
        </p:nvSpPr>
        <p:spPr>
          <a:xfrm>
            <a:off x="457200" y="2149168"/>
            <a:ext cx="8555066" cy="347787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marR="0" indent="-285750">
              <a:spcBef>
                <a:spcPts val="0"/>
              </a:spcBef>
              <a:spcAft>
                <a:spcPts val="0"/>
              </a:spcAft>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AAP Institute for Healthy Childhood Weight (</a:t>
            </a:r>
            <a:r>
              <a:rPr lang="en-US" sz="2000" dirty="0">
                <a:latin typeface="Arial" panose="020B0604020202020204" pitchFamily="34" charset="0"/>
                <a:ea typeface="Calibri" panose="020F0502020204030204" pitchFamily="34" charset="0"/>
                <a:cs typeface="Arial" panose="020B0604020202020204" pitchFamily="34" charset="0"/>
                <a:hlinkClick r:id="rId3"/>
              </a:rPr>
              <a:t>IHCW</a:t>
            </a:r>
            <a:r>
              <a:rPr lang="en-US" sz="2000" dirty="0">
                <a:latin typeface="Arial" panose="020B0604020202020204" pitchFamily="34" charset="0"/>
                <a:ea typeface="Calibri" panose="020F0502020204030204" pitchFamily="34" charset="0"/>
                <a:cs typeface="Arial" panose="020B0604020202020204" pitchFamily="34" charset="0"/>
              </a:rPr>
              <a:t>)</a:t>
            </a:r>
          </a:p>
          <a:p>
            <a:pPr marL="742950" lvl="1" indent="-285750">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hlinkClick r:id="rId4"/>
              </a:rPr>
              <a:t>Building a Foundation for Healthy Active Living</a:t>
            </a:r>
            <a:r>
              <a:rPr lang="en-US" sz="2000" dirty="0">
                <a:latin typeface="Arial" panose="020B0604020202020204" pitchFamily="34" charset="0"/>
                <a:ea typeface="Calibri" panose="020F0502020204030204" pitchFamily="34" charset="0"/>
                <a:cs typeface="Arial" panose="020B0604020202020204" pitchFamily="34" charset="0"/>
              </a:rPr>
              <a:t> – provides numerous clinical resou​rces to support better integration​ of early nutrition, healthy active living and obesity prevention into clinical care during the critical first 5 years of life.</a:t>
            </a:r>
          </a:p>
          <a:p>
            <a:pPr marL="742950" lvl="1" indent="-285750">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hlinkClick r:id="rId5"/>
              </a:rPr>
              <a:t>Food Insecurity Webinar</a:t>
            </a:r>
            <a:endParaRPr lang="en-US" sz="2000" dirty="0">
              <a:latin typeface="Arial" panose="020B0604020202020204" pitchFamily="34" charset="0"/>
              <a:ea typeface="Calibri" panose="020F0502020204030204" pitchFamily="34" charset="0"/>
              <a:cs typeface="Arial" panose="020B0604020202020204" pitchFamily="34" charset="0"/>
            </a:endParaRPr>
          </a:p>
          <a:p>
            <a:pPr marL="742950" lvl="1" indent="-285750">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hlinkClick r:id="rId6"/>
              </a:rPr>
              <a:t>Conversations About Care Podcast</a:t>
            </a:r>
            <a:endParaRPr lang="en-US" sz="2000" dirty="0">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sz="2000" dirty="0">
                <a:effectLst/>
                <a:latin typeface="Arial" panose="020B0604020202020204" pitchFamily="34" charset="0"/>
                <a:ea typeface="Calibri" panose="020F0502020204030204" pitchFamily="34" charset="0"/>
                <a:cs typeface="Arial" panose="020B0604020202020204" pitchFamily="34" charset="0"/>
              </a:rPr>
              <a:t>AAP </a:t>
            </a:r>
            <a:r>
              <a:rPr lang="en-US" sz="2000" dirty="0">
                <a:effectLst/>
                <a:latin typeface="Arial" panose="020B0604020202020204" pitchFamily="34" charset="0"/>
                <a:ea typeface="Calibri" panose="020F0502020204030204" pitchFamily="34" charset="0"/>
                <a:cs typeface="Arial" panose="020B0604020202020204" pitchFamily="34" charset="0"/>
                <a:hlinkClick r:id="rId7"/>
              </a:rPr>
              <a:t>Breastfeeding Residency Curriculum</a:t>
            </a:r>
            <a:r>
              <a:rPr lang="en-US" sz="2000" dirty="0">
                <a:effectLst/>
                <a:latin typeface="Arial" panose="020B0604020202020204" pitchFamily="34" charset="0"/>
                <a:ea typeface="Calibri" panose="020F0502020204030204" pitchFamily="34" charset="0"/>
                <a:cs typeface="Arial" panose="020B0604020202020204" pitchFamily="34" charset="0"/>
              </a:rPr>
              <a:t>: Faculty Implementation Guide</a:t>
            </a:r>
          </a:p>
          <a:p>
            <a:pPr marL="285750" indent="-285750">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AAP </a:t>
            </a: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hlinkClick r:id="rId8"/>
              </a:rPr>
              <a:t>Breastfeeding Overview</a:t>
            </a:r>
            <a:br>
              <a:rPr lang="en-US" sz="2000" dirty="0">
                <a:effectLst/>
                <a:latin typeface="Arial" panose="020B0604020202020204" pitchFamily="34" charset="0"/>
                <a:ea typeface="Calibri" panose="020F0502020204030204" pitchFamily="34" charset="0"/>
                <a:cs typeface="Arial" panose="020B0604020202020204" pitchFamily="34" charset="0"/>
              </a:rPr>
            </a:br>
            <a:endParaRPr lang="en-US" sz="2000" dirty="0">
              <a:latin typeface="Arial" panose="020B0604020202020204" pitchFamily="34" charset="0"/>
              <a:ea typeface="Calibri" panose="020F0502020204030204" pitchFamily="34" charset="0"/>
              <a:cs typeface="Arial" panose="020B0604020202020204" pitchFamily="34" charset="0"/>
            </a:endParaRPr>
          </a:p>
        </p:txBody>
      </p:sp>
      <p:sp>
        <p:nvSpPr>
          <p:cNvPr id="5" name="Title 1">
            <a:extLst>
              <a:ext uri="{FF2B5EF4-FFF2-40B4-BE49-F238E27FC236}">
                <a16:creationId xmlns:a16="http://schemas.microsoft.com/office/drawing/2014/main" id="{5D81B951-2D4B-49C1-883D-5C5421E2388E}"/>
              </a:ext>
            </a:extLst>
          </p:cNvPr>
          <p:cNvSpPr>
            <a:spLocks noGrp="1"/>
          </p:cNvSpPr>
          <p:nvPr>
            <p:ph type="title"/>
          </p:nvPr>
        </p:nvSpPr>
        <p:spPr>
          <a:xfrm>
            <a:off x="457200" y="646222"/>
            <a:ext cx="8229600" cy="1143000"/>
          </a:xfrm>
          <a:prstGeom prst="rect">
            <a:avLst/>
          </a:prstGeom>
        </p:spPr>
        <p:txBody>
          <a:bodyPr/>
          <a:lstStyle/>
          <a:p>
            <a:r>
              <a:rPr lang="en-US" dirty="0">
                <a:latin typeface="Arial" panose="020B0604020202020204" pitchFamily="34" charset="0"/>
                <a:cs typeface="Arial" panose="020B0604020202020204" pitchFamily="34" charset="0"/>
              </a:rPr>
              <a:t>C</a:t>
            </a:r>
            <a:r>
              <a:rPr lang="en-US" sz="4400" dirty="0">
                <a:latin typeface="Arial" panose="020B0604020202020204" pitchFamily="34" charset="0"/>
                <a:cs typeface="Arial" panose="020B0604020202020204" pitchFamily="34" charset="0"/>
              </a:rPr>
              <a:t>linical Resources</a:t>
            </a:r>
          </a:p>
        </p:txBody>
      </p:sp>
      <p:pic>
        <p:nvPicPr>
          <p:cNvPr id="3" name="Picture 2" descr="A picture containing text, monitor, electronics, screen&#10;&#10;Description automatically generated">
            <a:extLst>
              <a:ext uri="{FF2B5EF4-FFF2-40B4-BE49-F238E27FC236}">
                <a16:creationId xmlns:a16="http://schemas.microsoft.com/office/drawing/2014/main" id="{54C551E9-73CD-48DA-BF33-84AFF363908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506961" y="733130"/>
            <a:ext cx="1342572" cy="969184"/>
          </a:xfrm>
          <a:prstGeom prst="rect">
            <a:avLst/>
          </a:prstGeom>
        </p:spPr>
      </p:pic>
    </p:spTree>
    <p:extLst>
      <p:ext uri="{BB962C8B-B14F-4D97-AF65-F5344CB8AC3E}">
        <p14:creationId xmlns:p14="http://schemas.microsoft.com/office/powerpoint/2010/main" val="14896812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AEC92C-5D8D-49CE-AFD1-43EB9A2C92B8}"/>
              </a:ext>
            </a:extLst>
          </p:cNvPr>
          <p:cNvSpPr txBox="1"/>
          <p:nvPr/>
        </p:nvSpPr>
        <p:spPr>
          <a:xfrm>
            <a:off x="457200" y="2151727"/>
            <a:ext cx="8229600" cy="347787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R="0">
              <a:spcBef>
                <a:spcPts val="0"/>
              </a:spcBef>
              <a:spcAft>
                <a:spcPts val="0"/>
              </a:spcAft>
            </a:pPr>
            <a:r>
              <a:rPr lang="en-US" sz="2000" b="1" dirty="0">
                <a:effectLst/>
                <a:latin typeface="Arial" panose="020B0604020202020204" pitchFamily="34" charset="0"/>
                <a:ea typeface="Calibri" panose="020F0502020204030204" pitchFamily="34" charset="0"/>
                <a:cs typeface="Arial" panose="020B0604020202020204" pitchFamily="34" charset="0"/>
              </a:rPr>
              <a:t>Related AAP Policy/Guidelines/Reports/Resources</a:t>
            </a:r>
          </a:p>
          <a:p>
            <a:pPr marL="285750" indent="-285750">
              <a:buFont typeface="Arial" panose="020B0604020202020204" pitchFamily="34" charset="0"/>
              <a:buChar char="•"/>
            </a:pPr>
            <a:r>
              <a:rPr lang="en-US" sz="2000" dirty="0">
                <a:effectLst/>
                <a:latin typeface="Arial" panose="020B0604020202020204" pitchFamily="34" charset="0"/>
                <a:ea typeface="Calibri" panose="020F0502020204030204" pitchFamily="34" charset="0"/>
                <a:cs typeface="Arial" panose="020B0604020202020204" pitchFamily="34" charset="0"/>
              </a:rPr>
              <a:t>AAP </a:t>
            </a:r>
            <a:r>
              <a:rPr lang="en-US" sz="2000" dirty="0">
                <a:effectLst/>
                <a:latin typeface="Arial" panose="020B0604020202020204" pitchFamily="34" charset="0"/>
                <a:ea typeface="Calibri" panose="020F0502020204030204" pitchFamily="34" charset="0"/>
                <a:cs typeface="Arial" panose="020B0604020202020204" pitchFamily="34" charset="0"/>
                <a:hlinkClick r:id="rId3"/>
              </a:rPr>
              <a:t>Breastfeeding and the Use of Human Milk</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hlinkClick r:id="rId4"/>
              </a:rPr>
              <a:t>IHCW Collection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r>
              <a:rPr lang="en-US" sz="2000" dirty="0">
                <a:latin typeface="Arial" panose="020B0604020202020204" pitchFamily="34" charset="0"/>
                <a:ea typeface="Calibri" panose="020F0502020204030204" pitchFamily="34" charset="0"/>
                <a:cs typeface="Arial" panose="020B0604020202020204" pitchFamily="34" charset="0"/>
              </a:rPr>
              <a:t> Obesity guidelines, policy statements and reports</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sz="2000" i="1" dirty="0">
                <a:effectLst/>
                <a:latin typeface="Arial" panose="020B0604020202020204" pitchFamily="34" charset="0"/>
                <a:ea typeface="Calibri" panose="020F0502020204030204" pitchFamily="34" charset="0"/>
                <a:cs typeface="Arial" panose="020B0604020202020204" pitchFamily="34" charset="0"/>
                <a:hlinkClick r:id="rId5"/>
              </a:rPr>
              <a:t>Bright Futures Guidelines</a:t>
            </a:r>
            <a:r>
              <a:rPr lang="en-US" sz="2000" dirty="0">
                <a:effectLst/>
                <a:latin typeface="Arial" panose="020B0604020202020204" pitchFamily="34" charset="0"/>
                <a:ea typeface="Calibri" panose="020F0502020204030204" pitchFamily="34" charset="0"/>
                <a:cs typeface="Arial" panose="020B0604020202020204" pitchFamily="34" charset="0"/>
                <a:hlinkClick r:id="rId5"/>
              </a:rPr>
              <a:t>, 4th Edition</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Joint Bright Futures/IHCW/Maternal &amp; Child Health Bureau Webinars</a:t>
            </a:r>
          </a:p>
          <a:p>
            <a:pPr marL="800100" lvl="1" indent="-342900">
              <a:buFont typeface="Courier New" panose="02070309020205020404" pitchFamily="49" charset="0"/>
              <a:buChar char="o"/>
            </a:pPr>
            <a:r>
              <a:rPr lang="en-US" sz="2000" dirty="0">
                <a:latin typeface="Arial" panose="020B0604020202020204" pitchFamily="34" charset="0"/>
                <a:ea typeface="Calibri" panose="020F0502020204030204" pitchFamily="34" charset="0"/>
                <a:cs typeface="Arial" panose="020B0604020202020204" pitchFamily="34" charset="0"/>
                <a:hlinkClick r:id="rId6"/>
              </a:rPr>
              <a:t>Using Bright Futures to Achieve Excellence in Well-Child Care</a:t>
            </a:r>
            <a:endParaRPr lang="en-US" sz="2000" dirty="0">
              <a:latin typeface="Arial" panose="020B0604020202020204" pitchFamily="34" charset="0"/>
              <a:ea typeface="Calibri" panose="020F0502020204030204" pitchFamily="34" charset="0"/>
              <a:cs typeface="Arial" panose="020B0604020202020204" pitchFamily="34" charset="0"/>
            </a:endParaRPr>
          </a:p>
          <a:p>
            <a:pPr marL="800100" lvl="1" indent="-342900">
              <a:buFont typeface="Courier New" panose="02070309020205020404" pitchFamily="49" charset="0"/>
              <a:buChar char="o"/>
            </a:pPr>
            <a:r>
              <a:rPr lang="en-US" sz="2000" dirty="0">
                <a:effectLst/>
                <a:latin typeface="Arial" panose="020B0604020202020204" pitchFamily="34" charset="0"/>
                <a:ea typeface="Calibri" panose="020F0502020204030204" pitchFamily="34" charset="0"/>
                <a:cs typeface="Arial" panose="020B0604020202020204" pitchFamily="34" charset="0"/>
                <a:hlinkClick r:id="rId7"/>
              </a:rPr>
              <a:t>Building a Founda</a:t>
            </a:r>
            <a:r>
              <a:rPr lang="en-US" sz="2000" dirty="0">
                <a:latin typeface="Arial" panose="020B0604020202020204" pitchFamily="34" charset="0"/>
                <a:ea typeface="Calibri" panose="020F0502020204030204" pitchFamily="34" charset="0"/>
                <a:cs typeface="Arial" panose="020B0604020202020204" pitchFamily="34" charset="0"/>
                <a:hlinkClick r:id="rId7"/>
              </a:rPr>
              <a:t>tion for Healthy Living: A Focus on Child Obesity Prevention During the First Five Years</a:t>
            </a:r>
            <a:endParaRPr lang="en-US" sz="2000" dirty="0">
              <a:latin typeface="Arial" panose="020B0604020202020204" pitchFamily="34" charset="0"/>
              <a:ea typeface="Calibri" panose="020F0502020204030204" pitchFamily="34" charset="0"/>
              <a:cs typeface="Arial" panose="020B0604020202020204" pitchFamily="34" charset="0"/>
            </a:endParaRPr>
          </a:p>
          <a:p>
            <a:pPr marL="800100" lvl="1" indent="-342900">
              <a:buFont typeface="Courier New" panose="02070309020205020404" pitchFamily="49" charset="0"/>
              <a:buChar char="o"/>
            </a:pPr>
            <a:r>
              <a:rPr lang="en-US" sz="2000" dirty="0">
                <a:latin typeface="Arial" panose="020B0604020202020204" pitchFamily="34" charset="0"/>
                <a:ea typeface="Calibri" panose="020F0502020204030204" pitchFamily="34" charset="0"/>
                <a:cs typeface="Arial" panose="020B0604020202020204" pitchFamily="34" charset="0"/>
                <a:hlinkClick r:id="rId8"/>
              </a:rPr>
              <a:t>Laying the Foundation for Obesity Assessment and Management: An Introduction to the AAP Obesity Prevention, Assessment, and Treatment Algorithm</a:t>
            </a:r>
            <a:endParaRPr lang="en-US" sz="2000" dirty="0">
              <a:latin typeface="Arial" panose="020B0604020202020204" pitchFamily="34" charset="0"/>
              <a:ea typeface="Calibri" panose="020F0502020204030204" pitchFamily="34" charset="0"/>
              <a:cs typeface="Arial" panose="020B0604020202020204" pitchFamily="34" charset="0"/>
            </a:endParaRPr>
          </a:p>
        </p:txBody>
      </p:sp>
      <p:pic>
        <p:nvPicPr>
          <p:cNvPr id="3" name="Picture 2" descr="A picture containing text, monitor, electronics, screen&#10;&#10;Description automatically generated">
            <a:extLst>
              <a:ext uri="{FF2B5EF4-FFF2-40B4-BE49-F238E27FC236}">
                <a16:creationId xmlns:a16="http://schemas.microsoft.com/office/drawing/2014/main" id="{54C551E9-73CD-48DA-BF33-84AFF363908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506961" y="733130"/>
            <a:ext cx="1342572" cy="969184"/>
          </a:xfrm>
          <a:prstGeom prst="rect">
            <a:avLst/>
          </a:prstGeom>
        </p:spPr>
      </p:pic>
      <p:sp>
        <p:nvSpPr>
          <p:cNvPr id="7" name="Title 1">
            <a:extLst>
              <a:ext uri="{FF2B5EF4-FFF2-40B4-BE49-F238E27FC236}">
                <a16:creationId xmlns:a16="http://schemas.microsoft.com/office/drawing/2014/main" id="{608177C5-360E-ACAF-FBE5-D7CFC15ACEB6}"/>
              </a:ext>
            </a:extLst>
          </p:cNvPr>
          <p:cNvSpPr>
            <a:spLocks noGrp="1"/>
          </p:cNvSpPr>
          <p:nvPr>
            <p:ph type="title"/>
          </p:nvPr>
        </p:nvSpPr>
        <p:spPr>
          <a:xfrm>
            <a:off x="457200" y="646222"/>
            <a:ext cx="8229600" cy="1143000"/>
          </a:xfrm>
          <a:prstGeom prst="rect">
            <a:avLst/>
          </a:prstGeom>
        </p:spPr>
        <p:txBody>
          <a:bodyPr/>
          <a:lstStyle/>
          <a:p>
            <a:r>
              <a:rPr lang="en-US" dirty="0">
                <a:latin typeface="Arial" panose="020B0604020202020204" pitchFamily="34" charset="0"/>
                <a:cs typeface="Arial" panose="020B0604020202020204" pitchFamily="34" charset="0"/>
              </a:rPr>
              <a:t>C</a:t>
            </a:r>
            <a:r>
              <a:rPr lang="en-US" sz="4400" dirty="0">
                <a:latin typeface="Arial" panose="020B0604020202020204" pitchFamily="34" charset="0"/>
                <a:cs typeface="Arial" panose="020B0604020202020204" pitchFamily="34" charset="0"/>
              </a:rPr>
              <a:t>linical Resources</a:t>
            </a:r>
          </a:p>
        </p:txBody>
      </p:sp>
    </p:spTree>
    <p:extLst>
      <p:ext uri="{BB962C8B-B14F-4D97-AF65-F5344CB8AC3E}">
        <p14:creationId xmlns:p14="http://schemas.microsoft.com/office/powerpoint/2010/main" val="27874510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AEC92C-5D8D-49CE-AFD1-43EB9A2C92B8}"/>
              </a:ext>
            </a:extLst>
          </p:cNvPr>
          <p:cNvSpPr txBox="1"/>
          <p:nvPr/>
        </p:nvSpPr>
        <p:spPr>
          <a:xfrm>
            <a:off x="274320" y="1444241"/>
            <a:ext cx="8485513" cy="2062103"/>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buFont typeface="Arial" panose="020B0604020202020204" pitchFamily="34" charset="0"/>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USDA </a:t>
            </a: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hlinkClick r:id="rId3"/>
              </a:rPr>
              <a:t>Dietary Guidelines for Americans</a:t>
            </a:r>
            <a:endParaRPr lang="en-US" sz="16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AAP </a:t>
            </a:r>
            <a:r>
              <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hlinkClick r:id="rId4"/>
              </a:rPr>
              <a:t>HealthyChildren.org</a:t>
            </a:r>
            <a:r>
              <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 includes numerous articles and resources about the importance of breastfeeding and promotes healthy growth and development.</a:t>
            </a:r>
          </a:p>
          <a:p>
            <a:pPr marL="285750" indent="-285750">
              <a:buFont typeface="Arial" panose="020B0604020202020204" pitchFamily="34" charset="0"/>
              <a:buChar char="•"/>
            </a:pPr>
            <a:r>
              <a:rPr lang="en-US" sz="1600" i="1" dirty="0">
                <a:solidFill>
                  <a:schemeClr val="tx1"/>
                </a:solidFill>
                <a:latin typeface="Arial" panose="020B0604020202020204" pitchFamily="34" charset="0"/>
                <a:ea typeface="Calibri" panose="020F0502020204030204" pitchFamily="34" charset="0"/>
                <a:cs typeface="Arial" panose="020B0604020202020204" pitchFamily="34" charset="0"/>
              </a:rPr>
              <a:t>Bright Futures Guidelines, </a:t>
            </a: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4th Edition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hlinkClick r:id="rId5"/>
              </a:rPr>
              <a:t>Parent and Patient Education</a:t>
            </a:r>
            <a:endParaRPr lang="en-US" sz="9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AAP IHCW </a:t>
            </a: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hlinkClick r:id="rId6"/>
              </a:rPr>
              <a:t>Healthy Active Living for Families</a:t>
            </a:r>
            <a:endParaRPr lang="en-US" sz="16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sz="1600" dirty="0">
                <a:effectLst/>
                <a:latin typeface="Arial" panose="020B0604020202020204" pitchFamily="34" charset="0"/>
                <a:ea typeface="Calibri" panose="020F0502020204030204" pitchFamily="34" charset="0"/>
                <a:cs typeface="Arial" panose="020B0604020202020204" pitchFamily="34" charset="0"/>
              </a:rPr>
              <a:t>AAP IHCW </a:t>
            </a:r>
            <a:r>
              <a:rPr lang="en-US" sz="1600" dirty="0">
                <a:latin typeface="Arial" panose="020B0604020202020204" pitchFamily="34" charset="0"/>
                <a:ea typeface="Calibri" panose="020F0502020204030204" pitchFamily="34" charset="0"/>
                <a:cs typeface="Arial" panose="020B0604020202020204" pitchFamily="34" charset="0"/>
                <a:hlinkClick r:id="rId7"/>
              </a:rPr>
              <a:t>Building a Foundation for Healthy Active Living</a:t>
            </a: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hlinkClick r:id="rId7"/>
              </a:rPr>
              <a:t> </a:t>
            </a: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 includes a s</a:t>
            </a:r>
            <a:r>
              <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eries of resources </a:t>
            </a:r>
            <a:r>
              <a:rPr lang="en-US" sz="1600" dirty="0">
                <a:solidFill>
                  <a:schemeClr val="tx1"/>
                </a:solidFill>
                <a:latin typeface="Arial" panose="020B0604020202020204" pitchFamily="34" charset="0"/>
                <a:ea typeface="Calibri" panose="020F0502020204030204" pitchFamily="34" charset="0"/>
                <a:cs typeface="Arial" panose="020B0604020202020204" pitchFamily="34" charset="0"/>
              </a:rPr>
              <a:t>(</a:t>
            </a:r>
            <a:r>
              <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English and Spanish) developed to increase awareness and knowledge around key healthy active living behaviors.</a:t>
            </a:r>
          </a:p>
        </p:txBody>
      </p:sp>
      <p:sp>
        <p:nvSpPr>
          <p:cNvPr id="5" name="Title 1">
            <a:extLst>
              <a:ext uri="{FF2B5EF4-FFF2-40B4-BE49-F238E27FC236}">
                <a16:creationId xmlns:a16="http://schemas.microsoft.com/office/drawing/2014/main" id="{5D81B951-2D4B-49C1-883D-5C5421E2388E}"/>
              </a:ext>
            </a:extLst>
          </p:cNvPr>
          <p:cNvSpPr>
            <a:spLocks noGrp="1"/>
          </p:cNvSpPr>
          <p:nvPr>
            <p:ph type="title"/>
          </p:nvPr>
        </p:nvSpPr>
        <p:spPr>
          <a:xfrm>
            <a:off x="530233" y="429805"/>
            <a:ext cx="8229600" cy="1143000"/>
          </a:xfrm>
          <a:prstGeom prst="rect">
            <a:avLst/>
          </a:prstGeom>
        </p:spPr>
        <p:txBody>
          <a:bodyPr>
            <a:normAutofit/>
          </a:bodyPr>
          <a:lstStyle/>
          <a:p>
            <a:r>
              <a:rPr lang="en-US" dirty="0">
                <a:latin typeface="Arial" panose="020B0604020202020204" pitchFamily="34" charset="0"/>
                <a:cs typeface="Arial" panose="020B0604020202020204" pitchFamily="34" charset="0"/>
              </a:rPr>
              <a:t>Resources for Families</a:t>
            </a:r>
          </a:p>
        </p:txBody>
      </p:sp>
      <p:pic>
        <p:nvPicPr>
          <p:cNvPr id="9" name="Picture 8">
            <a:extLst>
              <a:ext uri="{FF2B5EF4-FFF2-40B4-BE49-F238E27FC236}">
                <a16:creationId xmlns:a16="http://schemas.microsoft.com/office/drawing/2014/main" id="{7ACABF5A-A287-40A7-9FBB-3E3DB21F2F6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7704" y="3971392"/>
            <a:ext cx="2638541" cy="2334883"/>
          </a:xfrm>
          <a:prstGeom prst="rect">
            <a:avLst/>
          </a:prstGeom>
          <a:ln>
            <a:noFill/>
          </a:ln>
          <a:effectLst>
            <a:outerShdw blurRad="190500" algn="tl" rotWithShape="0">
              <a:srgbClr val="000000">
                <a:alpha val="70000"/>
              </a:srgbClr>
            </a:outerShdw>
          </a:effectLst>
        </p:spPr>
      </p:pic>
      <p:pic>
        <p:nvPicPr>
          <p:cNvPr id="13" name="Picture 12">
            <a:extLst>
              <a:ext uri="{FF2B5EF4-FFF2-40B4-BE49-F238E27FC236}">
                <a16:creationId xmlns:a16="http://schemas.microsoft.com/office/drawing/2014/main" id="{8FEF74CD-D7F3-4FE0-9B05-BB83B940D2C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551982" y="4014256"/>
            <a:ext cx="3207851" cy="2007895"/>
          </a:xfrm>
          <a:prstGeom prst="rect">
            <a:avLst/>
          </a:prstGeom>
          <a:ln>
            <a:noFill/>
          </a:ln>
          <a:effectLst>
            <a:outerShdw blurRad="190500" algn="tl" rotWithShape="0">
              <a:srgbClr val="000000">
                <a:alpha val="70000"/>
              </a:srgbClr>
            </a:outerShdw>
          </a:effectLst>
        </p:spPr>
      </p:pic>
      <p:pic>
        <p:nvPicPr>
          <p:cNvPr id="11" name="Picture 10">
            <a:extLst>
              <a:ext uri="{FF2B5EF4-FFF2-40B4-BE49-F238E27FC236}">
                <a16:creationId xmlns:a16="http://schemas.microsoft.com/office/drawing/2014/main" id="{07027AD9-A82F-4318-91D5-80B732FCBBE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986245" y="3683690"/>
            <a:ext cx="2782782" cy="233488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227369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9519AC-4A46-4934-BFB0-F7CB135A5B3A}"/>
              </a:ext>
            </a:extLst>
          </p:cNvPr>
          <p:cNvSpPr>
            <a:spLocks noGrp="1"/>
          </p:cNvSpPr>
          <p:nvPr>
            <p:ph idx="1"/>
          </p:nvPr>
        </p:nvSpPr>
        <p:spPr>
          <a:xfrm>
            <a:off x="457200" y="1661897"/>
            <a:ext cx="8229600" cy="4720743"/>
          </a:xfrm>
        </p:spPr>
        <p:txBody>
          <a:bodyPr>
            <a:normAutofit/>
          </a:bodyPr>
          <a:lstStyle/>
          <a:p>
            <a:pPr marL="457200" marR="0" indent="-457200">
              <a:lnSpc>
                <a:spcPct val="110000"/>
              </a:lnSpc>
              <a:spcBef>
                <a:spcPts val="0"/>
              </a:spcBef>
              <a:spcAft>
                <a:spcPts val="0"/>
              </a:spcAft>
              <a:buFont typeface="+mj-lt"/>
              <a:buAutoNum type="arabicPeriod"/>
            </a:pPr>
            <a:r>
              <a:rPr lang="en-US" sz="1600" dirty="0">
                <a:effectLst/>
                <a:latin typeface="Arial" panose="020B0604020202020204" pitchFamily="34" charset="0"/>
                <a:ea typeface="Calibri" panose="020F0502020204030204" pitchFamily="34" charset="0"/>
                <a:cs typeface="Arial" panose="020B0604020202020204" pitchFamily="34" charset="0"/>
              </a:rPr>
              <a:t>American Academy of Pediatrics Institute for Health Childhood Weight. Professional Education. AAP.org. Accessed </a:t>
            </a:r>
            <a:r>
              <a:rPr lang="en-US" sz="1600" dirty="0">
                <a:latin typeface="Arial" panose="020B0604020202020204" pitchFamily="34" charset="0"/>
                <a:ea typeface="Calibri" panose="020F0502020204030204" pitchFamily="34" charset="0"/>
                <a:cs typeface="Arial" panose="020B0604020202020204" pitchFamily="34" charset="0"/>
              </a:rPr>
              <a:t>November 3,</a:t>
            </a:r>
            <a:r>
              <a:rPr lang="en-US" sz="1600" dirty="0">
                <a:effectLst/>
                <a:latin typeface="Arial" panose="020B0604020202020204" pitchFamily="34" charset="0"/>
                <a:ea typeface="Calibri" panose="020F0502020204030204" pitchFamily="34" charset="0"/>
                <a:cs typeface="Arial" panose="020B0604020202020204" pitchFamily="34" charset="0"/>
              </a:rPr>
              <a:t> 2022</a:t>
            </a:r>
            <a:r>
              <a:rPr lang="en-US" sz="1600" dirty="0">
                <a:latin typeface="Arial" panose="020B0604020202020204" pitchFamily="34" charset="0"/>
                <a:ea typeface="Calibri" panose="020F0502020204030204" pitchFamily="34" charset="0"/>
                <a:cs typeface="Arial" panose="020B0604020202020204" pitchFamily="34" charset="0"/>
              </a:rPr>
              <a:t>. </a:t>
            </a:r>
            <a:r>
              <a:rPr lang="en-US" sz="16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https://www.aap.org/en/patient-care/institute-for-healthy-childhood-weight</a:t>
            </a:r>
            <a:endParaRPr lang="en-US" sz="1600" u="sng" dirty="0">
              <a:solidFill>
                <a:srgbClr val="0563C1"/>
              </a:solidFill>
              <a:effectLst/>
              <a:latin typeface="Arial" panose="020B0604020202020204" pitchFamily="34" charset="0"/>
              <a:ea typeface="Calibri" panose="020F0502020204030204" pitchFamily="34" charset="0"/>
              <a:cs typeface="Arial" panose="020B0604020202020204" pitchFamily="34" charset="0"/>
            </a:endParaRPr>
          </a:p>
          <a:p>
            <a:pPr marL="457200" marR="0" indent="-457200">
              <a:lnSpc>
                <a:spcPct val="110000"/>
              </a:lnSpc>
              <a:spcBef>
                <a:spcPts val="0"/>
              </a:spcBef>
              <a:spcAft>
                <a:spcPts val="0"/>
              </a:spcAft>
              <a:buFont typeface="+mj-lt"/>
              <a:buAutoNum type="arabicPeriod"/>
            </a:pPr>
            <a:r>
              <a:rPr lang="en-US" sz="1600" dirty="0">
                <a:effectLst/>
                <a:latin typeface="Arial" panose="020B0604020202020204" pitchFamily="34" charset="0"/>
                <a:ea typeface="Calibri" panose="020F0502020204030204" pitchFamily="34" charset="0"/>
                <a:cs typeface="Arial" panose="020B0604020202020204" pitchFamily="34" charset="0"/>
              </a:rPr>
              <a:t>American Academy Pediatrics. Breastfeeding Curriculum. AAP.org. Accessed November 3, 2022. </a:t>
            </a:r>
            <a:r>
              <a:rPr lang="en-US" sz="16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https://www.aap.org/en/learning/breastfeeding-curriculum/</a:t>
            </a:r>
            <a:endParaRPr lang="en-US" sz="1600" u="sng" dirty="0">
              <a:solidFill>
                <a:srgbClr val="0563C1"/>
              </a:solidFill>
              <a:effectLst/>
              <a:latin typeface="Arial" panose="020B0604020202020204" pitchFamily="34" charset="0"/>
              <a:ea typeface="Calibri" panose="020F0502020204030204" pitchFamily="34" charset="0"/>
              <a:cs typeface="Arial" panose="020B0604020202020204" pitchFamily="34" charset="0"/>
            </a:endParaRPr>
          </a:p>
          <a:p>
            <a:pPr marL="457200" indent="-457200">
              <a:lnSpc>
                <a:spcPct val="110000"/>
              </a:lnSpc>
              <a:spcBef>
                <a:spcPts val="0"/>
              </a:spcBef>
              <a:buFont typeface="+mj-lt"/>
              <a:buAutoNum type="arabicPeriod"/>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Meek JY, Noble L; Section on Breastfeeding. Policy statement: breastfeeding and the use of human milk. </a:t>
            </a:r>
            <a: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Pediatrics.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2022;150(1):e2022057988</a:t>
            </a:r>
          </a:p>
          <a:p>
            <a:pPr marL="457200" indent="-457200">
              <a:lnSpc>
                <a:spcPct val="110000"/>
              </a:lnSpc>
              <a:spcBef>
                <a:spcPts val="0"/>
              </a:spcBef>
              <a:buFont typeface="+mj-lt"/>
              <a:buAutoNum type="arabicPeriod"/>
            </a:pPr>
            <a:r>
              <a:rPr lang="en-US" sz="1600" dirty="0">
                <a:effectLst/>
                <a:latin typeface="Arial" panose="020B0604020202020204" pitchFamily="34" charset="0"/>
                <a:ea typeface="Calibri" panose="020F0502020204030204" pitchFamily="34" charset="0"/>
                <a:cs typeface="Arial" panose="020B0604020202020204" pitchFamily="34" charset="0"/>
              </a:rPr>
              <a:t>Beauregard JL, Hamner HC, Chen J, Avila-Rodriguez W, Elam-Evans LD, Perrine CG. Racial disparities in breastfeeding </a:t>
            </a:r>
            <a:r>
              <a:rPr lang="en-US" sz="1600" dirty="0">
                <a:latin typeface="Arial" panose="020B0604020202020204" pitchFamily="34" charset="0"/>
                <a:ea typeface="Calibri" panose="020F0502020204030204" pitchFamily="34" charset="0"/>
                <a:cs typeface="Arial" panose="020B0604020202020204" pitchFamily="34" charset="0"/>
              </a:rPr>
              <a:t>i</a:t>
            </a:r>
            <a:r>
              <a:rPr lang="en-US" sz="1600" dirty="0">
                <a:effectLst/>
                <a:latin typeface="Arial" panose="020B0604020202020204" pitchFamily="34" charset="0"/>
                <a:ea typeface="Calibri" panose="020F0502020204030204" pitchFamily="34" charset="0"/>
                <a:cs typeface="Arial" panose="020B0604020202020204" pitchFamily="34" charset="0"/>
              </a:rPr>
              <a:t>nitiation and duration among US infants </a:t>
            </a:r>
            <a:r>
              <a:rPr lang="en-US" sz="1600" dirty="0">
                <a:latin typeface="Arial" panose="020B0604020202020204" pitchFamily="34" charset="0"/>
                <a:ea typeface="Calibri" panose="020F0502020204030204" pitchFamily="34" charset="0"/>
                <a:cs typeface="Arial" panose="020B0604020202020204" pitchFamily="34" charset="0"/>
              </a:rPr>
              <a:t>b</a:t>
            </a:r>
            <a:r>
              <a:rPr lang="en-US" sz="1600" dirty="0">
                <a:effectLst/>
                <a:latin typeface="Arial" panose="020B0604020202020204" pitchFamily="34" charset="0"/>
                <a:ea typeface="Calibri" panose="020F0502020204030204" pitchFamily="34" charset="0"/>
                <a:cs typeface="Arial" panose="020B0604020202020204" pitchFamily="34" charset="0"/>
              </a:rPr>
              <a:t>orn in 2012. </a:t>
            </a:r>
            <a:r>
              <a:rPr lang="en-US" sz="1600" i="1" dirty="0">
                <a:effectLst/>
                <a:latin typeface="Arial" panose="020B0604020202020204" pitchFamily="34" charset="0"/>
                <a:ea typeface="Calibri" panose="020F0502020204030204" pitchFamily="34" charset="0"/>
                <a:cs typeface="Arial" panose="020B0604020202020204" pitchFamily="34" charset="0"/>
              </a:rPr>
              <a:t>MMWR Morb Mortal Wkly Rep. </a:t>
            </a:r>
            <a:r>
              <a:rPr lang="en-US" sz="1600" dirty="0">
                <a:effectLst/>
                <a:latin typeface="Arial" panose="020B0604020202020204" pitchFamily="34" charset="0"/>
                <a:ea typeface="Calibri" panose="020F0502020204030204" pitchFamily="34" charset="0"/>
                <a:cs typeface="Arial" panose="020B0604020202020204" pitchFamily="34" charset="0"/>
              </a:rPr>
              <a:t>2019;68:745-748</a:t>
            </a:r>
          </a:p>
          <a:p>
            <a:pPr marL="457200" indent="-457200">
              <a:lnSpc>
                <a:spcPct val="110000"/>
              </a:lnSpc>
              <a:spcBef>
                <a:spcPts val="0"/>
              </a:spcBef>
              <a:buFont typeface="+mj-lt"/>
              <a:buAutoNum type="arabicPeriod"/>
            </a:pPr>
            <a:r>
              <a:rPr lang="en-US" sz="1600" dirty="0">
                <a:effectLst/>
                <a:latin typeface="Arial" panose="020B0604020202020204" pitchFamily="34" charset="0"/>
                <a:ea typeface="Calibri" panose="020F0502020204030204" pitchFamily="34" charset="0"/>
                <a:cs typeface="Arial" panose="020B0604020202020204" pitchFamily="34" charset="0"/>
              </a:rPr>
              <a:t>Chiang KV, Li R, Anstey EH, Perrine CG. Racial and ethnic </a:t>
            </a:r>
            <a:r>
              <a:rPr lang="en-US" sz="1600" dirty="0">
                <a:latin typeface="Arial" panose="020B0604020202020204" pitchFamily="34" charset="0"/>
                <a:ea typeface="Calibri" panose="020F0502020204030204" pitchFamily="34" charset="0"/>
                <a:cs typeface="Arial" panose="020B0604020202020204" pitchFamily="34" charset="0"/>
              </a:rPr>
              <a:t>d</a:t>
            </a:r>
            <a:r>
              <a:rPr lang="en-US" sz="1600" dirty="0">
                <a:effectLst/>
                <a:latin typeface="Arial" panose="020B0604020202020204" pitchFamily="34" charset="0"/>
                <a:ea typeface="Calibri" panose="020F0502020204030204" pitchFamily="34" charset="0"/>
                <a:cs typeface="Arial" panose="020B0604020202020204" pitchFamily="34" charset="0"/>
              </a:rPr>
              <a:t>isparities in breastfeeding </a:t>
            </a:r>
            <a:r>
              <a:rPr lang="en-US" sz="1600" dirty="0">
                <a:latin typeface="Arial" panose="020B0604020202020204" pitchFamily="34" charset="0"/>
                <a:ea typeface="Calibri" panose="020F0502020204030204" pitchFamily="34" charset="0"/>
                <a:cs typeface="Arial" panose="020B0604020202020204" pitchFamily="34" charset="0"/>
              </a:rPr>
              <a:t>i</a:t>
            </a:r>
            <a:r>
              <a:rPr lang="en-US" sz="1600" dirty="0">
                <a:effectLst/>
                <a:latin typeface="Arial" panose="020B0604020202020204" pitchFamily="34" charset="0"/>
                <a:ea typeface="Calibri" panose="020F0502020204030204" pitchFamily="34" charset="0"/>
                <a:cs typeface="Arial" panose="020B0604020202020204" pitchFamily="34" charset="0"/>
              </a:rPr>
              <a:t>nitiation. 2019. </a:t>
            </a:r>
            <a:r>
              <a:rPr lang="en-US" sz="1600" i="1" dirty="0">
                <a:effectLst/>
                <a:latin typeface="Arial" panose="020B0604020202020204" pitchFamily="34" charset="0"/>
                <a:ea typeface="Calibri" panose="020F0502020204030204" pitchFamily="34" charset="0"/>
                <a:cs typeface="Arial" panose="020B0604020202020204" pitchFamily="34" charset="0"/>
              </a:rPr>
              <a:t>MMWR Morb Mortal Wkly Rep </a:t>
            </a:r>
            <a:r>
              <a:rPr lang="en-US" sz="1600" dirty="0">
                <a:effectLst/>
                <a:latin typeface="Arial" panose="020B0604020202020204" pitchFamily="34" charset="0"/>
                <a:ea typeface="Calibri" panose="020F0502020204030204" pitchFamily="34" charset="0"/>
                <a:cs typeface="Arial" panose="020B0604020202020204" pitchFamily="34" charset="0"/>
              </a:rPr>
              <a:t>2021;70:769–774</a:t>
            </a:r>
          </a:p>
          <a:p>
            <a:pPr marL="457200" indent="-457200">
              <a:lnSpc>
                <a:spcPct val="110000"/>
              </a:lnSpc>
              <a:spcBef>
                <a:spcPts val="0"/>
              </a:spcBef>
              <a:buFont typeface="+mj-lt"/>
              <a:buAutoNum type="arabicPeriod"/>
            </a:pPr>
            <a:r>
              <a:rPr lang="en-US" sz="1600" dirty="0">
                <a:effectLst/>
                <a:latin typeface="Arial" panose="020B0604020202020204" pitchFamily="34" charset="0"/>
                <a:ea typeface="Calibri" panose="020F0502020204030204" pitchFamily="34" charset="0"/>
                <a:cs typeface="Arial" panose="020B0604020202020204" pitchFamily="34" charset="0"/>
              </a:rPr>
              <a:t>Kirksey, K. A social history of racial disparities in breastfeeding in the United States. </a:t>
            </a:r>
            <a:r>
              <a:rPr lang="en-US" sz="1600" i="1" dirty="0">
                <a:effectLst/>
                <a:latin typeface="Arial" panose="020B0604020202020204" pitchFamily="34" charset="0"/>
                <a:ea typeface="Calibri" panose="020F0502020204030204" pitchFamily="34" charset="0"/>
                <a:cs typeface="Arial" panose="020B0604020202020204" pitchFamily="34" charset="0"/>
              </a:rPr>
              <a:t>Social Science &amp; Medicine</a:t>
            </a:r>
            <a:r>
              <a:rPr lang="en-US" sz="1600" i="1" dirty="0">
                <a:latin typeface="Arial" panose="020B0604020202020204" pitchFamily="34" charset="0"/>
                <a:ea typeface="Calibri" panose="020F0502020204030204" pitchFamily="34" charset="0"/>
                <a:cs typeface="Arial" panose="020B0604020202020204" pitchFamily="34" charset="0"/>
              </a:rPr>
              <a:t>. </a:t>
            </a:r>
            <a:r>
              <a:rPr lang="en-US" sz="1600" dirty="0">
                <a:latin typeface="Arial" panose="020B0604020202020204" pitchFamily="34" charset="0"/>
                <a:ea typeface="Calibri" panose="020F0502020204030204" pitchFamily="34" charset="0"/>
                <a:cs typeface="Arial" panose="020B0604020202020204" pitchFamily="34" charset="0"/>
              </a:rPr>
              <a:t>2021;</a:t>
            </a:r>
            <a:r>
              <a:rPr lang="en-US" sz="1600" dirty="0">
                <a:effectLst/>
                <a:latin typeface="Arial" panose="020B0604020202020204" pitchFamily="34" charset="0"/>
                <a:ea typeface="Calibri" panose="020F0502020204030204" pitchFamily="34" charset="0"/>
                <a:cs typeface="Arial" panose="020B0604020202020204" pitchFamily="34" charset="0"/>
              </a:rPr>
              <a:t>289(5),114365</a:t>
            </a:r>
          </a:p>
          <a:p>
            <a:pPr marL="457200" indent="-457200">
              <a:lnSpc>
                <a:spcPct val="110000"/>
              </a:lnSpc>
              <a:spcBef>
                <a:spcPts val="0"/>
              </a:spcBef>
              <a:buFont typeface="+mj-lt"/>
              <a:buAutoNum type="arabicPeriod"/>
            </a:pPr>
            <a:r>
              <a:rPr lang="en-US" sz="1600" dirty="0">
                <a:effectLst/>
                <a:latin typeface="Arial" panose="020B0604020202020204" pitchFamily="34" charset="0"/>
                <a:ea typeface="Calibri" panose="020F0502020204030204" pitchFamily="34" charset="0"/>
                <a:cs typeface="Arial" panose="020B0604020202020204" pitchFamily="34" charset="0"/>
              </a:rPr>
              <a:t>Mieso, </a:t>
            </a:r>
            <a:r>
              <a:rPr lang="en-US" sz="1600" dirty="0">
                <a:latin typeface="Arial" panose="020B0604020202020204" pitchFamily="34" charset="0"/>
                <a:ea typeface="Calibri" panose="020F0502020204030204" pitchFamily="34" charset="0"/>
                <a:cs typeface="Arial" panose="020B0604020202020204" pitchFamily="34" charset="0"/>
              </a:rPr>
              <a:t>BR</a:t>
            </a:r>
            <a:r>
              <a:rPr lang="en-US" sz="1600" dirty="0">
                <a:effectLst/>
                <a:latin typeface="Arial" panose="020B0604020202020204" pitchFamily="34" charset="0"/>
                <a:ea typeface="Calibri" panose="020F0502020204030204" pitchFamily="34" charset="0"/>
                <a:cs typeface="Arial" panose="020B0604020202020204" pitchFamily="34" charset="0"/>
              </a:rPr>
              <a:t>, Burrow, H, &amp; Lam, </a:t>
            </a:r>
            <a:r>
              <a:rPr lang="en-US" sz="1600" dirty="0">
                <a:latin typeface="Arial" panose="020B0604020202020204" pitchFamily="34" charset="0"/>
                <a:ea typeface="Calibri" panose="020F0502020204030204" pitchFamily="34" charset="0"/>
                <a:cs typeface="Arial" panose="020B0604020202020204" pitchFamily="34" charset="0"/>
              </a:rPr>
              <a:t>SK</a:t>
            </a:r>
            <a:r>
              <a:rPr lang="en-US" sz="1600" dirty="0">
                <a:effectLst/>
                <a:latin typeface="Arial" panose="020B0604020202020204" pitchFamily="34" charset="0"/>
                <a:ea typeface="Calibri" panose="020F0502020204030204" pitchFamily="34" charset="0"/>
                <a:cs typeface="Arial" panose="020B0604020202020204" pitchFamily="34" charset="0"/>
              </a:rPr>
              <a:t>. Beyond Statistics: Uncovering the roots of racial </a:t>
            </a:r>
            <a:r>
              <a:rPr lang="en-US" sz="1600" dirty="0">
                <a:latin typeface="Arial" panose="020B0604020202020204" pitchFamily="34" charset="0"/>
                <a:ea typeface="Calibri" panose="020F0502020204030204" pitchFamily="34" charset="0"/>
                <a:cs typeface="Arial" panose="020B0604020202020204" pitchFamily="34" charset="0"/>
              </a:rPr>
              <a:t>d</a:t>
            </a:r>
            <a:r>
              <a:rPr lang="en-US" sz="1600" dirty="0">
                <a:effectLst/>
                <a:latin typeface="Arial" panose="020B0604020202020204" pitchFamily="34" charset="0"/>
                <a:ea typeface="Calibri" panose="020F0502020204030204" pitchFamily="34" charset="0"/>
                <a:cs typeface="Arial" panose="020B0604020202020204" pitchFamily="34" charset="0"/>
              </a:rPr>
              <a:t>isparities in breastfeeding.</a:t>
            </a:r>
            <a:r>
              <a:rPr lang="en-US" sz="1600" i="1" dirty="0">
                <a:effectLst/>
                <a:latin typeface="Arial" panose="020B0604020202020204" pitchFamily="34" charset="0"/>
                <a:ea typeface="Calibri" panose="020F0502020204030204" pitchFamily="34" charset="0"/>
                <a:cs typeface="Arial" panose="020B0604020202020204" pitchFamily="34" charset="0"/>
              </a:rPr>
              <a:t> Pediatrics</a:t>
            </a:r>
            <a:r>
              <a:rPr lang="en-US" sz="1600" i="1" dirty="0">
                <a:latin typeface="Arial" panose="020B0604020202020204" pitchFamily="34" charset="0"/>
                <a:ea typeface="Calibri" panose="020F0502020204030204" pitchFamily="34" charset="0"/>
                <a:cs typeface="Arial" panose="020B0604020202020204" pitchFamily="34" charset="0"/>
              </a:rPr>
              <a:t>.</a:t>
            </a:r>
            <a:r>
              <a:rPr lang="en-US" sz="1600" dirty="0">
                <a:latin typeface="Arial" panose="020B0604020202020204" pitchFamily="34" charset="0"/>
                <a:ea typeface="Calibri" panose="020F0502020204030204" pitchFamily="34" charset="0"/>
                <a:cs typeface="Arial" panose="020B0604020202020204" pitchFamily="34" charset="0"/>
              </a:rPr>
              <a:t> 2021;</a:t>
            </a:r>
            <a:r>
              <a:rPr lang="en-US" sz="1600" dirty="0">
                <a:effectLst/>
                <a:latin typeface="Arial" panose="020B0604020202020204" pitchFamily="34" charset="0"/>
                <a:ea typeface="Calibri" panose="020F0502020204030204" pitchFamily="34" charset="0"/>
                <a:cs typeface="Arial" panose="020B0604020202020204" pitchFamily="34" charset="0"/>
              </a:rPr>
              <a:t>147(5)</a:t>
            </a:r>
            <a:r>
              <a:rPr lang="en-US" sz="1600" b="0" i="0" dirty="0">
                <a:solidFill>
                  <a:srgbClr val="1A1A1A"/>
                </a:solidFill>
                <a:effectLst/>
                <a:latin typeface="Arial" panose="020B0604020202020204" pitchFamily="34" charset="0"/>
                <a:cs typeface="Arial" panose="020B0604020202020204" pitchFamily="34" charset="0"/>
              </a:rPr>
              <a:t> e2020037887</a:t>
            </a:r>
          </a:p>
          <a:p>
            <a:pPr marL="457200" indent="-457200">
              <a:lnSpc>
                <a:spcPct val="110000"/>
              </a:lnSpc>
              <a:spcBef>
                <a:spcPts val="0"/>
              </a:spcBef>
              <a:buFont typeface="+mj-lt"/>
              <a:buAutoNum type="arabicPeriod"/>
            </a:pP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457200" indent="-457200">
              <a:lnSpc>
                <a:spcPct val="110000"/>
              </a:lnSpc>
              <a:spcBef>
                <a:spcPts val="0"/>
              </a:spcBef>
              <a:buFont typeface="+mj-lt"/>
              <a:buAutoNum type="arabicPeriod"/>
            </a:pPr>
            <a:endParaRPr lang="en-US" sz="19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a:p>
        </p:txBody>
      </p:sp>
      <p:sp>
        <p:nvSpPr>
          <p:cNvPr id="6" name="Title 1">
            <a:extLst>
              <a:ext uri="{FF2B5EF4-FFF2-40B4-BE49-F238E27FC236}">
                <a16:creationId xmlns:a16="http://schemas.microsoft.com/office/drawing/2014/main" id="{E7667D77-B0FE-2CAD-EFB5-E88BB27AE0AD}"/>
              </a:ext>
            </a:extLst>
          </p:cNvPr>
          <p:cNvSpPr>
            <a:spLocks noGrp="1"/>
          </p:cNvSpPr>
          <p:nvPr>
            <p:ph type="title"/>
          </p:nvPr>
        </p:nvSpPr>
        <p:spPr>
          <a:xfrm>
            <a:off x="457200" y="475360"/>
            <a:ext cx="8229600" cy="1143000"/>
          </a:xfrm>
        </p:spPr>
        <p:txBody>
          <a:bodyPr/>
          <a:lstStyle/>
          <a:p>
            <a:r>
              <a:rPr lang="en-US" sz="4400" dirty="0">
                <a:solidFill>
                  <a:schemeClr val="tx1"/>
                </a:solidFill>
                <a:latin typeface="Arial" panose="020B0604020202020204" pitchFamily="34" charset="0"/>
                <a:cs typeface="Arial" panose="020B0604020202020204" pitchFamily="34" charset="0"/>
              </a:rPr>
              <a:t>References</a:t>
            </a:r>
          </a:p>
        </p:txBody>
      </p:sp>
    </p:spTree>
    <p:extLst>
      <p:ext uri="{BB962C8B-B14F-4D97-AF65-F5344CB8AC3E}">
        <p14:creationId xmlns:p14="http://schemas.microsoft.com/office/powerpoint/2010/main" val="14131252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9519AC-4A46-4934-BFB0-F7CB135A5B3A}"/>
              </a:ext>
            </a:extLst>
          </p:cNvPr>
          <p:cNvSpPr>
            <a:spLocks noGrp="1"/>
          </p:cNvSpPr>
          <p:nvPr>
            <p:ph idx="1"/>
          </p:nvPr>
        </p:nvSpPr>
        <p:spPr>
          <a:xfrm>
            <a:off x="694979" y="1429453"/>
            <a:ext cx="7754042" cy="5139298"/>
          </a:xfrm>
        </p:spPr>
        <p:txBody>
          <a:bodyPr>
            <a:normAutofit fontScale="77500" lnSpcReduction="20000"/>
          </a:bodyPr>
          <a:lstStyle/>
          <a:p>
            <a:pPr marR="0">
              <a:lnSpc>
                <a:spcPct val="120000"/>
              </a:lnSpc>
              <a:spcBef>
                <a:spcPts val="0"/>
              </a:spcBef>
              <a:spcAft>
                <a:spcPts val="0"/>
              </a:spcAft>
              <a:buFont typeface="+mj-lt"/>
              <a:buAutoNum type="arabicPeriod" startAt="8"/>
            </a:pPr>
            <a:r>
              <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Jones KM, Power ML, Queenan JT, Schulkin J. Racial and ethnic disparities in breastfeeding. </a:t>
            </a:r>
            <a:r>
              <a:rPr kumimoji="0" lang="en-US" sz="1900" b="0"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Breastfeed Med. </a:t>
            </a:r>
            <a:r>
              <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2015;10(4):186-196</a:t>
            </a:r>
          </a:p>
          <a:p>
            <a:pPr marR="0">
              <a:lnSpc>
                <a:spcPct val="120000"/>
              </a:lnSpc>
              <a:spcBef>
                <a:spcPts val="0"/>
              </a:spcBef>
              <a:spcAft>
                <a:spcPts val="0"/>
              </a:spcAft>
              <a:buFont typeface="+mj-lt"/>
              <a:buAutoNum type="arabicPeriod" startAt="8"/>
            </a:pPr>
            <a:r>
              <a:rPr lang="en-US" sz="1900" dirty="0">
                <a:solidFill>
                  <a:prstClr val="black"/>
                </a:solidFill>
                <a:latin typeface="Arial" panose="020B0604020202020204" pitchFamily="34" charset="0"/>
                <a:ea typeface="Calibri" panose="020F0502020204030204" pitchFamily="34" charset="0"/>
                <a:cs typeface="Arial" panose="020B0604020202020204" pitchFamily="34" charset="0"/>
              </a:rPr>
              <a:t>Hagan JF, Shaw JS, Duncan PM, </a:t>
            </a:r>
            <a:r>
              <a:rPr lang="en-US" sz="1900" i="1" dirty="0">
                <a:solidFill>
                  <a:prstClr val="black"/>
                </a:solidFill>
                <a:latin typeface="Arial" panose="020B0604020202020204" pitchFamily="34" charset="0"/>
                <a:ea typeface="Calibri" panose="020F0502020204030204" pitchFamily="34" charset="0"/>
                <a:cs typeface="Arial" panose="020B0604020202020204" pitchFamily="34" charset="0"/>
              </a:rPr>
              <a:t>Bright Futures: Guidelines for Health Supervision of Infants, Children, and Adolescents. </a:t>
            </a:r>
            <a:r>
              <a:rPr lang="en-US" sz="1900" dirty="0">
                <a:solidFill>
                  <a:prstClr val="black"/>
                </a:solidFill>
                <a:latin typeface="Arial" panose="020B0604020202020204" pitchFamily="34" charset="0"/>
                <a:ea typeface="Calibri" panose="020F0502020204030204" pitchFamily="34" charset="0"/>
                <a:cs typeface="Arial" panose="020B0604020202020204" pitchFamily="34" charset="0"/>
              </a:rPr>
              <a:t>4th Edition, American Academy of Pediatrics; 2017</a:t>
            </a:r>
            <a:endPar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a:lnSpc>
                <a:spcPct val="120000"/>
              </a:lnSpc>
              <a:buFont typeface="+mj-lt"/>
              <a:buAutoNum type="arabicPeriod" startAt="8"/>
            </a:pPr>
            <a:r>
              <a:rPr lang="en-US" sz="1900" dirty="0">
                <a:solidFill>
                  <a:srgbClr val="1A1A1A"/>
                </a:solidFill>
                <a:effectLst/>
                <a:latin typeface="Arial" panose="020B0604020202020204" pitchFamily="34" charset="0"/>
                <a:ea typeface="Calibri" panose="020F0502020204030204" pitchFamily="34" charset="0"/>
                <a:cs typeface="Arial" panose="020B0604020202020204" pitchFamily="34" charset="0"/>
              </a:rPr>
              <a:t>US Department of Agriculture and US Department of Health and Human Services. </a:t>
            </a:r>
            <a:r>
              <a:rPr lang="en-US" sz="1900" i="1" dirty="0">
                <a:solidFill>
                  <a:srgbClr val="1A1A1A"/>
                </a:solidFill>
                <a:effectLst/>
                <a:latin typeface="Arial" panose="020B0604020202020204" pitchFamily="34" charset="0"/>
                <a:ea typeface="Calibri" panose="020F0502020204030204" pitchFamily="34" charset="0"/>
                <a:cs typeface="Arial" panose="020B0604020202020204" pitchFamily="34" charset="0"/>
              </a:rPr>
              <a:t>Dietary Guidelines for Americans, 2020-2025</a:t>
            </a:r>
            <a:r>
              <a:rPr lang="en-US" sz="1900" dirty="0">
                <a:solidFill>
                  <a:srgbClr val="1A1A1A"/>
                </a:solidFill>
                <a:effectLst/>
                <a:latin typeface="Arial" panose="020B0604020202020204" pitchFamily="34" charset="0"/>
                <a:ea typeface="Calibri" panose="020F0502020204030204" pitchFamily="34" charset="0"/>
                <a:cs typeface="Arial" panose="020B0604020202020204" pitchFamily="34" charset="0"/>
              </a:rPr>
              <a:t>. 9th Edition. </a:t>
            </a:r>
            <a:r>
              <a:rPr lang="en-US" sz="1900" dirty="0">
                <a:latin typeface="Arial" panose="020B0604020202020204" pitchFamily="34" charset="0"/>
                <a:ea typeface="Calibri" panose="020F0502020204030204" pitchFamily="34" charset="0"/>
                <a:cs typeface="Arial" panose="020B0604020202020204" pitchFamily="34" charset="0"/>
              </a:rPr>
              <a:t>Accessed November 3, 2022. </a:t>
            </a:r>
            <a:r>
              <a:rPr lang="en-US" sz="1900"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3"/>
              </a:rPr>
              <a:t>https://www.dietaryguidelines.gov/</a:t>
            </a:r>
            <a:endParaRPr lang="en-US" sz="1900" dirty="0">
              <a:solidFill>
                <a:srgbClr val="1A1A1A"/>
              </a:solidFill>
              <a:effectLst/>
              <a:latin typeface="Arial" panose="020B0604020202020204" pitchFamily="34" charset="0"/>
              <a:ea typeface="Calibri" panose="020F0502020204030204" pitchFamily="34" charset="0"/>
              <a:cs typeface="Arial" panose="020B0604020202020204" pitchFamily="34" charset="0"/>
            </a:endParaRPr>
          </a:p>
          <a:p>
            <a:pPr>
              <a:lnSpc>
                <a:spcPct val="120000"/>
              </a:lnSpc>
              <a:buFont typeface="+mj-lt"/>
              <a:buAutoNum type="arabicPeriod" startAt="8"/>
            </a:pPr>
            <a:r>
              <a:rPr lang="en-US" sz="1900" dirty="0">
                <a:effectLst/>
                <a:latin typeface="Arial" panose="020B0604020202020204" pitchFamily="34" charset="0"/>
                <a:ea typeface="Calibri" panose="020F0502020204030204" pitchFamily="34" charset="0"/>
                <a:cs typeface="Arial" panose="020B0604020202020204" pitchFamily="34" charset="0"/>
              </a:rPr>
              <a:t>American Academy of Pediatrics. Nutrition. HealthyChildren.org. Accessed November 3, 2022. </a:t>
            </a:r>
            <a:r>
              <a:rPr lang="en-US" sz="19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https://www.healthychildren.org/English/ages-stages/baby/feeding-nutrition/Pages/default.aspx</a:t>
            </a:r>
            <a:endParaRPr lang="en-US" sz="1900" u="sng" dirty="0">
              <a:solidFill>
                <a:srgbClr val="0563C1"/>
              </a:solidFill>
              <a:effectLst/>
              <a:latin typeface="Arial" panose="020B0604020202020204" pitchFamily="34" charset="0"/>
              <a:ea typeface="Calibri" panose="020F0502020204030204" pitchFamily="34" charset="0"/>
              <a:cs typeface="Arial" panose="020B0604020202020204" pitchFamily="34" charset="0"/>
            </a:endParaRPr>
          </a:p>
          <a:p>
            <a:pPr marR="0" lvl="0" algn="l" defTabSz="457200" rtl="0" eaLnBrk="1" fontAlgn="auto" latinLnBrk="0" hangingPunct="1">
              <a:lnSpc>
                <a:spcPct val="120000"/>
              </a:lnSpc>
              <a:spcBef>
                <a:spcPct val="20000"/>
              </a:spcBef>
              <a:spcAft>
                <a:spcPts val="0"/>
              </a:spcAft>
              <a:buClrTx/>
              <a:buSzTx/>
              <a:buFont typeface="+mj-lt"/>
              <a:buAutoNum type="arabicPeriod" startAt="8"/>
              <a:tabLst/>
              <a:defRPr/>
            </a:pPr>
            <a:r>
              <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American Academy of Pediatrics. Breastfeeding. HealthyChildren.org. Accessed November 3, 2022. </a:t>
            </a:r>
            <a:r>
              <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hlinkClick r:id="rId5"/>
              </a:rPr>
              <a:t>https://www.healthychildren.org/English/ages-stages/baby/breastfeeding/Pages/default.aspx</a:t>
            </a:r>
            <a:r>
              <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R="0" lvl="0" algn="l" defTabSz="457200" rtl="0" eaLnBrk="1" fontAlgn="auto" latinLnBrk="0" hangingPunct="1">
              <a:lnSpc>
                <a:spcPct val="120000"/>
              </a:lnSpc>
              <a:spcBef>
                <a:spcPct val="20000"/>
              </a:spcBef>
              <a:spcAft>
                <a:spcPts val="0"/>
              </a:spcAft>
              <a:buClrTx/>
              <a:buSzTx/>
              <a:buFont typeface="+mj-lt"/>
              <a:buAutoNum type="arabicPeriod" startAt="8"/>
              <a:tabLst/>
              <a:defRPr/>
            </a:pPr>
            <a:r>
              <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American Academy of Pediatrics. Well-Child Visits: Parent and Patient Education. </a:t>
            </a:r>
            <a:r>
              <a:rPr lang="en-US" sz="1900" dirty="0">
                <a:solidFill>
                  <a:prstClr val="black"/>
                </a:solidFill>
                <a:latin typeface="Arial" panose="020B0604020202020204" pitchFamily="34" charset="0"/>
                <a:ea typeface="Calibri" panose="020F0502020204030204" pitchFamily="34" charset="0"/>
                <a:cs typeface="Arial" panose="020B0604020202020204" pitchFamily="34" charset="0"/>
              </a:rPr>
              <a:t>a</a:t>
            </a:r>
            <a:r>
              <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ap.org</a:t>
            </a:r>
            <a:r>
              <a:rPr lang="en-US" sz="1900" dirty="0">
                <a:solidFill>
                  <a:prstClr val="black"/>
                </a:solidFill>
                <a:latin typeface="Arial" panose="020B0604020202020204" pitchFamily="34" charset="0"/>
                <a:ea typeface="Calibri" panose="020F0502020204030204" pitchFamily="34" charset="0"/>
                <a:cs typeface="Arial" panose="020B0604020202020204" pitchFamily="34" charset="0"/>
              </a:rPr>
              <a:t>/brightfutures</a:t>
            </a:r>
            <a:r>
              <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Accessed </a:t>
            </a:r>
            <a:r>
              <a:rPr lang="en-US" sz="1900" dirty="0">
                <a:solidFill>
                  <a:prstClr val="black"/>
                </a:solidFill>
                <a:latin typeface="Arial" panose="020B0604020202020204" pitchFamily="34" charset="0"/>
                <a:ea typeface="Calibri" panose="020F0502020204030204" pitchFamily="34" charset="0"/>
                <a:cs typeface="Arial" panose="020B0604020202020204" pitchFamily="34" charset="0"/>
              </a:rPr>
              <a:t>November 3,</a:t>
            </a:r>
            <a:r>
              <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2022. </a:t>
            </a:r>
            <a:r>
              <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hlinkClick r:id="rId6"/>
              </a:rPr>
              <a:t>https://www.aap.org/en/practice-management/bright-futures/bright-futures-family-centered-care/well-child-visits-parent-and-patient-education/</a:t>
            </a:r>
            <a:endParaRPr kumimoji="0" lang="en-US" sz="19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R="0" lvl="0" algn="l" defTabSz="457200" rtl="0" eaLnBrk="1" fontAlgn="auto" latinLnBrk="0" hangingPunct="1">
              <a:lnSpc>
                <a:spcPct val="120000"/>
              </a:lnSpc>
              <a:spcBef>
                <a:spcPct val="20000"/>
              </a:spcBef>
              <a:spcAft>
                <a:spcPts val="0"/>
              </a:spcAft>
              <a:buClrTx/>
              <a:buSzTx/>
              <a:buFont typeface="+mj-lt"/>
              <a:buAutoNum type="arabicPeriod" startAt="8"/>
              <a:tabLst/>
              <a:defRPr/>
            </a:pPr>
            <a:r>
              <a:rPr lang="en-US" sz="1900" dirty="0">
                <a:solidFill>
                  <a:prstClr val="black"/>
                </a:solidFill>
                <a:latin typeface="Arial" panose="020B0604020202020204" pitchFamily="34" charset="0"/>
                <a:ea typeface="Calibri" panose="020F0502020204030204" pitchFamily="34" charset="0"/>
                <a:cs typeface="Arial" panose="020B0604020202020204" pitchFamily="34" charset="0"/>
              </a:rPr>
              <a:t>Meek JY and Noble L.  Policy Statement:  Breastfeeding and the Use of Human Milk.  </a:t>
            </a:r>
            <a:r>
              <a:rPr lang="en-US" sz="1900" i="1" dirty="0">
                <a:solidFill>
                  <a:prstClr val="black"/>
                </a:solidFill>
                <a:latin typeface="Arial" panose="020B0604020202020204" pitchFamily="34" charset="0"/>
                <a:ea typeface="Calibri" panose="020F0502020204030204" pitchFamily="34" charset="0"/>
                <a:cs typeface="Arial" panose="020B0604020202020204" pitchFamily="34" charset="0"/>
              </a:rPr>
              <a:t>Pediatrics.</a:t>
            </a:r>
            <a:r>
              <a:rPr lang="en-US" sz="1900" dirty="0">
                <a:solidFill>
                  <a:prstClr val="black"/>
                </a:solidFill>
                <a:latin typeface="Arial" panose="020B0604020202020204" pitchFamily="34" charset="0"/>
                <a:ea typeface="Calibri" panose="020F0502020204030204" pitchFamily="34" charset="0"/>
                <a:cs typeface="Arial" panose="020B0604020202020204" pitchFamily="34" charset="0"/>
              </a:rPr>
              <a:t>  2022; 150(1):e2022057988.</a:t>
            </a:r>
            <a:endParaRPr lang="en-US" sz="1600"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US" sz="2400" dirty="0">
              <a:effectLst/>
              <a:ea typeface="Calibri" panose="020F0502020204030204" pitchFamily="34" charset="0"/>
              <a:cs typeface="Times New Roman" panose="02020603050405020304" pitchFamily="18" charset="0"/>
            </a:endParaRPr>
          </a:p>
        </p:txBody>
      </p:sp>
      <p:sp>
        <p:nvSpPr>
          <p:cNvPr id="8" name="Title 1">
            <a:extLst>
              <a:ext uri="{FF2B5EF4-FFF2-40B4-BE49-F238E27FC236}">
                <a16:creationId xmlns:a16="http://schemas.microsoft.com/office/drawing/2014/main" id="{55CBBF85-BA7D-4359-B6F9-7A98E0C82F65}"/>
              </a:ext>
            </a:extLst>
          </p:cNvPr>
          <p:cNvSpPr>
            <a:spLocks noGrp="1"/>
          </p:cNvSpPr>
          <p:nvPr>
            <p:ph type="title"/>
          </p:nvPr>
        </p:nvSpPr>
        <p:spPr>
          <a:xfrm>
            <a:off x="457200" y="475360"/>
            <a:ext cx="8229600" cy="1143000"/>
          </a:xfrm>
        </p:spPr>
        <p:txBody>
          <a:bodyPr/>
          <a:lstStyle/>
          <a:p>
            <a:r>
              <a:rPr lang="en-US" sz="4400" dirty="0">
                <a:solidFill>
                  <a:schemeClr val="tx1"/>
                </a:solidFill>
                <a:latin typeface="Arial" panose="020B0604020202020204" pitchFamily="34" charset="0"/>
                <a:cs typeface="Arial" panose="020B0604020202020204" pitchFamily="34" charset="0"/>
              </a:rPr>
              <a:t>References</a:t>
            </a:r>
          </a:p>
        </p:txBody>
      </p:sp>
    </p:spTree>
    <p:extLst>
      <p:ext uri="{BB962C8B-B14F-4D97-AF65-F5344CB8AC3E}">
        <p14:creationId xmlns:p14="http://schemas.microsoft.com/office/powerpoint/2010/main" val="913630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C8AE50E-0865-45BB-84C8-9D20126E6D19}"/>
              </a:ext>
            </a:extLst>
          </p:cNvPr>
          <p:cNvSpPr>
            <a:spLocks noGrp="1"/>
          </p:cNvSpPr>
          <p:nvPr>
            <p:ph type="body" idx="1"/>
          </p:nvPr>
        </p:nvSpPr>
        <p:spPr>
          <a:xfrm>
            <a:off x="3261448" y="1943206"/>
            <a:ext cx="5167850" cy="3679828"/>
          </a:xfrm>
        </p:spPr>
        <p:txBody>
          <a:bodyPr>
            <a:normAutofit lnSpcReduction="10000"/>
          </a:bodyPr>
          <a:lstStyle/>
          <a:p>
            <a:pPr algn="l"/>
            <a:r>
              <a:rPr lang="en-US" sz="1800" b="1" dirty="0">
                <a:solidFill>
                  <a:srgbClr val="222222"/>
                </a:solidFill>
                <a:effectLst/>
                <a:latin typeface="Arial" panose="020B0604020202020204" pitchFamily="34" charset="0"/>
                <a:ea typeface="Calibri" panose="020F0502020204030204" pitchFamily="34" charset="0"/>
                <a:cs typeface="Arial" panose="020B0604020202020204" pitchFamily="34" charset="0"/>
              </a:rPr>
              <a:t>As a result of completing this module, the participant will be able to:</a:t>
            </a:r>
          </a:p>
          <a:p>
            <a:pPr marL="342900" indent="-342900" algn="l">
              <a:buFont typeface="Wingdings" panose="05000000000000000000" pitchFamily="2" charset="2"/>
              <a:buChar char="q"/>
            </a:pPr>
            <a:r>
              <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Promote healthy eating and </a:t>
            </a: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growth</a:t>
            </a:r>
            <a:r>
              <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 starting in the newborn period.</a:t>
            </a:r>
          </a:p>
          <a:p>
            <a:pPr marL="342900" indent="-342900" algn="l">
              <a:buFont typeface="Wingdings" panose="05000000000000000000" pitchFamily="2" charset="2"/>
              <a:buChar char="q"/>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Identify important aspects of the</a:t>
            </a:r>
            <a:r>
              <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 maternal history. </a:t>
            </a:r>
          </a:p>
          <a:p>
            <a:pPr marL="342900" indent="-342900" algn="l">
              <a:buFont typeface="Wingdings" panose="05000000000000000000" pitchFamily="2" charset="2"/>
              <a:buChar char="q"/>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D</a:t>
            </a:r>
            <a:r>
              <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evelop an approach to assess parent responsiveness to infant hunger and satiety cues, breastfeeding</a:t>
            </a: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 in the absences of hunger, </a:t>
            </a:r>
            <a:r>
              <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sleep duration and quality.</a:t>
            </a:r>
          </a:p>
          <a:p>
            <a:pPr marL="342900" indent="-342900" algn="l">
              <a:buFont typeface="Wingdings" panose="05000000000000000000" pitchFamily="2" charset="2"/>
              <a:buChar char="q"/>
            </a:pP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Provide on overview of</a:t>
            </a:r>
            <a:r>
              <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 sociocultural, economi</a:t>
            </a:r>
            <a:r>
              <a:rPr lang="en-US" sz="1800" dirty="0">
                <a:solidFill>
                  <a:schemeClr val="tx1"/>
                </a:solidFill>
                <a:latin typeface="Arial" panose="020B0604020202020204" pitchFamily="34" charset="0"/>
                <a:ea typeface="Calibri" panose="020F0502020204030204" pitchFamily="34" charset="0"/>
                <a:cs typeface="Arial" panose="020B0604020202020204" pitchFamily="34" charset="0"/>
              </a:rPr>
              <a:t>c, or other barriers to food and nutritional needs.</a:t>
            </a:r>
            <a:endPar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5" name="Graphic 4" descr="Woman with baby with solid fill">
            <a:extLst>
              <a:ext uri="{FF2B5EF4-FFF2-40B4-BE49-F238E27FC236}">
                <a16:creationId xmlns:a16="http://schemas.microsoft.com/office/drawing/2014/main" id="{C2DC9B7A-CBC0-4E9B-A6C7-2E220EBDFF1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7817" y="2002196"/>
            <a:ext cx="3271653" cy="3271653"/>
          </a:xfrm>
          <a:prstGeom prst="rect">
            <a:avLst/>
          </a:prstGeom>
        </p:spPr>
      </p:pic>
      <p:sp>
        <p:nvSpPr>
          <p:cNvPr id="8" name="Title 1">
            <a:extLst>
              <a:ext uri="{FF2B5EF4-FFF2-40B4-BE49-F238E27FC236}">
                <a16:creationId xmlns:a16="http://schemas.microsoft.com/office/drawing/2014/main" id="{4B64716A-42C4-C703-C6E0-AA37735C0983}"/>
              </a:ext>
            </a:extLst>
          </p:cNvPr>
          <p:cNvSpPr>
            <a:spLocks noGrp="1"/>
          </p:cNvSpPr>
          <p:nvPr>
            <p:ph type="title"/>
          </p:nvPr>
        </p:nvSpPr>
        <p:spPr>
          <a:xfrm>
            <a:off x="2465614" y="919179"/>
            <a:ext cx="4546963" cy="733832"/>
          </a:xfrm>
        </p:spPr>
        <p:txBody>
          <a:bodyPr>
            <a:noAutofit/>
          </a:bodyPr>
          <a:lstStyle/>
          <a:p>
            <a:r>
              <a:rPr lang="en-US" sz="4400" dirty="0">
                <a:solidFill>
                  <a:schemeClr val="tx1"/>
                </a:solidFill>
                <a:latin typeface="Arial" panose="020B0604020202020204" pitchFamily="34" charset="0"/>
                <a:cs typeface="Arial" panose="020B0604020202020204" pitchFamily="34" charset="0"/>
              </a:rPr>
              <a:t> </a:t>
            </a:r>
            <a:r>
              <a:rPr lang="en-US" sz="4400" b="0" cap="none" dirty="0">
                <a:latin typeface="Arial" panose="020B0604020202020204" pitchFamily="34" charset="0"/>
                <a:cs typeface="Arial" panose="020B0604020202020204" pitchFamily="34" charset="0"/>
              </a:rPr>
              <a:t>Main Objectives</a:t>
            </a:r>
            <a:endParaRPr lang="en-US" sz="4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3515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8271"/>
            <a:ext cx="8229600" cy="1143000"/>
          </a:xfrm>
          <a:prstGeom prst="rect">
            <a:avLst/>
          </a:prstGeom>
        </p:spPr>
        <p:txBody>
          <a:bodyPr>
            <a:normAutofit/>
          </a:bodyPr>
          <a:lstStyle/>
          <a:p>
            <a:r>
              <a:rPr lang="en-US" dirty="0">
                <a:latin typeface="Arial" panose="020B0604020202020204" pitchFamily="34" charset="0"/>
                <a:cs typeface="Arial" panose="020B0604020202020204" pitchFamily="34" charset="0"/>
              </a:rPr>
              <a:t>Scope in Pediatrics</a:t>
            </a:r>
          </a:p>
        </p:txBody>
      </p:sp>
      <p:sp>
        <p:nvSpPr>
          <p:cNvPr id="3" name="Content Placeholder 2"/>
          <p:cNvSpPr>
            <a:spLocks noGrp="1"/>
          </p:cNvSpPr>
          <p:nvPr>
            <p:ph idx="1"/>
          </p:nvPr>
        </p:nvSpPr>
        <p:spPr>
          <a:xfrm>
            <a:off x="457200" y="1624912"/>
            <a:ext cx="8390238" cy="4525963"/>
          </a:xfrm>
        </p:spPr>
        <p:txBody>
          <a:bodyPr>
            <a:normAutofit/>
          </a:bodyPr>
          <a:lstStyle/>
          <a:p>
            <a:pPr marL="457200" marR="0">
              <a:lnSpc>
                <a:spcPct val="110000"/>
              </a:lnSpc>
              <a:spcBef>
                <a:spcPts val="0"/>
              </a:spcBef>
              <a:spcAft>
                <a:spcPts val="0"/>
              </a:spcAft>
            </a:pPr>
            <a:r>
              <a:rPr lang="en-US" sz="2200" dirty="0">
                <a:latin typeface="Arial" panose="020B0604020202020204" pitchFamily="34" charset="0"/>
                <a:ea typeface="Calibri" panose="020F0502020204030204" pitchFamily="34" charset="0"/>
                <a:cs typeface="Arial" panose="020B0604020202020204" pitchFamily="34" charset="0"/>
              </a:rPr>
              <a:t>A</a:t>
            </a:r>
            <a:r>
              <a:rPr lang="en-US" sz="2200" kern="1200" dirty="0">
                <a:effectLst/>
                <a:latin typeface="Arial" panose="020B0604020202020204" pitchFamily="34" charset="0"/>
                <a:ea typeface="Calibri" panose="020F0502020204030204" pitchFamily="34" charset="0"/>
                <a:cs typeface="Arial" panose="020B0604020202020204" pitchFamily="34" charset="0"/>
              </a:rPr>
              <a:t>dequate nutrition </a:t>
            </a:r>
            <a:r>
              <a:rPr lang="en-US" sz="2200" dirty="0">
                <a:latin typeface="Arial" panose="020B0604020202020204" pitchFamily="34" charset="0"/>
                <a:ea typeface="Calibri" panose="020F0502020204030204" pitchFamily="34" charset="0"/>
                <a:cs typeface="Arial" panose="020B0604020202020204" pitchFamily="34" charset="0"/>
              </a:rPr>
              <a:t>during infancy is essential in order to ensure the health, growth and development of infants and children.</a:t>
            </a:r>
            <a:br>
              <a:rPr lang="en-US" sz="2200" dirty="0">
                <a:latin typeface="Arial" panose="020B0604020202020204" pitchFamily="34" charset="0"/>
                <a:ea typeface="Calibri" panose="020F0502020204030204" pitchFamily="34" charset="0"/>
                <a:cs typeface="Arial" panose="020B0604020202020204" pitchFamily="34" charset="0"/>
              </a:rPr>
            </a:br>
            <a:endParaRPr lang="en-US" sz="2200" dirty="0">
              <a:latin typeface="Arial" panose="020B0604020202020204" pitchFamily="34" charset="0"/>
              <a:ea typeface="Calibri" panose="020F0502020204030204" pitchFamily="34" charset="0"/>
              <a:cs typeface="Arial" panose="020B0604020202020204" pitchFamily="34" charset="0"/>
            </a:endParaRPr>
          </a:p>
          <a:p>
            <a:pPr marL="457200" marR="0">
              <a:lnSpc>
                <a:spcPct val="110000"/>
              </a:lnSpc>
              <a:spcBef>
                <a:spcPts val="0"/>
              </a:spcBef>
              <a:spcAft>
                <a:spcPts val="0"/>
              </a:spcAft>
            </a:pPr>
            <a:r>
              <a:rPr lang="en-US" sz="2200" kern="1200" dirty="0">
                <a:effectLst/>
                <a:latin typeface="Arial" panose="020B0604020202020204" pitchFamily="34" charset="0"/>
                <a:ea typeface="Calibri" panose="020F0502020204030204" pitchFamily="34" charset="0"/>
                <a:cs typeface="Arial" panose="020B0604020202020204" pitchFamily="34" charset="0"/>
              </a:rPr>
              <a:t>The pediatric health care professional will be able to:</a:t>
            </a:r>
            <a:endParaRPr lang="en-US" sz="2200" dirty="0">
              <a:effectLst/>
              <a:latin typeface="Arial" panose="020B0604020202020204" pitchFamily="34" charset="0"/>
              <a:ea typeface="Calibri" panose="020F0502020204030204" pitchFamily="34" charset="0"/>
              <a:cs typeface="Arial" panose="020B0604020202020204" pitchFamily="34" charset="0"/>
            </a:endParaRPr>
          </a:p>
          <a:p>
            <a:pPr marR="0" lvl="1">
              <a:lnSpc>
                <a:spcPct val="110000"/>
              </a:lnSpc>
              <a:spcBef>
                <a:spcPts val="0"/>
              </a:spcBef>
              <a:spcAft>
                <a:spcPts val="0"/>
              </a:spcAft>
              <a:buFont typeface="Wingdings" panose="05000000000000000000" pitchFamily="2" charset="2"/>
              <a:buChar char="ü"/>
            </a:pPr>
            <a:r>
              <a:rPr lang="en-US" sz="2200" kern="1200" dirty="0">
                <a:effectLst/>
                <a:latin typeface="Arial" panose="020B0604020202020204" pitchFamily="34" charset="0"/>
                <a:ea typeface="Calibri" panose="020F0502020204030204" pitchFamily="34" charset="0"/>
                <a:cs typeface="Arial" panose="020B0604020202020204" pitchFamily="34" charset="0"/>
              </a:rPr>
              <a:t>Identify the role of the pediatric health care professional in promoting and protecting breastfeeding.</a:t>
            </a:r>
            <a:endParaRPr lang="en-US" sz="2200" dirty="0">
              <a:effectLst/>
              <a:latin typeface="Arial" panose="020B0604020202020204" pitchFamily="34" charset="0"/>
              <a:ea typeface="Calibri" panose="020F0502020204030204" pitchFamily="34" charset="0"/>
              <a:cs typeface="Arial" panose="020B0604020202020204" pitchFamily="34" charset="0"/>
            </a:endParaRPr>
          </a:p>
          <a:p>
            <a:pPr marR="0" lvl="1">
              <a:lnSpc>
                <a:spcPct val="110000"/>
              </a:lnSpc>
              <a:spcBef>
                <a:spcPts val="0"/>
              </a:spcBef>
              <a:spcAft>
                <a:spcPts val="0"/>
              </a:spcAft>
              <a:buFont typeface="Wingdings" panose="05000000000000000000" pitchFamily="2" charset="2"/>
              <a:buChar char="ü"/>
            </a:pPr>
            <a:r>
              <a:rPr lang="en-US" sz="2200" kern="1200" dirty="0">
                <a:effectLst/>
                <a:latin typeface="Arial" panose="020B0604020202020204" pitchFamily="34" charset="0"/>
                <a:ea typeface="Calibri" panose="020F0502020204030204" pitchFamily="34" charset="0"/>
                <a:cs typeface="Arial" panose="020B0604020202020204" pitchFamily="34" charset="0"/>
              </a:rPr>
              <a:t>Describe the benefits of breastfeeding.</a:t>
            </a:r>
            <a:endParaRPr lang="en-US" sz="2200" dirty="0">
              <a:effectLst/>
              <a:latin typeface="Arial" panose="020B0604020202020204" pitchFamily="34" charset="0"/>
              <a:ea typeface="Calibri" panose="020F0502020204030204" pitchFamily="34" charset="0"/>
              <a:cs typeface="Arial" panose="020B0604020202020204" pitchFamily="34" charset="0"/>
            </a:endParaRPr>
          </a:p>
          <a:p>
            <a:pPr marR="0" lvl="1">
              <a:lnSpc>
                <a:spcPct val="110000"/>
              </a:lnSpc>
              <a:spcBef>
                <a:spcPts val="0"/>
              </a:spcBef>
              <a:spcAft>
                <a:spcPts val="0"/>
              </a:spcAft>
              <a:buFont typeface="Wingdings" panose="05000000000000000000" pitchFamily="2" charset="2"/>
              <a:buChar char="ü"/>
            </a:pPr>
            <a:r>
              <a:rPr lang="en-US" sz="2200" kern="1200" dirty="0">
                <a:effectLst/>
                <a:latin typeface="Arial" panose="020B0604020202020204" pitchFamily="34" charset="0"/>
                <a:ea typeface="Calibri" panose="020F0502020204030204" pitchFamily="34" charset="0"/>
                <a:cs typeface="Arial" panose="020B0604020202020204" pitchFamily="34" charset="0"/>
              </a:rPr>
              <a:t>Identify reasons a mother may decide not to breastfeed.</a:t>
            </a:r>
            <a:endParaRPr lang="en-US" sz="2200" dirty="0">
              <a:effectLst/>
              <a:latin typeface="Arial" panose="020B0604020202020204" pitchFamily="34" charset="0"/>
              <a:ea typeface="Calibri" panose="020F0502020204030204" pitchFamily="34" charset="0"/>
              <a:cs typeface="Arial" panose="020B0604020202020204" pitchFamily="34" charset="0"/>
            </a:endParaRPr>
          </a:p>
          <a:p>
            <a:pPr marR="0" lvl="1">
              <a:lnSpc>
                <a:spcPct val="110000"/>
              </a:lnSpc>
              <a:spcBef>
                <a:spcPts val="0"/>
              </a:spcBef>
              <a:spcAft>
                <a:spcPts val="0"/>
              </a:spcAft>
              <a:buFont typeface="Wingdings" panose="05000000000000000000" pitchFamily="2" charset="2"/>
              <a:buChar char="ü"/>
            </a:pPr>
            <a:r>
              <a:rPr lang="en-US" sz="2200" kern="1200" dirty="0">
                <a:effectLst/>
                <a:latin typeface="Arial" panose="020B0604020202020204" pitchFamily="34" charset="0"/>
                <a:ea typeface="Calibri" panose="020F0502020204030204" pitchFamily="34" charset="0"/>
                <a:cs typeface="Arial" panose="020B0604020202020204" pitchFamily="34" charset="0"/>
              </a:rPr>
              <a:t>Use best practices to promote healthy </a:t>
            </a:r>
            <a:r>
              <a:rPr lang="en-US" sz="2200" dirty="0">
                <a:latin typeface="Arial" panose="020B0604020202020204" pitchFamily="34" charset="0"/>
                <a:ea typeface="Calibri" panose="020F0502020204030204" pitchFamily="34" charset="0"/>
                <a:cs typeface="Arial" panose="020B0604020202020204" pitchFamily="34" charset="0"/>
              </a:rPr>
              <a:t>growth</a:t>
            </a:r>
            <a:r>
              <a:rPr lang="en-US" sz="2200" kern="1200" dirty="0">
                <a:effectLst/>
                <a:latin typeface="Arial" panose="020B0604020202020204" pitchFamily="34" charset="0"/>
                <a:ea typeface="Calibri" panose="020F0502020204030204" pitchFamily="34" charset="0"/>
                <a:cs typeface="Arial" panose="020B0604020202020204" pitchFamily="34" charset="0"/>
              </a:rPr>
              <a:t> beginning in the newborn period and address the barriers that may be present.</a:t>
            </a:r>
            <a:endParaRPr lang="en-US" sz="22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90221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F8FBC-198B-4793-A7C6-BD33BB8E9F50}"/>
              </a:ext>
            </a:extLst>
          </p:cNvPr>
          <p:cNvSpPr>
            <a:spLocks noGrp="1"/>
          </p:cNvSpPr>
          <p:nvPr>
            <p:ph type="title"/>
          </p:nvPr>
        </p:nvSpPr>
        <p:spPr>
          <a:xfrm>
            <a:off x="171450" y="848116"/>
            <a:ext cx="8686800" cy="733832"/>
          </a:xfrm>
        </p:spPr>
        <p:txBody>
          <a:bodyPr>
            <a:normAutofit fontScale="90000"/>
          </a:bodyPr>
          <a:lstStyle/>
          <a:p>
            <a:r>
              <a:rPr lang="en-US" sz="4400" dirty="0">
                <a:solidFill>
                  <a:schemeClr val="tx1"/>
                </a:solidFill>
                <a:latin typeface="Arial" panose="020B0604020202020204" pitchFamily="34" charset="0"/>
                <a:cs typeface="Arial" panose="020B0604020202020204" pitchFamily="34" charset="0"/>
              </a:rPr>
              <a:t> </a:t>
            </a:r>
            <a:r>
              <a:rPr lang="en-US" sz="4400" b="0" dirty="0">
                <a:solidFill>
                  <a:schemeClr val="tx1"/>
                </a:solidFill>
                <a:latin typeface="Arial" panose="020B0604020202020204" pitchFamily="34" charset="0"/>
                <a:cs typeface="Arial" panose="020B0604020202020204" pitchFamily="34" charset="0"/>
              </a:rPr>
              <a:t>Disparities Related to Breastfeeding</a:t>
            </a:r>
          </a:p>
        </p:txBody>
      </p:sp>
      <p:sp>
        <p:nvSpPr>
          <p:cNvPr id="3" name="Content Placeholder 2">
            <a:extLst>
              <a:ext uri="{FF2B5EF4-FFF2-40B4-BE49-F238E27FC236}">
                <a16:creationId xmlns:a16="http://schemas.microsoft.com/office/drawing/2014/main" id="{58CFB17C-D571-4C04-BB23-624AF2501D6A}"/>
              </a:ext>
            </a:extLst>
          </p:cNvPr>
          <p:cNvSpPr>
            <a:spLocks noGrp="1"/>
          </p:cNvSpPr>
          <p:nvPr>
            <p:ph sz="half" idx="1"/>
          </p:nvPr>
        </p:nvSpPr>
        <p:spPr>
          <a:xfrm>
            <a:off x="628650" y="2002088"/>
            <a:ext cx="3973830" cy="4622232"/>
          </a:xfrm>
        </p:spPr>
        <p:txBody>
          <a:bodyPr>
            <a:normAutofit/>
          </a:bodyPr>
          <a:lstStyle/>
          <a:p>
            <a:pPr marL="285750" lvl="1" indent="-285750">
              <a:buClrTx/>
              <a:buFont typeface="Arial" panose="020B0604020202020204" pitchFamily="34" charset="0"/>
              <a:buChar char="•"/>
            </a:pPr>
            <a:r>
              <a:rPr lang="en-US" sz="2000" kern="1200" dirty="0">
                <a:effectLst/>
                <a:latin typeface="Arial" panose="020B0604020202020204" pitchFamily="34" charset="0"/>
                <a:ea typeface="Calibri" panose="020F0502020204030204" pitchFamily="34" charset="0"/>
                <a:cs typeface="Arial" panose="020B0604020202020204" pitchFamily="34" charset="0"/>
              </a:rPr>
              <a:t>There are disparities in breastfeeding.</a:t>
            </a:r>
            <a:r>
              <a:rPr lang="en-US" sz="2000" baseline="30000" dirty="0">
                <a:latin typeface="Arial" panose="020B0604020202020204" pitchFamily="34" charset="0"/>
                <a:ea typeface="Calibri" panose="020F0502020204030204" pitchFamily="34" charset="0"/>
                <a:cs typeface="Arial" panose="020B0604020202020204" pitchFamily="34" charset="0"/>
              </a:rPr>
              <a:t>5,6</a:t>
            </a:r>
          </a:p>
          <a:p>
            <a:pPr marL="285750" lvl="1">
              <a:buClrTx/>
              <a:buFont typeface="Arial" panose="020B0604020202020204" pitchFamily="34" charset="0"/>
              <a:buChar char="•"/>
            </a:pPr>
            <a:r>
              <a:rPr lang="en-US" sz="2000" kern="1200" dirty="0">
                <a:effectLst/>
                <a:latin typeface="Arial" panose="020B0604020202020204" pitchFamily="34" charset="0"/>
                <a:ea typeface="Calibri" panose="020F0502020204030204" pitchFamily="34" charset="0"/>
                <a:cs typeface="Arial" panose="020B0604020202020204" pitchFamily="34" charset="0"/>
              </a:rPr>
              <a:t>Hispanic women have higher rates to initiate breastfeeding. They are also more likely to supplement formula earlier and to introduce solids earlier.</a:t>
            </a:r>
            <a:r>
              <a:rPr lang="en-US" sz="2000" baseline="30000" dirty="0">
                <a:latin typeface="Arial" panose="020B0604020202020204" pitchFamily="34" charset="0"/>
                <a:ea typeface="Calibri" panose="020F0502020204030204" pitchFamily="34" charset="0"/>
                <a:cs typeface="Arial" panose="020B0604020202020204" pitchFamily="34" charset="0"/>
              </a:rPr>
              <a:t>5,7</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D6B20D6C-45C6-4934-85BB-D8C3D4F1BCA0}"/>
              </a:ext>
            </a:extLst>
          </p:cNvPr>
          <p:cNvSpPr>
            <a:spLocks noGrp="1"/>
          </p:cNvSpPr>
          <p:nvPr>
            <p:ph sz="half" idx="10"/>
          </p:nvPr>
        </p:nvSpPr>
        <p:spPr>
          <a:xfrm>
            <a:off x="4820349" y="2002088"/>
            <a:ext cx="3886200" cy="4351338"/>
          </a:xfrm>
        </p:spPr>
        <p:txBody>
          <a:bodyPr/>
          <a:lstStyle/>
          <a:p>
            <a:pPr marL="285750" indent="-285750">
              <a:spcBef>
                <a:spcPts val="0"/>
              </a:spcBef>
              <a:buClrTx/>
              <a:buFont typeface="Arial" panose="020B0604020202020204" pitchFamily="34" charset="0"/>
              <a:buChar char="•"/>
            </a:pPr>
            <a:r>
              <a:rPr lang="en-US" sz="2000" kern="1200" dirty="0">
                <a:effectLst/>
                <a:latin typeface="Arial" panose="020B0604020202020204" pitchFamily="34" charset="0"/>
                <a:ea typeface="Calibri" panose="020F0502020204030204" pitchFamily="34" charset="0"/>
                <a:cs typeface="Arial" panose="020B0604020202020204" pitchFamily="34" charset="0"/>
              </a:rPr>
              <a:t>Fewer </a:t>
            </a:r>
            <a:r>
              <a:rPr lang="en-US" sz="2000" dirty="0">
                <a:latin typeface="Arial" panose="020B0604020202020204" pitchFamily="34" charset="0"/>
                <a:ea typeface="Calibri" panose="020F0502020204030204" pitchFamily="34" charset="0"/>
                <a:cs typeface="Arial" panose="020B0604020202020204" pitchFamily="34" charset="0"/>
              </a:rPr>
              <a:t>B</a:t>
            </a:r>
            <a:r>
              <a:rPr lang="en-US" sz="2000" kern="1200" dirty="0">
                <a:effectLst/>
                <a:latin typeface="Arial" panose="020B0604020202020204" pitchFamily="34" charset="0"/>
                <a:ea typeface="Calibri" panose="020F0502020204030204" pitchFamily="34" charset="0"/>
                <a:cs typeface="Arial" panose="020B0604020202020204" pitchFamily="34" charset="0"/>
              </a:rPr>
              <a:t>lack infants and Native American infants were exclusively breastfed the first 6 months of life as compared to </a:t>
            </a:r>
            <a:r>
              <a:rPr lang="en-US" sz="2000" dirty="0">
                <a:latin typeface="Arial" panose="020B0604020202020204" pitchFamily="34" charset="0"/>
                <a:ea typeface="Calibri" panose="020F0502020204030204" pitchFamily="34" charset="0"/>
                <a:cs typeface="Arial" panose="020B0604020202020204" pitchFamily="34" charset="0"/>
              </a:rPr>
              <a:t>White</a:t>
            </a:r>
            <a:r>
              <a:rPr lang="en-US" sz="2000" kern="1200" dirty="0">
                <a:effectLst/>
                <a:latin typeface="Arial" panose="020B0604020202020204" pitchFamily="34" charset="0"/>
                <a:ea typeface="Calibri" panose="020F0502020204030204" pitchFamily="34" charset="0"/>
                <a:cs typeface="Arial" panose="020B0604020202020204" pitchFamily="34" charset="0"/>
              </a:rPr>
              <a:t> infants and a national average.</a:t>
            </a:r>
            <a:r>
              <a:rPr lang="en-US" sz="2000" baseline="30000" dirty="0">
                <a:latin typeface="Arial" panose="020B0604020202020204" pitchFamily="34" charset="0"/>
                <a:ea typeface="Calibri" panose="020F0502020204030204" pitchFamily="34" charset="0"/>
                <a:cs typeface="Arial" panose="020B0604020202020204" pitchFamily="34" charset="0"/>
              </a:rPr>
              <a:t>5</a:t>
            </a:r>
            <a:endParaRPr lang="en-US" sz="2000" kern="1200" dirty="0">
              <a:effectLst/>
              <a:latin typeface="Arial" panose="020B0604020202020204" pitchFamily="34" charset="0"/>
              <a:ea typeface="Calibri" panose="020F0502020204030204" pitchFamily="34" charset="0"/>
              <a:cs typeface="Arial" panose="020B0604020202020204" pitchFamily="34" charset="0"/>
            </a:endParaRPr>
          </a:p>
          <a:p>
            <a:pPr marL="285750" indent="-285750">
              <a:spcBef>
                <a:spcPts val="0"/>
              </a:spcBef>
              <a:buClrTx/>
              <a:buFont typeface="Arial" panose="020B0604020202020204" pitchFamily="34" charset="0"/>
              <a:buChar char="•"/>
            </a:pPr>
            <a:r>
              <a:rPr lang="en-US" sz="2000" kern="1200" dirty="0">
                <a:effectLst/>
                <a:latin typeface="Arial" panose="020B0604020202020204" pitchFamily="34" charset="0"/>
                <a:ea typeface="Calibri" panose="020F0502020204030204" pitchFamily="34" charset="0"/>
                <a:cs typeface="Arial" panose="020B0604020202020204" pitchFamily="34" charset="0"/>
              </a:rPr>
              <a:t>This </a:t>
            </a:r>
            <a:r>
              <a:rPr lang="en-US" sz="2000" dirty="0">
                <a:latin typeface="Arial" panose="020B0604020202020204" pitchFamily="34" charset="0"/>
                <a:ea typeface="Calibri" panose="020F0502020204030204" pitchFamily="34" charset="0"/>
                <a:cs typeface="Arial" panose="020B0604020202020204" pitchFamily="34" charset="0"/>
              </a:rPr>
              <a:t>disparity is</a:t>
            </a:r>
            <a:r>
              <a:rPr lang="en-US" sz="2000" kern="1200" dirty="0">
                <a:effectLst/>
                <a:latin typeface="Arial" panose="020B0604020202020204" pitchFamily="34" charset="0"/>
                <a:ea typeface="Calibri" panose="020F0502020204030204" pitchFamily="34" charset="0"/>
                <a:cs typeface="Arial" panose="020B0604020202020204" pitchFamily="34" charset="0"/>
              </a:rPr>
              <a:t> especially true for low-income Black women who return to work earlier and are faced with various challenges.</a:t>
            </a:r>
            <a:r>
              <a:rPr lang="en-US" sz="2000" baseline="30000" dirty="0">
                <a:latin typeface="Arial" panose="020B0604020202020204" pitchFamily="34" charset="0"/>
                <a:ea typeface="Calibri" panose="020F0502020204030204" pitchFamily="34" charset="0"/>
                <a:cs typeface="Arial" panose="020B0604020202020204" pitchFamily="34" charset="0"/>
              </a:rPr>
              <a:t>5,7</a:t>
            </a:r>
            <a:r>
              <a:rPr lang="en-US" sz="2000" kern="1200" baseline="30000" dirty="0">
                <a:effectLst/>
                <a:latin typeface="Arial" panose="020B0604020202020204" pitchFamily="34" charset="0"/>
                <a:ea typeface="Calibri" panose="020F0502020204030204" pitchFamily="34" charset="0"/>
                <a:cs typeface="Arial" panose="020B0604020202020204" pitchFamily="34" charset="0"/>
              </a:rPr>
              <a:t> </a:t>
            </a:r>
            <a:endParaRPr lang="en-US" sz="2000" baseline="30000" dirty="0">
              <a:latin typeface="Arial" panose="020B0604020202020204" pitchFamily="34" charset="0"/>
              <a:cs typeface="Arial" panose="020B0604020202020204" pitchFamily="34" charset="0"/>
            </a:endParaRPr>
          </a:p>
        </p:txBody>
      </p:sp>
      <p:pic>
        <p:nvPicPr>
          <p:cNvPr id="8" name="Audio 7">
            <a:hlinkClick r:id="" action="ppaction://media"/>
            <a:extLst>
              <a:ext uri="{FF2B5EF4-FFF2-40B4-BE49-F238E27FC236}">
                <a16:creationId xmlns:a16="http://schemas.microsoft.com/office/drawing/2014/main" id="{01A0FA9E-581F-4F9B-92FB-5170780ACC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70405" y="5893754"/>
            <a:ext cx="730566" cy="730566"/>
          </a:xfrm>
          <a:prstGeom prst="rect">
            <a:avLst/>
          </a:prstGeom>
        </p:spPr>
      </p:pic>
      <p:sp>
        <p:nvSpPr>
          <p:cNvPr id="6" name="Rectangle 5">
            <a:extLst>
              <a:ext uri="{FF2B5EF4-FFF2-40B4-BE49-F238E27FC236}">
                <a16:creationId xmlns:a16="http://schemas.microsoft.com/office/drawing/2014/main" id="{72F0AE17-7804-4731-B9B3-1D3BDDFA1A0B}"/>
              </a:ext>
            </a:extLst>
          </p:cNvPr>
          <p:cNvSpPr/>
          <p:nvPr/>
        </p:nvSpPr>
        <p:spPr>
          <a:xfrm>
            <a:off x="171450" y="5759248"/>
            <a:ext cx="2428013" cy="88125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a:solidFill>
                  <a:schemeClr val="tx1"/>
                </a:solidFill>
              </a:rPr>
              <a:t>To hear the optional narrated guidance, click the icon .</a:t>
            </a:r>
            <a:endParaRPr lang="en-US" dirty="0">
              <a:solidFill>
                <a:schemeClr val="tx1"/>
              </a:solidFill>
            </a:endParaRPr>
          </a:p>
        </p:txBody>
      </p:sp>
    </p:spTree>
    <p:extLst>
      <p:ext uri="{BB962C8B-B14F-4D97-AF65-F5344CB8AC3E}">
        <p14:creationId xmlns:p14="http://schemas.microsoft.com/office/powerpoint/2010/main" val="1020351353"/>
      </p:ext>
    </p:extLst>
  </p:cSld>
  <p:clrMapOvr>
    <a:masterClrMapping/>
  </p:clrMapOvr>
  <mc:AlternateContent xmlns:mc="http://schemas.openxmlformats.org/markup-compatibility/2006" xmlns:p14="http://schemas.microsoft.com/office/powerpoint/2010/main">
    <mc:Choice Requires="p14">
      <p:transition spd="slow" p14:dur="2000" advTm="82650"/>
    </mc:Choice>
    <mc:Fallback xmlns="">
      <p:transition spd="slow" advTm="8265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nextCondLst>
                <p:cond evt="onClick" delay="0">
                  <p:tgtEl>
                    <p:spTgt spid="8"/>
                  </p:tgtEl>
                </p:cond>
              </p:nextCondLst>
            </p:seq>
            <p:audio isNarration="1">
              <p:cMediaNode vol="71212">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8869BB-C546-3A17-33A4-EF2F35CA2922}"/>
              </a:ext>
            </a:extLst>
          </p:cNvPr>
          <p:cNvSpPr txBox="1"/>
          <p:nvPr/>
        </p:nvSpPr>
        <p:spPr>
          <a:xfrm>
            <a:off x="0" y="6509777"/>
            <a:ext cx="6287784" cy="261610"/>
          </a:xfrm>
          <a:prstGeom prst="rect">
            <a:avLst/>
          </a:prstGeom>
          <a:noFill/>
        </p:spPr>
        <p:txBody>
          <a:bodyPr wrap="square">
            <a:spAutoFit/>
          </a:bodyPr>
          <a:lstStyle/>
          <a:p>
            <a:r>
              <a:rPr lang="en-US" sz="1100" dirty="0"/>
              <a:t>Source: Data derived from</a:t>
            </a:r>
            <a:r>
              <a:rPr lang="en-US" sz="1100" dirty="0">
                <a:hlinkClick r:id="rId3"/>
              </a:rPr>
              <a:t> United States, 2019. MMWR Morb Mortal Wkly Rep 2021</a:t>
            </a:r>
            <a:endParaRPr lang="en-US" sz="1100" dirty="0"/>
          </a:p>
        </p:txBody>
      </p:sp>
      <p:pic>
        <p:nvPicPr>
          <p:cNvPr id="6" name="Picture 5">
            <a:extLst>
              <a:ext uri="{FF2B5EF4-FFF2-40B4-BE49-F238E27FC236}">
                <a16:creationId xmlns:a16="http://schemas.microsoft.com/office/drawing/2014/main" id="{C41A6F31-895F-A8CD-7378-66FD093DE220}"/>
              </a:ext>
            </a:extLst>
          </p:cNvPr>
          <p:cNvPicPr>
            <a:picLocks noChangeAspect="1"/>
          </p:cNvPicPr>
          <p:nvPr/>
        </p:nvPicPr>
        <p:blipFill>
          <a:blip r:embed="rId4"/>
          <a:stretch>
            <a:fillRect/>
          </a:stretch>
        </p:blipFill>
        <p:spPr>
          <a:xfrm>
            <a:off x="0" y="700846"/>
            <a:ext cx="9144000" cy="5342447"/>
          </a:xfrm>
          <a:prstGeom prst="rect">
            <a:avLst/>
          </a:prstGeom>
        </p:spPr>
      </p:pic>
    </p:spTree>
    <p:extLst>
      <p:ext uri="{BB962C8B-B14F-4D97-AF65-F5344CB8AC3E}">
        <p14:creationId xmlns:p14="http://schemas.microsoft.com/office/powerpoint/2010/main" val="2604378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45612-1AA3-ADD2-18AA-1B40D0264677}"/>
              </a:ext>
            </a:extLst>
          </p:cNvPr>
          <p:cNvSpPr>
            <a:spLocks noGrp="1"/>
          </p:cNvSpPr>
          <p:nvPr>
            <p:ph type="title"/>
          </p:nvPr>
        </p:nvSpPr>
        <p:spPr>
          <a:xfrm>
            <a:off x="871588" y="571271"/>
            <a:ext cx="7852059" cy="469233"/>
          </a:xfrm>
        </p:spPr>
        <p:txBody>
          <a:bodyPr>
            <a:normAutofit fontScale="90000"/>
          </a:bodyPr>
          <a:lstStyle/>
          <a:p>
            <a:r>
              <a:rPr lang="en-US" dirty="0"/>
              <a:t>Any Breastfeeding Initiation</a:t>
            </a:r>
          </a:p>
        </p:txBody>
      </p:sp>
      <p:pic>
        <p:nvPicPr>
          <p:cNvPr id="4" name="Picture 3">
            <a:extLst>
              <a:ext uri="{FF2B5EF4-FFF2-40B4-BE49-F238E27FC236}">
                <a16:creationId xmlns:a16="http://schemas.microsoft.com/office/drawing/2014/main" id="{28162D93-E29E-4E10-A6AA-A30B84F3DE41}"/>
              </a:ext>
            </a:extLst>
          </p:cNvPr>
          <p:cNvPicPr>
            <a:picLocks noChangeAspect="1"/>
          </p:cNvPicPr>
          <p:nvPr/>
        </p:nvPicPr>
        <p:blipFill>
          <a:blip r:embed="rId3"/>
          <a:stretch>
            <a:fillRect/>
          </a:stretch>
        </p:blipFill>
        <p:spPr>
          <a:xfrm>
            <a:off x="494047" y="1044785"/>
            <a:ext cx="7462837" cy="5031842"/>
          </a:xfrm>
          <a:prstGeom prst="rect">
            <a:avLst/>
          </a:prstGeom>
        </p:spPr>
      </p:pic>
      <p:pic>
        <p:nvPicPr>
          <p:cNvPr id="6" name="Picture 5">
            <a:extLst>
              <a:ext uri="{FF2B5EF4-FFF2-40B4-BE49-F238E27FC236}">
                <a16:creationId xmlns:a16="http://schemas.microsoft.com/office/drawing/2014/main" id="{7BFEF942-A471-42DD-E676-3093D30D8E6B}"/>
              </a:ext>
            </a:extLst>
          </p:cNvPr>
          <p:cNvPicPr>
            <a:picLocks noChangeAspect="1"/>
          </p:cNvPicPr>
          <p:nvPr/>
        </p:nvPicPr>
        <p:blipFill>
          <a:blip r:embed="rId4"/>
          <a:stretch>
            <a:fillRect/>
          </a:stretch>
        </p:blipFill>
        <p:spPr>
          <a:xfrm>
            <a:off x="871588" y="6052110"/>
            <a:ext cx="7085296" cy="253579"/>
          </a:xfrm>
          <a:prstGeom prst="rect">
            <a:avLst/>
          </a:prstGeom>
        </p:spPr>
      </p:pic>
      <p:sp>
        <p:nvSpPr>
          <p:cNvPr id="3" name="TextBox 2">
            <a:extLst>
              <a:ext uri="{FF2B5EF4-FFF2-40B4-BE49-F238E27FC236}">
                <a16:creationId xmlns:a16="http://schemas.microsoft.com/office/drawing/2014/main" id="{ACA10508-97DE-E96F-F316-F08EE74AFBD6}"/>
              </a:ext>
            </a:extLst>
          </p:cNvPr>
          <p:cNvSpPr txBox="1"/>
          <p:nvPr/>
        </p:nvSpPr>
        <p:spPr>
          <a:xfrm>
            <a:off x="0" y="6550223"/>
            <a:ext cx="6287784" cy="261610"/>
          </a:xfrm>
          <a:prstGeom prst="rect">
            <a:avLst/>
          </a:prstGeom>
          <a:noFill/>
        </p:spPr>
        <p:txBody>
          <a:bodyPr wrap="square">
            <a:spAutoFit/>
          </a:bodyPr>
          <a:lstStyle/>
          <a:p>
            <a:r>
              <a:rPr lang="en-US" sz="1100" dirty="0"/>
              <a:t>Source: Data derived from</a:t>
            </a:r>
            <a:r>
              <a:rPr lang="en-US" sz="1100" dirty="0">
                <a:hlinkClick r:id="rId5"/>
              </a:rPr>
              <a:t> United States, 2019. MMWR Morb Mortal Wkly Rep 2021</a:t>
            </a:r>
            <a:endParaRPr lang="en-US" sz="1100" dirty="0"/>
          </a:p>
        </p:txBody>
      </p:sp>
    </p:spTree>
    <p:extLst>
      <p:ext uri="{BB962C8B-B14F-4D97-AF65-F5344CB8AC3E}">
        <p14:creationId xmlns:p14="http://schemas.microsoft.com/office/powerpoint/2010/main" val="2393298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F8FBC-198B-4793-A7C6-BD33BB8E9F50}"/>
              </a:ext>
            </a:extLst>
          </p:cNvPr>
          <p:cNvSpPr>
            <a:spLocks noGrp="1"/>
          </p:cNvSpPr>
          <p:nvPr>
            <p:ph type="title"/>
          </p:nvPr>
        </p:nvSpPr>
        <p:spPr>
          <a:xfrm>
            <a:off x="171450" y="848116"/>
            <a:ext cx="8686800" cy="733832"/>
          </a:xfrm>
        </p:spPr>
        <p:txBody>
          <a:bodyPr>
            <a:normAutofit fontScale="90000"/>
          </a:bodyPr>
          <a:lstStyle/>
          <a:p>
            <a:r>
              <a:rPr lang="en-US" sz="4400" dirty="0">
                <a:solidFill>
                  <a:schemeClr val="tx1"/>
                </a:solidFill>
                <a:latin typeface="Arial" panose="020B0604020202020204" pitchFamily="34" charset="0"/>
                <a:cs typeface="Arial" panose="020B0604020202020204" pitchFamily="34" charset="0"/>
              </a:rPr>
              <a:t> </a:t>
            </a:r>
            <a:r>
              <a:rPr lang="en-US" sz="4400" b="0" dirty="0">
                <a:solidFill>
                  <a:schemeClr val="tx1"/>
                </a:solidFill>
                <a:latin typeface="Arial" panose="020B0604020202020204" pitchFamily="34" charset="0"/>
                <a:cs typeface="Arial" panose="020B0604020202020204" pitchFamily="34" charset="0"/>
              </a:rPr>
              <a:t>Disparities Related to Breastfeeding</a:t>
            </a:r>
          </a:p>
        </p:txBody>
      </p:sp>
      <p:sp>
        <p:nvSpPr>
          <p:cNvPr id="3" name="Content Placeholder 2">
            <a:extLst>
              <a:ext uri="{FF2B5EF4-FFF2-40B4-BE49-F238E27FC236}">
                <a16:creationId xmlns:a16="http://schemas.microsoft.com/office/drawing/2014/main" id="{58CFB17C-D571-4C04-BB23-624AF2501D6A}"/>
              </a:ext>
            </a:extLst>
          </p:cNvPr>
          <p:cNvSpPr>
            <a:spLocks noGrp="1"/>
          </p:cNvSpPr>
          <p:nvPr>
            <p:ph sz="half" idx="1"/>
          </p:nvPr>
        </p:nvSpPr>
        <p:spPr>
          <a:xfrm>
            <a:off x="628650" y="2002088"/>
            <a:ext cx="3886200" cy="4351338"/>
          </a:xfrm>
        </p:spPr>
        <p:txBody>
          <a:bodyPr/>
          <a:lstStyle/>
          <a:p>
            <a:pPr marL="285750" lvl="1">
              <a:buClrTx/>
              <a:buFont typeface="Arial" panose="020B0604020202020204" pitchFamily="34" charset="0"/>
              <a:buChar char="•"/>
            </a:pPr>
            <a:r>
              <a:rPr lang="en-US" sz="2200" kern="1200" dirty="0">
                <a:effectLst/>
                <a:latin typeface="Arial" panose="020B0604020202020204" pitchFamily="34" charset="0"/>
                <a:ea typeface="Calibri" panose="020F0502020204030204" pitchFamily="34" charset="0"/>
                <a:cs typeface="Arial" panose="020B0604020202020204" pitchFamily="34" charset="0"/>
              </a:rPr>
              <a:t>The disparities in breastfeeding </a:t>
            </a:r>
            <a:r>
              <a:rPr lang="en-US" sz="2200" dirty="0">
                <a:latin typeface="Arial" panose="020B0604020202020204" pitchFamily="34" charset="0"/>
                <a:ea typeface="Calibri" panose="020F0502020204030204" pitchFamily="34" charset="0"/>
                <a:cs typeface="Arial" panose="020B0604020202020204" pitchFamily="34" charset="0"/>
              </a:rPr>
              <a:t>are</a:t>
            </a:r>
            <a:r>
              <a:rPr lang="en-US" sz="2200" kern="1200" dirty="0">
                <a:effectLst/>
                <a:latin typeface="Arial" panose="020B0604020202020204" pitchFamily="34" charset="0"/>
                <a:ea typeface="Calibri" panose="020F0502020204030204" pitchFamily="34" charset="0"/>
                <a:cs typeface="Arial" panose="020B0604020202020204" pitchFamily="34" charset="0"/>
              </a:rPr>
              <a:t> associated with differences in health outcomes for Black infants, as compared to White infants.</a:t>
            </a:r>
            <a:r>
              <a:rPr lang="en-US" sz="2200" kern="1200" baseline="30000" dirty="0">
                <a:effectLst/>
                <a:latin typeface="Arial" panose="020B0604020202020204" pitchFamily="34" charset="0"/>
                <a:ea typeface="Calibri" panose="020F0502020204030204" pitchFamily="34" charset="0"/>
                <a:cs typeface="Arial" panose="020B0604020202020204" pitchFamily="34" charset="0"/>
              </a:rPr>
              <a:t>5,7</a:t>
            </a:r>
            <a:r>
              <a:rPr lang="en-US" sz="2200" kern="1200" dirty="0">
                <a:effectLst/>
                <a:latin typeface="Arial" panose="020B0604020202020204" pitchFamily="34" charset="0"/>
                <a:ea typeface="Calibri" panose="020F0502020204030204" pitchFamily="34" charset="0"/>
                <a:cs typeface="Arial" panose="020B0604020202020204" pitchFamily="34" charset="0"/>
              </a:rPr>
              <a:t> </a:t>
            </a:r>
            <a:endParaRPr lang="en-US" sz="2200" dirty="0">
              <a:latin typeface="Arial" panose="020B0604020202020204" pitchFamily="34" charset="0"/>
              <a:cs typeface="Arial" panose="020B0604020202020204" pitchFamily="34" charset="0"/>
            </a:endParaRPr>
          </a:p>
          <a:p>
            <a:pPr marL="285750" lvl="1" indent="-285750">
              <a:buClrTx/>
              <a:buFont typeface="Arial" panose="020B0604020202020204" pitchFamily="34" charset="0"/>
              <a:buChar char="•"/>
            </a:pPr>
            <a:endParaRPr lang="en-US" sz="2000" baseline="3000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D6B20D6C-45C6-4934-85BB-D8C3D4F1BCA0}"/>
              </a:ext>
            </a:extLst>
          </p:cNvPr>
          <p:cNvSpPr>
            <a:spLocks noGrp="1"/>
          </p:cNvSpPr>
          <p:nvPr>
            <p:ph sz="half" idx="10"/>
          </p:nvPr>
        </p:nvSpPr>
        <p:spPr>
          <a:xfrm>
            <a:off x="4820349" y="2002088"/>
            <a:ext cx="3886200" cy="4351338"/>
          </a:xfrm>
        </p:spPr>
        <p:txBody>
          <a:bodyPr>
            <a:normAutofit/>
          </a:bodyPr>
          <a:lstStyle/>
          <a:p>
            <a:pPr marL="285750" indent="-285750">
              <a:buClrTx/>
              <a:buFont typeface="Arial" panose="020B0604020202020204" pitchFamily="34" charset="0"/>
              <a:buChar char="•"/>
            </a:pPr>
            <a:r>
              <a:rPr lang="en-US" sz="2200" dirty="0">
                <a:latin typeface="Arial" panose="020B0604020202020204" pitchFamily="34" charset="0"/>
                <a:cs typeface="Arial" panose="020B0604020202020204" pitchFamily="34" charset="0"/>
              </a:rPr>
              <a:t>Barriers to initiating breastfeeding</a:t>
            </a:r>
            <a:r>
              <a:rPr lang="en-US" sz="2200" baseline="30000" dirty="0">
                <a:latin typeface="Arial" panose="020B0604020202020204" pitchFamily="34" charset="0"/>
                <a:cs typeface="Arial" panose="020B0604020202020204" pitchFamily="34" charset="0"/>
              </a:rPr>
              <a:t>6,7</a:t>
            </a:r>
          </a:p>
          <a:p>
            <a:pPr marL="685800" lvl="1">
              <a:buClrTx/>
              <a:buFont typeface="Arial" panose="020B0604020202020204" pitchFamily="34" charset="0"/>
              <a:buChar char="•"/>
            </a:pPr>
            <a:r>
              <a:rPr lang="en-US" sz="2200" dirty="0">
                <a:latin typeface="Arial" panose="020B0604020202020204" pitchFamily="34" charset="0"/>
                <a:cs typeface="Arial" panose="020B0604020202020204" pitchFamily="34" charset="0"/>
              </a:rPr>
              <a:t>Absence of lactation support</a:t>
            </a:r>
          </a:p>
          <a:p>
            <a:pPr marL="685800" lvl="1">
              <a:buClrTx/>
              <a:buFont typeface="Arial" panose="020B0604020202020204" pitchFamily="34" charset="0"/>
              <a:buChar char="•"/>
            </a:pPr>
            <a:r>
              <a:rPr lang="en-US" sz="2200" dirty="0">
                <a:latin typeface="Arial" panose="020B0604020202020204" pitchFamily="34" charset="0"/>
                <a:cs typeface="Arial" panose="020B0604020202020204" pitchFamily="34" charset="0"/>
              </a:rPr>
              <a:t>Maternal health complications</a:t>
            </a:r>
          </a:p>
          <a:p>
            <a:pPr marL="685800" lvl="1">
              <a:buClrTx/>
              <a:buFont typeface="Arial" panose="020B0604020202020204" pitchFamily="34" charset="0"/>
              <a:buChar char="•"/>
            </a:pPr>
            <a:r>
              <a:rPr lang="en-US" sz="2200" dirty="0">
                <a:latin typeface="Arial" panose="020B0604020202020204" pitchFamily="34" charset="0"/>
                <a:cs typeface="Arial" panose="020B0604020202020204" pitchFamily="34" charset="0"/>
              </a:rPr>
              <a:t>Lack of trust</a:t>
            </a:r>
          </a:p>
          <a:p>
            <a:pPr marL="685800" lvl="1">
              <a:buClrTx/>
              <a:buFont typeface="Arial" panose="020B0604020202020204" pitchFamily="34" charset="0"/>
              <a:buChar char="•"/>
            </a:pPr>
            <a:r>
              <a:rPr lang="en-US" sz="2200" dirty="0">
                <a:latin typeface="Arial" panose="020B0604020202020204" pitchFamily="34" charset="0"/>
                <a:cs typeface="Arial" panose="020B0604020202020204" pitchFamily="34" charset="0"/>
              </a:rPr>
              <a:t>Implicit biases</a:t>
            </a:r>
          </a:p>
        </p:txBody>
      </p:sp>
      <p:pic>
        <p:nvPicPr>
          <p:cNvPr id="5" name="Audio 4">
            <a:hlinkClick r:id="" action="ppaction://media"/>
            <a:extLst>
              <a:ext uri="{FF2B5EF4-FFF2-40B4-BE49-F238E27FC236}">
                <a16:creationId xmlns:a16="http://schemas.microsoft.com/office/drawing/2014/main" id="{01AD38CA-4619-4438-8940-A8DE4E0C4F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38437" y="5883692"/>
            <a:ext cx="788939" cy="788939"/>
          </a:xfrm>
          <a:prstGeom prst="rect">
            <a:avLst/>
          </a:prstGeom>
        </p:spPr>
      </p:pic>
      <p:sp>
        <p:nvSpPr>
          <p:cNvPr id="6" name="Rectangle 5">
            <a:extLst>
              <a:ext uri="{FF2B5EF4-FFF2-40B4-BE49-F238E27FC236}">
                <a16:creationId xmlns:a16="http://schemas.microsoft.com/office/drawing/2014/main" id="{999DED92-1AF4-455D-A600-C288C93B3FEE}"/>
              </a:ext>
            </a:extLst>
          </p:cNvPr>
          <p:cNvSpPr/>
          <p:nvPr/>
        </p:nvSpPr>
        <p:spPr>
          <a:xfrm>
            <a:off x="220636" y="5799617"/>
            <a:ext cx="2351114" cy="87301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a:solidFill>
                  <a:schemeClr val="tx1"/>
                </a:solidFill>
              </a:rPr>
              <a:t>To hear the optional narrated guidance, click the icon .</a:t>
            </a:r>
            <a:endParaRPr lang="en-US" dirty="0">
              <a:solidFill>
                <a:schemeClr val="tx1"/>
              </a:solidFill>
            </a:endParaRPr>
          </a:p>
        </p:txBody>
      </p:sp>
    </p:spTree>
    <p:extLst>
      <p:ext uri="{BB962C8B-B14F-4D97-AF65-F5344CB8AC3E}">
        <p14:creationId xmlns:p14="http://schemas.microsoft.com/office/powerpoint/2010/main" val="500308896"/>
      </p:ext>
    </p:extLst>
  </p:cSld>
  <p:clrMapOvr>
    <a:masterClrMapping/>
  </p:clrMapOvr>
  <mc:AlternateContent xmlns:mc="http://schemas.openxmlformats.org/markup-compatibility/2006" xmlns:p14="http://schemas.microsoft.com/office/powerpoint/2010/main">
    <mc:Choice Requires="p14">
      <p:transition spd="slow" p14:dur="2000" advTm="60870"/>
    </mc:Choice>
    <mc:Fallback xmlns="">
      <p:transition spd="slow" advTm="6087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nextCondLst>
                <p:cond evt="onClick" delay="0">
                  <p:tgtEl>
                    <p:spTgt spid="5"/>
                  </p:tgtEl>
                </p:cond>
              </p:nextCondLst>
            </p:seq>
            <p:audio isNarration="1">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AAP_slides_final">
  <a:themeElements>
    <a:clrScheme name="AAP 1">
      <a:dk1>
        <a:sysClr val="windowText" lastClr="000000"/>
      </a:dk1>
      <a:lt1>
        <a:sysClr val="window" lastClr="FFFFFF"/>
      </a:lt1>
      <a:dk2>
        <a:srgbClr val="00247F"/>
      </a:dk2>
      <a:lt2>
        <a:srgbClr val="FDF5F2"/>
      </a:lt2>
      <a:accent1>
        <a:srgbClr val="00247F"/>
      </a:accent1>
      <a:accent2>
        <a:srgbClr val="1585B9"/>
      </a:accent2>
      <a:accent3>
        <a:srgbClr val="AFE3F5"/>
      </a:accent3>
      <a:accent4>
        <a:srgbClr val="AEC736"/>
      </a:accent4>
      <a:accent5>
        <a:srgbClr val="E9B424"/>
      </a:accent5>
      <a:accent6>
        <a:srgbClr val="D84E19"/>
      </a:accent6>
      <a:hlink>
        <a:srgbClr val="2364D8"/>
      </a:hlink>
      <a:folHlink>
        <a:srgbClr val="7973F5"/>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AP_slides_final [Read-Only]" id="{7B0F1FD2-C716-450F-9B00-A0E0C926B991}" vid="{689E0410-9DE4-4F76-BDC3-F6830839049F}"/>
    </a:ext>
  </a:extLst>
</a:theme>
</file>

<file path=ppt/theme/theme2.xml><?xml version="1.0" encoding="utf-8"?>
<a:theme xmlns:a="http://schemas.openxmlformats.org/drawingml/2006/main" name="1_AAP_slides_final">
  <a:themeElements>
    <a:clrScheme name="AAP 1">
      <a:dk1>
        <a:sysClr val="windowText" lastClr="000000"/>
      </a:dk1>
      <a:lt1>
        <a:sysClr val="window" lastClr="FFFFFF"/>
      </a:lt1>
      <a:dk2>
        <a:srgbClr val="00247F"/>
      </a:dk2>
      <a:lt2>
        <a:srgbClr val="FDF5F2"/>
      </a:lt2>
      <a:accent1>
        <a:srgbClr val="00247F"/>
      </a:accent1>
      <a:accent2>
        <a:srgbClr val="1585B9"/>
      </a:accent2>
      <a:accent3>
        <a:srgbClr val="AFE3F5"/>
      </a:accent3>
      <a:accent4>
        <a:srgbClr val="AEC736"/>
      </a:accent4>
      <a:accent5>
        <a:srgbClr val="E9B424"/>
      </a:accent5>
      <a:accent6>
        <a:srgbClr val="D84E19"/>
      </a:accent6>
      <a:hlink>
        <a:srgbClr val="2364D8"/>
      </a:hlink>
      <a:folHlink>
        <a:srgbClr val="7973F5"/>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AP_slides_final [Read-Only]" id="{7B0F1FD2-C716-450F-9B00-A0E0C926B991}" vid="{689E0410-9DE4-4F76-BDC3-F6830839049F}"/>
    </a:ext>
  </a:extLst>
</a:theme>
</file>

<file path=ppt/theme/theme3.xml><?xml version="1.0" encoding="utf-8"?>
<a:theme xmlns:a="http://schemas.openxmlformats.org/drawingml/2006/main" name="2_AAP_slides_final">
  <a:themeElements>
    <a:clrScheme name="AAP 1">
      <a:dk1>
        <a:sysClr val="windowText" lastClr="000000"/>
      </a:dk1>
      <a:lt1>
        <a:sysClr val="window" lastClr="FFFFFF"/>
      </a:lt1>
      <a:dk2>
        <a:srgbClr val="00247F"/>
      </a:dk2>
      <a:lt2>
        <a:srgbClr val="FDF5F2"/>
      </a:lt2>
      <a:accent1>
        <a:srgbClr val="00247F"/>
      </a:accent1>
      <a:accent2>
        <a:srgbClr val="1585B9"/>
      </a:accent2>
      <a:accent3>
        <a:srgbClr val="AFE3F5"/>
      </a:accent3>
      <a:accent4>
        <a:srgbClr val="AEC736"/>
      </a:accent4>
      <a:accent5>
        <a:srgbClr val="E9B424"/>
      </a:accent5>
      <a:accent6>
        <a:srgbClr val="D84E19"/>
      </a:accent6>
      <a:hlink>
        <a:srgbClr val="2364D8"/>
      </a:hlink>
      <a:folHlink>
        <a:srgbClr val="7973F5"/>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8" id="{C7C08868-7C62-3742-B465-BA3FDD346853}" vid="{19D8E3B7-CE60-3247-AD6D-538C4AA6667D}"/>
    </a:ext>
  </a:extLst>
</a:theme>
</file>

<file path=ppt/theme/theme5.xml><?xml version="1.0" encoding="utf-8"?>
<a:theme xmlns:a="http://schemas.openxmlformats.org/drawingml/2006/main" name="amch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mchp" id="{D3FE91FA-C934-442D-917A-6DECEFCCD1F8}" vid="{377AC727-5A6B-4C72-9FA3-B62390F63875}"/>
    </a:ext>
  </a:extLst>
</a:theme>
</file>

<file path=ppt/theme/theme6.xml><?xml version="1.0" encoding="utf-8"?>
<a:theme xmlns:a="http://schemas.openxmlformats.org/drawingml/2006/main" name="Bright Futures Template 2017">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ight Futures Template 2017.potx" id="{17DD4F11-685A-41AB-91F3-9BCF58E91899}" vid="{F3DC1931-FE85-480B-A896-6A9FE2FFC29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Bright Futures Template 2017</Template>
  <TotalTime>9638</TotalTime>
  <Words>5583</Words>
  <Application>Microsoft Office PowerPoint</Application>
  <PresentationFormat>On-screen Show (4:3)</PresentationFormat>
  <Paragraphs>443</Paragraphs>
  <Slides>35</Slides>
  <Notes>35</Notes>
  <HiddenSlides>0</HiddenSlides>
  <MMClips>10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35</vt:i4>
      </vt:variant>
    </vt:vector>
  </HeadingPairs>
  <TitlesOfParts>
    <vt:vector size="52" baseType="lpstr">
      <vt:lpstr>Alegreya Sans</vt:lpstr>
      <vt:lpstr>Arial</vt:lpstr>
      <vt:lpstr>Arial Nova</vt:lpstr>
      <vt:lpstr>Calibri</vt:lpstr>
      <vt:lpstr>Cambria</vt:lpstr>
      <vt:lpstr>Courier New</vt:lpstr>
      <vt:lpstr>Georgia</vt:lpstr>
      <vt:lpstr>Lucida Grande</vt:lpstr>
      <vt:lpstr>Open Sans</vt:lpstr>
      <vt:lpstr>Symbol</vt:lpstr>
      <vt:lpstr>Wingdings</vt:lpstr>
      <vt:lpstr>AAP_slides_final</vt:lpstr>
      <vt:lpstr>1_AAP_slides_final</vt:lpstr>
      <vt:lpstr>2_AAP_slides_final</vt:lpstr>
      <vt:lpstr>1_Custom Design</vt:lpstr>
      <vt:lpstr>amchp</vt:lpstr>
      <vt:lpstr>Bright Futures Template 2017</vt:lpstr>
      <vt:lpstr>PowerPoint Presentation</vt:lpstr>
      <vt:lpstr>Author &amp; Disclosure Information</vt:lpstr>
      <vt:lpstr>PowerPoint Presentation</vt:lpstr>
      <vt:lpstr> Main Objectives</vt:lpstr>
      <vt:lpstr>Scope in Pediatrics</vt:lpstr>
      <vt:lpstr> Disparities Related to Breastfeeding</vt:lpstr>
      <vt:lpstr>PowerPoint Presentation</vt:lpstr>
      <vt:lpstr>Any Breastfeeding Initiation</vt:lpstr>
      <vt:lpstr> Disparities Related to Breastfeeding</vt:lpstr>
      <vt:lpstr> </vt:lpstr>
      <vt:lpstr>Discussing Alternatives to Breastfeeding</vt:lpstr>
      <vt:lpstr>Case Study </vt:lpstr>
      <vt:lpstr>PowerPoint Presentation</vt:lpstr>
      <vt:lpstr>PowerPoint Presentation</vt:lpstr>
      <vt:lpstr>Self-Assessment Questions</vt:lpstr>
      <vt:lpstr>Self-Assessment Feedback #1:</vt:lpstr>
      <vt:lpstr>PowerPoint Presentation</vt:lpstr>
      <vt:lpstr>PowerPoint Presentation</vt:lpstr>
      <vt:lpstr>PowerPoint Presentation</vt:lpstr>
      <vt:lpstr>PowerPoint Presentation</vt:lpstr>
      <vt:lpstr>PowerPoint Presentation</vt:lpstr>
      <vt:lpstr>Priorities for the First Week Visit</vt:lpstr>
      <vt:lpstr>Recommended Screenings: First Week Visit</vt:lpstr>
      <vt:lpstr>PowerPoint Presentation</vt:lpstr>
      <vt:lpstr>Use of Visit Documentation Form</vt:lpstr>
      <vt:lpstr>What Else Can You Discuss?</vt:lpstr>
      <vt:lpstr>PowerPoint Presentation</vt:lpstr>
      <vt:lpstr>Summary: Teaching Points</vt:lpstr>
      <vt:lpstr>Summary: Teaching Points</vt:lpstr>
      <vt:lpstr>PowerPoint Presentation</vt:lpstr>
      <vt:lpstr>Clinical Resources</vt:lpstr>
      <vt:lpstr>Clinical Resources</vt:lpstr>
      <vt:lpstr>Resources for Families</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Title Here</dc:title>
  <dc:creator>Deborah Mullen</dc:creator>
  <cp:lastModifiedBy>Saucedo, Rosalinda</cp:lastModifiedBy>
  <cp:revision>416</cp:revision>
  <cp:lastPrinted>2021-05-26T22:23:44Z</cp:lastPrinted>
  <dcterms:created xsi:type="dcterms:W3CDTF">2017-02-16T20:19:34Z</dcterms:created>
  <dcterms:modified xsi:type="dcterms:W3CDTF">2022-11-04T17:57:13Z</dcterms:modified>
</cp:coreProperties>
</file>