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695" r:id="rId4"/>
    <p:sldMasterId id="2147483704" r:id="rId5"/>
    <p:sldMasterId id="2147483713" r:id="rId6"/>
  </p:sldMasterIdLst>
  <p:notesMasterIdLst>
    <p:notesMasterId r:id="rId36"/>
  </p:notesMasterIdLst>
  <p:sldIdLst>
    <p:sldId id="259" r:id="rId7"/>
    <p:sldId id="275" r:id="rId8"/>
    <p:sldId id="1480" r:id="rId9"/>
    <p:sldId id="1456" r:id="rId10"/>
    <p:sldId id="1457" r:id="rId11"/>
    <p:sldId id="1458" r:id="rId12"/>
    <p:sldId id="1459" r:id="rId13"/>
    <p:sldId id="1460" r:id="rId14"/>
    <p:sldId id="1461" r:id="rId15"/>
    <p:sldId id="1479" r:id="rId16"/>
    <p:sldId id="1482" r:id="rId17"/>
    <p:sldId id="1463" r:id="rId18"/>
    <p:sldId id="1483" r:id="rId19"/>
    <p:sldId id="1464" r:id="rId20"/>
    <p:sldId id="1465" r:id="rId21"/>
    <p:sldId id="1484" r:id="rId22"/>
    <p:sldId id="1488" r:id="rId23"/>
    <p:sldId id="1466" r:id="rId24"/>
    <p:sldId id="1467" r:id="rId25"/>
    <p:sldId id="1468" r:id="rId26"/>
    <p:sldId id="1469" r:id="rId27"/>
    <p:sldId id="1470" r:id="rId28"/>
    <p:sldId id="1471" r:id="rId29"/>
    <p:sldId id="1472" r:id="rId30"/>
    <p:sldId id="1481" r:id="rId31"/>
    <p:sldId id="1473" r:id="rId32"/>
    <p:sldId id="1474" r:id="rId33"/>
    <p:sldId id="1475" r:id="rId34"/>
    <p:sldId id="147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C9B09C-909E-4380-BED9-0F39065E16A6}" name="Saucedo, Rosalinda" initials="SR" userId="S::rsaucedo@aap.org::b8147cc3-5c2f-4f9b-8eec-6aa61379a568" providerId="AD"/>
  <p188:author id="{BB00A4A9-3D97-474A-905D-901797D26CED}" name="Janies, Kathryn" initials="JK" userId="S::kjanies@aap.org::9c960ff1-3833-4e4f-8726-6f77316cf663" providerId="AD"/>
  <p188:author id="{B1F4A5CA-FD7A-5D3E-BCAF-1CB40F624223}" name="Heather Bernard" initials="HB" userId="046124657ab42a2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ies, Kathryn" initials="JK" lastIdx="10" clrIdx="0">
    <p:extLst>
      <p:ext uri="{19B8F6BF-5375-455C-9EA6-DF929625EA0E}">
        <p15:presenceInfo xmlns:p15="http://schemas.microsoft.com/office/powerpoint/2012/main" userId="S::kjanies@aap.org::9c960ff1-3833-4e4f-8726-6f77316cf663" providerId="AD"/>
      </p:ext>
    </p:extLst>
  </p:cmAuthor>
  <p:cmAuthor id="2" name="Saucedo, Rosalinda" initials="SR" lastIdx="8" clrIdx="1">
    <p:extLst>
      <p:ext uri="{19B8F6BF-5375-455C-9EA6-DF929625EA0E}">
        <p15:presenceInfo xmlns:p15="http://schemas.microsoft.com/office/powerpoint/2012/main" userId="S::rsaucedo@aap.org::b8147cc3-5c2f-4f9b-8eec-6aa61379a568" providerId="AD"/>
      </p:ext>
    </p:extLst>
  </p:cmAuthor>
  <p:cmAuthor id="3" name="Heather Bernard" initials="HB" lastIdx="11" clrIdx="2">
    <p:extLst>
      <p:ext uri="{19B8F6BF-5375-455C-9EA6-DF929625EA0E}">
        <p15:presenceInfo xmlns:p15="http://schemas.microsoft.com/office/powerpoint/2012/main" userId="046124657ab42a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11" autoAdjust="0"/>
    <p:restoredTop sz="59107" autoAdjust="0"/>
  </p:normalViewPr>
  <p:slideViewPr>
    <p:cSldViewPr snapToGrid="0" showGuides="1">
      <p:cViewPr varScale="1">
        <p:scale>
          <a:sx n="67" d="100"/>
          <a:sy n="67" d="100"/>
        </p:scale>
        <p:origin x="2472"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24"/>
    </p:cViewPr>
  </p:sorterViewPr>
  <p:notesViewPr>
    <p:cSldViewPr snapToGrid="0">
      <p:cViewPr varScale="1">
        <p:scale>
          <a:sx n="61" d="100"/>
          <a:sy n="61" d="100"/>
        </p:scale>
        <p:origin x="154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8DE56C-637B-445E-A8EB-28AC9C27177B}"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8647ECA1-89E2-42A6-87DC-740B730E594F}">
      <dgm:prSet/>
      <dgm:spPr/>
      <dgm:t>
        <a:bodyPr/>
        <a:lstStyle/>
        <a:p>
          <a:r>
            <a:rPr lang="en-US" dirty="0"/>
            <a:t>Comment on positive parenting skills that you notice in the room</a:t>
          </a:r>
        </a:p>
      </dgm:t>
    </dgm:pt>
    <dgm:pt modelId="{1330691E-8E7A-4BE6-8179-10110F1318CE}" type="parTrans" cxnId="{E282386E-FE3E-460B-AA56-4C63EA0FC3E9}">
      <dgm:prSet/>
      <dgm:spPr/>
      <dgm:t>
        <a:bodyPr/>
        <a:lstStyle/>
        <a:p>
          <a:endParaRPr lang="en-US"/>
        </a:p>
      </dgm:t>
    </dgm:pt>
    <dgm:pt modelId="{199AEE3C-DD11-4148-BD6F-6673451985EC}" type="sibTrans" cxnId="{E282386E-FE3E-460B-AA56-4C63EA0FC3E9}">
      <dgm:prSet/>
      <dgm:spPr/>
      <dgm:t>
        <a:bodyPr/>
        <a:lstStyle/>
        <a:p>
          <a:endParaRPr lang="en-US"/>
        </a:p>
      </dgm:t>
    </dgm:pt>
    <dgm:pt modelId="{017983DD-6DCF-45CB-B78F-1B9C9F65D7A9}">
      <dgm:prSet/>
      <dgm:spPr/>
      <dgm:t>
        <a:bodyPr/>
        <a:lstStyle/>
        <a:p>
          <a:r>
            <a:rPr lang="en-US" dirty="0"/>
            <a:t>Prompt parents who appear disengaged by asking for their help in managing their child</a:t>
          </a:r>
        </a:p>
      </dgm:t>
    </dgm:pt>
    <dgm:pt modelId="{A2E262F8-146B-4CC2-928F-8452D2EBACF2}" type="parTrans" cxnId="{1F401750-8A16-4D11-96A4-4B8360301C35}">
      <dgm:prSet/>
      <dgm:spPr/>
      <dgm:t>
        <a:bodyPr/>
        <a:lstStyle/>
        <a:p>
          <a:endParaRPr lang="en-US"/>
        </a:p>
      </dgm:t>
    </dgm:pt>
    <dgm:pt modelId="{38E4965B-F34E-4D6D-9AFF-C83FDB1E29AD}" type="sibTrans" cxnId="{1F401750-8A16-4D11-96A4-4B8360301C35}">
      <dgm:prSet/>
      <dgm:spPr/>
      <dgm:t>
        <a:bodyPr/>
        <a:lstStyle/>
        <a:p>
          <a:endParaRPr lang="en-US"/>
        </a:p>
      </dgm:t>
    </dgm:pt>
    <dgm:pt modelId="{017209C1-589B-4A59-8E67-8A8BF1FCA707}">
      <dgm:prSet/>
      <dgm:spPr/>
      <dgm:t>
        <a:bodyPr/>
        <a:lstStyle/>
        <a:p>
          <a:r>
            <a:rPr lang="en-US" dirty="0"/>
            <a:t>Demonstrate techniques for redirecting negative behaviors in the room</a:t>
          </a:r>
        </a:p>
      </dgm:t>
    </dgm:pt>
    <dgm:pt modelId="{98FB1D1B-E73E-48C0-8773-170916F9E715}" type="parTrans" cxnId="{30EB98E7-F3F2-4455-AF60-E10FB1BBD282}">
      <dgm:prSet/>
      <dgm:spPr/>
      <dgm:t>
        <a:bodyPr/>
        <a:lstStyle/>
        <a:p>
          <a:endParaRPr lang="en-US"/>
        </a:p>
      </dgm:t>
    </dgm:pt>
    <dgm:pt modelId="{A2F26D8B-9C7D-4916-9B10-20ABA0CE9588}" type="sibTrans" cxnId="{30EB98E7-F3F2-4455-AF60-E10FB1BBD282}">
      <dgm:prSet/>
      <dgm:spPr/>
      <dgm:t>
        <a:bodyPr/>
        <a:lstStyle/>
        <a:p>
          <a:endParaRPr lang="en-US"/>
        </a:p>
      </dgm:t>
    </dgm:pt>
    <dgm:pt modelId="{A8F3800B-AD5D-4993-98A4-585B059B11FE}">
      <dgm:prSet/>
      <dgm:spPr/>
      <dgm:t>
        <a:bodyPr/>
        <a:lstStyle/>
        <a:p>
          <a:r>
            <a:rPr lang="en-US" dirty="0"/>
            <a:t>Narrate your actions, so it is clear for the parent what you are doing to adjust the child’s behavior</a:t>
          </a:r>
        </a:p>
      </dgm:t>
    </dgm:pt>
    <dgm:pt modelId="{772006A1-7A0C-444F-B62D-2759BB16AA80}" type="parTrans" cxnId="{7480EA9D-5990-4E44-B22B-1C8D55DC0C06}">
      <dgm:prSet/>
      <dgm:spPr/>
      <dgm:t>
        <a:bodyPr/>
        <a:lstStyle/>
        <a:p>
          <a:endParaRPr lang="en-US"/>
        </a:p>
      </dgm:t>
    </dgm:pt>
    <dgm:pt modelId="{84EF5062-E45F-4561-8661-5D44AD9E9F78}" type="sibTrans" cxnId="{7480EA9D-5990-4E44-B22B-1C8D55DC0C06}">
      <dgm:prSet/>
      <dgm:spPr/>
      <dgm:t>
        <a:bodyPr/>
        <a:lstStyle/>
        <a:p>
          <a:endParaRPr lang="en-US"/>
        </a:p>
      </dgm:t>
    </dgm:pt>
    <dgm:pt modelId="{2359CD3B-1CC0-47AF-B5B0-C677296D47FE}">
      <dgm:prSet/>
      <dgm:spPr/>
      <dgm:t>
        <a:bodyPr/>
        <a:lstStyle/>
        <a:p>
          <a:r>
            <a:rPr lang="en-US" dirty="0"/>
            <a:t>Name the difficult emotions the child may be experiencing to help the parent better understand their child’s behavior</a:t>
          </a:r>
        </a:p>
      </dgm:t>
    </dgm:pt>
    <dgm:pt modelId="{E9FFF744-9B34-4123-961D-4646327144A5}" type="parTrans" cxnId="{A090CBCE-E867-4BB8-B220-AC016260BD3B}">
      <dgm:prSet/>
      <dgm:spPr/>
      <dgm:t>
        <a:bodyPr/>
        <a:lstStyle/>
        <a:p>
          <a:endParaRPr lang="en-US"/>
        </a:p>
      </dgm:t>
    </dgm:pt>
    <dgm:pt modelId="{D8F3E815-466A-4806-A8B2-E5D79859D068}" type="sibTrans" cxnId="{A090CBCE-E867-4BB8-B220-AC016260BD3B}">
      <dgm:prSet/>
      <dgm:spPr/>
      <dgm:t>
        <a:bodyPr/>
        <a:lstStyle/>
        <a:p>
          <a:endParaRPr lang="en-US"/>
        </a:p>
      </dgm:t>
    </dgm:pt>
    <dgm:pt modelId="{5E66D28C-8C42-49DA-A05E-B073C7D69442}" type="pres">
      <dgm:prSet presAssocID="{FC8DE56C-637B-445E-A8EB-28AC9C27177B}" presName="linear" presStyleCnt="0">
        <dgm:presLayoutVars>
          <dgm:animLvl val="lvl"/>
          <dgm:resizeHandles val="exact"/>
        </dgm:presLayoutVars>
      </dgm:prSet>
      <dgm:spPr/>
    </dgm:pt>
    <dgm:pt modelId="{97C8C143-49DD-48D9-97F8-D5FDF3434B77}" type="pres">
      <dgm:prSet presAssocID="{8647ECA1-89E2-42A6-87DC-740B730E594F}" presName="parentText" presStyleLbl="node1" presStyleIdx="0" presStyleCnt="5">
        <dgm:presLayoutVars>
          <dgm:chMax val="0"/>
          <dgm:bulletEnabled val="1"/>
        </dgm:presLayoutVars>
      </dgm:prSet>
      <dgm:spPr/>
    </dgm:pt>
    <dgm:pt modelId="{6757B0E0-4827-4233-B271-344746BDDFD4}" type="pres">
      <dgm:prSet presAssocID="{199AEE3C-DD11-4148-BD6F-6673451985EC}" presName="spacer" presStyleCnt="0"/>
      <dgm:spPr/>
    </dgm:pt>
    <dgm:pt modelId="{13F936FC-6872-4303-84A0-5408A4729294}" type="pres">
      <dgm:prSet presAssocID="{017983DD-6DCF-45CB-B78F-1B9C9F65D7A9}" presName="parentText" presStyleLbl="node1" presStyleIdx="1" presStyleCnt="5">
        <dgm:presLayoutVars>
          <dgm:chMax val="0"/>
          <dgm:bulletEnabled val="1"/>
        </dgm:presLayoutVars>
      </dgm:prSet>
      <dgm:spPr/>
    </dgm:pt>
    <dgm:pt modelId="{8A587E70-A19E-4FC3-AD94-3EC9ABAAB71E}" type="pres">
      <dgm:prSet presAssocID="{38E4965B-F34E-4D6D-9AFF-C83FDB1E29AD}" presName="spacer" presStyleCnt="0"/>
      <dgm:spPr/>
    </dgm:pt>
    <dgm:pt modelId="{62959186-B95F-44F8-BE68-88F3B02D65B3}" type="pres">
      <dgm:prSet presAssocID="{017209C1-589B-4A59-8E67-8A8BF1FCA707}" presName="parentText" presStyleLbl="node1" presStyleIdx="2" presStyleCnt="5">
        <dgm:presLayoutVars>
          <dgm:chMax val="0"/>
          <dgm:bulletEnabled val="1"/>
        </dgm:presLayoutVars>
      </dgm:prSet>
      <dgm:spPr/>
    </dgm:pt>
    <dgm:pt modelId="{59A805D6-5A27-4FCD-B932-6C875C86B49A}" type="pres">
      <dgm:prSet presAssocID="{A2F26D8B-9C7D-4916-9B10-20ABA0CE9588}" presName="spacer" presStyleCnt="0"/>
      <dgm:spPr/>
    </dgm:pt>
    <dgm:pt modelId="{AAE82565-C184-42B6-A1B6-CC1B1B76829A}" type="pres">
      <dgm:prSet presAssocID="{A8F3800B-AD5D-4993-98A4-585B059B11FE}" presName="parentText" presStyleLbl="node1" presStyleIdx="3" presStyleCnt="5">
        <dgm:presLayoutVars>
          <dgm:chMax val="0"/>
          <dgm:bulletEnabled val="1"/>
        </dgm:presLayoutVars>
      </dgm:prSet>
      <dgm:spPr/>
    </dgm:pt>
    <dgm:pt modelId="{6C86AF9C-2327-4867-9CF6-35B2CAB1B068}" type="pres">
      <dgm:prSet presAssocID="{84EF5062-E45F-4561-8661-5D44AD9E9F78}" presName="spacer" presStyleCnt="0"/>
      <dgm:spPr/>
    </dgm:pt>
    <dgm:pt modelId="{6E55C1F7-F019-43E9-A9F1-D585515541F9}" type="pres">
      <dgm:prSet presAssocID="{2359CD3B-1CC0-47AF-B5B0-C677296D47FE}" presName="parentText" presStyleLbl="node1" presStyleIdx="4" presStyleCnt="5">
        <dgm:presLayoutVars>
          <dgm:chMax val="0"/>
          <dgm:bulletEnabled val="1"/>
        </dgm:presLayoutVars>
      </dgm:prSet>
      <dgm:spPr/>
    </dgm:pt>
  </dgm:ptLst>
  <dgm:cxnLst>
    <dgm:cxn modelId="{1C53970B-3239-46BE-8809-884C51176663}" type="presOf" srcId="{2359CD3B-1CC0-47AF-B5B0-C677296D47FE}" destId="{6E55C1F7-F019-43E9-A9F1-D585515541F9}" srcOrd="0" destOrd="0" presId="urn:microsoft.com/office/officeart/2005/8/layout/vList2"/>
    <dgm:cxn modelId="{DA169D42-6415-4459-A27B-3A214983A671}" type="presOf" srcId="{A8F3800B-AD5D-4993-98A4-585B059B11FE}" destId="{AAE82565-C184-42B6-A1B6-CC1B1B76829A}" srcOrd="0" destOrd="0" presId="urn:microsoft.com/office/officeart/2005/8/layout/vList2"/>
    <dgm:cxn modelId="{E282386E-FE3E-460B-AA56-4C63EA0FC3E9}" srcId="{FC8DE56C-637B-445E-A8EB-28AC9C27177B}" destId="{8647ECA1-89E2-42A6-87DC-740B730E594F}" srcOrd="0" destOrd="0" parTransId="{1330691E-8E7A-4BE6-8179-10110F1318CE}" sibTransId="{199AEE3C-DD11-4148-BD6F-6673451985EC}"/>
    <dgm:cxn modelId="{1F401750-8A16-4D11-96A4-4B8360301C35}" srcId="{FC8DE56C-637B-445E-A8EB-28AC9C27177B}" destId="{017983DD-6DCF-45CB-B78F-1B9C9F65D7A9}" srcOrd="1" destOrd="0" parTransId="{A2E262F8-146B-4CC2-928F-8452D2EBACF2}" sibTransId="{38E4965B-F34E-4D6D-9AFF-C83FDB1E29AD}"/>
    <dgm:cxn modelId="{A7CACF50-232C-4A3D-8EE9-BF823CF80987}" type="presOf" srcId="{017983DD-6DCF-45CB-B78F-1B9C9F65D7A9}" destId="{13F936FC-6872-4303-84A0-5408A4729294}" srcOrd="0" destOrd="0" presId="urn:microsoft.com/office/officeart/2005/8/layout/vList2"/>
    <dgm:cxn modelId="{7480EA9D-5990-4E44-B22B-1C8D55DC0C06}" srcId="{FC8DE56C-637B-445E-A8EB-28AC9C27177B}" destId="{A8F3800B-AD5D-4993-98A4-585B059B11FE}" srcOrd="3" destOrd="0" parTransId="{772006A1-7A0C-444F-B62D-2759BB16AA80}" sibTransId="{84EF5062-E45F-4561-8661-5D44AD9E9F78}"/>
    <dgm:cxn modelId="{8BE3B5CB-ABF8-4BD5-9425-AB10BAEBFEFD}" type="presOf" srcId="{FC8DE56C-637B-445E-A8EB-28AC9C27177B}" destId="{5E66D28C-8C42-49DA-A05E-B073C7D69442}" srcOrd="0" destOrd="0" presId="urn:microsoft.com/office/officeart/2005/8/layout/vList2"/>
    <dgm:cxn modelId="{7D5D79CC-03AF-4A0C-8491-CE2E36F798A8}" type="presOf" srcId="{017209C1-589B-4A59-8E67-8A8BF1FCA707}" destId="{62959186-B95F-44F8-BE68-88F3B02D65B3}" srcOrd="0" destOrd="0" presId="urn:microsoft.com/office/officeart/2005/8/layout/vList2"/>
    <dgm:cxn modelId="{A090CBCE-E867-4BB8-B220-AC016260BD3B}" srcId="{FC8DE56C-637B-445E-A8EB-28AC9C27177B}" destId="{2359CD3B-1CC0-47AF-B5B0-C677296D47FE}" srcOrd="4" destOrd="0" parTransId="{E9FFF744-9B34-4123-961D-4646327144A5}" sibTransId="{D8F3E815-466A-4806-A8B2-E5D79859D068}"/>
    <dgm:cxn modelId="{30EB98E7-F3F2-4455-AF60-E10FB1BBD282}" srcId="{FC8DE56C-637B-445E-A8EB-28AC9C27177B}" destId="{017209C1-589B-4A59-8E67-8A8BF1FCA707}" srcOrd="2" destOrd="0" parTransId="{98FB1D1B-E73E-48C0-8773-170916F9E715}" sibTransId="{A2F26D8B-9C7D-4916-9B10-20ABA0CE9588}"/>
    <dgm:cxn modelId="{2AF474F3-6917-452C-ABF8-6ABF69AA2BBD}" type="presOf" srcId="{8647ECA1-89E2-42A6-87DC-740B730E594F}" destId="{97C8C143-49DD-48D9-97F8-D5FDF3434B77}" srcOrd="0" destOrd="0" presId="urn:microsoft.com/office/officeart/2005/8/layout/vList2"/>
    <dgm:cxn modelId="{72F4C9FB-E82A-4E1C-8D2A-10BE2B9D3EA0}" type="presParOf" srcId="{5E66D28C-8C42-49DA-A05E-B073C7D69442}" destId="{97C8C143-49DD-48D9-97F8-D5FDF3434B77}" srcOrd="0" destOrd="0" presId="urn:microsoft.com/office/officeart/2005/8/layout/vList2"/>
    <dgm:cxn modelId="{FB7FBE81-565E-40A8-9682-B5F357C25303}" type="presParOf" srcId="{5E66D28C-8C42-49DA-A05E-B073C7D69442}" destId="{6757B0E0-4827-4233-B271-344746BDDFD4}" srcOrd="1" destOrd="0" presId="urn:microsoft.com/office/officeart/2005/8/layout/vList2"/>
    <dgm:cxn modelId="{117B37E4-44EC-4170-BA29-8BE689CBB319}" type="presParOf" srcId="{5E66D28C-8C42-49DA-A05E-B073C7D69442}" destId="{13F936FC-6872-4303-84A0-5408A4729294}" srcOrd="2" destOrd="0" presId="urn:microsoft.com/office/officeart/2005/8/layout/vList2"/>
    <dgm:cxn modelId="{65F069CC-FE00-40BC-A4FF-BEB1F693F516}" type="presParOf" srcId="{5E66D28C-8C42-49DA-A05E-B073C7D69442}" destId="{8A587E70-A19E-4FC3-AD94-3EC9ABAAB71E}" srcOrd="3" destOrd="0" presId="urn:microsoft.com/office/officeart/2005/8/layout/vList2"/>
    <dgm:cxn modelId="{125C4714-7A54-494A-9004-36C72AC6D4F8}" type="presParOf" srcId="{5E66D28C-8C42-49DA-A05E-B073C7D69442}" destId="{62959186-B95F-44F8-BE68-88F3B02D65B3}" srcOrd="4" destOrd="0" presId="urn:microsoft.com/office/officeart/2005/8/layout/vList2"/>
    <dgm:cxn modelId="{63001CA9-1AFD-4CBA-9420-76E64D1F0BDA}" type="presParOf" srcId="{5E66D28C-8C42-49DA-A05E-B073C7D69442}" destId="{59A805D6-5A27-4FCD-B932-6C875C86B49A}" srcOrd="5" destOrd="0" presId="urn:microsoft.com/office/officeart/2005/8/layout/vList2"/>
    <dgm:cxn modelId="{1530E9A9-AFD0-4347-9547-04FEEEDD7240}" type="presParOf" srcId="{5E66D28C-8C42-49DA-A05E-B073C7D69442}" destId="{AAE82565-C184-42B6-A1B6-CC1B1B76829A}" srcOrd="6" destOrd="0" presId="urn:microsoft.com/office/officeart/2005/8/layout/vList2"/>
    <dgm:cxn modelId="{5EE17C1C-AD3B-4FE4-A3C2-247EC55E9763}" type="presParOf" srcId="{5E66D28C-8C42-49DA-A05E-B073C7D69442}" destId="{6C86AF9C-2327-4867-9CF6-35B2CAB1B068}" srcOrd="7" destOrd="0" presId="urn:microsoft.com/office/officeart/2005/8/layout/vList2"/>
    <dgm:cxn modelId="{5E8C9D3E-BAFA-4276-B0DC-6623FF35C588}" type="presParOf" srcId="{5E66D28C-8C42-49DA-A05E-B073C7D69442}" destId="{6E55C1F7-F019-43E9-A9F1-D585515541F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8DE56C-637B-445E-A8EB-28AC9C27177B}"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E9F0869-FA27-4360-BF6A-80EBB1D372A8}">
      <dgm:prSet/>
      <dgm:spPr/>
      <dgm:t>
        <a:bodyPr/>
        <a:lstStyle/>
        <a:p>
          <a:r>
            <a:rPr lang="en-US" dirty="0">
              <a:effectLst/>
            </a:rPr>
            <a:t>Curious and repetitive exploration is not a rejection of parental standards. </a:t>
          </a:r>
          <a:r>
            <a:rPr lang="en-US" dirty="0"/>
            <a:t>I</a:t>
          </a:r>
          <a:r>
            <a:rPr lang="en-US" dirty="0">
              <a:effectLst/>
            </a:rPr>
            <a:t>nstead, it signifies normal developmental behavior of how children learn through their environment</a:t>
          </a:r>
        </a:p>
      </dgm:t>
    </dgm:pt>
    <dgm:pt modelId="{B755A196-E444-495B-9ABA-F455BB026B64}" type="parTrans" cxnId="{4AEF2299-FCC6-4F20-8BDB-25EECB919B14}">
      <dgm:prSet/>
      <dgm:spPr/>
      <dgm:t>
        <a:bodyPr/>
        <a:lstStyle/>
        <a:p>
          <a:endParaRPr lang="en-US"/>
        </a:p>
      </dgm:t>
    </dgm:pt>
    <dgm:pt modelId="{63E4D81F-0F28-4E28-8995-DBD957645361}" type="sibTrans" cxnId="{4AEF2299-FCC6-4F20-8BDB-25EECB919B14}">
      <dgm:prSet/>
      <dgm:spPr/>
      <dgm:t>
        <a:bodyPr/>
        <a:lstStyle/>
        <a:p>
          <a:endParaRPr lang="en-US"/>
        </a:p>
      </dgm:t>
    </dgm:pt>
    <dgm:pt modelId="{E0AC7613-9A24-4D4A-8780-70C584F24F0F}">
      <dgm:prSet/>
      <dgm:spPr/>
      <dgm:t>
        <a:bodyPr/>
        <a:lstStyle/>
        <a:p>
          <a:r>
            <a:rPr lang="en-US" dirty="0">
              <a:effectLst/>
            </a:rPr>
            <a:t>In the midst of asserting more independence, it is normal for toddlers to still exhibit fears that to the parent may seem irrational</a:t>
          </a:r>
          <a:endParaRPr lang="en-US" dirty="0"/>
        </a:p>
      </dgm:t>
    </dgm:pt>
    <dgm:pt modelId="{87A88E13-F6F0-46CA-8F89-1E6B99ACE053}" type="parTrans" cxnId="{B7BCC97E-91D9-49B1-B895-466741F3542A}">
      <dgm:prSet/>
      <dgm:spPr/>
      <dgm:t>
        <a:bodyPr/>
        <a:lstStyle/>
        <a:p>
          <a:endParaRPr lang="en-US"/>
        </a:p>
      </dgm:t>
    </dgm:pt>
    <dgm:pt modelId="{7AF4FC91-081B-4937-BA00-5DA3A12C7CDA}" type="sibTrans" cxnId="{B7BCC97E-91D9-49B1-B895-466741F3542A}">
      <dgm:prSet/>
      <dgm:spPr/>
      <dgm:t>
        <a:bodyPr/>
        <a:lstStyle/>
        <a:p>
          <a:endParaRPr lang="en-US"/>
        </a:p>
      </dgm:t>
    </dgm:pt>
    <dgm:pt modelId="{9B0E701D-E551-478A-BFEC-93EE842D69D9}">
      <dgm:prSet/>
      <dgm:spPr/>
      <dgm:t>
        <a:bodyPr/>
        <a:lstStyle/>
        <a:p>
          <a:r>
            <a:rPr lang="en-US" dirty="0">
              <a:effectLst/>
            </a:rPr>
            <a:t>Most toddlers respond to their parent’s reaction and have learned how to act to solicit certain parental responses</a:t>
          </a:r>
        </a:p>
      </dgm:t>
    </dgm:pt>
    <dgm:pt modelId="{21716FF9-3991-4916-B419-D538023B8F82}" type="parTrans" cxnId="{7EBF0069-6A34-4B30-91ED-7F9BE32662CB}">
      <dgm:prSet/>
      <dgm:spPr/>
      <dgm:t>
        <a:bodyPr/>
        <a:lstStyle/>
        <a:p>
          <a:endParaRPr lang="en-US"/>
        </a:p>
      </dgm:t>
    </dgm:pt>
    <dgm:pt modelId="{3C04D70C-7A6B-41D2-98C6-762D89B988AE}" type="sibTrans" cxnId="{7EBF0069-6A34-4B30-91ED-7F9BE32662CB}">
      <dgm:prSet/>
      <dgm:spPr/>
      <dgm:t>
        <a:bodyPr/>
        <a:lstStyle/>
        <a:p>
          <a:endParaRPr lang="en-US"/>
        </a:p>
      </dgm:t>
    </dgm:pt>
    <dgm:pt modelId="{5768FACC-92A1-4D01-90DD-5B08A1C45DFA}">
      <dgm:prSet/>
      <dgm:spPr/>
      <dgm:t>
        <a:bodyPr/>
        <a:lstStyle/>
        <a:p>
          <a:r>
            <a:rPr lang="en-US" dirty="0">
              <a:effectLst/>
            </a:rPr>
            <a:t>Patience, re-direction, and establishing routines are vital techniques that parents can use to establish a structured environment that feels safe for toddlers</a:t>
          </a:r>
        </a:p>
      </dgm:t>
    </dgm:pt>
    <dgm:pt modelId="{764F6C08-6A64-488B-ABC5-676DB2347846}" type="parTrans" cxnId="{3727A896-E3C1-4BE1-A430-471CEA7F7905}">
      <dgm:prSet/>
      <dgm:spPr/>
      <dgm:t>
        <a:bodyPr/>
        <a:lstStyle/>
        <a:p>
          <a:endParaRPr lang="en-US"/>
        </a:p>
      </dgm:t>
    </dgm:pt>
    <dgm:pt modelId="{D211BCCD-D3F9-43E8-98C4-A14391DC4878}" type="sibTrans" cxnId="{3727A896-E3C1-4BE1-A430-471CEA7F7905}">
      <dgm:prSet/>
      <dgm:spPr/>
      <dgm:t>
        <a:bodyPr/>
        <a:lstStyle/>
        <a:p>
          <a:endParaRPr lang="en-US"/>
        </a:p>
      </dgm:t>
    </dgm:pt>
    <dgm:pt modelId="{18F39B1A-63CB-493A-9ECD-03BB8F1ED0A5}">
      <dgm:prSet/>
      <dgm:spPr/>
      <dgm:t>
        <a:bodyPr/>
        <a:lstStyle/>
        <a:p>
          <a:r>
            <a:rPr lang="en-US" dirty="0"/>
            <a:t>Modeling positive parenting for difficult behaviors in the exam room can help parents manage challenging behaviors </a:t>
          </a:r>
          <a:endParaRPr lang="en-US" dirty="0">
            <a:effectLst/>
          </a:endParaRPr>
        </a:p>
      </dgm:t>
    </dgm:pt>
    <dgm:pt modelId="{BC3F3F86-D279-40AA-B404-4AD59AA9E07D}" type="parTrans" cxnId="{68784593-94CA-41AD-B4C0-4738BCC94300}">
      <dgm:prSet/>
      <dgm:spPr/>
      <dgm:t>
        <a:bodyPr/>
        <a:lstStyle/>
        <a:p>
          <a:endParaRPr lang="en-US"/>
        </a:p>
      </dgm:t>
    </dgm:pt>
    <dgm:pt modelId="{DF350168-06AE-4EE7-AC7D-47EDA546FC78}" type="sibTrans" cxnId="{68784593-94CA-41AD-B4C0-4738BCC94300}">
      <dgm:prSet/>
      <dgm:spPr/>
      <dgm:t>
        <a:bodyPr/>
        <a:lstStyle/>
        <a:p>
          <a:endParaRPr lang="en-US"/>
        </a:p>
      </dgm:t>
    </dgm:pt>
    <dgm:pt modelId="{5E66D28C-8C42-49DA-A05E-B073C7D69442}" type="pres">
      <dgm:prSet presAssocID="{FC8DE56C-637B-445E-A8EB-28AC9C27177B}" presName="linear" presStyleCnt="0">
        <dgm:presLayoutVars>
          <dgm:animLvl val="lvl"/>
          <dgm:resizeHandles val="exact"/>
        </dgm:presLayoutVars>
      </dgm:prSet>
      <dgm:spPr/>
    </dgm:pt>
    <dgm:pt modelId="{6DD03F0C-068F-4B63-8305-D0B91D91226E}" type="pres">
      <dgm:prSet presAssocID="{5E9F0869-FA27-4360-BF6A-80EBB1D372A8}" presName="parentText" presStyleLbl="node1" presStyleIdx="0" presStyleCnt="5">
        <dgm:presLayoutVars>
          <dgm:chMax val="0"/>
          <dgm:bulletEnabled val="1"/>
        </dgm:presLayoutVars>
      </dgm:prSet>
      <dgm:spPr/>
    </dgm:pt>
    <dgm:pt modelId="{75FB09DF-8962-4B52-8DE1-2C1E569D5FF5}" type="pres">
      <dgm:prSet presAssocID="{63E4D81F-0F28-4E28-8995-DBD957645361}" presName="spacer" presStyleCnt="0"/>
      <dgm:spPr/>
    </dgm:pt>
    <dgm:pt modelId="{3BEA6B60-09EA-4B8B-810C-7B7E861CCBA3}" type="pres">
      <dgm:prSet presAssocID="{E0AC7613-9A24-4D4A-8780-70C584F24F0F}" presName="parentText" presStyleLbl="node1" presStyleIdx="1" presStyleCnt="5">
        <dgm:presLayoutVars>
          <dgm:chMax val="0"/>
          <dgm:bulletEnabled val="1"/>
        </dgm:presLayoutVars>
      </dgm:prSet>
      <dgm:spPr/>
    </dgm:pt>
    <dgm:pt modelId="{B3287333-B29B-43CD-B893-4B2A3D60B525}" type="pres">
      <dgm:prSet presAssocID="{7AF4FC91-081B-4937-BA00-5DA3A12C7CDA}" presName="spacer" presStyleCnt="0"/>
      <dgm:spPr/>
    </dgm:pt>
    <dgm:pt modelId="{3B274565-EF3A-479A-AD56-162073A6CDC7}" type="pres">
      <dgm:prSet presAssocID="{9B0E701D-E551-478A-BFEC-93EE842D69D9}" presName="parentText" presStyleLbl="node1" presStyleIdx="2" presStyleCnt="5">
        <dgm:presLayoutVars>
          <dgm:chMax val="0"/>
          <dgm:bulletEnabled val="1"/>
        </dgm:presLayoutVars>
      </dgm:prSet>
      <dgm:spPr/>
    </dgm:pt>
    <dgm:pt modelId="{644A4ED8-1584-434F-9D44-9D6E39C0ACB9}" type="pres">
      <dgm:prSet presAssocID="{3C04D70C-7A6B-41D2-98C6-762D89B988AE}" presName="spacer" presStyleCnt="0"/>
      <dgm:spPr/>
    </dgm:pt>
    <dgm:pt modelId="{8272102B-64D2-4C6B-BA3A-E382B254807E}" type="pres">
      <dgm:prSet presAssocID="{5768FACC-92A1-4D01-90DD-5B08A1C45DFA}" presName="parentText" presStyleLbl="node1" presStyleIdx="3" presStyleCnt="5">
        <dgm:presLayoutVars>
          <dgm:chMax val="0"/>
          <dgm:bulletEnabled val="1"/>
        </dgm:presLayoutVars>
      </dgm:prSet>
      <dgm:spPr/>
    </dgm:pt>
    <dgm:pt modelId="{63C9605B-3159-432F-9C7F-DB13AC2EE206}" type="pres">
      <dgm:prSet presAssocID="{D211BCCD-D3F9-43E8-98C4-A14391DC4878}" presName="spacer" presStyleCnt="0"/>
      <dgm:spPr/>
    </dgm:pt>
    <dgm:pt modelId="{2E6278F6-E3CC-4796-8091-6F3B57F060B6}" type="pres">
      <dgm:prSet presAssocID="{18F39B1A-63CB-493A-9ECD-03BB8F1ED0A5}" presName="parentText" presStyleLbl="node1" presStyleIdx="4" presStyleCnt="5">
        <dgm:presLayoutVars>
          <dgm:chMax val="0"/>
          <dgm:bulletEnabled val="1"/>
        </dgm:presLayoutVars>
      </dgm:prSet>
      <dgm:spPr/>
    </dgm:pt>
  </dgm:ptLst>
  <dgm:cxnLst>
    <dgm:cxn modelId="{AADF8441-E514-4284-BDC1-ECDD23C30AB1}" type="presOf" srcId="{E0AC7613-9A24-4D4A-8780-70C584F24F0F}" destId="{3BEA6B60-09EA-4B8B-810C-7B7E861CCBA3}" srcOrd="0" destOrd="0" presId="urn:microsoft.com/office/officeart/2005/8/layout/vList2"/>
    <dgm:cxn modelId="{7EBF0069-6A34-4B30-91ED-7F9BE32662CB}" srcId="{FC8DE56C-637B-445E-A8EB-28AC9C27177B}" destId="{9B0E701D-E551-478A-BFEC-93EE842D69D9}" srcOrd="2" destOrd="0" parTransId="{21716FF9-3991-4916-B419-D538023B8F82}" sibTransId="{3C04D70C-7A6B-41D2-98C6-762D89B988AE}"/>
    <dgm:cxn modelId="{B7BCC97E-91D9-49B1-B895-466741F3542A}" srcId="{FC8DE56C-637B-445E-A8EB-28AC9C27177B}" destId="{E0AC7613-9A24-4D4A-8780-70C584F24F0F}" srcOrd="1" destOrd="0" parTransId="{87A88E13-F6F0-46CA-8F89-1E6B99ACE053}" sibTransId="{7AF4FC91-081B-4937-BA00-5DA3A12C7CDA}"/>
    <dgm:cxn modelId="{A2AB8187-4773-45D8-BD32-0115784D2AFA}" type="presOf" srcId="{9B0E701D-E551-478A-BFEC-93EE842D69D9}" destId="{3B274565-EF3A-479A-AD56-162073A6CDC7}" srcOrd="0" destOrd="0" presId="urn:microsoft.com/office/officeart/2005/8/layout/vList2"/>
    <dgm:cxn modelId="{5FEDED8A-9093-4CD6-AA03-138C0D29A2E5}" type="presOf" srcId="{18F39B1A-63CB-493A-9ECD-03BB8F1ED0A5}" destId="{2E6278F6-E3CC-4796-8091-6F3B57F060B6}" srcOrd="0" destOrd="0" presId="urn:microsoft.com/office/officeart/2005/8/layout/vList2"/>
    <dgm:cxn modelId="{68784593-94CA-41AD-B4C0-4738BCC94300}" srcId="{FC8DE56C-637B-445E-A8EB-28AC9C27177B}" destId="{18F39B1A-63CB-493A-9ECD-03BB8F1ED0A5}" srcOrd="4" destOrd="0" parTransId="{BC3F3F86-D279-40AA-B404-4AD59AA9E07D}" sibTransId="{DF350168-06AE-4EE7-AC7D-47EDA546FC78}"/>
    <dgm:cxn modelId="{3727A896-E3C1-4BE1-A430-471CEA7F7905}" srcId="{FC8DE56C-637B-445E-A8EB-28AC9C27177B}" destId="{5768FACC-92A1-4D01-90DD-5B08A1C45DFA}" srcOrd="3" destOrd="0" parTransId="{764F6C08-6A64-488B-ABC5-676DB2347846}" sibTransId="{D211BCCD-D3F9-43E8-98C4-A14391DC4878}"/>
    <dgm:cxn modelId="{4AEF2299-FCC6-4F20-8BDB-25EECB919B14}" srcId="{FC8DE56C-637B-445E-A8EB-28AC9C27177B}" destId="{5E9F0869-FA27-4360-BF6A-80EBB1D372A8}" srcOrd="0" destOrd="0" parTransId="{B755A196-E444-495B-9ABA-F455BB026B64}" sibTransId="{63E4D81F-0F28-4E28-8995-DBD957645361}"/>
    <dgm:cxn modelId="{ECCD42BC-CA74-4E91-9D6B-3FDDD42BB84D}" type="presOf" srcId="{5768FACC-92A1-4D01-90DD-5B08A1C45DFA}" destId="{8272102B-64D2-4C6B-BA3A-E382B254807E}" srcOrd="0" destOrd="0" presId="urn:microsoft.com/office/officeart/2005/8/layout/vList2"/>
    <dgm:cxn modelId="{8BE3B5CB-ABF8-4BD5-9425-AB10BAEBFEFD}" type="presOf" srcId="{FC8DE56C-637B-445E-A8EB-28AC9C27177B}" destId="{5E66D28C-8C42-49DA-A05E-B073C7D69442}" srcOrd="0" destOrd="0" presId="urn:microsoft.com/office/officeart/2005/8/layout/vList2"/>
    <dgm:cxn modelId="{B1D1AAE8-668A-4868-8098-AED853E590AD}" type="presOf" srcId="{5E9F0869-FA27-4360-BF6A-80EBB1D372A8}" destId="{6DD03F0C-068F-4B63-8305-D0B91D91226E}" srcOrd="0" destOrd="0" presId="urn:microsoft.com/office/officeart/2005/8/layout/vList2"/>
    <dgm:cxn modelId="{A4DCD9AC-F9FC-43C3-8C4F-8E80DB787833}" type="presParOf" srcId="{5E66D28C-8C42-49DA-A05E-B073C7D69442}" destId="{6DD03F0C-068F-4B63-8305-D0B91D91226E}" srcOrd="0" destOrd="0" presId="urn:microsoft.com/office/officeart/2005/8/layout/vList2"/>
    <dgm:cxn modelId="{953CEF75-435E-4391-B9E3-8664DDB91307}" type="presParOf" srcId="{5E66D28C-8C42-49DA-A05E-B073C7D69442}" destId="{75FB09DF-8962-4B52-8DE1-2C1E569D5FF5}" srcOrd="1" destOrd="0" presId="urn:microsoft.com/office/officeart/2005/8/layout/vList2"/>
    <dgm:cxn modelId="{F4F04181-068E-42F7-B9EA-EB4D44FE1E99}" type="presParOf" srcId="{5E66D28C-8C42-49DA-A05E-B073C7D69442}" destId="{3BEA6B60-09EA-4B8B-810C-7B7E861CCBA3}" srcOrd="2" destOrd="0" presId="urn:microsoft.com/office/officeart/2005/8/layout/vList2"/>
    <dgm:cxn modelId="{6E7D098F-BD41-407F-BCCB-55D53A3BF1FD}" type="presParOf" srcId="{5E66D28C-8C42-49DA-A05E-B073C7D69442}" destId="{B3287333-B29B-43CD-B893-4B2A3D60B525}" srcOrd="3" destOrd="0" presId="urn:microsoft.com/office/officeart/2005/8/layout/vList2"/>
    <dgm:cxn modelId="{951B1008-9147-43A2-B3FC-E15746FBCA3D}" type="presParOf" srcId="{5E66D28C-8C42-49DA-A05E-B073C7D69442}" destId="{3B274565-EF3A-479A-AD56-162073A6CDC7}" srcOrd="4" destOrd="0" presId="urn:microsoft.com/office/officeart/2005/8/layout/vList2"/>
    <dgm:cxn modelId="{60FB77A1-4F35-4A3E-95FE-C89DB05AAA3E}" type="presParOf" srcId="{5E66D28C-8C42-49DA-A05E-B073C7D69442}" destId="{644A4ED8-1584-434F-9D44-9D6E39C0ACB9}" srcOrd="5" destOrd="0" presId="urn:microsoft.com/office/officeart/2005/8/layout/vList2"/>
    <dgm:cxn modelId="{B2DBBA64-F170-45EE-A788-48D8998B6725}" type="presParOf" srcId="{5E66D28C-8C42-49DA-A05E-B073C7D69442}" destId="{8272102B-64D2-4C6B-BA3A-E382B254807E}" srcOrd="6" destOrd="0" presId="urn:microsoft.com/office/officeart/2005/8/layout/vList2"/>
    <dgm:cxn modelId="{DB7DDAAE-B653-43FF-B22D-45FB306E8863}" type="presParOf" srcId="{5E66D28C-8C42-49DA-A05E-B073C7D69442}" destId="{63C9605B-3159-432F-9C7F-DB13AC2EE206}" srcOrd="7" destOrd="0" presId="urn:microsoft.com/office/officeart/2005/8/layout/vList2"/>
    <dgm:cxn modelId="{031E47F6-26E1-4F13-9ACB-7816AF7593E1}" type="presParOf" srcId="{5E66D28C-8C42-49DA-A05E-B073C7D69442}" destId="{2E6278F6-E3CC-4796-8091-6F3B57F060B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8C143-49DD-48D9-97F8-D5FDF3434B77}">
      <dsp:nvSpPr>
        <dsp:cNvPr id="0" name=""/>
        <dsp:cNvSpPr/>
      </dsp:nvSpPr>
      <dsp:spPr>
        <a:xfrm>
          <a:off x="0" y="98440"/>
          <a:ext cx="3886200" cy="7963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Comment on positive parenting skills that you notice in the room</a:t>
          </a:r>
        </a:p>
      </dsp:txBody>
      <dsp:txXfrm>
        <a:off x="38874" y="137314"/>
        <a:ext cx="3808452" cy="718583"/>
      </dsp:txXfrm>
    </dsp:sp>
    <dsp:sp modelId="{13F936FC-6872-4303-84A0-5408A4729294}">
      <dsp:nvSpPr>
        <dsp:cNvPr id="0" name=""/>
        <dsp:cNvSpPr/>
      </dsp:nvSpPr>
      <dsp:spPr>
        <a:xfrm>
          <a:off x="0" y="937972"/>
          <a:ext cx="3886200" cy="7963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Prompt parents who appear disengaged by asking for their help in managing their child</a:t>
          </a:r>
        </a:p>
      </dsp:txBody>
      <dsp:txXfrm>
        <a:off x="38874" y="976846"/>
        <a:ext cx="3808452" cy="718583"/>
      </dsp:txXfrm>
    </dsp:sp>
    <dsp:sp modelId="{62959186-B95F-44F8-BE68-88F3B02D65B3}">
      <dsp:nvSpPr>
        <dsp:cNvPr id="0" name=""/>
        <dsp:cNvSpPr/>
      </dsp:nvSpPr>
      <dsp:spPr>
        <a:xfrm>
          <a:off x="0" y="1777503"/>
          <a:ext cx="3886200" cy="7963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Demonstrate techniques for redirecting negative behaviors in the room</a:t>
          </a:r>
        </a:p>
      </dsp:txBody>
      <dsp:txXfrm>
        <a:off x="38874" y="1816377"/>
        <a:ext cx="3808452" cy="718583"/>
      </dsp:txXfrm>
    </dsp:sp>
    <dsp:sp modelId="{AAE82565-C184-42B6-A1B6-CC1B1B76829A}">
      <dsp:nvSpPr>
        <dsp:cNvPr id="0" name=""/>
        <dsp:cNvSpPr/>
      </dsp:nvSpPr>
      <dsp:spPr>
        <a:xfrm>
          <a:off x="0" y="2617034"/>
          <a:ext cx="3886200" cy="7963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Narrate your actions, so it is clear for the parent what you are doing to adjust the child’s behavior</a:t>
          </a:r>
        </a:p>
      </dsp:txBody>
      <dsp:txXfrm>
        <a:off x="38874" y="2655908"/>
        <a:ext cx="3808452" cy="718583"/>
      </dsp:txXfrm>
    </dsp:sp>
    <dsp:sp modelId="{6E55C1F7-F019-43E9-A9F1-D585515541F9}">
      <dsp:nvSpPr>
        <dsp:cNvPr id="0" name=""/>
        <dsp:cNvSpPr/>
      </dsp:nvSpPr>
      <dsp:spPr>
        <a:xfrm>
          <a:off x="0" y="3456565"/>
          <a:ext cx="3886200" cy="7963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Name the difficult emotions the child may be experiencing to help the parent better understand their child’s behavior</a:t>
          </a:r>
        </a:p>
      </dsp:txBody>
      <dsp:txXfrm>
        <a:off x="38874" y="3495439"/>
        <a:ext cx="3808452" cy="718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03F0C-068F-4B63-8305-D0B91D91226E}">
      <dsp:nvSpPr>
        <dsp:cNvPr id="0" name=""/>
        <dsp:cNvSpPr/>
      </dsp:nvSpPr>
      <dsp:spPr>
        <a:xfrm>
          <a:off x="0" y="495381"/>
          <a:ext cx="5323702" cy="737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effectLst/>
            </a:rPr>
            <a:t>Curious and repetitive exploration is not a rejection of parental standards. </a:t>
          </a:r>
          <a:r>
            <a:rPr lang="en-US" sz="1400" kern="1200" dirty="0"/>
            <a:t>I</a:t>
          </a:r>
          <a:r>
            <a:rPr lang="en-US" sz="1400" kern="1200" dirty="0">
              <a:effectLst/>
            </a:rPr>
            <a:t>nstead, it signifies normal developmental behavior of how children learn through their environment</a:t>
          </a:r>
        </a:p>
      </dsp:txBody>
      <dsp:txXfrm>
        <a:off x="35982" y="531363"/>
        <a:ext cx="5251738" cy="665136"/>
      </dsp:txXfrm>
    </dsp:sp>
    <dsp:sp modelId="{3BEA6B60-09EA-4B8B-810C-7B7E861CCBA3}">
      <dsp:nvSpPr>
        <dsp:cNvPr id="0" name=""/>
        <dsp:cNvSpPr/>
      </dsp:nvSpPr>
      <dsp:spPr>
        <a:xfrm>
          <a:off x="0" y="1272801"/>
          <a:ext cx="5323702" cy="737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effectLst/>
            </a:rPr>
            <a:t>In the midst of asserting more independence, it is normal for toddlers to still exhibit fears that to the parent may seem irrational</a:t>
          </a:r>
          <a:endParaRPr lang="en-US" sz="1400" kern="1200" dirty="0"/>
        </a:p>
      </dsp:txBody>
      <dsp:txXfrm>
        <a:off x="35982" y="1308783"/>
        <a:ext cx="5251738" cy="665136"/>
      </dsp:txXfrm>
    </dsp:sp>
    <dsp:sp modelId="{3B274565-EF3A-479A-AD56-162073A6CDC7}">
      <dsp:nvSpPr>
        <dsp:cNvPr id="0" name=""/>
        <dsp:cNvSpPr/>
      </dsp:nvSpPr>
      <dsp:spPr>
        <a:xfrm>
          <a:off x="0" y="2050221"/>
          <a:ext cx="5323702" cy="737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effectLst/>
            </a:rPr>
            <a:t>Most toddlers respond to their parent’s reaction and have learned how to act to solicit certain parental responses</a:t>
          </a:r>
        </a:p>
      </dsp:txBody>
      <dsp:txXfrm>
        <a:off x="35982" y="2086203"/>
        <a:ext cx="5251738" cy="665136"/>
      </dsp:txXfrm>
    </dsp:sp>
    <dsp:sp modelId="{8272102B-64D2-4C6B-BA3A-E382B254807E}">
      <dsp:nvSpPr>
        <dsp:cNvPr id="0" name=""/>
        <dsp:cNvSpPr/>
      </dsp:nvSpPr>
      <dsp:spPr>
        <a:xfrm>
          <a:off x="0" y="2827641"/>
          <a:ext cx="5323702" cy="737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effectLst/>
            </a:rPr>
            <a:t>Patience, re-direction, and establishing routines are vital techniques that parents can use to establish a structured environment that feels safe for toddlers</a:t>
          </a:r>
        </a:p>
      </dsp:txBody>
      <dsp:txXfrm>
        <a:off x="35982" y="2863623"/>
        <a:ext cx="5251738" cy="665136"/>
      </dsp:txXfrm>
    </dsp:sp>
    <dsp:sp modelId="{2E6278F6-E3CC-4796-8091-6F3B57F060B6}">
      <dsp:nvSpPr>
        <dsp:cNvPr id="0" name=""/>
        <dsp:cNvSpPr/>
      </dsp:nvSpPr>
      <dsp:spPr>
        <a:xfrm>
          <a:off x="0" y="3605061"/>
          <a:ext cx="5323702" cy="737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Modeling positive parenting for difficult behaviors in the exam room can help parents manage challenging behaviors </a:t>
          </a:r>
          <a:endParaRPr lang="en-US" sz="1400" kern="1200" dirty="0">
            <a:effectLst/>
          </a:endParaRPr>
        </a:p>
      </dsp:txBody>
      <dsp:txXfrm>
        <a:off x="35982" y="3641043"/>
        <a:ext cx="5251738" cy="6651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D7FB03-A1CF-44D4-AF0B-2972360914C1}" type="datetimeFigureOut">
              <a:rPr lang="en-US" smtClean="0"/>
              <a:t>8/25/2022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E5AC0-DB72-441C-9EC6-9F9B151735FD}" type="slidenum">
              <a:rPr lang="en-US" smtClean="0"/>
              <a:t>‹#›</a:t>
            </a:fld>
            <a:endParaRPr lang="en-US" dirty="0"/>
          </a:p>
        </p:txBody>
      </p:sp>
    </p:spTree>
    <p:extLst>
      <p:ext uri="{BB962C8B-B14F-4D97-AF65-F5344CB8AC3E}">
        <p14:creationId xmlns:p14="http://schemas.microsoft.com/office/powerpoint/2010/main" val="417863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a:t>
            </a:r>
            <a:r>
              <a:rPr lang="en-US" baseline="0" dirty="0"/>
              <a:t> Bright Futures mini training learning activity on </a:t>
            </a:r>
            <a:r>
              <a:rPr lang="en-US" i="1" baseline="0" dirty="0"/>
              <a:t>Promoting Social-Emotional Health in Early Childhood</a:t>
            </a:r>
            <a:endParaRPr lang="en-US" i="1" dirty="0"/>
          </a:p>
        </p:txBody>
      </p:sp>
      <p:sp>
        <p:nvSpPr>
          <p:cNvPr id="4" name="Slide Number Placeholder 3"/>
          <p:cNvSpPr>
            <a:spLocks noGrp="1"/>
          </p:cNvSpPr>
          <p:nvPr>
            <p:ph type="sldNum" sz="quarter" idx="10"/>
          </p:nvPr>
        </p:nvSpPr>
        <p:spPr/>
        <p:txBody>
          <a:bodyPr/>
          <a:lstStyle/>
          <a:p>
            <a:fld id="{78830B11-8F6B-4D2E-AC3E-FC53AB5C3465}" type="slidenum">
              <a:rPr lang="en-US" smtClean="0"/>
              <a:t>1</a:t>
            </a:fld>
            <a:endParaRPr lang="en-US" dirty="0"/>
          </a:p>
        </p:txBody>
      </p:sp>
    </p:spTree>
    <p:extLst>
      <p:ext uri="{BB962C8B-B14F-4D97-AF65-F5344CB8AC3E}">
        <p14:creationId xmlns:p14="http://schemas.microsoft.com/office/powerpoint/2010/main" val="167127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that are to be addressed are identified with a yellow arrow.</a:t>
            </a:r>
          </a:p>
        </p:txBody>
      </p:sp>
      <p:sp>
        <p:nvSpPr>
          <p:cNvPr id="4" name="Slide Number Placeholder 3"/>
          <p:cNvSpPr>
            <a:spLocks noGrp="1"/>
          </p:cNvSpPr>
          <p:nvPr>
            <p:ph type="sldNum" sz="quarter" idx="5"/>
          </p:nvPr>
        </p:nvSpPr>
        <p:spPr/>
        <p:txBody>
          <a:bodyPr/>
          <a:lstStyle/>
          <a:p>
            <a:fld id="{9F0E5AC0-DB72-441C-9EC6-9F9B151735FD}" type="slidenum">
              <a:rPr lang="en-US" smtClean="0"/>
              <a:t>10</a:t>
            </a:fld>
            <a:endParaRPr lang="en-US" dirty="0"/>
          </a:p>
        </p:txBody>
      </p:sp>
    </p:spTree>
    <p:extLst>
      <p:ext uri="{BB962C8B-B14F-4D97-AF65-F5344CB8AC3E}">
        <p14:creationId xmlns:p14="http://schemas.microsoft.com/office/powerpoint/2010/main" val="4153409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health supervision visit with parents and their child, it is important to take a strength-based approach. Let's begin by focusing on the positive attributes of the child and what the parents are doing well.</a:t>
            </a:r>
          </a:p>
          <a:p>
            <a:endParaRPr lang="en-US" dirty="0"/>
          </a:p>
          <a:p>
            <a:r>
              <a:rPr lang="en-US" b="1" dirty="0"/>
              <a:t>Positive child attributes:</a:t>
            </a:r>
            <a:r>
              <a:rPr lang="en-US" dirty="0"/>
              <a:t> Fun, inquisitive, and curious</a:t>
            </a:r>
          </a:p>
          <a:p>
            <a:endParaRPr lang="en-US" dirty="0"/>
          </a:p>
          <a:p>
            <a:r>
              <a:rPr lang="en-US" b="1" dirty="0"/>
              <a:t>What are the parents doing well:</a:t>
            </a:r>
          </a:p>
          <a:p>
            <a:pPr marL="171450" indent="-171450">
              <a:buFontTx/>
              <a:buChar char="-"/>
            </a:pPr>
            <a:r>
              <a:rPr lang="en-US" dirty="0"/>
              <a:t>Reading to their child</a:t>
            </a:r>
          </a:p>
          <a:p>
            <a:pPr marL="171450" indent="-171450">
              <a:buFontTx/>
              <a:buChar char="-"/>
            </a:pPr>
            <a:r>
              <a:rPr lang="en-US" dirty="0"/>
              <a:t>Spending time with their child</a:t>
            </a:r>
          </a:p>
          <a:p>
            <a:pPr marL="171450" indent="-171450">
              <a:buFontTx/>
              <a:buChar char="-"/>
            </a:pPr>
            <a:r>
              <a:rPr lang="en-US" dirty="0"/>
              <a:t>Providing her opportunities to play outside and be physically active</a:t>
            </a:r>
          </a:p>
          <a:p>
            <a:pPr marL="171450" indent="-171450">
              <a:buFontTx/>
              <a:buChar char="-"/>
            </a:pPr>
            <a:r>
              <a:rPr lang="en-US" dirty="0"/>
              <a:t>Showing concern for their child’s development</a:t>
            </a:r>
          </a:p>
          <a:p>
            <a:pPr marL="171450" indent="-171450">
              <a:buFontTx/>
              <a:buChar char="-"/>
            </a:pPr>
            <a:endParaRPr lang="en-US" dirty="0"/>
          </a:p>
          <a:p>
            <a:pPr marL="0" indent="0" algn="l">
              <a:buFontTx/>
              <a:buNone/>
            </a:pPr>
            <a:r>
              <a:rPr lang="en-US" b="1" dirty="0"/>
              <a:t>Positive factors that you may explore about the parent-child relationship:</a:t>
            </a:r>
          </a:p>
          <a:p>
            <a:pPr marL="171450" indent="-171450" algn="l">
              <a:buFontTx/>
              <a:buChar char="-"/>
            </a:pPr>
            <a:r>
              <a:rPr lang="en-US" dirty="0"/>
              <a:t>Asking what types of activities, they enjoy doing together</a:t>
            </a:r>
          </a:p>
          <a:p>
            <a:pPr marL="171450" indent="-171450" algn="l">
              <a:buFontTx/>
              <a:buChar char="-"/>
            </a:pPr>
            <a:r>
              <a:rPr lang="en-US" dirty="0"/>
              <a:t>How is the parent holding their child and interacting with them during the visit?</a:t>
            </a:r>
          </a:p>
          <a:p>
            <a:pPr marL="171450" indent="-171450" algn="l">
              <a:buFontTx/>
              <a:buChar char="-"/>
            </a:pPr>
            <a:r>
              <a:rPr lang="en-US" dirty="0"/>
              <a:t>What kinds of words are they using to describe their child during the visit?</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11</a:t>
            </a:fld>
            <a:endParaRPr lang="en-US" dirty="0"/>
          </a:p>
        </p:txBody>
      </p:sp>
    </p:spTree>
    <p:extLst>
      <p:ext uri="{BB962C8B-B14F-4D97-AF65-F5344CB8AC3E}">
        <p14:creationId xmlns:p14="http://schemas.microsoft.com/office/powerpoint/2010/main" val="339639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clarifying questions would you like to ask? </a:t>
            </a:r>
            <a:endParaRPr lang="en-US" dirty="0"/>
          </a:p>
          <a:p>
            <a:pPr marL="0" indent="0">
              <a:buFontTx/>
              <a:buNone/>
            </a:pPr>
            <a:endParaRPr lang="en-US" dirty="0"/>
          </a:p>
          <a:p>
            <a:pPr marL="0" indent="0">
              <a:buFontTx/>
              <a:buNone/>
            </a:pPr>
            <a:r>
              <a:rPr lang="en-US" u="sng" dirty="0"/>
              <a:t>Tantrums</a:t>
            </a:r>
            <a:r>
              <a:rPr lang="en-US" u="none" dirty="0"/>
              <a:t>: </a:t>
            </a:r>
            <a:r>
              <a:rPr lang="en-US" dirty="0"/>
              <a:t>What other methods does the child have in expressing themselves? Is the language development appropriate for their age? Are there physical causes of chronic discomfort or pain? How is the child’s sleep? What is the child’s temperament and how may that impact their behavior? Are their specific events or interactions that trigger the tantrums? What are the parents' response? Are the parents aware of what the child is trying to communicate with the tantrum?</a:t>
            </a:r>
          </a:p>
          <a:p>
            <a:pPr marL="0" indent="0">
              <a:buFontTx/>
              <a:buNone/>
            </a:pPr>
            <a:endParaRPr lang="en-US" dirty="0"/>
          </a:p>
          <a:p>
            <a:pPr marL="0" indent="0">
              <a:buFontTx/>
              <a:buNone/>
            </a:pPr>
            <a:r>
              <a:rPr lang="en-US" u="sng" dirty="0"/>
              <a:t>Aggression:</a:t>
            </a:r>
            <a:r>
              <a:rPr lang="en-US" u="none" dirty="0"/>
              <a:t> </a:t>
            </a:r>
            <a:r>
              <a:rPr lang="en-US" dirty="0"/>
              <a:t>Are there any developmental delays present that may contribute to chronic frustration? Does the child exhibit difficulty in adapting to changes in routine? Are the child’s emotional needs being met? What is the quality of the parent-child attachment? Are there covert external or environmental sources that positively reinforce aggressive behavior or violence? Has the child witness's violence? Has there been significant disruption in the child’s life family-life or daily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social determinants of health are assessed through the screening tools?  What others may you consider?</a:t>
            </a:r>
          </a:p>
          <a:p>
            <a:pPr marL="0" indent="0">
              <a:buFontTx/>
              <a:buNone/>
            </a:pPr>
            <a:endParaRPr lang="en-US" dirty="0"/>
          </a:p>
          <a:p>
            <a:pPr marL="0" indent="0">
              <a:buFontTx/>
              <a:buNone/>
            </a:pPr>
            <a:r>
              <a:rPr lang="en-US" b="1" dirty="0"/>
              <a:t>Social Determinants of Health (examples):</a:t>
            </a:r>
          </a:p>
          <a:p>
            <a:pPr marL="0" indent="0">
              <a:buFontTx/>
              <a:buNone/>
            </a:pPr>
            <a:r>
              <a:rPr lang="en-US" b="0" dirty="0"/>
              <a:t>- Food Insecurity</a:t>
            </a:r>
          </a:p>
          <a:p>
            <a:pPr marL="0" indent="0">
              <a:buFontTx/>
              <a:buNone/>
            </a:pPr>
            <a:r>
              <a:rPr lang="en-US" b="0" dirty="0"/>
              <a:t>- Housing Insecurity</a:t>
            </a:r>
          </a:p>
          <a:p>
            <a:pPr marL="0" indent="0">
              <a:buFontTx/>
              <a:buNone/>
            </a:pPr>
            <a:r>
              <a:rPr lang="en-US" b="0" dirty="0"/>
              <a:t>- Community and Environmental Safety</a:t>
            </a:r>
          </a:p>
          <a:p>
            <a:pPr marL="0" indent="0">
              <a:buFontTx/>
              <a:buNone/>
            </a:pPr>
            <a:r>
              <a:rPr lang="en-US" b="0" dirty="0"/>
              <a:t>- Parent/Family Mental Health</a:t>
            </a:r>
          </a:p>
          <a:p>
            <a:pPr marL="0" indent="0">
              <a:buFontTx/>
              <a:buNone/>
            </a:pPr>
            <a:r>
              <a:rPr lang="en-US" b="0" dirty="0"/>
              <a:t>- Parental socioeconomic status (education, occupation etc.)</a:t>
            </a:r>
          </a:p>
          <a:p>
            <a:pPr marL="0" indent="0">
              <a:buFontTx/>
              <a:buNone/>
            </a:pPr>
            <a:r>
              <a:rPr lang="en-US" b="0" dirty="0"/>
              <a:t>- Parenting practices</a:t>
            </a:r>
          </a:p>
          <a:p>
            <a:pPr marL="0" indent="0">
              <a:buFontTx/>
              <a:buNone/>
            </a:pPr>
            <a:r>
              <a:rPr lang="en-US" b="0" dirty="0"/>
              <a:t>- Childhood trauma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legreya Sans" panose="00000500000000000000" pitchFamily="2" charset="0"/>
                <a:ea typeface="Calibri" panose="020F0502020204030204" pitchFamily="34" charset="0"/>
                <a:cs typeface="Times New Roman" panose="02020603050405020304" pitchFamily="18" charset="0"/>
              </a:rPr>
              <a:t>- Refer to Bright Futures Promoting Mental Health</a:t>
            </a:r>
            <a:endParaRPr lang="en-US" b="0" dirty="0"/>
          </a:p>
          <a:p>
            <a:pPr marL="171450" indent="-171450">
              <a:buFontTx/>
              <a:buChar char="-"/>
            </a:pPr>
            <a:endParaRPr lang="en-US" b="0" dirty="0"/>
          </a:p>
          <a:p>
            <a:pPr marL="0" indent="0">
              <a:buFontTx/>
              <a:buNone/>
            </a:pPr>
            <a:r>
              <a:rPr lang="en-US" b="0" dirty="0"/>
              <a:t>Refer to: https://downloads.aap.org/AAP/PDF/Bright%20Futures/BF4_MentalHealth.pdf</a:t>
            </a: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12</a:t>
            </a:fld>
            <a:endParaRPr lang="en-US" dirty="0"/>
          </a:p>
        </p:txBody>
      </p:sp>
    </p:spTree>
    <p:extLst>
      <p:ext uri="{BB962C8B-B14F-4D97-AF65-F5344CB8AC3E}">
        <p14:creationId xmlns:p14="http://schemas.microsoft.com/office/powerpoint/2010/main" val="185548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topics would you like to address with the family during your visit? </a:t>
            </a:r>
            <a:r>
              <a:rPr lang="en-US" sz="1200" b="1" dirty="0">
                <a:effectLst/>
                <a:latin typeface="Alegreya Sans" panose="00000500000000000000" pitchFamily="2" charset="0"/>
                <a:ea typeface="Calibri" panose="020F0502020204030204" pitchFamily="34" charset="0"/>
                <a:cs typeface="Times New Roman" panose="02020603050405020304" pitchFamily="18" charset="0"/>
              </a:rPr>
              <a:t>Click on the icons to review information on these potential topics</a:t>
            </a:r>
          </a:p>
          <a:p>
            <a:endParaRPr lang="en-US" dirty="0"/>
          </a:p>
          <a:p>
            <a:r>
              <a:rPr lang="en-US" b="1" dirty="0"/>
              <a:t>Taking time for yourself as a parent </a:t>
            </a:r>
            <a:r>
              <a:rPr lang="en-US" dirty="0"/>
              <a:t>– </a:t>
            </a:r>
          </a:p>
          <a:p>
            <a:r>
              <a:rPr lang="en-US" dirty="0"/>
              <a:t>“Parenthood can be an incredibly rewarding experience though at times it can feel exhausting and requires a lot of work. It is important for parents to find time for themselves to re-charge and destress” (Note: facilitator can provide examples of ways to achieve this).</a:t>
            </a:r>
          </a:p>
          <a:p>
            <a:endParaRPr lang="en-US" dirty="0"/>
          </a:p>
          <a:p>
            <a:pPr marL="0" indent="0">
              <a:buFontTx/>
              <a:buNone/>
            </a:pPr>
            <a:r>
              <a:rPr lang="en-US" b="1" dirty="0"/>
              <a:t>Child’s Behavior </a:t>
            </a:r>
            <a:r>
              <a:rPr lang="en-US" dirty="0"/>
              <a:t>–</a:t>
            </a:r>
          </a:p>
          <a:p>
            <a:pPr marL="0" indent="0">
              <a:buFontTx/>
              <a:buNone/>
            </a:pPr>
            <a:r>
              <a:rPr lang="en-US" dirty="0"/>
              <a:t>“Between the ages of 1 and 4, a child’s social-emotional development is rapidly evolving. Healthy development relies heavily on relationships with others and strong support systems. Children are taking tremendous strides in advancing their own autonomy. As they become more independent, they test their surrounding boundaries. This can lead to exploration of the world around them while they are establishing their own identity and self-confidence. Concurrently, they are learning how to regulate their emotions and may still exhibit challenges in managing strong emotions such as frustration, anger, or sadness. With time and positive reinforcement, a supportive and caring approaching from their caregivers can allow appropriate maturation of their socio-emotional development. </a:t>
            </a:r>
          </a:p>
          <a:p>
            <a:pPr marL="0" indent="0">
              <a:buFontTx/>
              <a:buNone/>
            </a:pPr>
            <a:endParaRPr lang="en-US" dirty="0"/>
          </a:p>
          <a:p>
            <a:pPr marL="0" indent="0">
              <a:buFontTx/>
              <a:buNone/>
            </a:pPr>
            <a:r>
              <a:rPr lang="en-US" b="1" dirty="0"/>
              <a:t>Talking with your child – </a:t>
            </a:r>
          </a:p>
          <a:p>
            <a:pPr marL="0" indent="0">
              <a:buFontTx/>
              <a:buNone/>
            </a:pPr>
            <a:r>
              <a:rPr lang="en-US" b="0" dirty="0"/>
              <a:t>As a child’s language skills progress, they will become more skilled in understanding their caregivers and expressing themselves. It is important for parents to exercise patience as their child acquires these skills. At times, the daily stresses of life can make the interactions between a parent and their child feel rushed or tense. Allowing time for relaxed, even-tempered, affectionate interactions and communication between parent and child can be helpful. </a:t>
            </a:r>
          </a:p>
          <a:p>
            <a:pPr marL="0" indent="0">
              <a:buFontTx/>
              <a:buNone/>
            </a:pPr>
            <a:endParaRPr lang="en-US" b="0" dirty="0"/>
          </a:p>
          <a:p>
            <a:pPr marL="0" indent="0">
              <a:buFontTx/>
              <a:buNone/>
            </a:pPr>
            <a:r>
              <a:rPr lang="en-US" b="0" dirty="0"/>
              <a:t>In this specific case, t</a:t>
            </a:r>
            <a:r>
              <a:rPr lang="en-US" dirty="0"/>
              <a:t>ry to obtain more information from the parents by asking open-ended questions. For instance: “I noticed on the form you checked “no” for the question that asks if you give your child plenty of time to respond. What happens when you talk with your child, and they are responding?” “How do you feel in communicating with your child?’"</a:t>
            </a:r>
          </a:p>
          <a:p>
            <a:pPr marL="171450" indent="-171450">
              <a:buFontTx/>
              <a:buChar char="-"/>
            </a:pPr>
            <a:endParaRPr lang="en-US" b="0" dirty="0"/>
          </a:p>
          <a:p>
            <a:pPr marL="0" indent="0">
              <a:buFontTx/>
              <a:buNone/>
            </a:pPr>
            <a:r>
              <a:rPr lang="en-US" b="0" dirty="0"/>
              <a:t>Refer to: https://downloads.aap.org/AAP/PDF/Bright%20Futures/BF4_MentalHealth.pdf</a:t>
            </a: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13</a:t>
            </a:fld>
            <a:endParaRPr lang="en-US" dirty="0"/>
          </a:p>
        </p:txBody>
      </p:sp>
    </p:spTree>
    <p:extLst>
      <p:ext uri="{BB962C8B-B14F-4D97-AF65-F5344CB8AC3E}">
        <p14:creationId xmlns:p14="http://schemas.microsoft.com/office/powerpoint/2010/main" val="143262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topics discussed on the prior slide, Bright Futures also recommends that the following topics be addressed during the 2 Year Visit:</a:t>
            </a:r>
          </a:p>
          <a:p>
            <a:r>
              <a:rPr lang="en-US" dirty="0"/>
              <a:t>Social determinants of health, Temperament and behavior, Language development, Toilet training, and Safety.</a:t>
            </a:r>
          </a:p>
        </p:txBody>
      </p:sp>
      <p:sp>
        <p:nvSpPr>
          <p:cNvPr id="4" name="Slide Number Placeholder 3"/>
          <p:cNvSpPr>
            <a:spLocks noGrp="1"/>
          </p:cNvSpPr>
          <p:nvPr>
            <p:ph type="sldNum" sz="quarter" idx="5"/>
          </p:nvPr>
        </p:nvSpPr>
        <p:spPr/>
        <p:txBody>
          <a:bodyPr/>
          <a:lstStyle/>
          <a:p>
            <a:fld id="{9F0E5AC0-DB72-441C-9EC6-9F9B151735FD}" type="slidenum">
              <a:rPr lang="en-US" smtClean="0"/>
              <a:t>14</a:t>
            </a:fld>
            <a:endParaRPr lang="en-US" dirty="0"/>
          </a:p>
        </p:txBody>
      </p:sp>
    </p:spTree>
    <p:extLst>
      <p:ext uri="{BB962C8B-B14F-4D97-AF65-F5344CB8AC3E}">
        <p14:creationId xmlns:p14="http://schemas.microsoft.com/office/powerpoint/2010/main" val="557535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a:t>
            </a:r>
          </a:p>
          <a:p>
            <a:r>
              <a:rPr lang="en-US" dirty="0"/>
              <a:t>Social-emotional development is also heavily influenced by the pattern of parent-child attachment. The quality of the attachment can have lasting effects on the child’s behavior, self-confidence, and trust. Although the nature of this attachment can be nuanced for each parent-child pair, scholars have described 3 overarching patterns of attachment; 1st-secure attachment, 2nd-insecure and avoidant attachment, and </a:t>
            </a:r>
            <a:r>
              <a:rPr lang="en-US" baseline="0" dirty="0"/>
              <a:t>3rd - insecure </a:t>
            </a:r>
            <a:r>
              <a:rPr lang="en-US" dirty="0"/>
              <a:t>attachment characterized by ambivalence and resistance.</a:t>
            </a:r>
          </a:p>
          <a:p>
            <a:endParaRPr 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15</a:t>
            </a:fld>
            <a:endParaRPr lang="en-US" dirty="0"/>
          </a:p>
        </p:txBody>
      </p:sp>
    </p:spTree>
    <p:extLst>
      <p:ext uri="{BB962C8B-B14F-4D97-AF65-F5344CB8AC3E}">
        <p14:creationId xmlns:p14="http://schemas.microsoft.com/office/powerpoint/2010/main" val="733376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might you describe the attachment between the parent and the child if you noticed the following? How may you counsel the parent or respond?</a:t>
            </a:r>
          </a:p>
          <a:p>
            <a:endParaRPr lang="en-US" b="1" dirty="0"/>
          </a:p>
          <a:p>
            <a:r>
              <a:rPr lang="en-US" b="1" u="sng" dirty="0"/>
              <a:t>Narration</a:t>
            </a:r>
          </a:p>
          <a:p>
            <a:r>
              <a:rPr lang="en-US" b="1" dirty="0"/>
              <a:t>Scenario 1: </a:t>
            </a:r>
            <a:r>
              <a:rPr lang="en-US" b="0" dirty="0"/>
              <a:t> The parent speaks to the child in a calm, sensitive manner, providing redirection away from behaviors they seek to discourage in the exam room. When the child reaches for the otoscope, the parent takes their hand and redirects them to a different activity. When it is time for the exam, the child starts crying and the parent stands by the bedside holding their hand and reassuring them.</a:t>
            </a:r>
          </a:p>
          <a:p>
            <a:endParaRPr lang="en-US" b="0" dirty="0"/>
          </a:p>
          <a:p>
            <a:r>
              <a:rPr lang="en-US" b="1" u="sng" dirty="0"/>
              <a:t>Narration</a:t>
            </a:r>
          </a:p>
          <a:p>
            <a:r>
              <a:rPr lang="en-US" b="1" dirty="0"/>
              <a:t>Scenario 2: </a:t>
            </a:r>
            <a:r>
              <a:rPr lang="en-US" b="0" dirty="0"/>
              <a:t> The child is climbing on the chair next to the parent looking up at the parent. However, the parent is on their phone. When you approach the child, they start to pull away. The parent tries to get the child to sit still by forcibly repositioning the child in the chair. However, the child starts crying and arching their back, reaching their arms to their parents to be held. </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16</a:t>
            </a:fld>
            <a:endParaRPr lang="en-US" dirty="0"/>
          </a:p>
        </p:txBody>
      </p:sp>
    </p:spTree>
    <p:extLst>
      <p:ext uri="{BB962C8B-B14F-4D97-AF65-F5344CB8AC3E}">
        <p14:creationId xmlns:p14="http://schemas.microsoft.com/office/powerpoint/2010/main" val="119292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Scenario 1, the parent speaks to their child in a nurturing manner. They provide positive redirection and comfort their child when they are distressed. It can be helpful to highlight these actions for parents thereby acknowledging them as positive parenting techniques.</a:t>
            </a:r>
          </a:p>
          <a:p>
            <a:endParaRPr lang="en-US" dirty="0"/>
          </a:p>
          <a:p>
            <a:r>
              <a:rPr lang="en-US" dirty="0"/>
              <a:t>In Scenario 2, the parent is disengaged, does not redirect their child and does not comfort them when they are distressed. Parents may not know how to be an active participant in their child’s visit. You can help teach them, but respectively asking for their help in managing their child. </a:t>
            </a:r>
          </a:p>
          <a:p>
            <a:endParaRPr lang="en-US" dirty="0"/>
          </a:p>
          <a:p>
            <a:r>
              <a:rPr lang="en-US" dirty="0"/>
              <a:t>Narrating your actions to redirect their child can help parents understand what you are doing and learn to mimic these behaviors at home. </a:t>
            </a:r>
          </a:p>
          <a:p>
            <a:endParaRPr lang="en-US" dirty="0"/>
          </a:p>
          <a:p>
            <a:r>
              <a:rPr lang="en-US" dirty="0"/>
              <a:t>For children who may be acting out in the exam room, try to verbalize their emotions such as fear, frustration, etc and ask for their parent’s assistance in comforting them.</a:t>
            </a:r>
          </a:p>
          <a:p>
            <a:endParaRPr lang="en-US" dirty="0"/>
          </a:p>
          <a:p>
            <a:r>
              <a:rPr lang="en-US" dirty="0"/>
              <a:t>Refer to PediaLink Course: </a:t>
            </a:r>
            <a:r>
              <a:rPr lang="en-US" i="1" dirty="0"/>
              <a:t>Bright Futures-Building Positive Parenting Skills Across Ages</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17</a:t>
            </a:fld>
            <a:endParaRPr lang="en-US" dirty="0"/>
          </a:p>
        </p:txBody>
      </p:sp>
    </p:spTree>
    <p:extLst>
      <p:ext uri="{BB962C8B-B14F-4D97-AF65-F5344CB8AC3E}">
        <p14:creationId xmlns:p14="http://schemas.microsoft.com/office/powerpoint/2010/main" val="2368663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 2 Year visit, there are other preventive health measures that must be performed during the visit. </a:t>
            </a:r>
          </a:p>
          <a:p>
            <a:endParaRPr lang="en-US" dirty="0"/>
          </a:p>
          <a:p>
            <a:r>
              <a:rPr lang="en-US" dirty="0"/>
              <a:t>Review autism spectrum disorder screening results with parents. </a:t>
            </a:r>
          </a:p>
          <a:p>
            <a:br>
              <a:rPr lang="en-US" dirty="0"/>
            </a:br>
            <a:r>
              <a:rPr lang="en-US" dirty="0"/>
              <a:t>Obtain a lead blood level in 2-year-olds in a high prevalence area, are insured by Medicaid or have other risk factors. </a:t>
            </a:r>
          </a:p>
          <a:p>
            <a:br>
              <a:rPr lang="en-US" dirty="0"/>
            </a:br>
            <a:r>
              <a:rPr lang="en-US" dirty="0"/>
              <a:t>If positive on the risk assessment, it is recommended to obtain a hemoglobin level.</a:t>
            </a:r>
          </a:p>
          <a:p>
            <a:endParaRPr lang="en-US" dirty="0"/>
          </a:p>
          <a:p>
            <a:r>
              <a:rPr lang="en-US" dirty="0"/>
              <a:t>Be sure to apply fluoride varnish to the child’s teeth as a preventive dental health measure. </a:t>
            </a:r>
          </a:p>
          <a:p>
            <a:endParaRPr lang="en-US" dirty="0"/>
          </a:p>
          <a:p>
            <a:r>
              <a:rPr lang="en-US" dirty="0"/>
              <a:t>Be sure to review the child’s immunization records. At 2 years of age, a previously healthy child should be up to date on the following vaccines: Hepatitis B (3), Rotavirus (3), Dtap (4), HIB(4), PCV(4), IPV(3), MMR(1), Varicella(1), Hepatitis A(2), Influenza</a:t>
            </a:r>
          </a:p>
        </p:txBody>
      </p:sp>
      <p:sp>
        <p:nvSpPr>
          <p:cNvPr id="4" name="Slide Number Placeholder 3"/>
          <p:cNvSpPr>
            <a:spLocks noGrp="1"/>
          </p:cNvSpPr>
          <p:nvPr>
            <p:ph type="sldNum" sz="quarter" idx="5"/>
          </p:nvPr>
        </p:nvSpPr>
        <p:spPr/>
        <p:txBody>
          <a:bodyPr/>
          <a:lstStyle/>
          <a:p>
            <a:fld id="{9F0E5AC0-DB72-441C-9EC6-9F9B151735FD}" type="slidenum">
              <a:rPr lang="en-US" smtClean="0"/>
              <a:t>18</a:t>
            </a:fld>
            <a:endParaRPr lang="en-US" dirty="0"/>
          </a:p>
        </p:txBody>
      </p:sp>
    </p:spTree>
    <p:extLst>
      <p:ext uri="{BB962C8B-B14F-4D97-AF65-F5344CB8AC3E}">
        <p14:creationId xmlns:p14="http://schemas.microsoft.com/office/powerpoint/2010/main" val="2204724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Click the topics to review potential areas of anticipatory guidance to review with families.</a:t>
            </a:r>
          </a:p>
          <a:p>
            <a:endParaRPr lang="en-US" b="1" u="sng" dirty="0"/>
          </a:p>
          <a:p>
            <a:r>
              <a:rPr lang="en-US" b="1" u="sng" dirty="0"/>
              <a:t>Examples for discussion</a:t>
            </a:r>
          </a:p>
          <a:p>
            <a:r>
              <a:rPr lang="en-US" b="1" dirty="0"/>
              <a:t>Narration </a:t>
            </a:r>
          </a:p>
          <a:p>
            <a:endParaRPr lang="en-US" b="1" dirty="0"/>
          </a:p>
          <a:p>
            <a:r>
              <a:rPr lang="en-US" b="1" dirty="0"/>
              <a:t>Anticipatory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Family Dynamics</a:t>
            </a:r>
            <a:r>
              <a:rPr lang="en-US" dirty="0"/>
              <a:t>: Foster resilience by reflecting on your own strengths as a caregiver, and the strengths of your child. Engage in family activities that are positive protective factors of child health such as shared family time, spending individual time with your child, and nurturing your own parental well-being. Be sure to discourage your child from any hitting, biting, or aggressive behaviors. Encourage other family members to be consistent, patient, and respectful of your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Child Behavior &amp; Temperament: </a:t>
            </a:r>
            <a:r>
              <a:rPr lang="en-US" dirty="0"/>
              <a:t>Praise your child for good behavior and their accomplishments. Listen to and respect your child. Appreciate their investigative and curious nature. Without stifling their exploration, provide safe boundaries. Provide your child with opportunities to express themselves. Provide opportunities for independence and control by allowing them to make choices. Help them in expressing and navigating their natural emotions of anger, frustration, and sadness. </a:t>
            </a:r>
          </a:p>
          <a:p>
            <a:endParaRPr lang="en-US" dirty="0"/>
          </a:p>
          <a:p>
            <a:r>
              <a:rPr lang="en-US" b="1" dirty="0"/>
              <a:t>Physical Activity: </a:t>
            </a:r>
            <a:r>
              <a:rPr lang="en-US" dirty="0"/>
              <a:t>Encourage free play each day, ideally 60 minutes per day. Provide promoted guided interactive play throughout the day as well. Let the child make choices with what they would like to play. Provide opportunities to play with other children, although remembering that many 2-year-old children enjoy playing among, but not with other children.</a:t>
            </a:r>
          </a:p>
          <a:p>
            <a:endParaRPr lang="en-US" dirty="0"/>
          </a:p>
          <a:p>
            <a:r>
              <a:rPr lang="en-US" b="1" dirty="0"/>
              <a:t>Language Development: </a:t>
            </a:r>
            <a:r>
              <a:rPr lang="en-US" dirty="0"/>
              <a:t>Sing songs to your child and talk to them about the activities you are doing together. Have patience for your child’s response as they may initially struggle with formulating their responses quickly. Be sure to speak slowly and clearly. Garner your child’s interest in books by reading to your child every day. Pointing out objects on the page can be helpful way to engage children and a way for parents with literacy challenges to still engage with their children.</a:t>
            </a:r>
          </a:p>
          <a:p>
            <a:endParaRPr lang="en-US" dirty="0"/>
          </a:p>
          <a:p>
            <a:r>
              <a:rPr lang="en-US" b="1" dirty="0"/>
              <a:t>Other topics </a:t>
            </a:r>
            <a:r>
              <a:rPr lang="en-US" dirty="0"/>
              <a:t>– Limit media use to no more than 1-2 hours per day. Encourage toilet training, encourage car seat, outdoor and firearm safety.</a:t>
            </a:r>
          </a:p>
          <a:p>
            <a:endParaRPr lang="en-US" dirty="0"/>
          </a:p>
          <a:p>
            <a:r>
              <a:rPr lang="en-US" b="1" u="sng" dirty="0"/>
              <a:t>Development:</a:t>
            </a:r>
          </a:p>
          <a:p>
            <a:r>
              <a:rPr lang="en-US" b="1" dirty="0"/>
              <a:t>Social Language/Self Help: </a:t>
            </a:r>
            <a:r>
              <a:rPr lang="en-US" dirty="0"/>
              <a:t>Parallel play, taking off some clothing, using a spoon to scoop</a:t>
            </a:r>
          </a:p>
          <a:p>
            <a:endParaRPr lang="en-US" dirty="0"/>
          </a:p>
          <a:p>
            <a:r>
              <a:rPr lang="en-US" b="1" dirty="0"/>
              <a:t>Verbal Language: </a:t>
            </a:r>
            <a:r>
              <a:rPr lang="en-US" dirty="0"/>
              <a:t>Using at least 50 words, combining 2 words into short phrases or sentences, following 2 step commands, naming at least 5 body parts, will be 50% understandable to strangers</a:t>
            </a:r>
          </a:p>
          <a:p>
            <a:pPr marL="171450" indent="-171450">
              <a:buFontTx/>
              <a:buChar char="-"/>
            </a:pPr>
            <a:endParaRPr lang="en-US" dirty="0"/>
          </a:p>
          <a:p>
            <a:pPr marL="0" indent="0">
              <a:buFontTx/>
              <a:buNone/>
            </a:pPr>
            <a:r>
              <a:rPr lang="en-US" b="1" dirty="0"/>
              <a:t>Gross Motor: </a:t>
            </a:r>
            <a:r>
              <a:rPr lang="en-US" dirty="0"/>
              <a:t>Able to kick a ball, jump off the ground with two feet, run with coordination, climb a ladder</a:t>
            </a:r>
          </a:p>
          <a:p>
            <a:pPr marL="171450" indent="-171450">
              <a:buFontTx/>
              <a:buChar char="-"/>
            </a:pPr>
            <a:endParaRPr lang="en-US" dirty="0"/>
          </a:p>
          <a:p>
            <a:pPr marL="0" indent="0">
              <a:buFontTx/>
              <a:buNone/>
            </a:pPr>
            <a:r>
              <a:rPr lang="en-US" b="1" dirty="0"/>
              <a:t>Fine Motor: </a:t>
            </a:r>
            <a:r>
              <a:rPr lang="en-US" dirty="0"/>
              <a:t>Able to stack blocks, turn book pages, draw lines, use hands to turn objects such as a knob, toys or lids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19</a:t>
            </a:fld>
            <a:endParaRPr lang="en-US" dirty="0"/>
          </a:p>
        </p:txBody>
      </p:sp>
    </p:spTree>
    <p:extLst>
      <p:ext uri="{BB962C8B-B14F-4D97-AF65-F5344CB8AC3E}">
        <p14:creationId xmlns:p14="http://schemas.microsoft.com/office/powerpoint/2010/main" val="1986684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 has no disclosures</a:t>
            </a:r>
          </a:p>
        </p:txBody>
      </p:sp>
      <p:sp>
        <p:nvSpPr>
          <p:cNvPr id="4" name="Slide Number Placeholder 3"/>
          <p:cNvSpPr>
            <a:spLocks noGrp="1"/>
          </p:cNvSpPr>
          <p:nvPr>
            <p:ph type="sldNum" sz="quarter" idx="10"/>
          </p:nvPr>
        </p:nvSpPr>
        <p:spPr/>
        <p:txBody>
          <a:bodyPr/>
          <a:lstStyle/>
          <a:p>
            <a:fld id="{78830B11-8F6B-4D2E-AC3E-FC53AB5C3465}" type="slidenum">
              <a:rPr lang="en-US" smtClean="0"/>
              <a:t>2</a:t>
            </a:fld>
            <a:endParaRPr lang="en-US" dirty="0"/>
          </a:p>
        </p:txBody>
      </p:sp>
    </p:spTree>
    <p:extLst>
      <p:ext uri="{BB962C8B-B14F-4D97-AF65-F5344CB8AC3E}">
        <p14:creationId xmlns:p14="http://schemas.microsoft.com/office/powerpoint/2010/main" val="2330969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goal in providing anticipatory guidance is to equip caregivers with knowledge about their child and to help them anticipate what to expect in the coming months. </a:t>
            </a:r>
          </a:p>
          <a:p>
            <a:endParaRPr lang="en-US" dirty="0"/>
          </a:p>
          <a:p>
            <a:r>
              <a:rPr lang="en-US" dirty="0"/>
              <a:t>It is helpful to review the importance of parental well-being while raising a child and to review expectations about their development, temperament, and behavior. While normal child development follows a predictable pattern for skill acquisition and behavior, temperament is a child’s general behavioral style which is influenced by their intrinsic personality.</a:t>
            </a:r>
          </a:p>
        </p:txBody>
      </p:sp>
      <p:sp>
        <p:nvSpPr>
          <p:cNvPr id="4" name="Slide Number Placeholder 3"/>
          <p:cNvSpPr>
            <a:spLocks noGrp="1"/>
          </p:cNvSpPr>
          <p:nvPr>
            <p:ph type="sldNum" sz="quarter" idx="5"/>
          </p:nvPr>
        </p:nvSpPr>
        <p:spPr/>
        <p:txBody>
          <a:bodyPr/>
          <a:lstStyle/>
          <a:p>
            <a:fld id="{9F0E5AC0-DB72-441C-9EC6-9F9B151735FD}" type="slidenum">
              <a:rPr lang="en-US" smtClean="0"/>
              <a:t>20</a:t>
            </a:fld>
            <a:endParaRPr lang="en-US" dirty="0"/>
          </a:p>
        </p:txBody>
      </p:sp>
    </p:spTree>
    <p:extLst>
      <p:ext uri="{BB962C8B-B14F-4D97-AF65-F5344CB8AC3E}">
        <p14:creationId xmlns:p14="http://schemas.microsoft.com/office/powerpoint/2010/main" val="1973347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gradual process for parents to learn and understand their child’s temperament and how their normal development might influence their behaviors. It can be challenging and frustrating at times. Therefore, it is important to normalize the difficulties that parents may face and encourage positive parenting techniques. Positive parenting can occur in several ways, for instance by bonding with your child by reading to them, thereby promoting their language development or positively reinforcing behaviors that parents would like their child to continue.</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21</a:t>
            </a:fld>
            <a:endParaRPr lang="en-US" dirty="0"/>
          </a:p>
        </p:txBody>
      </p:sp>
    </p:spTree>
    <p:extLst>
      <p:ext uri="{BB962C8B-B14F-4D97-AF65-F5344CB8AC3E}">
        <p14:creationId xmlns:p14="http://schemas.microsoft.com/office/powerpoint/2010/main" val="120685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Re-enforce using Bright Futures resources to address aspects of anticipatory guidance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the following highlighted bullet points (denoted with red arrows and red circle)</a:t>
            </a:r>
          </a:p>
          <a:p>
            <a:r>
              <a:rPr lang="en-US" sz="1200" b="1" kern="1200" dirty="0">
                <a:solidFill>
                  <a:schemeClr val="tx1"/>
                </a:solidFill>
                <a:effectLst/>
                <a:latin typeface="+mn-lt"/>
                <a:ea typeface="+mn-ea"/>
                <a:cs typeface="+mn-cs"/>
              </a:rPr>
              <a:t>How your family is doing</a:t>
            </a:r>
          </a:p>
          <a:p>
            <a:r>
              <a:rPr lang="en-US" sz="1200" kern="1200" dirty="0">
                <a:solidFill>
                  <a:schemeClr val="tx1"/>
                </a:solidFill>
                <a:effectLst/>
                <a:latin typeface="+mn-lt"/>
                <a:ea typeface="+mn-ea"/>
                <a:cs typeface="+mn-cs"/>
              </a:rPr>
              <a:t>- Take time for yourself and your partner</a:t>
            </a:r>
          </a:p>
          <a:p>
            <a:r>
              <a:rPr lang="en-US" sz="1200" kern="1200" dirty="0">
                <a:solidFill>
                  <a:schemeClr val="tx1"/>
                </a:solidFill>
                <a:effectLst/>
                <a:latin typeface="+mn-lt"/>
                <a:ea typeface="+mn-ea"/>
                <a:cs typeface="+mn-cs"/>
              </a:rPr>
              <a:t>- Talking and your child</a:t>
            </a:r>
          </a:p>
          <a:p>
            <a:r>
              <a:rPr lang="en-US" sz="1200" kern="1200" dirty="0">
                <a:solidFill>
                  <a:schemeClr val="tx1"/>
                </a:solidFill>
                <a:effectLst/>
                <a:latin typeface="+mn-lt"/>
                <a:ea typeface="+mn-ea"/>
                <a:cs typeface="+mn-cs"/>
              </a:rPr>
              <a:t>- Use clear, simple language with your child</a:t>
            </a:r>
          </a:p>
          <a:p>
            <a:r>
              <a:rPr lang="en-US" sz="1200" kern="1200" dirty="0">
                <a:solidFill>
                  <a:schemeClr val="tx1"/>
                </a:solidFill>
                <a:effectLst/>
                <a:latin typeface="+mn-lt"/>
                <a:ea typeface="+mn-ea"/>
                <a:cs typeface="+mn-cs"/>
              </a:rPr>
              <a:t>- Read to your child every day</a:t>
            </a:r>
          </a:p>
          <a:p>
            <a:r>
              <a:rPr lang="en-US" sz="1200" kern="1200" dirty="0">
                <a:solidFill>
                  <a:schemeClr val="tx1"/>
                </a:solidFill>
                <a:effectLst/>
                <a:latin typeface="+mn-lt"/>
                <a:ea typeface="+mn-ea"/>
                <a:cs typeface="+mn-cs"/>
              </a:rPr>
              <a:t>- Talk about and describe pictures in books</a:t>
            </a:r>
          </a:p>
          <a:p>
            <a:r>
              <a:rPr lang="en-US" sz="1200" b="1" kern="1200" dirty="0">
                <a:solidFill>
                  <a:schemeClr val="tx1"/>
                </a:solidFill>
                <a:effectLst/>
                <a:latin typeface="+mn-lt"/>
                <a:ea typeface="+mn-ea"/>
                <a:cs typeface="+mn-cs"/>
              </a:rPr>
              <a:t>Your Child’s Behavior</a:t>
            </a:r>
          </a:p>
          <a:p>
            <a:r>
              <a:rPr lang="en-US" sz="1200" kern="1200" dirty="0">
                <a:solidFill>
                  <a:schemeClr val="tx1"/>
                </a:solidFill>
                <a:effectLst/>
                <a:latin typeface="+mn-lt"/>
                <a:ea typeface="+mn-ea"/>
                <a:cs typeface="+mn-cs"/>
              </a:rPr>
              <a:t>- Praise your child when he does what you ask him to do</a:t>
            </a:r>
          </a:p>
          <a:p>
            <a:r>
              <a:rPr lang="en-US" sz="1200" kern="1200" dirty="0">
                <a:solidFill>
                  <a:schemeClr val="tx1"/>
                </a:solidFill>
                <a:effectLst/>
                <a:latin typeface="+mn-lt"/>
                <a:ea typeface="+mn-ea"/>
                <a:cs typeface="+mn-cs"/>
              </a:rPr>
              <a:t>- Listen to and respect your child</a:t>
            </a:r>
          </a:p>
          <a:p>
            <a:r>
              <a:rPr lang="en-US" sz="1200" kern="1200" dirty="0">
                <a:solidFill>
                  <a:schemeClr val="tx1"/>
                </a:solidFill>
                <a:effectLst/>
                <a:latin typeface="+mn-lt"/>
                <a:ea typeface="+mn-ea"/>
                <a:cs typeface="+mn-cs"/>
              </a:rPr>
              <a:t>- Help your child talk about his feelings</a:t>
            </a:r>
          </a:p>
          <a:p>
            <a:r>
              <a:rPr lang="en-US" sz="1200" kern="1200" dirty="0">
                <a:solidFill>
                  <a:schemeClr val="tx1"/>
                </a:solidFill>
                <a:effectLst/>
                <a:latin typeface="+mn-lt"/>
                <a:ea typeface="+mn-ea"/>
                <a:cs typeface="+mn-cs"/>
              </a:rPr>
              <a:t>- Watch how he responds to new people or situations</a:t>
            </a:r>
          </a:p>
          <a:p>
            <a:r>
              <a:rPr lang="en-US" sz="1200" kern="1200" dirty="0">
                <a:solidFill>
                  <a:schemeClr val="tx1"/>
                </a:solidFill>
                <a:effectLst/>
                <a:latin typeface="+mn-lt"/>
                <a:ea typeface="+mn-ea"/>
                <a:cs typeface="+mn-cs"/>
              </a:rPr>
              <a:t>- Read, talk, sing, and explore together</a:t>
            </a:r>
          </a:p>
          <a:p>
            <a:endParaRPr lang="en-US" dirty="0"/>
          </a:p>
          <a:p>
            <a:r>
              <a:rPr lang="en-US" dirty="0"/>
              <a:t>Link to: https://www.aap.org/en/practice-management/bright-futures/bright-futures-family-centered-care/well-child-visits-parent-and-patient-education/bright-futures-information-for-parents-2-year-visit/ </a:t>
            </a:r>
          </a:p>
        </p:txBody>
      </p:sp>
      <p:sp>
        <p:nvSpPr>
          <p:cNvPr id="4" name="Slide Number Placeholder 3"/>
          <p:cNvSpPr>
            <a:spLocks noGrp="1"/>
          </p:cNvSpPr>
          <p:nvPr>
            <p:ph type="sldNum" sz="quarter" idx="5"/>
          </p:nvPr>
        </p:nvSpPr>
        <p:spPr/>
        <p:txBody>
          <a:bodyPr/>
          <a:lstStyle/>
          <a:p>
            <a:fld id="{9F0E5AC0-DB72-441C-9EC6-9F9B151735FD}" type="slidenum">
              <a:rPr lang="en-US" smtClean="0"/>
              <a:t>22</a:t>
            </a:fld>
            <a:endParaRPr lang="en-US" dirty="0"/>
          </a:p>
        </p:txBody>
      </p:sp>
    </p:spTree>
    <p:extLst>
      <p:ext uri="{BB962C8B-B14F-4D97-AF65-F5344CB8AC3E}">
        <p14:creationId xmlns:p14="http://schemas.microsoft.com/office/powerpoint/2010/main" val="1968514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childhood is a pivotal time for the development of one’s social-emotional health. In order to assist families in promoting their child’s development it is important to take a strength based, culturally sensitive approach to counseling families. One particular way to build strong nurturing relationship between the child and their caregiver, and foster development is to read to children. Toddlers are eager to learn, and that curiosity is best supported in an environment that allows them to explore while maintaining safe boundaries.</a:t>
            </a:r>
          </a:p>
        </p:txBody>
      </p:sp>
      <p:sp>
        <p:nvSpPr>
          <p:cNvPr id="4" name="Slide Number Placeholder 3"/>
          <p:cNvSpPr>
            <a:spLocks noGrp="1"/>
          </p:cNvSpPr>
          <p:nvPr>
            <p:ph type="sldNum" sz="quarter" idx="5"/>
          </p:nvPr>
        </p:nvSpPr>
        <p:spPr/>
        <p:txBody>
          <a:bodyPr/>
          <a:lstStyle/>
          <a:p>
            <a:fld id="{9F0E5AC0-DB72-441C-9EC6-9F9B151735FD}" type="slidenum">
              <a:rPr lang="en-US" smtClean="0"/>
              <a:t>23</a:t>
            </a:fld>
            <a:endParaRPr lang="en-US" dirty="0"/>
          </a:p>
        </p:txBody>
      </p:sp>
    </p:spTree>
    <p:extLst>
      <p:ext uri="{BB962C8B-B14F-4D97-AF65-F5344CB8AC3E}">
        <p14:creationId xmlns:p14="http://schemas.microsoft.com/office/powerpoint/2010/main" val="2067637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ea typeface="Calibri" panose="020F0502020204030204" pitchFamily="34" charset="0"/>
                <a:cs typeface="Times New Roman" panose="02020603050405020304" pitchFamily="18" charset="0"/>
              </a:rPr>
              <a:t>- It is normal for toddlers to throw tantrums to obtain desired results.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ea typeface="Calibri" panose="020F0502020204030204" pitchFamily="34" charset="0"/>
                <a:cs typeface="Times New Roman" panose="02020603050405020304" pitchFamily="18" charset="0"/>
              </a:rPr>
              <a:t>- Sometimes these tantrums are rooted in feeling scared, frustrated, or confused. They may exhibit emotions that are discordant with the circumstance of the situation. This may seem irrational for caregivers and difficult to understand.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ea typeface="Calibri" panose="020F0502020204030204" pitchFamily="34" charset="0"/>
                <a:cs typeface="Times New Roman" panose="02020603050405020304" pitchFamily="18" charset="0"/>
              </a:rPr>
              <a:t>- Toddlers respond to their caregiver’s reactions and, based on those reactions, they learn how to elicit their caregiver’s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ea typeface="Calibri" panose="020F0502020204030204" pitchFamily="34" charset="0"/>
                <a:cs typeface="Times New Roman" panose="02020603050405020304" pitchFamily="18" charset="0"/>
              </a:rPr>
              <a:t>- It is most helpful for parents to praise positive behavior and safely redirect negative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ea typeface="Calibri" panose="020F0502020204030204" pitchFamily="34" charset="0"/>
                <a:cs typeface="Times New Roman" panose="02020603050405020304" pitchFamily="18" charset="0"/>
              </a:rPr>
              <a:t>- For toddlers that are exhibiting undesirable behaviors in the exam room, it can be useful for parents to model positive parenting. For instance, if a child is refusing to have their ear examined, provide them with an option but asking “Which ear would you like me to look at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PediaLink Course: Bright Futures-Building Positive Parenting Skills Across Ages</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24</a:t>
            </a:fld>
            <a:endParaRPr lang="en-US" dirty="0"/>
          </a:p>
        </p:txBody>
      </p:sp>
    </p:spTree>
    <p:extLst>
      <p:ext uri="{BB962C8B-B14F-4D97-AF65-F5344CB8AC3E}">
        <p14:creationId xmlns:p14="http://schemas.microsoft.com/office/powerpoint/2010/main" val="415114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complete the post-test to check your knowledge before exiting the presentation.</a:t>
            </a:r>
          </a:p>
        </p:txBody>
      </p:sp>
      <p:sp>
        <p:nvSpPr>
          <p:cNvPr id="4" name="Slide Number Placeholder 3"/>
          <p:cNvSpPr>
            <a:spLocks noGrp="1"/>
          </p:cNvSpPr>
          <p:nvPr>
            <p:ph type="sldNum" sz="quarter" idx="5"/>
          </p:nvPr>
        </p:nvSpPr>
        <p:spPr/>
        <p:txBody>
          <a:bodyPr/>
          <a:lstStyle/>
          <a:p>
            <a:fld id="{9F0E5AC0-DB72-441C-9EC6-9F9B151735FD}" type="slidenum">
              <a:rPr lang="en-US" smtClean="0"/>
              <a:t>25</a:t>
            </a:fld>
            <a:endParaRPr lang="en-US" dirty="0"/>
          </a:p>
        </p:txBody>
      </p:sp>
    </p:spTree>
    <p:extLst>
      <p:ext uri="{BB962C8B-B14F-4D97-AF65-F5344CB8AC3E}">
        <p14:creationId xmlns:p14="http://schemas.microsoft.com/office/powerpoint/2010/main" val="1611605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26</a:t>
            </a:fld>
            <a:endParaRPr lang="en-US" dirty="0"/>
          </a:p>
        </p:txBody>
      </p:sp>
    </p:spTree>
    <p:extLst>
      <p:ext uri="{BB962C8B-B14F-4D97-AF65-F5344CB8AC3E}">
        <p14:creationId xmlns:p14="http://schemas.microsoft.com/office/powerpoint/2010/main" val="545204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27</a:t>
            </a:fld>
            <a:endParaRPr lang="en-US" dirty="0"/>
          </a:p>
        </p:txBody>
      </p:sp>
    </p:spTree>
    <p:extLst>
      <p:ext uri="{BB962C8B-B14F-4D97-AF65-F5344CB8AC3E}">
        <p14:creationId xmlns:p14="http://schemas.microsoft.com/office/powerpoint/2010/main" val="3095080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28</a:t>
            </a:fld>
            <a:endParaRPr lang="en-US" dirty="0"/>
          </a:p>
        </p:txBody>
      </p:sp>
    </p:spTree>
    <p:extLst>
      <p:ext uri="{BB962C8B-B14F-4D97-AF65-F5344CB8AC3E}">
        <p14:creationId xmlns:p14="http://schemas.microsoft.com/office/powerpoint/2010/main" val="4116783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29</a:t>
            </a:fld>
            <a:endParaRPr lang="en-US" dirty="0"/>
          </a:p>
        </p:txBody>
      </p:sp>
    </p:spTree>
    <p:extLst>
      <p:ext uri="{BB962C8B-B14F-4D97-AF65-F5344CB8AC3E}">
        <p14:creationId xmlns:p14="http://schemas.microsoft.com/office/powerpoint/2010/main" val="25891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the pre-test prior to reviewing the presentation.</a:t>
            </a:r>
          </a:p>
        </p:txBody>
      </p:sp>
      <p:sp>
        <p:nvSpPr>
          <p:cNvPr id="4" name="Slide Number Placeholder 3"/>
          <p:cNvSpPr>
            <a:spLocks noGrp="1"/>
          </p:cNvSpPr>
          <p:nvPr>
            <p:ph type="sldNum" sz="quarter" idx="10"/>
          </p:nvPr>
        </p:nvSpPr>
        <p:spPr/>
        <p:txBody>
          <a:bodyPr/>
          <a:lstStyle/>
          <a:p>
            <a:fld id="{9F0E5AC0-DB72-441C-9EC6-9F9B151735FD}" type="slidenum">
              <a:rPr lang="en-US" smtClean="0"/>
              <a:t>3</a:t>
            </a:fld>
            <a:endParaRPr lang="en-US" dirty="0"/>
          </a:p>
        </p:txBody>
      </p:sp>
    </p:spTree>
    <p:extLst>
      <p:ext uri="{BB962C8B-B14F-4D97-AF65-F5344CB8AC3E}">
        <p14:creationId xmlns:p14="http://schemas.microsoft.com/office/powerpoint/2010/main" val="181549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pediatric health care professional to children, it is important that we recognize the importance of social-emotional health in child development. The purpose of this learning activity is to review that importance, and to review basic childhood social-emotional development in an effort to reinforce the value of providing compassionate and comprehensive anticipatory guidance to parents. Thereby, equipping them with the the knowledge, tools, and skills to nurture their children's social-emotional development. </a:t>
            </a:r>
          </a:p>
        </p:txBody>
      </p:sp>
      <p:sp>
        <p:nvSpPr>
          <p:cNvPr id="4" name="Slide Number Placeholder 3"/>
          <p:cNvSpPr>
            <a:spLocks noGrp="1"/>
          </p:cNvSpPr>
          <p:nvPr>
            <p:ph type="sldNum" sz="quarter" idx="10"/>
          </p:nvPr>
        </p:nvSpPr>
        <p:spPr/>
        <p:txBody>
          <a:bodyPr/>
          <a:lstStyle/>
          <a:p>
            <a:fld id="{78830B11-8F6B-4D2E-AC3E-FC53AB5C3465}" type="slidenum">
              <a:rPr lang="en-US" smtClean="0"/>
              <a:t>4</a:t>
            </a:fld>
            <a:endParaRPr lang="en-US" dirty="0"/>
          </a:p>
        </p:txBody>
      </p:sp>
    </p:spTree>
    <p:extLst>
      <p:ext uri="{BB962C8B-B14F-4D97-AF65-F5344CB8AC3E}">
        <p14:creationId xmlns:p14="http://schemas.microsoft.com/office/powerpoint/2010/main" val="335290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child deserves optimal health ensuring that they are able to reach their full potential.</a:t>
            </a:r>
          </a:p>
          <a:p>
            <a:endParaRPr lang="en-US" dirty="0"/>
          </a:p>
          <a:p>
            <a:r>
              <a:rPr lang="en-US" dirty="0"/>
              <a:t>Health for a child is not only defined based on the physical determinants of needs. A child’s health is formed and maintained through a complex interplay between their biology, their ecology (social and environmental environment) and their personal development. Social-emotional health is a domain of a child’s development, alongside their motor and language development. Thus, it is just as important as their physical health. As such, it can impact one’s future and their ability to regulate their behavior later in life. Finally, all domains of development are interdependent such that, social-emotional development supports positive outcomes in all other domains or development and other factors contributing to child health.</a:t>
            </a:r>
          </a:p>
        </p:txBody>
      </p:sp>
      <p:sp>
        <p:nvSpPr>
          <p:cNvPr id="4" name="Slide Number Placeholder 3"/>
          <p:cNvSpPr>
            <a:spLocks noGrp="1"/>
          </p:cNvSpPr>
          <p:nvPr>
            <p:ph type="sldNum" sz="quarter" idx="10"/>
          </p:nvPr>
        </p:nvSpPr>
        <p:spPr/>
        <p:txBody>
          <a:bodyPr/>
          <a:lstStyle/>
          <a:p>
            <a:fld id="{78830B11-8F6B-4D2E-AC3E-FC53AB5C3465}" type="slidenum">
              <a:rPr lang="en-US" smtClean="0"/>
              <a:t>5</a:t>
            </a:fld>
            <a:endParaRPr lang="en-US" dirty="0"/>
          </a:p>
        </p:txBody>
      </p:sp>
    </p:spTree>
    <p:extLst>
      <p:ext uri="{BB962C8B-B14F-4D97-AF65-F5344CB8AC3E}">
        <p14:creationId xmlns:p14="http://schemas.microsoft.com/office/powerpoint/2010/main" val="316740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pediatric health care professionals, our approach to counseling parents on the social-emotional health of their child must be culturally sensitive and trauma-informed. In addition to various trauma related lived experiences, there are many types of psychosocial stressors such as racism and implicit bias that can negatively impact one’s social-emotional well-being and development through toxic stress. </a:t>
            </a: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6</a:t>
            </a:fld>
            <a:endParaRPr lang="en-US" dirty="0"/>
          </a:p>
        </p:txBody>
      </p:sp>
    </p:spTree>
    <p:extLst>
      <p:ext uri="{BB962C8B-B14F-4D97-AF65-F5344CB8AC3E}">
        <p14:creationId xmlns:p14="http://schemas.microsoft.com/office/powerpoint/2010/main" val="32673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effects of these stressors, and many other traumas can be long-lasting, even generational. Thus, pediatric health care professionals should keep this in mind when counseling parents and patients to avoid inadvertently perpetuating health inequities. As such, pediatric health care professionals are in a unique position to help reduce toxic stress and promote the child and family’s relational health and resiliency.  </a:t>
            </a:r>
            <a:endParaRPr 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7</a:t>
            </a:fld>
            <a:endParaRPr lang="en-US" dirty="0"/>
          </a:p>
        </p:txBody>
      </p:sp>
    </p:spTree>
    <p:extLst>
      <p:ext uri="{BB962C8B-B14F-4D97-AF65-F5344CB8AC3E}">
        <p14:creationId xmlns:p14="http://schemas.microsoft.com/office/powerpoint/2010/main" val="199791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The patient is a 2-year-old toddler who presents with her mother and father to their health supervision visit.</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The patient’s parents are interested in getting her ready for daycare and pre-kindergarten, but they have some concerns about her behavior. They notice that she will occasionally have tantrums when she doesn’t receive what she wants or if she has trouble expressing herself. She will often have these tantrums in her parents view or will seek their attention. Her father notices that when they have a set morning routine, her behavior is much better, and they have less tantrums throughout the day. However, placing her down to sleep is always hectic and a battle.</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Her mother states that she worries that she is “bad” as she will often reach and grab for objects even after her parents have told her no. Her mother describes her as being stubborn and defiant. Since turning 2, she has started telling her parents “No” more often. She sometime speaks in two-word phrases and her family can understand 50% of what she says. She also feels her daughter is somewhat “nosy” as it seems like she wants to explore everything, somewhat repetitiously. She likes to mimic what her parents are doing, is constantly moving and just won’t sit still. As a result, they haven’t attempted to start reading books for her because they believe she will quickly lose interest.</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Her father worries about how her behavior may affect her interaction with other children. When they take her to the playground, she may play with her older sister, if present, but she tends to play alongside other children. During a recent playdate, while she was playing alongside another toddler, that toddler took her toy. She hit the other toddler and started crying.  </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Both parents appear exhausted and remark that they are both working parents with busy schedules. They try to spend time with both of their children but find it challenging to interact with their toddler at times. Both parents remark, “Sometimes, we just need a break,” but that they are afraid to take one for fear of neglecting her. They are unsure why she behaves so differently from her older sister at this age and wonder if she is “spoiled.”</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legreya Sans" panose="00000500000000000000" pitchFamily="2"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8</a:t>
            </a:fld>
            <a:endParaRPr lang="en-US" dirty="0"/>
          </a:p>
        </p:txBody>
      </p:sp>
    </p:spTree>
    <p:extLst>
      <p:ext uri="{BB962C8B-B14F-4D97-AF65-F5344CB8AC3E}">
        <p14:creationId xmlns:p14="http://schemas.microsoft.com/office/powerpoint/2010/main" val="3798744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Some items will be normal</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Developmental Milestones will be normal</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Preschool Pediatric Symptom Checklist (PPSC) will have some abnormalities</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POSI will be normal</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Parents Concerns – will express concerns about behavior</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Family Questions – will screen negative.</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There will also be an image of the parent’s responses to the Bright Futures previsit questionnaire</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“What would you like to talk about today?” – Behavioral problems, I am worried that my daughter is becoming more defiant and bad.</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Tell us about your child and family – responses will be normal</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Your growing and developing child – responses will be normal.</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Anticipatory guidance </a:t>
            </a: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Your family’s health and well-being– will be normal </a:t>
            </a: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Your child’s behavior – will be slightly abnormal  </a:t>
            </a: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Talking to your child – will have abnormalities </a:t>
            </a: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Toilet Training – normal </a:t>
            </a:r>
          </a:p>
          <a:p>
            <a:pPr marL="0" marR="0">
              <a:spcBef>
                <a:spcPts val="0"/>
              </a:spcBef>
              <a:spcAft>
                <a:spcPts val="0"/>
              </a:spcAft>
            </a:pPr>
            <a:r>
              <a:rPr lang="en-US" sz="1200" kern="1200" dirty="0">
                <a:effectLst/>
                <a:latin typeface="Alegreya Sans" panose="00000500000000000000" pitchFamily="2" charset="0"/>
                <a:ea typeface="Calibri" panose="020F0502020204030204" pitchFamily="34" charset="0"/>
                <a:cs typeface="Times New Roman" panose="02020603050405020304" pitchFamily="18" charset="0"/>
              </a:rPr>
              <a:t>  - Safety – normal</a:t>
            </a:r>
            <a:endParaRPr lang="en-US" sz="1200" dirty="0">
              <a:effectLst/>
              <a:latin typeface="Alegreya Sa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0E5AC0-DB72-441C-9EC6-9F9B151735FD}" type="slidenum">
              <a:rPr lang="en-US" smtClean="0"/>
              <a:t>9</a:t>
            </a:fld>
            <a:endParaRPr lang="en-US" dirty="0"/>
          </a:p>
        </p:txBody>
      </p:sp>
    </p:spTree>
    <p:extLst>
      <p:ext uri="{BB962C8B-B14F-4D97-AF65-F5344CB8AC3E}">
        <p14:creationId xmlns:p14="http://schemas.microsoft.com/office/powerpoint/2010/main" val="3037541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8" name="Title Placeholder 1"/>
          <p:cNvSpPr>
            <a:spLocks noGrp="1"/>
          </p:cNvSpPr>
          <p:nvPr>
            <p:ph type="title"/>
          </p:nvPr>
        </p:nvSpPr>
        <p:spPr>
          <a:xfrm>
            <a:off x="633819" y="47238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9" name="Title Placeholder 1"/>
          <p:cNvSpPr txBox="1">
            <a:spLocks/>
          </p:cNvSpPr>
          <p:nvPr userDrawn="1"/>
        </p:nvSpPr>
        <p:spPr>
          <a:xfrm>
            <a:off x="633819" y="2285858"/>
            <a:ext cx="78867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endParaRPr lang="en-US" sz="3200" dirty="0"/>
          </a:p>
        </p:txBody>
      </p:sp>
      <p:sp>
        <p:nvSpPr>
          <p:cNvPr id="3" name="Text Placeholder 2"/>
          <p:cNvSpPr>
            <a:spLocks noGrp="1"/>
          </p:cNvSpPr>
          <p:nvPr>
            <p:ph type="body" sz="quarter" idx="10" hasCustomPrompt="1"/>
          </p:nvPr>
        </p:nvSpPr>
        <p:spPr>
          <a:xfrm>
            <a:off x="628651" y="2416873"/>
            <a:ext cx="7886699" cy="798512"/>
          </a:xfrm>
          <a:prstGeom prst="rect">
            <a:avLst/>
          </a:prstGeom>
        </p:spPr>
        <p:txBody>
          <a:bodyPr/>
          <a:lstStyle>
            <a:lvl1pPr marL="0" indent="0" algn="ctr">
              <a:buFontTx/>
              <a:buNone/>
              <a:defRPr/>
            </a:lvl1pPr>
          </a:lstStyle>
          <a:p>
            <a:r>
              <a:rPr lang="en-US" sz="2800" dirty="0"/>
              <a:t>Insert</a:t>
            </a:r>
            <a:r>
              <a:rPr lang="en-US" sz="2800" baseline="0" dirty="0"/>
              <a:t> Subtitle Here</a:t>
            </a:r>
            <a:endParaRPr lang="en-US" sz="2800" dirty="0"/>
          </a:p>
        </p:txBody>
      </p:sp>
      <p:sp>
        <p:nvSpPr>
          <p:cNvPr id="11"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Tree>
    <p:extLst>
      <p:ext uri="{BB962C8B-B14F-4D97-AF65-F5344CB8AC3E}">
        <p14:creationId xmlns:p14="http://schemas.microsoft.com/office/powerpoint/2010/main" val="33652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307911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83564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533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58298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150311"/>
            <a:ext cx="78867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D8E30A3B-7216-43B8-BCA0-C38B70BEAAB1}"/>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hape&#10;&#10;Description automatically generated with medium confidence">
            <a:extLst>
              <a:ext uri="{FF2B5EF4-FFF2-40B4-BE49-F238E27FC236}">
                <a16:creationId xmlns:a16="http://schemas.microsoft.com/office/drawing/2014/main" id="{57CC39B8-6722-4C3E-9392-1E8041533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8" name="Picture 7" descr="Text&#10;&#10;Description automatically generated">
            <a:extLst>
              <a:ext uri="{FF2B5EF4-FFF2-40B4-BE49-F238E27FC236}">
                <a16:creationId xmlns:a16="http://schemas.microsoft.com/office/drawing/2014/main" id="{CE4EDF16-5A0D-47F8-B0E3-B5C5AC982CE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828220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3666768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3321622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2581402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291700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123604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4"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
        <p:nvSpPr>
          <p:cNvPr id="13" name="Text Placeholder 12"/>
          <p:cNvSpPr>
            <a:spLocks noGrp="1"/>
          </p:cNvSpPr>
          <p:nvPr>
            <p:ph type="body" sz="quarter" idx="12" hasCustomPrompt="1"/>
          </p:nvPr>
        </p:nvSpPr>
        <p:spPr>
          <a:xfrm>
            <a:off x="488950" y="1014413"/>
            <a:ext cx="7197725" cy="365125"/>
          </a:xfrm>
          <a:prstGeom prst="rect">
            <a:avLst/>
          </a:prstGeom>
        </p:spPr>
        <p:txBody>
          <a:bodyPr/>
          <a:lstStyle>
            <a:lvl1pPr marL="0" indent="0">
              <a:buFontTx/>
              <a:buNone/>
              <a:defRPr sz="1400" b="1"/>
            </a:lvl1pPr>
          </a:lstStyle>
          <a:p>
            <a:pPr lvl="0"/>
            <a:r>
              <a:rPr lang="en-US" dirty="0"/>
              <a:t>Presentation Name</a:t>
            </a:r>
          </a:p>
        </p:txBody>
      </p:sp>
      <p:sp>
        <p:nvSpPr>
          <p:cNvPr id="14" name="Text Placeholder 12"/>
          <p:cNvSpPr>
            <a:spLocks noGrp="1"/>
          </p:cNvSpPr>
          <p:nvPr>
            <p:ph type="body" sz="quarter" idx="13" hasCustomPrompt="1"/>
          </p:nvPr>
        </p:nvSpPr>
        <p:spPr>
          <a:xfrm>
            <a:off x="494119" y="1391542"/>
            <a:ext cx="7197725" cy="561249"/>
          </a:xfrm>
          <a:prstGeom prst="rect">
            <a:avLst/>
          </a:prstGeom>
        </p:spPr>
        <p:txBody>
          <a:bodyPr/>
          <a:lstStyle>
            <a:lvl1pPr marL="0" indent="0">
              <a:buFontTx/>
              <a:buNone/>
              <a:defRPr sz="3600" b="1"/>
            </a:lvl1pPr>
          </a:lstStyle>
          <a:p>
            <a:pPr lvl="0"/>
            <a:r>
              <a:rPr lang="en-US" dirty="0"/>
              <a:t>Section Title</a:t>
            </a:r>
          </a:p>
        </p:txBody>
      </p:sp>
      <p:sp>
        <p:nvSpPr>
          <p:cNvPr id="15" name="Text Placeholder 12"/>
          <p:cNvSpPr>
            <a:spLocks noGrp="1"/>
          </p:cNvSpPr>
          <p:nvPr>
            <p:ph type="body" sz="quarter" idx="14" hasCustomPrompt="1"/>
          </p:nvPr>
        </p:nvSpPr>
        <p:spPr>
          <a:xfrm>
            <a:off x="494119" y="2677900"/>
            <a:ext cx="7197725" cy="669736"/>
          </a:xfrm>
          <a:prstGeom prst="rect">
            <a:avLst/>
          </a:prstGeom>
        </p:spPr>
        <p:txBody>
          <a:bodyPr/>
          <a:lstStyle>
            <a:lvl1pPr marL="0" indent="0">
              <a:buFontTx/>
              <a:buNone/>
              <a:defRPr sz="1600" b="1"/>
            </a:lvl1pPr>
          </a:lstStyle>
          <a:p>
            <a:pPr lvl="0"/>
            <a:r>
              <a:rPr lang="en-US" dirty="0"/>
              <a:t>Speaker Name</a:t>
            </a:r>
          </a:p>
          <a:p>
            <a:pPr lvl="0"/>
            <a:r>
              <a:rPr lang="en-US" dirty="0"/>
              <a:t>Date</a:t>
            </a:r>
          </a:p>
        </p:txBody>
      </p:sp>
    </p:spTree>
    <p:extLst>
      <p:ext uri="{BB962C8B-B14F-4D97-AF65-F5344CB8AC3E}">
        <p14:creationId xmlns:p14="http://schemas.microsoft.com/office/powerpoint/2010/main" val="1852303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3978804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1396435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3543622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1990144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1800456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73AE9F-745D-435E-B126-F609D979BB27}" type="datetimeFigureOut">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dirty="0"/>
          </a:p>
        </p:txBody>
      </p:sp>
    </p:spTree>
    <p:extLst>
      <p:ext uri="{BB962C8B-B14F-4D97-AF65-F5344CB8AC3E}">
        <p14:creationId xmlns:p14="http://schemas.microsoft.com/office/powerpoint/2010/main" val="4142804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7661"/>
            <a:ext cx="7772400" cy="923330"/>
          </a:xfrm>
        </p:spPr>
        <p:txBody>
          <a:bodyPr lIns="0" tIns="0" rIns="0" bIns="0" anchor="t" anchorCtr="0">
            <a:spAutoFit/>
          </a:bodyPr>
          <a:lstStyle>
            <a:lvl1pPr>
              <a:defRPr sz="60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
        <p:nvSpPr>
          <p:cNvPr id="6"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spTree>
    <p:extLst>
      <p:ext uri="{BB962C8B-B14F-4D97-AF65-F5344CB8AC3E}">
        <p14:creationId xmlns:p14="http://schemas.microsoft.com/office/powerpoint/2010/main" val="3181325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44619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457200" y="2569464"/>
            <a:ext cx="8229600" cy="3439822"/>
          </a:xfrm>
        </p:spPr>
        <p:txBody>
          <a:bodyPr>
            <a:noAutofit/>
          </a:bodyPr>
          <a:lstStyle>
            <a:lvl1pPr>
              <a:buClr>
                <a:srgbClr val="F5AA2C"/>
              </a:buClr>
              <a:defRPr/>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1080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0903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457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SzPct val="100000"/>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774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40864"/>
            <a:ext cx="8349140" cy="830997"/>
          </a:xfrm>
        </p:spPr>
        <p:txBody>
          <a:bodyPr anchor="t">
            <a:spAutoFit/>
          </a:bodyPr>
          <a:lstStyle>
            <a:lvl1pPr algn="ctr">
              <a:defRPr lang="en-US" sz="48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Tree>
    <p:extLst>
      <p:ext uri="{BB962C8B-B14F-4D97-AF65-F5344CB8AC3E}">
        <p14:creationId xmlns:p14="http://schemas.microsoft.com/office/powerpoint/2010/main" val="337409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4" y="0"/>
            <a:ext cx="9137936" cy="6858000"/>
          </a:xfrm>
          <a:prstGeom prst="rect">
            <a:avLst/>
          </a:prstGeom>
        </p:spPr>
      </p:pic>
    </p:spTree>
    <p:extLst>
      <p:ext uri="{BB962C8B-B14F-4D97-AF65-F5344CB8AC3E}">
        <p14:creationId xmlns:p14="http://schemas.microsoft.com/office/powerpoint/2010/main" val="4224984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2514600"/>
            <a:ext cx="2167128" cy="307777"/>
          </a:xfrm>
        </p:spPr>
        <p:txBody>
          <a:bodyPr lIns="0" tIns="0" rIns="0" bIns="0" anchor="t" anchorCtr="0">
            <a:spAutoFit/>
          </a:bodyPr>
          <a:lstStyle>
            <a:lvl1pPr algn="l">
              <a:defRPr sz="20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3136392" y="1371600"/>
            <a:ext cx="2606040"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p:cNvSpPr>
            <a:spLocks noGrp="1"/>
          </p:cNvSpPr>
          <p:nvPr>
            <p:ph type="pic" idx="13"/>
          </p:nvPr>
        </p:nvSpPr>
        <p:spPr>
          <a:xfrm>
            <a:off x="5943600" y="1371600"/>
            <a:ext cx="2615184"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p:cNvSpPr>
            <a:spLocks noGrp="1"/>
          </p:cNvSpPr>
          <p:nvPr>
            <p:ph idx="14" hasCustomPrompt="1"/>
          </p:nvPr>
        </p:nvSpPr>
        <p:spPr>
          <a:xfrm>
            <a:off x="3136392" y="5349240"/>
            <a:ext cx="5413248"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64655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283463" y="594360"/>
            <a:ext cx="8559599" cy="51389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Table or graph</a:t>
            </a:r>
          </a:p>
        </p:txBody>
      </p:sp>
      <p:sp>
        <p:nvSpPr>
          <p:cNvPr id="7" name="Content Placeholder 2"/>
          <p:cNvSpPr>
            <a:spLocks noGrp="1"/>
          </p:cNvSpPr>
          <p:nvPr>
            <p:ph idx="14" hasCustomPrompt="1"/>
          </p:nvPr>
        </p:nvSpPr>
        <p:spPr>
          <a:xfrm>
            <a:off x="283462" y="5741663"/>
            <a:ext cx="8559599"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4102014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412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7661"/>
            <a:ext cx="7772400" cy="692497"/>
          </a:xfrm>
        </p:spPr>
        <p:txBody>
          <a:bodyPr lIns="0" tIns="0" rIns="0" bIns="0" anchor="t" anchorCtr="0">
            <a:spAutoFit/>
          </a:bodyPr>
          <a:lstStyle>
            <a:lvl1pPr>
              <a:defRPr sz="45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
        <p:nvSpPr>
          <p:cNvPr id="6"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spTree>
    <p:extLst>
      <p:ext uri="{BB962C8B-B14F-4D97-AF65-F5344CB8AC3E}">
        <p14:creationId xmlns:p14="http://schemas.microsoft.com/office/powerpoint/2010/main" val="3248934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15450"/>
            <a:ext cx="8229600"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457200" y="2569464"/>
            <a:ext cx="8229600" cy="3439822"/>
          </a:xfrm>
        </p:spPr>
        <p:txBody>
          <a:bodyPr>
            <a:noAutofit/>
          </a:bodyPr>
          <a:lstStyle>
            <a:lvl1pPr>
              <a:buClr>
                <a:srgbClr val="F5AA2C"/>
              </a:buClr>
              <a:defRPr/>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473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78290"/>
            <a:ext cx="8229600"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457200" y="2194560"/>
            <a:ext cx="4038600" cy="3836010"/>
          </a:xfrm>
        </p:spPr>
        <p:txBody>
          <a:bodyPr>
            <a:noAutofit/>
          </a:bodyPr>
          <a:lstStyle>
            <a:lvl1pPr>
              <a:buClr>
                <a:schemeClr val="accent3"/>
              </a:buClr>
              <a:defRPr sz="2100"/>
            </a:lvl1pPr>
            <a:lvl2pPr>
              <a:defRPr sz="1800"/>
            </a:lvl2pPr>
            <a:lvl3pPr marL="857250" indent="-171450">
              <a:buClr>
                <a:schemeClr val="tx1">
                  <a:lumMod val="50000"/>
                  <a:lumOff val="50000"/>
                </a:schemeClr>
              </a:buClr>
              <a:buSzPct val="100000"/>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4560"/>
            <a:ext cx="4038600" cy="3836010"/>
          </a:xfrm>
        </p:spPr>
        <p:txBody>
          <a:bodyPr>
            <a:noAutofit/>
          </a:bodyPr>
          <a:lstStyle>
            <a:lvl1pPr>
              <a:buClr>
                <a:schemeClr val="accent3"/>
              </a:buClr>
              <a:defRPr sz="2100"/>
            </a:lvl1pPr>
            <a:lvl2pPr>
              <a:defRPr sz="1800"/>
            </a:lvl2pPr>
            <a:lvl3pPr marL="857250" indent="-171450">
              <a:buClr>
                <a:schemeClr val="tx1">
                  <a:lumMod val="50000"/>
                  <a:lumOff val="50000"/>
                </a:schemeClr>
              </a:buClr>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0926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40866"/>
            <a:ext cx="8349140" cy="646331"/>
          </a:xfrm>
        </p:spPr>
        <p:txBody>
          <a:bodyPr anchor="t">
            <a:spAutoFit/>
          </a:bodyPr>
          <a:lstStyle>
            <a:lvl1pPr algn="ctr">
              <a:defRPr lang="en-US" sz="36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Tree>
    <p:extLst>
      <p:ext uri="{BB962C8B-B14F-4D97-AF65-F5344CB8AC3E}">
        <p14:creationId xmlns:p14="http://schemas.microsoft.com/office/powerpoint/2010/main" val="2578665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2514602"/>
            <a:ext cx="2167128" cy="230832"/>
          </a:xfrm>
        </p:spPr>
        <p:txBody>
          <a:bodyPr lIns="0" tIns="0" rIns="0" bIns="0" anchor="t" anchorCtr="0">
            <a:spAutoFit/>
          </a:bodyPr>
          <a:lstStyle>
            <a:lvl1pPr algn="l">
              <a:defRPr sz="15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3136392" y="1371600"/>
            <a:ext cx="2606040"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Picture Placeholder 2"/>
          <p:cNvSpPr>
            <a:spLocks noGrp="1"/>
          </p:cNvSpPr>
          <p:nvPr>
            <p:ph type="pic" idx="13"/>
          </p:nvPr>
        </p:nvSpPr>
        <p:spPr>
          <a:xfrm>
            <a:off x="5943600" y="1371600"/>
            <a:ext cx="2615184"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Content Placeholder 2"/>
          <p:cNvSpPr>
            <a:spLocks noGrp="1"/>
          </p:cNvSpPr>
          <p:nvPr>
            <p:ph idx="14" hasCustomPrompt="1"/>
          </p:nvPr>
        </p:nvSpPr>
        <p:spPr>
          <a:xfrm>
            <a:off x="3136392" y="5349240"/>
            <a:ext cx="5413248"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212753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283464" y="594360"/>
            <a:ext cx="8559599" cy="51389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Table or graph</a:t>
            </a:r>
          </a:p>
        </p:txBody>
      </p:sp>
      <p:sp>
        <p:nvSpPr>
          <p:cNvPr id="7" name="Content Placeholder 2"/>
          <p:cNvSpPr>
            <a:spLocks noGrp="1"/>
          </p:cNvSpPr>
          <p:nvPr>
            <p:ph idx="14" hasCustomPrompt="1"/>
          </p:nvPr>
        </p:nvSpPr>
        <p:spPr>
          <a:xfrm>
            <a:off x="283463" y="5741663"/>
            <a:ext cx="8559599"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447156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436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1212565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4" y="0"/>
            <a:ext cx="9137936" cy="6858000"/>
          </a:xfrm>
          <a:prstGeom prst="rect">
            <a:avLst/>
          </a:prstGeom>
        </p:spPr>
      </p:pic>
    </p:spTree>
    <p:extLst>
      <p:ext uri="{BB962C8B-B14F-4D97-AF65-F5344CB8AC3E}">
        <p14:creationId xmlns:p14="http://schemas.microsoft.com/office/powerpoint/2010/main" val="3410291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7661"/>
            <a:ext cx="7772400" cy="923330"/>
          </a:xfrm>
        </p:spPr>
        <p:txBody>
          <a:bodyPr lIns="0" tIns="0" rIns="0" bIns="0" anchor="t" anchorCtr="0">
            <a:spAutoFit/>
          </a:bodyPr>
          <a:lstStyle>
            <a:lvl1pPr>
              <a:defRPr sz="60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
        <p:nvSpPr>
          <p:cNvPr id="6"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spTree>
    <p:extLst>
      <p:ext uri="{BB962C8B-B14F-4D97-AF65-F5344CB8AC3E}">
        <p14:creationId xmlns:p14="http://schemas.microsoft.com/office/powerpoint/2010/main" val="1918783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44619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457200" y="2569464"/>
            <a:ext cx="8229600" cy="3439822"/>
          </a:xfrm>
        </p:spPr>
        <p:txBody>
          <a:bodyPr>
            <a:noAutofit/>
          </a:bodyPr>
          <a:lstStyle>
            <a:lvl1pPr>
              <a:buClr>
                <a:srgbClr val="F5AA2C"/>
              </a:buClr>
              <a:defRPr/>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113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0903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457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SzPct val="100000"/>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0182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40864"/>
            <a:ext cx="8349140" cy="830997"/>
          </a:xfrm>
        </p:spPr>
        <p:txBody>
          <a:bodyPr anchor="t">
            <a:spAutoFit/>
          </a:bodyPr>
          <a:lstStyle>
            <a:lvl1pPr algn="ctr">
              <a:defRPr lang="en-US" sz="48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Tree>
    <p:extLst>
      <p:ext uri="{BB962C8B-B14F-4D97-AF65-F5344CB8AC3E}">
        <p14:creationId xmlns:p14="http://schemas.microsoft.com/office/powerpoint/2010/main" val="4059934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2514600"/>
            <a:ext cx="2167128" cy="307777"/>
          </a:xfrm>
        </p:spPr>
        <p:txBody>
          <a:bodyPr lIns="0" tIns="0" rIns="0" bIns="0" anchor="t" anchorCtr="0">
            <a:spAutoFit/>
          </a:bodyPr>
          <a:lstStyle>
            <a:lvl1pPr algn="l">
              <a:defRPr sz="20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3136392" y="1371600"/>
            <a:ext cx="2606040"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p:cNvSpPr>
            <a:spLocks noGrp="1"/>
          </p:cNvSpPr>
          <p:nvPr>
            <p:ph type="pic" idx="13"/>
          </p:nvPr>
        </p:nvSpPr>
        <p:spPr>
          <a:xfrm>
            <a:off x="5943600" y="1371600"/>
            <a:ext cx="2615184"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p:cNvSpPr>
            <a:spLocks noGrp="1"/>
          </p:cNvSpPr>
          <p:nvPr>
            <p:ph idx="14" hasCustomPrompt="1"/>
          </p:nvPr>
        </p:nvSpPr>
        <p:spPr>
          <a:xfrm>
            <a:off x="3136392" y="5349240"/>
            <a:ext cx="5413248"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45487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283463" y="594360"/>
            <a:ext cx="8559599" cy="51389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Table or graph</a:t>
            </a:r>
          </a:p>
        </p:txBody>
      </p:sp>
      <p:sp>
        <p:nvSpPr>
          <p:cNvPr id="7" name="Content Placeholder 2"/>
          <p:cNvSpPr>
            <a:spLocks noGrp="1"/>
          </p:cNvSpPr>
          <p:nvPr>
            <p:ph idx="14" hasCustomPrompt="1"/>
          </p:nvPr>
        </p:nvSpPr>
        <p:spPr>
          <a:xfrm>
            <a:off x="283462" y="5741663"/>
            <a:ext cx="8559599"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220763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B78281-58F3-468D-B529-768C21DEE79E}" type="datetimeFigureOut">
              <a:rPr lang="en-US" smtClean="0"/>
              <a:t>8/25/2022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F04EF6-34DF-42B7-AFB3-38DEE79A3518}" type="slidenum">
              <a:rPr lang="en-US" smtClean="0"/>
              <a:t>‹#›</a:t>
            </a:fld>
            <a:endParaRPr lang="en-US" dirty="0"/>
          </a:p>
        </p:txBody>
      </p:sp>
    </p:spTree>
    <p:extLst>
      <p:ext uri="{BB962C8B-B14F-4D97-AF65-F5344CB8AC3E}">
        <p14:creationId xmlns:p14="http://schemas.microsoft.com/office/powerpoint/2010/main" val="2871000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4" y="0"/>
            <a:ext cx="9137936" cy="6858000"/>
          </a:xfrm>
          <a:prstGeom prst="rect">
            <a:avLst/>
          </a:prstGeom>
        </p:spPr>
      </p:pic>
    </p:spTree>
    <p:extLst>
      <p:ext uri="{BB962C8B-B14F-4D97-AF65-F5344CB8AC3E}">
        <p14:creationId xmlns:p14="http://schemas.microsoft.com/office/powerpoint/2010/main" val="2980412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20B1C-CECF-DD4B-9C84-D5BE9062B33A}"/>
              </a:ext>
            </a:extLst>
          </p:cNvPr>
          <p:cNvSpPr>
            <a:spLocks noGrp="1"/>
          </p:cNvSpPr>
          <p:nvPr>
            <p:ph type="ctrTitle"/>
          </p:nvPr>
        </p:nvSpPr>
        <p:spPr>
          <a:xfrm>
            <a:off x="1143000" y="1694857"/>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7AE585F-8D21-1445-A933-1F6C326C1C6E}"/>
              </a:ext>
            </a:extLst>
          </p:cNvPr>
          <p:cNvSpPr>
            <a:spLocks noGrp="1"/>
          </p:cNvSpPr>
          <p:nvPr>
            <p:ph type="subTitle" idx="1"/>
          </p:nvPr>
        </p:nvSpPr>
        <p:spPr>
          <a:xfrm>
            <a:off x="1143000" y="4175592"/>
            <a:ext cx="6858000" cy="165523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105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4232084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F094-CA50-E140-869C-58A5BAF56AA2}"/>
              </a:ext>
            </a:extLst>
          </p:cNvPr>
          <p:cNvSpPr>
            <a:spLocks noGrp="1"/>
          </p:cNvSpPr>
          <p:nvPr>
            <p:ph type="title"/>
          </p:nvPr>
        </p:nvSpPr>
        <p:spPr>
          <a:xfrm>
            <a:off x="330414" y="19050"/>
            <a:ext cx="8406333" cy="132503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7D30E8D-828D-BB4C-903D-17CA44DCAC1D}"/>
              </a:ext>
            </a:extLst>
          </p:cNvPr>
          <p:cNvSpPr>
            <a:spLocks noGrp="1"/>
          </p:cNvSpPr>
          <p:nvPr>
            <p:ph idx="1"/>
          </p:nvPr>
        </p:nvSpPr>
        <p:spPr>
          <a:xfrm>
            <a:off x="330414" y="1618528"/>
            <a:ext cx="8406333" cy="43497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9531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0707-8EEC-484A-8E72-B2D457443160}"/>
              </a:ext>
            </a:extLst>
          </p:cNvPr>
          <p:cNvSpPr>
            <a:spLocks noGrp="1"/>
          </p:cNvSpPr>
          <p:nvPr>
            <p:ph type="title"/>
          </p:nvPr>
        </p:nvSpPr>
        <p:spPr>
          <a:xfrm>
            <a:off x="623888" y="1710267"/>
            <a:ext cx="7886700" cy="285326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E45622-2D41-154B-9658-6EADC35B623F}"/>
              </a:ext>
            </a:extLst>
          </p:cNvPr>
          <p:cNvSpPr>
            <a:spLocks noGrp="1"/>
          </p:cNvSpPr>
          <p:nvPr>
            <p:ph type="body" idx="1"/>
          </p:nvPr>
        </p:nvSpPr>
        <p:spPr>
          <a:xfrm>
            <a:off x="623888" y="4588934"/>
            <a:ext cx="7886700" cy="150071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1419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1F459-96F4-1C41-ADCA-01CB48CE2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F8956-BABB-6747-A80A-D78C0371EEF8}"/>
              </a:ext>
            </a:extLst>
          </p:cNvPr>
          <p:cNvSpPr>
            <a:spLocks noGrp="1"/>
          </p:cNvSpPr>
          <p:nvPr>
            <p:ph sz="half" idx="1"/>
          </p:nvPr>
        </p:nvSpPr>
        <p:spPr>
          <a:xfrm>
            <a:off x="628650" y="1826684"/>
            <a:ext cx="3867150" cy="399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3B677-7DB0-254E-A9C0-219E4C93E557}"/>
              </a:ext>
            </a:extLst>
          </p:cNvPr>
          <p:cNvSpPr>
            <a:spLocks noGrp="1"/>
          </p:cNvSpPr>
          <p:nvPr>
            <p:ph sz="half" idx="2"/>
          </p:nvPr>
        </p:nvSpPr>
        <p:spPr>
          <a:xfrm>
            <a:off x="4648200" y="1826684"/>
            <a:ext cx="3867150" cy="399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211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2521-4724-C541-8962-BCD5523AD804}"/>
              </a:ext>
            </a:extLst>
          </p:cNvPr>
          <p:cNvSpPr>
            <a:spLocks noGrp="1"/>
          </p:cNvSpPr>
          <p:nvPr>
            <p:ph type="title"/>
          </p:nvPr>
        </p:nvSpPr>
        <p:spPr>
          <a:xfrm>
            <a:off x="355174" y="6350"/>
            <a:ext cx="8646003"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EE2DD-18A2-F544-952C-33CEECFD1C41}"/>
              </a:ext>
            </a:extLst>
          </p:cNvPr>
          <p:cNvSpPr>
            <a:spLocks noGrp="1"/>
          </p:cNvSpPr>
          <p:nvPr>
            <p:ph type="body" idx="1"/>
          </p:nvPr>
        </p:nvSpPr>
        <p:spPr>
          <a:xfrm>
            <a:off x="355175" y="1680634"/>
            <a:ext cx="4241205" cy="825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B534CAE-3D20-A04F-B596-9351566BF7D0}"/>
              </a:ext>
            </a:extLst>
          </p:cNvPr>
          <p:cNvSpPr>
            <a:spLocks noGrp="1"/>
          </p:cNvSpPr>
          <p:nvPr>
            <p:ph sz="half" idx="2"/>
          </p:nvPr>
        </p:nvSpPr>
        <p:spPr>
          <a:xfrm>
            <a:off x="355175" y="2506133"/>
            <a:ext cx="4241205"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3F147F-B2DB-2D44-9DD5-E024C1E82151}"/>
              </a:ext>
            </a:extLst>
          </p:cNvPr>
          <p:cNvSpPr>
            <a:spLocks noGrp="1"/>
          </p:cNvSpPr>
          <p:nvPr>
            <p:ph type="body" sz="quarter" idx="3"/>
          </p:nvPr>
        </p:nvSpPr>
        <p:spPr>
          <a:xfrm>
            <a:off x="4354086" y="1680634"/>
            <a:ext cx="4262090" cy="825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6A114F-F4B6-CA4E-A791-18BA8BF703E7}"/>
              </a:ext>
            </a:extLst>
          </p:cNvPr>
          <p:cNvSpPr>
            <a:spLocks noGrp="1"/>
          </p:cNvSpPr>
          <p:nvPr>
            <p:ph sz="quarter" idx="4"/>
          </p:nvPr>
        </p:nvSpPr>
        <p:spPr>
          <a:xfrm>
            <a:off x="4354086" y="2506133"/>
            <a:ext cx="4262090" cy="3683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5594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1029-A3AC-F143-A351-6A7F86AB6D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8062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C8A85-313F-EF4A-8C4F-BD3C82A4E89C}"/>
              </a:ext>
            </a:extLst>
          </p:cNvPr>
          <p:cNvSpPr>
            <a:spLocks noGrp="1"/>
          </p:cNvSpPr>
          <p:nvPr>
            <p:ph type="dt" sz="half" idx="10"/>
          </p:nvPr>
        </p:nvSpPr>
        <p:spPr>
          <a:xfrm>
            <a:off x="628650" y="6356351"/>
            <a:ext cx="2057400" cy="366183"/>
          </a:xfrm>
          <a:prstGeom prst="rect">
            <a:avLst/>
          </a:prstGeom>
        </p:spPr>
        <p:txBody>
          <a:bodyPr/>
          <a:lstStyle/>
          <a:p>
            <a:fld id="{6453EA80-881F-5849-A0F0-DEEBAFD0389A}" type="datetimeFigureOut">
              <a:rPr lang="en-US" smtClean="0"/>
              <a:t>8/25/2022</a:t>
            </a:fld>
            <a:endParaRPr lang="en-US" dirty="0"/>
          </a:p>
        </p:txBody>
      </p:sp>
      <p:sp>
        <p:nvSpPr>
          <p:cNvPr id="3" name="Footer Placeholder 2">
            <a:extLst>
              <a:ext uri="{FF2B5EF4-FFF2-40B4-BE49-F238E27FC236}">
                <a16:creationId xmlns:a16="http://schemas.microsoft.com/office/drawing/2014/main" id="{1F56AB8F-0E4F-7D47-A15A-C0F4C2F611FE}"/>
              </a:ext>
            </a:extLst>
          </p:cNvPr>
          <p:cNvSpPr>
            <a:spLocks noGrp="1"/>
          </p:cNvSpPr>
          <p:nvPr>
            <p:ph type="ftr" sz="quarter" idx="11"/>
          </p:nvPr>
        </p:nvSpPr>
        <p:spPr>
          <a:xfrm>
            <a:off x="3028950" y="6356351"/>
            <a:ext cx="3086100" cy="366183"/>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579EE34-93C9-0A4E-9A29-8829663BCC24}"/>
              </a:ext>
            </a:extLst>
          </p:cNvPr>
          <p:cNvSpPr>
            <a:spLocks noGrp="1"/>
          </p:cNvSpPr>
          <p:nvPr>
            <p:ph type="sldNum" sz="quarter" idx="12"/>
          </p:nvPr>
        </p:nvSpPr>
        <p:spPr>
          <a:xfrm>
            <a:off x="6457950" y="6356351"/>
            <a:ext cx="2057400" cy="366183"/>
          </a:xfrm>
          <a:prstGeom prst="rect">
            <a:avLst/>
          </a:prstGeom>
        </p:spPr>
        <p:txBody>
          <a:bodyPr/>
          <a:lstStyle/>
          <a:p>
            <a:fld id="{EAF4DE03-EBCA-194C-91B7-3EDC4AFCAF3C}" type="slidenum">
              <a:rPr lang="en-US" smtClean="0"/>
              <a:t>‹#›</a:t>
            </a:fld>
            <a:endParaRPr lang="en-US" dirty="0"/>
          </a:p>
        </p:txBody>
      </p:sp>
    </p:spTree>
    <p:extLst>
      <p:ext uri="{BB962C8B-B14F-4D97-AF65-F5344CB8AC3E}">
        <p14:creationId xmlns:p14="http://schemas.microsoft.com/office/powerpoint/2010/main" val="2420279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6B46-CD07-1A48-AAA5-098FD59A3204}"/>
              </a:ext>
            </a:extLst>
          </p:cNvPr>
          <p:cNvSpPr>
            <a:spLocks noGrp="1"/>
          </p:cNvSpPr>
          <p:nvPr>
            <p:ph type="title"/>
          </p:nvPr>
        </p:nvSpPr>
        <p:spPr>
          <a:xfrm>
            <a:off x="376452" y="315693"/>
            <a:ext cx="6714699" cy="67279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E4197-F972-A248-B1C2-C98940981657}"/>
              </a:ext>
            </a:extLst>
          </p:cNvPr>
          <p:cNvSpPr>
            <a:spLocks noGrp="1"/>
          </p:cNvSpPr>
          <p:nvPr>
            <p:ph idx="1"/>
          </p:nvPr>
        </p:nvSpPr>
        <p:spPr>
          <a:xfrm>
            <a:off x="3887788" y="1843669"/>
            <a:ext cx="4629150" cy="4017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365DE81-82BF-1D4E-B815-1EF2ACB56AA5}"/>
              </a:ext>
            </a:extLst>
          </p:cNvPr>
          <p:cNvSpPr>
            <a:spLocks noGrp="1"/>
          </p:cNvSpPr>
          <p:nvPr>
            <p:ph type="body" sz="half" idx="2"/>
          </p:nvPr>
        </p:nvSpPr>
        <p:spPr>
          <a:xfrm>
            <a:off x="627063" y="1843668"/>
            <a:ext cx="2949575" cy="381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B837EA62-D5E3-844E-9EA9-E742E3430426}"/>
              </a:ext>
            </a:extLst>
          </p:cNvPr>
          <p:cNvSpPr>
            <a:spLocks noGrp="1"/>
          </p:cNvSpPr>
          <p:nvPr>
            <p:ph type="dt" sz="half" idx="10"/>
          </p:nvPr>
        </p:nvSpPr>
        <p:spPr>
          <a:xfrm>
            <a:off x="628650" y="6356351"/>
            <a:ext cx="2057400" cy="366183"/>
          </a:xfrm>
          <a:prstGeom prst="rect">
            <a:avLst/>
          </a:prstGeom>
        </p:spPr>
        <p:txBody>
          <a:bodyPr/>
          <a:lstStyle/>
          <a:p>
            <a:fld id="{6453EA80-881F-5849-A0F0-DEEBAFD0389A}" type="datetimeFigureOut">
              <a:rPr lang="en-US" smtClean="0"/>
              <a:t>8/25/2022</a:t>
            </a:fld>
            <a:endParaRPr lang="en-US" dirty="0"/>
          </a:p>
        </p:txBody>
      </p:sp>
      <p:sp>
        <p:nvSpPr>
          <p:cNvPr id="6" name="Footer Placeholder 5">
            <a:extLst>
              <a:ext uri="{FF2B5EF4-FFF2-40B4-BE49-F238E27FC236}">
                <a16:creationId xmlns:a16="http://schemas.microsoft.com/office/drawing/2014/main" id="{7DED7C06-6480-F546-99E4-5DA21E74DB4F}"/>
              </a:ext>
            </a:extLst>
          </p:cNvPr>
          <p:cNvSpPr>
            <a:spLocks noGrp="1"/>
          </p:cNvSpPr>
          <p:nvPr>
            <p:ph type="ftr" sz="quarter" idx="11"/>
          </p:nvPr>
        </p:nvSpPr>
        <p:spPr>
          <a:xfrm>
            <a:off x="3028950" y="6356351"/>
            <a:ext cx="3086100" cy="366183"/>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DE62675-E26E-BD40-8D5B-1634BEF5BF9A}"/>
              </a:ext>
            </a:extLst>
          </p:cNvPr>
          <p:cNvSpPr>
            <a:spLocks noGrp="1"/>
          </p:cNvSpPr>
          <p:nvPr>
            <p:ph type="sldNum" sz="quarter" idx="12"/>
          </p:nvPr>
        </p:nvSpPr>
        <p:spPr>
          <a:xfrm>
            <a:off x="6457950" y="6356351"/>
            <a:ext cx="2057400" cy="366183"/>
          </a:xfrm>
          <a:prstGeom prst="rect">
            <a:avLst/>
          </a:prstGeom>
        </p:spPr>
        <p:txBody>
          <a:bodyPr/>
          <a:lstStyle/>
          <a:p>
            <a:fld id="{EAF4DE03-EBCA-194C-91B7-3EDC4AFCAF3C}" type="slidenum">
              <a:rPr lang="en-US" smtClean="0"/>
              <a:t>‹#›</a:t>
            </a:fld>
            <a:endParaRPr lang="en-US" dirty="0"/>
          </a:p>
        </p:txBody>
      </p:sp>
    </p:spTree>
    <p:extLst>
      <p:ext uri="{BB962C8B-B14F-4D97-AF65-F5344CB8AC3E}">
        <p14:creationId xmlns:p14="http://schemas.microsoft.com/office/powerpoint/2010/main" val="13200775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3A78-8A8A-7F43-B865-EAC514FBA2A1}"/>
              </a:ext>
            </a:extLst>
          </p:cNvPr>
          <p:cNvSpPr>
            <a:spLocks noGrp="1"/>
          </p:cNvSpPr>
          <p:nvPr>
            <p:ph type="title"/>
          </p:nvPr>
        </p:nvSpPr>
        <p:spPr>
          <a:xfrm>
            <a:off x="334538" y="135467"/>
            <a:ext cx="7315200" cy="85301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9D63217-13A6-7249-8113-BE81D5A9D96A}"/>
              </a:ext>
            </a:extLst>
          </p:cNvPr>
          <p:cNvSpPr>
            <a:spLocks noGrp="1"/>
          </p:cNvSpPr>
          <p:nvPr>
            <p:ph type="pic" idx="1"/>
          </p:nvPr>
        </p:nvSpPr>
        <p:spPr>
          <a:xfrm>
            <a:off x="3887788" y="1724722"/>
            <a:ext cx="4629150" cy="4136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2FA19E6-6E70-2E44-8119-7A300BE820FB}"/>
              </a:ext>
            </a:extLst>
          </p:cNvPr>
          <p:cNvSpPr>
            <a:spLocks noGrp="1"/>
          </p:cNvSpPr>
          <p:nvPr>
            <p:ph type="body" sz="half" idx="2"/>
          </p:nvPr>
        </p:nvSpPr>
        <p:spPr>
          <a:xfrm>
            <a:off x="627063" y="1724722"/>
            <a:ext cx="2949575" cy="381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A938D3-E648-3040-BA73-7562C78E824C}"/>
              </a:ext>
            </a:extLst>
          </p:cNvPr>
          <p:cNvSpPr>
            <a:spLocks noGrp="1"/>
          </p:cNvSpPr>
          <p:nvPr>
            <p:ph type="dt" sz="half" idx="10"/>
          </p:nvPr>
        </p:nvSpPr>
        <p:spPr>
          <a:xfrm>
            <a:off x="628650" y="6356351"/>
            <a:ext cx="2057400" cy="366183"/>
          </a:xfrm>
          <a:prstGeom prst="rect">
            <a:avLst/>
          </a:prstGeom>
        </p:spPr>
        <p:txBody>
          <a:bodyPr/>
          <a:lstStyle/>
          <a:p>
            <a:fld id="{6453EA80-881F-5849-A0F0-DEEBAFD0389A}" type="datetimeFigureOut">
              <a:rPr lang="en-US" smtClean="0"/>
              <a:t>8/25/2022</a:t>
            </a:fld>
            <a:endParaRPr lang="en-US" dirty="0"/>
          </a:p>
        </p:txBody>
      </p:sp>
      <p:sp>
        <p:nvSpPr>
          <p:cNvPr id="6" name="Footer Placeholder 5">
            <a:extLst>
              <a:ext uri="{FF2B5EF4-FFF2-40B4-BE49-F238E27FC236}">
                <a16:creationId xmlns:a16="http://schemas.microsoft.com/office/drawing/2014/main" id="{E5470537-4068-134D-A4FD-B25ED7A933C2}"/>
              </a:ext>
            </a:extLst>
          </p:cNvPr>
          <p:cNvSpPr>
            <a:spLocks noGrp="1"/>
          </p:cNvSpPr>
          <p:nvPr>
            <p:ph type="ftr" sz="quarter" idx="11"/>
          </p:nvPr>
        </p:nvSpPr>
        <p:spPr>
          <a:xfrm>
            <a:off x="3028950" y="6356351"/>
            <a:ext cx="3086100" cy="366183"/>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D83F1FE-3D78-B442-9FCC-910C1BE6491D}"/>
              </a:ext>
            </a:extLst>
          </p:cNvPr>
          <p:cNvSpPr>
            <a:spLocks noGrp="1"/>
          </p:cNvSpPr>
          <p:nvPr>
            <p:ph type="sldNum" sz="quarter" idx="12"/>
          </p:nvPr>
        </p:nvSpPr>
        <p:spPr>
          <a:xfrm>
            <a:off x="6457950" y="6356351"/>
            <a:ext cx="2057400" cy="366183"/>
          </a:xfrm>
          <a:prstGeom prst="rect">
            <a:avLst/>
          </a:prstGeom>
        </p:spPr>
        <p:txBody>
          <a:bodyPr/>
          <a:lstStyle/>
          <a:p>
            <a:fld id="{EAF4DE03-EBCA-194C-91B7-3EDC4AFCAF3C}" type="slidenum">
              <a:rPr lang="en-US" smtClean="0"/>
              <a:t>‹#›</a:t>
            </a:fld>
            <a:endParaRPr lang="en-US" dirty="0"/>
          </a:p>
        </p:txBody>
      </p:sp>
    </p:spTree>
    <p:extLst>
      <p:ext uri="{BB962C8B-B14F-4D97-AF65-F5344CB8AC3E}">
        <p14:creationId xmlns:p14="http://schemas.microsoft.com/office/powerpoint/2010/main" val="348729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158177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823774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369164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8/25/2022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153747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5.png"/><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5.png"/><Relationship Id="rId4" Type="http://schemas.openxmlformats.org/officeDocument/2006/relationships/slideLayout" Target="../slideLayouts/slideLayout4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8.jp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645984"/>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72"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723" r:id="rId14"/>
  </p:sldLayoutIdLst>
  <p:txStyles>
    <p:title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3AE9F-745D-435E-B126-F609D979BB27}" type="datetimeFigureOut">
              <a:rPr lang="en-US" smtClean="0"/>
              <a:t>8/25/2022</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0B2A7-0433-4D2B-9B34-3E860313DAB6}" type="slidenum">
              <a:rPr lang="en-US" smtClean="0"/>
              <a:t>‹#›</a:t>
            </a:fld>
            <a:endParaRPr lang="en-US" dirty="0"/>
          </a:p>
        </p:txBody>
      </p:sp>
    </p:spTree>
    <p:extLst>
      <p:ext uri="{BB962C8B-B14F-4D97-AF65-F5344CB8AC3E}">
        <p14:creationId xmlns:p14="http://schemas.microsoft.com/office/powerpoint/2010/main" val="39349550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72063"/>
            <a:ext cx="82296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0"/>
            <a:ext cx="9148459"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 y="164093"/>
            <a:ext cx="9148460"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0" y="328186"/>
            <a:ext cx="9144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LineAAPLogoPositive280_blu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8133" y="6126163"/>
            <a:ext cx="3444501" cy="509149"/>
          </a:xfrm>
          <a:prstGeom prst="rect">
            <a:avLst/>
          </a:prstGeom>
        </p:spPr>
      </p:pic>
      <p:cxnSp>
        <p:nvCxnSpPr>
          <p:cNvPr id="11" name="Straight Connector 10"/>
          <p:cNvCxnSpPr/>
          <p:nvPr/>
        </p:nvCxnSpPr>
        <p:spPr>
          <a:xfrm>
            <a:off x="363869" y="6499491"/>
            <a:ext cx="5007233"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4355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72063"/>
            <a:ext cx="82296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2"/>
            <a:ext cx="9148459"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 y="164095"/>
            <a:ext cx="9148460"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0" y="328188"/>
            <a:ext cx="9144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8133" y="6126165"/>
            <a:ext cx="3444501" cy="509149"/>
          </a:xfrm>
          <a:prstGeom prst="rect">
            <a:avLst/>
          </a:prstGeom>
        </p:spPr>
      </p:pic>
      <p:cxnSp>
        <p:nvCxnSpPr>
          <p:cNvPr id="11" name="Straight Connector 10"/>
          <p:cNvCxnSpPr/>
          <p:nvPr/>
        </p:nvCxnSpPr>
        <p:spPr>
          <a:xfrm>
            <a:off x="363870" y="6499491"/>
            <a:ext cx="5007233"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3141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72063"/>
            <a:ext cx="8229600" cy="3754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0"/>
            <a:ext cx="9148459"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 y="164093"/>
            <a:ext cx="9148460"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0" y="328186"/>
            <a:ext cx="9144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8133" y="6126163"/>
            <a:ext cx="3444501" cy="509149"/>
          </a:xfrm>
          <a:prstGeom prst="rect">
            <a:avLst/>
          </a:prstGeom>
        </p:spPr>
      </p:pic>
      <p:cxnSp>
        <p:nvCxnSpPr>
          <p:cNvPr id="11" name="Straight Connector 10"/>
          <p:cNvCxnSpPr/>
          <p:nvPr/>
        </p:nvCxnSpPr>
        <p:spPr>
          <a:xfrm>
            <a:off x="363869" y="6499491"/>
            <a:ext cx="5007233"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1373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10;&#10;Description automatically generated">
            <a:extLst>
              <a:ext uri="{FF2B5EF4-FFF2-40B4-BE49-F238E27FC236}">
                <a16:creationId xmlns:a16="http://schemas.microsoft.com/office/drawing/2014/main" id="{C20F17F2-F5A3-394B-88D0-B6357A2A3D10}"/>
              </a:ext>
            </a:extLst>
          </p:cNvPr>
          <p:cNvPicPr>
            <a:picLocks noChangeAspect="1"/>
          </p:cNvPicPr>
          <p:nvPr userDrawn="1"/>
        </p:nvPicPr>
        <p:blipFill>
          <a:blip r:embed="rId11"/>
          <a:stretch>
            <a:fillRect/>
          </a:stretch>
        </p:blipFill>
        <p:spPr>
          <a:xfrm>
            <a:off x="4763" y="0"/>
            <a:ext cx="9134475" cy="6858000"/>
          </a:xfrm>
          <a:prstGeom prst="rect">
            <a:avLst/>
          </a:prstGeom>
        </p:spPr>
      </p:pic>
      <p:sp>
        <p:nvSpPr>
          <p:cNvPr id="2" name="Title Placeholder 1">
            <a:extLst>
              <a:ext uri="{FF2B5EF4-FFF2-40B4-BE49-F238E27FC236}">
                <a16:creationId xmlns:a16="http://schemas.microsoft.com/office/drawing/2014/main" id="{59C3D030-48C2-7A41-9DCA-0D7D66681EDC}"/>
              </a:ext>
            </a:extLst>
          </p:cNvPr>
          <p:cNvSpPr>
            <a:spLocks noGrp="1"/>
          </p:cNvSpPr>
          <p:nvPr>
            <p:ph type="title"/>
          </p:nvPr>
        </p:nvSpPr>
        <p:spPr>
          <a:xfrm>
            <a:off x="436626" y="1"/>
            <a:ext cx="78867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95EC575-BC78-A846-970B-458FB6C72590}"/>
              </a:ext>
            </a:extLst>
          </p:cNvPr>
          <p:cNvSpPr>
            <a:spLocks noGrp="1"/>
          </p:cNvSpPr>
          <p:nvPr>
            <p:ph type="body" idx="1"/>
          </p:nvPr>
        </p:nvSpPr>
        <p:spPr>
          <a:xfrm>
            <a:off x="436626" y="1570652"/>
            <a:ext cx="7886700" cy="43497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5252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l" defTabSz="914400" rtl="0" eaLnBrk="1" latinLnBrk="0" hangingPunct="1">
        <a:lnSpc>
          <a:spcPct val="90000"/>
        </a:lnSpc>
        <a:spcBef>
          <a:spcPct val="0"/>
        </a:spcBef>
        <a:buNone/>
        <a:defRPr sz="3000" b="1" i="0" kern="1200" baseline="0">
          <a:solidFill>
            <a:srgbClr val="F8B46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audio" Target="../media/media4.m4a"/><Relationship Id="rId3" Type="http://schemas.microsoft.com/office/2007/relationships/media" Target="../media/media2.m4a"/><Relationship Id="rId7" Type="http://schemas.microsoft.com/office/2007/relationships/media" Target="../media/media4.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19.png"/><Relationship Id="rId5" Type="http://schemas.microsoft.com/office/2007/relationships/media" Target="../media/media3.m4a"/><Relationship Id="rId10" Type="http://schemas.openxmlformats.org/officeDocument/2006/relationships/notesSlide" Target="../notesSlides/notesSlide13.xml"/><Relationship Id="rId4" Type="http://schemas.openxmlformats.org/officeDocument/2006/relationships/audio" Target="../media/media2.m4a"/><Relationship Id="rId9"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www.aap.org/en/practice-management/bright-futures/bright-futures-materials-and-tools/bright-futures-tool-and-resource-kit/bright-futures-early-childhood-tool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downloads.aap.org/AAP/PDF/Bright%20Futures/BF4_MentalHealth.pdf?_ga=2.16897978.249951752.1655774793-1315806890.1655319035" TargetMode="External"/><Relationship Id="rId5" Type="http://schemas.openxmlformats.org/officeDocument/2006/relationships/image" Target="../media/image21.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16.xml"/><Relationship Id="rId5" Type="http://schemas.openxmlformats.org/officeDocument/2006/relationships/slideLayout" Target="../slideLayouts/slideLayout14.xml"/><Relationship Id="rId4" Type="http://schemas.openxmlformats.org/officeDocument/2006/relationships/audio" Target="../media/media7.m4a"/></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shop.aap.org/bright-futures-building-positive-parenting-skills-across-ages/" TargetMode="External"/><Relationship Id="rId4" Type="http://schemas.openxmlformats.org/officeDocument/2006/relationships/diagramLayout" Target="../diagrams/layout1.xml"/><Relationship Id="rId9"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8" Type="http://schemas.openxmlformats.org/officeDocument/2006/relationships/audio" Target="../media/media11.m4a"/><Relationship Id="rId3" Type="http://schemas.microsoft.com/office/2007/relationships/media" Target="../media/media9.m4a"/><Relationship Id="rId7" Type="http://schemas.microsoft.com/office/2007/relationships/media" Target="../media/media11.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11" Type="http://schemas.openxmlformats.org/officeDocument/2006/relationships/image" Target="../media/image19.png"/><Relationship Id="rId5" Type="http://schemas.microsoft.com/office/2007/relationships/media" Target="../media/media10.m4a"/><Relationship Id="rId10" Type="http://schemas.openxmlformats.org/officeDocument/2006/relationships/notesSlide" Target="../notesSlides/notesSlide19.xml"/><Relationship Id="rId4" Type="http://schemas.openxmlformats.org/officeDocument/2006/relationships/audio" Target="../media/media9.m4a"/><Relationship Id="rId9"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hrsa.gov/"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ww.aap.org/en/practice-management/bright-futures/bright-futures-in-clinical-practice/bright-futures-educational-resourc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hyperlink" Target="https://www.aap.org/en/practice-management/bright-futures/bright-futures-family-centered-care/well-child-visits-parent-and-patient-education/bright-futures-information-for-parents-2-year-visit/" TargetMode="Externa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3.png"/><Relationship Id="rId7" Type="http://schemas.openxmlformats.org/officeDocument/2006/relationships/diagramQuickStyle" Target="../diagrams/quickStyle2.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hyperlink" Target="https://shop.aap.org/bright-futures-building-positive-parenting-skills-across-ages/" TargetMode="External"/><Relationship Id="rId4" Type="http://schemas.openxmlformats.org/officeDocument/2006/relationships/image" Target="../media/image34.svg"/><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hyperlink" Target="https://forms.office.com/Pages/ResponsePage.aspx?id=_15qaE-rrUuPOiKiYyRFucN8FLgvXJtPjuxqphN5pWhUQ1RDWVFFVFBYM09LTk8xREdZU0FSMDhBVC4u"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hyperlink" Target="https://downloads.aap.org/AAP/PDF/Bright%20Futures/BF_IntegrateSDoH_Tipsheet.pdf?_ga=2.77189654.249951752.1655774793-1315806890.1655319035" TargetMode="External"/><Relationship Id="rId3" Type="http://schemas.openxmlformats.org/officeDocument/2006/relationships/hyperlink" Target="https://downloads.aap.org/AAP/PDF/Bright%20Futures/BF4_MentalHealth.pdf?_ga=2.5429040.249951752.1655774793-1315806890.1655319035" TargetMode="External"/><Relationship Id="rId7" Type="http://schemas.openxmlformats.org/officeDocument/2006/relationships/hyperlink" Target="https://downloads.aap.org/AAP/PDF/Bright%20Futures/BF_ElicitParentalStrength_Tipsheet.pdf?_ga=2.215202580.249951752.1655774793-1315806890.1655319035"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s://shop.aap.org/bright-futures-building-positive-parenting-skills-across-ages/" TargetMode="External"/><Relationship Id="rId5" Type="http://schemas.openxmlformats.org/officeDocument/2006/relationships/hyperlink" Target="https://brightfutures.aap.org/materials-and-tools/guidelines-and-pocket-guide/Pages/default.aspx" TargetMode="External"/><Relationship Id="rId10" Type="http://schemas.openxmlformats.org/officeDocument/2006/relationships/hyperlink" Target="https://cssp.org/wp-content/uploads/2019/10/Fostering-Social-Emotional-Health-Full-Report.pdf" TargetMode="External"/><Relationship Id="rId4" Type="http://schemas.openxmlformats.org/officeDocument/2006/relationships/hyperlink" Target="https://downloads.aap.org/AAP/PDF/Bright%20Futures/BF4_POCKETGUIDE.pdf?_ga=2.5429040.249951752.1655774793-1315806890.1655319035" TargetMode="External"/><Relationship Id="rId9" Type="http://schemas.openxmlformats.org/officeDocument/2006/relationships/hyperlink" Target="https://www.tuftschildrenshospital.org/The-Survey-of-Wellbeing-of-Young-Children/Age-Specific-Form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pediatriccare.solutions.aap.org/chapter.aspx?sectionid=109664142&amp;bookid=1626" TargetMode="External"/><Relationship Id="rId3" Type="http://schemas.openxmlformats.org/officeDocument/2006/relationships/hyperlink" Target="https://pediatrics.aappublications.org/content/135/2/384" TargetMode="External"/><Relationship Id="rId7" Type="http://schemas.openxmlformats.org/officeDocument/2006/relationships/hyperlink" Target="https://downloads.aap.org/AAP/PDF/EvidenceBasedInterventionsChildrenUnder5.pdf?_ga=2.50450602.249951752.1655774793-1315806890.1655319035"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www.aap.org/en/patient-care/early-childhood/early-relational-health/" TargetMode="External"/><Relationship Id="rId5" Type="http://schemas.openxmlformats.org/officeDocument/2006/relationships/hyperlink" Target="https://publications.aap.org/pediatrics/article/148/2/e2021052582/179805/Preventing-Childhood-Toxic-Stress-Partnering-With" TargetMode="External"/><Relationship Id="rId4" Type="http://schemas.openxmlformats.org/officeDocument/2006/relationships/hyperlink" Target="https://pediatrics.aappublications.org/content/145/1/e2019344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aap.org/en/practice-management/bright-futures/bright-futures-family-centered-care/" TargetMode="External"/><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www.healthychildren.org/English/ages-stages/toddler/Pages/default.aspx" TargetMode="External"/><Relationship Id="rId5" Type="http://schemas.openxmlformats.org/officeDocument/2006/relationships/hyperlink" Target="https://www.healthychildren.org/English/ages-stages/toddler/Pages/Emotional-Development-2-Year-Olds.aspx" TargetMode="External"/><Relationship Id="rId4" Type="http://schemas.openxmlformats.org/officeDocument/2006/relationships/hyperlink" Target="https://www.aap.org/en/practice-management/bright-futures/bright-futures-family-centered-care/well-child-visits-parent-and-patient-educatio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aap.org/en/practice-management/bright-futures/bright-futures-materials-and-tools/bright-futures-presentations-and-handouts"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downloads.aap.org/AAP/PDF/Bright%20Futures/BFTRK_2Year_Visit.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Pages/ResponsePage.aspx?id=_15qaE-rrUuPOiKiYyRFucN8FLgvXJtPjuxqphN5pWhUMDMwWlpHTFJON0lOR1JQVkhBQVZYTzdHVy4u"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s://downloads.aap.org/AAP/PDF/Bright%20Futures/BF4_LifelongHealth.pdf?_ga=2.121295755.249951752.1655774793-1315806890.165531903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8650" y="2086974"/>
            <a:ext cx="7886699" cy="626698"/>
          </a:xfrm>
        </p:spPr>
        <p:txBody>
          <a:bodyPr/>
          <a:lstStyle/>
          <a:p>
            <a:pPr>
              <a:lnSpc>
                <a:spcPct val="100000"/>
              </a:lnSpc>
            </a:pPr>
            <a:r>
              <a:rPr lang="en-US" sz="3200" b="1" i="1" dirty="0">
                <a:latin typeface="+mj-lt"/>
              </a:rPr>
              <a:t>Promoting Social-Emotional Health </a:t>
            </a:r>
            <a:br>
              <a:rPr lang="en-US" sz="3200" b="1" i="1" dirty="0">
                <a:latin typeface="+mj-lt"/>
              </a:rPr>
            </a:br>
            <a:r>
              <a:rPr lang="en-US" sz="3200" b="1" i="1" dirty="0">
                <a:latin typeface="+mj-lt"/>
              </a:rPr>
              <a:t>in Early Childhood</a:t>
            </a:r>
          </a:p>
        </p:txBody>
      </p:sp>
      <p:sp>
        <p:nvSpPr>
          <p:cNvPr id="4" name="TextBox 3">
            <a:extLst>
              <a:ext uri="{FF2B5EF4-FFF2-40B4-BE49-F238E27FC236}">
                <a16:creationId xmlns:a16="http://schemas.microsoft.com/office/drawing/2014/main" id="{FA5DABE7-EEFC-453D-876E-88C576CB5618}"/>
              </a:ext>
            </a:extLst>
          </p:cNvPr>
          <p:cNvSpPr txBox="1"/>
          <p:nvPr/>
        </p:nvSpPr>
        <p:spPr>
          <a:xfrm>
            <a:off x="2474801" y="3072432"/>
            <a:ext cx="4455647" cy="400110"/>
          </a:xfrm>
          <a:prstGeom prst="rect">
            <a:avLst/>
          </a:prstGeom>
          <a:noFill/>
        </p:spPr>
        <p:txBody>
          <a:bodyPr wrap="square" rtlCol="0">
            <a:spAutoFit/>
          </a:bodyPr>
          <a:lstStyle/>
          <a:p>
            <a:r>
              <a:rPr lang="en-US" sz="2000" b="1" dirty="0"/>
              <a:t>Author: Heather Bernard, MD, MPH</a:t>
            </a:r>
          </a:p>
        </p:txBody>
      </p:sp>
      <p:sp>
        <p:nvSpPr>
          <p:cNvPr id="7" name="Title 1">
            <a:extLst>
              <a:ext uri="{FF2B5EF4-FFF2-40B4-BE49-F238E27FC236}">
                <a16:creationId xmlns:a16="http://schemas.microsoft.com/office/drawing/2014/main" id="{298E73D8-DFD4-4D7D-AE0C-66B7A5545155}"/>
              </a:ext>
            </a:extLst>
          </p:cNvPr>
          <p:cNvSpPr txBox="1">
            <a:spLocks noGrp="1"/>
          </p:cNvSpPr>
          <p:nvPr>
            <p:ph type="title"/>
          </p:nvPr>
        </p:nvSpPr>
        <p:spPr>
          <a:xfrm>
            <a:off x="633413" y="473075"/>
            <a:ext cx="78867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br>
              <a:rPr lang="en-US" sz="3600" b="1" i="1" dirty="0"/>
            </a:br>
            <a:r>
              <a:rPr lang="en-US" sz="3200" b="1" dirty="0"/>
              <a:t>AAP Bright Futures National Center </a:t>
            </a:r>
            <a:r>
              <a:rPr lang="en-US" sz="3200" i="1" dirty="0"/>
              <a:t>Bright Futures: Guidelines for Health Supervision of Infants, Children, </a:t>
            </a:r>
            <a:br>
              <a:rPr lang="en-US" sz="3200" i="1" dirty="0"/>
            </a:br>
            <a:r>
              <a:rPr lang="en-US" sz="3200" i="1" dirty="0"/>
              <a:t>and Adolescents</a:t>
            </a:r>
            <a:r>
              <a:rPr lang="en-US" sz="3200" dirty="0"/>
              <a:t>, 4th Edition</a:t>
            </a:r>
          </a:p>
          <a:p>
            <a:endParaRPr lang="en-US" sz="3200" dirty="0"/>
          </a:p>
        </p:txBody>
      </p:sp>
    </p:spTree>
    <p:extLst>
      <p:ext uri="{BB962C8B-B14F-4D97-AF65-F5344CB8AC3E}">
        <p14:creationId xmlns:p14="http://schemas.microsoft.com/office/powerpoint/2010/main" val="21047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8D37C38-06F3-2644-AEC0-8F0517CBAA7F}"/>
              </a:ext>
            </a:extLst>
          </p:cNvPr>
          <p:cNvPicPr>
            <a:picLocks noGrp="1" noChangeAspect="1"/>
          </p:cNvPicPr>
          <p:nvPr>
            <p:ph idx="1"/>
          </p:nvPr>
        </p:nvPicPr>
        <p:blipFill>
          <a:blip r:embed="rId3"/>
          <a:stretch>
            <a:fillRect/>
          </a:stretch>
        </p:blipFill>
        <p:spPr>
          <a:xfrm>
            <a:off x="266399" y="722312"/>
            <a:ext cx="8516561" cy="5487987"/>
          </a:xfrm>
          <a:prstGeom prst="rect">
            <a:avLst/>
          </a:prstGeom>
          <a:ln>
            <a:solidFill>
              <a:srgbClr val="C00000"/>
            </a:solidFill>
          </a:ln>
        </p:spPr>
      </p:pic>
      <p:sp>
        <p:nvSpPr>
          <p:cNvPr id="4" name="Notched Right Arrow 3">
            <a:extLst>
              <a:ext uri="{FF2B5EF4-FFF2-40B4-BE49-F238E27FC236}">
                <a16:creationId xmlns:a16="http://schemas.microsoft.com/office/drawing/2014/main" id="{CD9C757D-246F-BB4F-9065-464B20768C97}"/>
              </a:ext>
            </a:extLst>
          </p:cNvPr>
          <p:cNvSpPr/>
          <p:nvPr/>
        </p:nvSpPr>
        <p:spPr>
          <a:xfrm>
            <a:off x="76200" y="5476875"/>
            <a:ext cx="371475" cy="123825"/>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4">
            <a:extLst>
              <a:ext uri="{FF2B5EF4-FFF2-40B4-BE49-F238E27FC236}">
                <a16:creationId xmlns:a16="http://schemas.microsoft.com/office/drawing/2014/main" id="{6C7199B4-179C-AC41-9B90-D56DD40972F9}"/>
              </a:ext>
            </a:extLst>
          </p:cNvPr>
          <p:cNvSpPr/>
          <p:nvPr/>
        </p:nvSpPr>
        <p:spPr>
          <a:xfrm>
            <a:off x="8572500" y="1600200"/>
            <a:ext cx="361950" cy="1333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a:extLst>
              <a:ext uri="{FF2B5EF4-FFF2-40B4-BE49-F238E27FC236}">
                <a16:creationId xmlns:a16="http://schemas.microsoft.com/office/drawing/2014/main" id="{5CFF5D49-7434-6747-A82D-8E86B6FF30D5}"/>
              </a:ext>
            </a:extLst>
          </p:cNvPr>
          <p:cNvSpPr/>
          <p:nvPr/>
        </p:nvSpPr>
        <p:spPr>
          <a:xfrm>
            <a:off x="8572500" y="2105025"/>
            <a:ext cx="361950" cy="1333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a:extLst>
              <a:ext uri="{FF2B5EF4-FFF2-40B4-BE49-F238E27FC236}">
                <a16:creationId xmlns:a16="http://schemas.microsoft.com/office/drawing/2014/main" id="{A5A7AB00-713B-EA4F-B3B4-9DEC92A70811}"/>
              </a:ext>
            </a:extLst>
          </p:cNvPr>
          <p:cNvSpPr/>
          <p:nvPr/>
        </p:nvSpPr>
        <p:spPr>
          <a:xfrm>
            <a:off x="8572500" y="2314575"/>
            <a:ext cx="361950" cy="1333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a:extLst>
              <a:ext uri="{FF2B5EF4-FFF2-40B4-BE49-F238E27FC236}">
                <a16:creationId xmlns:a16="http://schemas.microsoft.com/office/drawing/2014/main" id="{6A813E96-C495-8642-A2F5-0FF023261D7F}"/>
              </a:ext>
            </a:extLst>
          </p:cNvPr>
          <p:cNvSpPr/>
          <p:nvPr/>
        </p:nvSpPr>
        <p:spPr>
          <a:xfrm>
            <a:off x="8572500" y="2457450"/>
            <a:ext cx="361950" cy="1333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05AF098-C9DB-4629-AAA5-939B52D6F896}"/>
              </a:ext>
            </a:extLst>
          </p:cNvPr>
          <p:cNvSpPr txBox="1">
            <a:spLocks/>
          </p:cNvSpPr>
          <p:nvPr/>
        </p:nvSpPr>
        <p:spPr>
          <a:xfrm>
            <a:off x="745957" y="1"/>
            <a:ext cx="8133347" cy="574596"/>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Previsit Questionnaire</a:t>
            </a:r>
          </a:p>
        </p:txBody>
      </p:sp>
    </p:spTree>
    <p:extLst>
      <p:ext uri="{BB962C8B-B14F-4D97-AF65-F5344CB8AC3E}">
        <p14:creationId xmlns:p14="http://schemas.microsoft.com/office/powerpoint/2010/main" val="24214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781DC0-A9E5-47EB-97A3-5B97B4B6DDEC}"/>
              </a:ext>
            </a:extLst>
          </p:cNvPr>
          <p:cNvSpPr txBox="1">
            <a:spLocks/>
          </p:cNvSpPr>
          <p:nvPr/>
        </p:nvSpPr>
        <p:spPr>
          <a:xfrm>
            <a:off x="628650" y="693569"/>
            <a:ext cx="7886700" cy="1325563"/>
          </a:xfrm>
          <a:prstGeom prst="rect">
            <a:avLst/>
          </a:prstGeom>
        </p:spPr>
        <p:txBody>
          <a:bodyPr>
            <a:norm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6000" kern="1200" dirty="0">
                <a:latin typeface="+mj-lt"/>
                <a:ea typeface="+mj-ea"/>
                <a:cs typeface="+mj-cs"/>
              </a:rPr>
              <a:t>Self-Assessment</a:t>
            </a:r>
          </a:p>
        </p:txBody>
      </p:sp>
      <p:sp>
        <p:nvSpPr>
          <p:cNvPr id="4" name="Content Placeholder 1">
            <a:extLst>
              <a:ext uri="{FF2B5EF4-FFF2-40B4-BE49-F238E27FC236}">
                <a16:creationId xmlns:a16="http://schemas.microsoft.com/office/drawing/2014/main" id="{018AC276-2002-440E-BFCB-2DC75F601F5C}"/>
              </a:ext>
            </a:extLst>
          </p:cNvPr>
          <p:cNvSpPr txBox="1">
            <a:spLocks/>
          </p:cNvSpPr>
          <p:nvPr/>
        </p:nvSpPr>
        <p:spPr>
          <a:xfrm>
            <a:off x="628650" y="1825625"/>
            <a:ext cx="38862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200" dirty="0"/>
              <a:t>What positives attributes about the patient can you reinforce with the parents?</a:t>
            </a:r>
          </a:p>
          <a:p>
            <a:pPr marL="0">
              <a:spcBef>
                <a:spcPts val="0"/>
              </a:spcBef>
            </a:pPr>
            <a:endParaRPr lang="en-US" sz="2200" dirty="0"/>
          </a:p>
          <a:p>
            <a:pPr>
              <a:spcBef>
                <a:spcPts val="0"/>
              </a:spcBef>
            </a:pPr>
            <a:r>
              <a:rPr lang="en-US" sz="2200" dirty="0"/>
              <a:t>What positive factors about the parent’s relationship with their child may you explore and look for during the health supervision visit?</a:t>
            </a:r>
          </a:p>
          <a:p>
            <a:pPr marL="0">
              <a:spcBef>
                <a:spcPts val="0"/>
              </a:spcBef>
            </a:pPr>
            <a:endParaRPr lang="en-US" sz="2200" dirty="0"/>
          </a:p>
          <a:p>
            <a:pPr>
              <a:spcBef>
                <a:spcPts val="0"/>
              </a:spcBef>
            </a:pPr>
            <a:r>
              <a:rPr lang="en-US" sz="2200" dirty="0"/>
              <a:t>What stands out as a concern?  </a:t>
            </a:r>
          </a:p>
          <a:p>
            <a:pPr marL="0"/>
            <a:endParaRPr lang="en-US" sz="2200" dirty="0"/>
          </a:p>
        </p:txBody>
      </p:sp>
      <p:pic>
        <p:nvPicPr>
          <p:cNvPr id="5" name="Graphic 4" descr="Family with two children with solid fill">
            <a:extLst>
              <a:ext uri="{FF2B5EF4-FFF2-40B4-BE49-F238E27FC236}">
                <a16:creationId xmlns:a16="http://schemas.microsoft.com/office/drawing/2014/main" id="{980A2F4B-C126-45A4-917B-6CCA7B581A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9150" y="2058194"/>
            <a:ext cx="3886200" cy="3886200"/>
          </a:xfrm>
          <a:prstGeom prst="rect">
            <a:avLst/>
          </a:prstGeom>
        </p:spPr>
      </p:pic>
    </p:spTree>
    <p:extLst>
      <p:ext uri="{BB962C8B-B14F-4D97-AF65-F5344CB8AC3E}">
        <p14:creationId xmlns:p14="http://schemas.microsoft.com/office/powerpoint/2010/main" val="2662393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A22ACC13-C5A8-4F62-A150-BAA5899E1F74}"/>
              </a:ext>
            </a:extLst>
          </p:cNvPr>
          <p:cNvSpPr txBox="1">
            <a:spLocks/>
          </p:cNvSpPr>
          <p:nvPr/>
        </p:nvSpPr>
        <p:spPr>
          <a:xfrm>
            <a:off x="4629150" y="1825625"/>
            <a:ext cx="38862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6" name="Content Placeholder 1">
            <a:extLst>
              <a:ext uri="{FF2B5EF4-FFF2-40B4-BE49-F238E27FC236}">
                <a16:creationId xmlns:a16="http://schemas.microsoft.com/office/drawing/2014/main" id="{6A7A060D-133F-4CDE-B484-5568FFB14C59}"/>
              </a:ext>
            </a:extLst>
          </p:cNvPr>
          <p:cNvSpPr txBox="1">
            <a:spLocks/>
          </p:cNvSpPr>
          <p:nvPr/>
        </p:nvSpPr>
        <p:spPr>
          <a:xfrm>
            <a:off x="4251960" y="2233784"/>
            <a:ext cx="4892040" cy="33515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000" dirty="0"/>
          </a:p>
          <a:p>
            <a:pPr>
              <a:spcBef>
                <a:spcPts val="0"/>
              </a:spcBef>
            </a:pPr>
            <a:r>
              <a:rPr lang="en-US" sz="2000" dirty="0"/>
              <a:t>What additional clarifying questions would you like to ask the family? </a:t>
            </a:r>
          </a:p>
          <a:p>
            <a:pPr>
              <a:spcBef>
                <a:spcPts val="0"/>
              </a:spcBef>
            </a:pPr>
            <a:endParaRPr lang="en-US" sz="2000" dirty="0"/>
          </a:p>
          <a:p>
            <a:pPr marL="0" indent="0">
              <a:spcBef>
                <a:spcPts val="0"/>
              </a:spcBef>
              <a:buNone/>
            </a:pPr>
            <a:endParaRPr lang="en-US" sz="2000" dirty="0"/>
          </a:p>
          <a:p>
            <a:pPr marL="0" indent="0">
              <a:spcBef>
                <a:spcPts val="0"/>
              </a:spcBef>
              <a:buNone/>
            </a:pPr>
            <a:endParaRPr lang="en-US" sz="2000" dirty="0"/>
          </a:p>
          <a:p>
            <a:pPr>
              <a:spcBef>
                <a:spcPts val="0"/>
              </a:spcBef>
            </a:pPr>
            <a:r>
              <a:rPr lang="en-US" sz="2000" dirty="0"/>
              <a:t>Are there any immediate concerns for the patient’s Social Determinants of Health?</a:t>
            </a:r>
          </a:p>
          <a:p>
            <a:endParaRPr lang="en-US" sz="1800" dirty="0"/>
          </a:p>
        </p:txBody>
      </p:sp>
      <p:sp>
        <p:nvSpPr>
          <p:cNvPr id="7" name="Title 1">
            <a:extLst>
              <a:ext uri="{FF2B5EF4-FFF2-40B4-BE49-F238E27FC236}">
                <a16:creationId xmlns:a16="http://schemas.microsoft.com/office/drawing/2014/main" id="{5571C50D-8CE7-C1BD-5999-3563439D47F1}"/>
              </a:ext>
            </a:extLst>
          </p:cNvPr>
          <p:cNvSpPr txBox="1">
            <a:spLocks/>
          </p:cNvSpPr>
          <p:nvPr/>
        </p:nvSpPr>
        <p:spPr>
          <a:xfrm>
            <a:off x="628650" y="908221"/>
            <a:ext cx="7886700" cy="1325563"/>
          </a:xfrm>
          <a:prstGeom prst="rect">
            <a:avLst/>
          </a:prstGeom>
        </p:spPr>
        <p:txBody>
          <a:bodyPr>
            <a:normAutofit fontScale="77500" lnSpcReduction="20000"/>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kern="1200" dirty="0">
                <a:latin typeface="+mj-lt"/>
                <a:ea typeface="+mj-ea"/>
                <a:cs typeface="+mj-cs"/>
              </a:rPr>
              <a:t>Self-Assessment (cont.)</a:t>
            </a:r>
          </a:p>
        </p:txBody>
      </p:sp>
      <p:pic>
        <p:nvPicPr>
          <p:cNvPr id="17" name="Picture 16" descr="Stick figure families holding hands">
            <a:extLst>
              <a:ext uri="{FF2B5EF4-FFF2-40B4-BE49-F238E27FC236}">
                <a16:creationId xmlns:a16="http://schemas.microsoft.com/office/drawing/2014/main" id="{5FA889F0-4501-D90A-D17C-B558BF13AA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100" y="2597421"/>
            <a:ext cx="3297221" cy="2198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275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6A7A060D-133F-4CDE-B484-5568FFB14C59}"/>
              </a:ext>
            </a:extLst>
          </p:cNvPr>
          <p:cNvSpPr txBox="1">
            <a:spLocks/>
          </p:cNvSpPr>
          <p:nvPr/>
        </p:nvSpPr>
        <p:spPr>
          <a:xfrm>
            <a:off x="337323" y="1725271"/>
            <a:ext cx="8444547" cy="6546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000" dirty="0"/>
              <a:t>What topics would you like to address with the family during your visit?</a:t>
            </a:r>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endParaRPr lang="en-US" sz="1800" dirty="0"/>
          </a:p>
        </p:txBody>
      </p:sp>
      <p:pic>
        <p:nvPicPr>
          <p:cNvPr id="14" name="Audio Recording May 16, 2022 at 12:18:40 PM" descr="Audio Recording May 16, 2022 at 12:18:40 PM">
            <a:hlinkClick r:id="" action="ppaction://media"/>
            <a:extLst>
              <a:ext uri="{FF2B5EF4-FFF2-40B4-BE49-F238E27FC236}">
                <a16:creationId xmlns:a16="http://schemas.microsoft.com/office/drawing/2014/main" id="{ADFEE3C6-463E-4C73-F1D6-2D909BB40A9A}"/>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6">
                <a:tint val="45000"/>
                <a:satMod val="400000"/>
              </a:schemeClr>
            </a:duotone>
          </a:blip>
          <a:stretch>
            <a:fillRect/>
          </a:stretch>
        </p:blipFill>
        <p:spPr>
          <a:xfrm>
            <a:off x="1374383" y="4947509"/>
            <a:ext cx="680949" cy="680949"/>
          </a:xfrm>
          <a:prstGeom prst="rect">
            <a:avLst/>
          </a:prstGeom>
        </p:spPr>
      </p:pic>
      <p:pic>
        <p:nvPicPr>
          <p:cNvPr id="15" name="Audio Recording May 16, 2022 at 12:25:37 PM" descr="Audio Recording May 16, 2022 at 12:25:37 PM">
            <a:hlinkClick r:id="" action="ppaction://media"/>
            <a:extLst>
              <a:ext uri="{FF2B5EF4-FFF2-40B4-BE49-F238E27FC236}">
                <a16:creationId xmlns:a16="http://schemas.microsoft.com/office/drawing/2014/main" id="{C2DD8CB4-58F7-9A17-4B2E-1FC3A61600B8}"/>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6">
                <a:tint val="45000"/>
                <a:satMod val="400000"/>
              </a:schemeClr>
            </a:duotone>
          </a:blip>
          <a:stretch>
            <a:fillRect/>
          </a:stretch>
        </p:blipFill>
        <p:spPr>
          <a:xfrm>
            <a:off x="4391205" y="4933261"/>
            <a:ext cx="680949" cy="680949"/>
          </a:xfrm>
          <a:prstGeom prst="rect">
            <a:avLst/>
          </a:prstGeom>
        </p:spPr>
      </p:pic>
      <p:pic>
        <p:nvPicPr>
          <p:cNvPr id="16" name="Audio Recording May 16, 2022 at 12:28:21 PM" descr="Audio Recording May 16, 2022 at 12:28:21 PM">
            <a:hlinkClick r:id="" action="ppaction://media"/>
            <a:extLst>
              <a:ext uri="{FF2B5EF4-FFF2-40B4-BE49-F238E27FC236}">
                <a16:creationId xmlns:a16="http://schemas.microsoft.com/office/drawing/2014/main" id="{5232E1C9-BDAD-65AD-8C9E-DB6BA437C90C}"/>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7230647" y="4947509"/>
            <a:ext cx="690547" cy="690547"/>
          </a:xfrm>
          <a:prstGeom prst="rect">
            <a:avLst/>
          </a:prstGeom>
        </p:spPr>
      </p:pic>
      <p:sp>
        <p:nvSpPr>
          <p:cNvPr id="17" name="Oval 16">
            <a:extLst>
              <a:ext uri="{FF2B5EF4-FFF2-40B4-BE49-F238E27FC236}">
                <a16:creationId xmlns:a16="http://schemas.microsoft.com/office/drawing/2014/main" id="{4DD83B2B-3384-A0B8-FE89-B207A76E2830}"/>
              </a:ext>
            </a:extLst>
          </p:cNvPr>
          <p:cNvSpPr/>
          <p:nvPr/>
        </p:nvSpPr>
        <p:spPr>
          <a:xfrm>
            <a:off x="294644" y="2292977"/>
            <a:ext cx="2476859" cy="250843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Taking time for yourself as a parent</a:t>
            </a:r>
          </a:p>
        </p:txBody>
      </p:sp>
      <p:sp>
        <p:nvSpPr>
          <p:cNvPr id="18" name="Oval 17">
            <a:extLst>
              <a:ext uri="{FF2B5EF4-FFF2-40B4-BE49-F238E27FC236}">
                <a16:creationId xmlns:a16="http://schemas.microsoft.com/office/drawing/2014/main" id="{0CBEA8D6-A773-9B67-55D7-234F0775C1AE}"/>
              </a:ext>
            </a:extLst>
          </p:cNvPr>
          <p:cNvSpPr/>
          <p:nvPr/>
        </p:nvSpPr>
        <p:spPr>
          <a:xfrm>
            <a:off x="6337492" y="2292460"/>
            <a:ext cx="2476859" cy="250843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Talking with your child </a:t>
            </a:r>
          </a:p>
        </p:txBody>
      </p:sp>
      <p:sp>
        <p:nvSpPr>
          <p:cNvPr id="19" name="Oval 18">
            <a:extLst>
              <a:ext uri="{FF2B5EF4-FFF2-40B4-BE49-F238E27FC236}">
                <a16:creationId xmlns:a16="http://schemas.microsoft.com/office/drawing/2014/main" id="{A623AC37-3AEB-2DA3-BBA6-7E3AC55B2FBE}"/>
              </a:ext>
            </a:extLst>
          </p:cNvPr>
          <p:cNvSpPr/>
          <p:nvPr/>
        </p:nvSpPr>
        <p:spPr>
          <a:xfrm>
            <a:off x="3318268" y="2292977"/>
            <a:ext cx="2476859" cy="250843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Child’s behavior</a:t>
            </a:r>
          </a:p>
        </p:txBody>
      </p:sp>
      <p:pic>
        <p:nvPicPr>
          <p:cNvPr id="20" name="Audio Recording May 16, 2022 at 2:11:51 PM" descr="Audio Recording May 16, 2022 at 2:11:51 PM">
            <a:hlinkClick r:id="" action="ppaction://media"/>
            <a:extLst>
              <a:ext uri="{FF2B5EF4-FFF2-40B4-BE49-F238E27FC236}">
                <a16:creationId xmlns:a16="http://schemas.microsoft.com/office/drawing/2014/main" id="{512AC449-997D-F571-C4DE-9112EBA7F861}"/>
              </a:ext>
            </a:extLst>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tx2">
                <a:tint val="45000"/>
                <a:satMod val="400000"/>
              </a:schemeClr>
            </a:duotone>
          </a:blip>
          <a:stretch>
            <a:fillRect/>
          </a:stretch>
        </p:blipFill>
        <p:spPr>
          <a:xfrm>
            <a:off x="3318268" y="5970478"/>
            <a:ext cx="824987" cy="824987"/>
          </a:xfrm>
          <a:prstGeom prst="rect">
            <a:avLst/>
          </a:prstGeom>
        </p:spPr>
      </p:pic>
      <p:sp>
        <p:nvSpPr>
          <p:cNvPr id="12" name="Rectangle 11">
            <a:extLst>
              <a:ext uri="{FF2B5EF4-FFF2-40B4-BE49-F238E27FC236}">
                <a16:creationId xmlns:a16="http://schemas.microsoft.com/office/drawing/2014/main" id="{CF738F1B-ED0B-A835-CD3C-80D1E5E4BF35}"/>
              </a:ext>
            </a:extLst>
          </p:cNvPr>
          <p:cNvSpPr/>
          <p:nvPr/>
        </p:nvSpPr>
        <p:spPr>
          <a:xfrm>
            <a:off x="337323" y="6009653"/>
            <a:ext cx="2652453" cy="6546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rPr>
              <a:t>Click the icon to hear </a:t>
            </a:r>
            <a:br>
              <a:rPr lang="en-US" dirty="0">
                <a:solidFill>
                  <a:schemeClr val="tx1"/>
                </a:solidFill>
              </a:rPr>
            </a:br>
            <a:r>
              <a:rPr lang="en-US" dirty="0">
                <a:solidFill>
                  <a:schemeClr val="tx1"/>
                </a:solidFill>
              </a:rPr>
              <a:t>narrated guidance.</a:t>
            </a:r>
          </a:p>
        </p:txBody>
      </p:sp>
      <p:sp>
        <p:nvSpPr>
          <p:cNvPr id="13" name="Title 1">
            <a:extLst>
              <a:ext uri="{FF2B5EF4-FFF2-40B4-BE49-F238E27FC236}">
                <a16:creationId xmlns:a16="http://schemas.microsoft.com/office/drawing/2014/main" id="{5DAEB353-D1D1-601C-7B7E-715C1FE3C1EB}"/>
              </a:ext>
            </a:extLst>
          </p:cNvPr>
          <p:cNvSpPr txBox="1">
            <a:spLocks/>
          </p:cNvSpPr>
          <p:nvPr/>
        </p:nvSpPr>
        <p:spPr>
          <a:xfrm>
            <a:off x="628650" y="908221"/>
            <a:ext cx="7886700" cy="1325563"/>
          </a:xfrm>
          <a:prstGeom prst="rect">
            <a:avLst/>
          </a:prstGeom>
        </p:spPr>
        <p:txBody>
          <a:bodyPr>
            <a:normAutofit fontScale="77500" lnSpcReduction="20000"/>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kern="1200" dirty="0">
                <a:latin typeface="+mj-lt"/>
                <a:ea typeface="+mj-ea"/>
                <a:cs typeface="+mj-cs"/>
              </a:rPr>
              <a:t>Self-Assessment (cont.)</a:t>
            </a:r>
          </a:p>
        </p:txBody>
      </p:sp>
    </p:spTree>
    <p:extLst>
      <p:ext uri="{BB962C8B-B14F-4D97-AF65-F5344CB8AC3E}">
        <p14:creationId xmlns:p14="http://schemas.microsoft.com/office/powerpoint/2010/main" val="11661656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audio>
              <p:cMediaNode vol="80000">
                <p:cTn id="3" fill="hold" display="0">
                  <p:stCondLst>
                    <p:cond delay="indefinite"/>
                  </p:stCondLst>
                  <p:endCondLst>
                    <p:cond evt="onStopAudio" delay="0">
                      <p:tgtEl>
                        <p:sldTgt/>
                      </p:tgtEl>
                    </p:cond>
                  </p:endCondLst>
                </p:cTn>
                <p:tgtEl>
                  <p:spTgt spid="15"/>
                </p:tgtEl>
              </p:cMediaNode>
            </p:audio>
            <p:audio>
              <p:cMediaNode vol="80000">
                <p:cTn id="4" fill="hold" display="0">
                  <p:stCondLst>
                    <p:cond delay="indefinite"/>
                  </p:stCondLst>
                  <p:endCondLst>
                    <p:cond evt="onStopAudio" delay="0">
                      <p:tgtEl>
                        <p:sldTgt/>
                      </p:tgtEl>
                    </p:cond>
                  </p:endCondLst>
                </p:cTn>
                <p:tgtEl>
                  <p:spTgt spid="16"/>
                </p:tgtEl>
              </p:cMediaNode>
            </p:audio>
            <p:seq concurrent="1" nextAc="seek">
              <p:cTn id="5" restart="whenNotActive" fill="hold" evtFilter="cancelBubble" nodeType="interactiveSeq">
                <p:stCondLst>
                  <p:cond evt="onClick" delay="0">
                    <p:tgtEl>
                      <p:spTgt spid="17"/>
                    </p:tgtEl>
                  </p:cond>
                </p:stCondLst>
                <p:endSync evt="end" delay="0">
                  <p:rtn val="all"/>
                </p:endSync>
                <p:childTnLst>
                  <p:par>
                    <p:cTn id="6" fill="hold">
                      <p:stCondLst>
                        <p:cond delay="0"/>
                      </p:stCondLst>
                      <p:childTnLst>
                        <p:par>
                          <p:cTn id="7" fill="hold">
                            <p:stCondLst>
                              <p:cond delay="0"/>
                            </p:stCondLst>
                            <p:childTnLst>
                              <p:par>
                                <p:cTn id="8" presetID="1" presetClass="mediacall" presetSubtype="0" fill="hold" nodeType="clickEffect">
                                  <p:stCondLst>
                                    <p:cond delay="0"/>
                                  </p:stCondLst>
                                  <p:childTnLst>
                                    <p:cmd type="call" cmd="playFrom(0.0)">
                                      <p:cBhvr>
                                        <p:cTn id="9" dur="15360" fill="hold"/>
                                        <p:tgtEl>
                                          <p:spTgt spid="14"/>
                                        </p:tgtEl>
                                      </p:cBhvr>
                                    </p:cmd>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448" fill="hold"/>
                                        <p:tgtEl>
                                          <p:spTgt spid="15"/>
                                        </p:tgtEl>
                                      </p:cBhvr>
                                    </p:cmd>
                                  </p:child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9968" fill="hold"/>
                                        <p:tgtEl>
                                          <p:spTgt spid="16"/>
                                        </p:tgtEl>
                                      </p:cBhvr>
                                    </p:cmd>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384" fill="hold"/>
                                        <p:tgtEl>
                                          <p:spTgt spid="20"/>
                                        </p:tgtEl>
                                      </p:cBhvr>
                                    </p:cmd>
                                  </p:childTnLst>
                                </p:cTn>
                              </p:par>
                            </p:childTnLst>
                          </p:cTn>
                        </p:par>
                      </p:childTnLst>
                    </p:cTn>
                  </p:par>
                </p:childTnLst>
              </p:cTn>
              <p:nextCondLst>
                <p:cond evt="onClick" delay="0">
                  <p:tgtEl>
                    <p:spTgt spid="20"/>
                  </p:tgtEl>
                </p:cond>
              </p:nextCondLst>
            </p:seq>
            <p:audio>
              <p:cMediaNode vol="80000">
                <p:cTn id="25"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9A266AC-9CF2-4423-8518-6B508ECB9FF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07967" y="1636568"/>
            <a:ext cx="6128065" cy="3981655"/>
          </a:xfrm>
          <a:prstGeom prst="rect">
            <a:avLst/>
          </a:prstGeom>
        </p:spPr>
      </p:pic>
      <p:sp>
        <p:nvSpPr>
          <p:cNvPr id="4" name="Title 1">
            <a:extLst>
              <a:ext uri="{FF2B5EF4-FFF2-40B4-BE49-F238E27FC236}">
                <a16:creationId xmlns:a16="http://schemas.microsoft.com/office/drawing/2014/main" id="{83847874-1AC1-42FF-9E9B-48DD8AEB1054}"/>
              </a:ext>
            </a:extLst>
          </p:cNvPr>
          <p:cNvSpPr txBox="1">
            <a:spLocks/>
          </p:cNvSpPr>
          <p:nvPr/>
        </p:nvSpPr>
        <p:spPr>
          <a:xfrm>
            <a:off x="628650" y="669926"/>
            <a:ext cx="7886700" cy="1325563"/>
          </a:xfrm>
          <a:prstGeom prst="rect">
            <a:avLst/>
          </a:prstGeom>
        </p:spPr>
        <p:txBody>
          <a:bodyPr>
            <a:norm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dirty="0"/>
              <a:t>Priorities for the 2 Year Visit</a:t>
            </a:r>
            <a:endParaRPr lang="en-US" sz="4400" kern="1200" dirty="0">
              <a:latin typeface="+mj-lt"/>
              <a:ea typeface="+mj-ea"/>
              <a:cs typeface="+mj-cs"/>
            </a:endParaRPr>
          </a:p>
        </p:txBody>
      </p:sp>
      <p:sp>
        <p:nvSpPr>
          <p:cNvPr id="2" name="TextBox 1">
            <a:extLst>
              <a:ext uri="{FF2B5EF4-FFF2-40B4-BE49-F238E27FC236}">
                <a16:creationId xmlns:a16="http://schemas.microsoft.com/office/drawing/2014/main" id="{F426C2FC-F850-4D47-A5E8-764B66014139}"/>
              </a:ext>
            </a:extLst>
          </p:cNvPr>
          <p:cNvSpPr txBox="1"/>
          <p:nvPr/>
        </p:nvSpPr>
        <p:spPr>
          <a:xfrm>
            <a:off x="1507967" y="5724008"/>
            <a:ext cx="5706947" cy="307777"/>
          </a:xfrm>
          <a:prstGeom prst="rect">
            <a:avLst/>
          </a:prstGeom>
          <a:noFill/>
        </p:spPr>
        <p:txBody>
          <a:bodyPr wrap="none" rtlCol="0">
            <a:spAutoFit/>
          </a:bodyPr>
          <a:lstStyle/>
          <a:p>
            <a:r>
              <a:rPr lang="en-US" sz="1400" dirty="0"/>
              <a:t>Source: </a:t>
            </a:r>
            <a:r>
              <a:rPr lang="en-US" sz="1400" i="1" dirty="0">
                <a:hlinkClick r:id="rId4"/>
              </a:rPr>
              <a:t>Bright Futures Guidelines, 4th Edition: Early Childhood Visits</a:t>
            </a:r>
            <a:endParaRPr lang="en-US" sz="1400" dirty="0"/>
          </a:p>
        </p:txBody>
      </p:sp>
      <p:sp>
        <p:nvSpPr>
          <p:cNvPr id="5" name="Arrow: Right 4">
            <a:extLst>
              <a:ext uri="{FF2B5EF4-FFF2-40B4-BE49-F238E27FC236}">
                <a16:creationId xmlns:a16="http://schemas.microsoft.com/office/drawing/2014/main" id="{3C2FCCFB-3222-C577-38FD-C5EDDB54B282}"/>
              </a:ext>
            </a:extLst>
          </p:cNvPr>
          <p:cNvSpPr/>
          <p:nvPr/>
        </p:nvSpPr>
        <p:spPr>
          <a:xfrm>
            <a:off x="286671" y="3473506"/>
            <a:ext cx="1192719" cy="30777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E17CD2EC-159C-491A-3780-142DF9563153}"/>
              </a:ext>
            </a:extLst>
          </p:cNvPr>
          <p:cNvSpPr/>
          <p:nvPr/>
        </p:nvSpPr>
        <p:spPr>
          <a:xfrm>
            <a:off x="286672" y="3867150"/>
            <a:ext cx="1192719" cy="30777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86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AECD73-789A-4A8F-B6E0-648EA481A00C}"/>
              </a:ext>
            </a:extLst>
          </p:cNvPr>
          <p:cNvSpPr txBox="1">
            <a:spLocks/>
          </p:cNvSpPr>
          <p:nvPr/>
        </p:nvSpPr>
        <p:spPr>
          <a:xfrm>
            <a:off x="217832" y="574330"/>
            <a:ext cx="8963247"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kern="1200" dirty="0">
                <a:latin typeface="+mj-lt"/>
                <a:ea typeface="+mj-ea"/>
                <a:cs typeface="+mj-cs"/>
              </a:rPr>
              <a:t>Returning to the Case</a:t>
            </a:r>
          </a:p>
        </p:txBody>
      </p:sp>
      <p:sp>
        <p:nvSpPr>
          <p:cNvPr id="7" name="Content Placeholder 2">
            <a:extLst>
              <a:ext uri="{FF2B5EF4-FFF2-40B4-BE49-F238E27FC236}">
                <a16:creationId xmlns:a16="http://schemas.microsoft.com/office/drawing/2014/main" id="{3A707E74-F334-4E82-B7BD-771BBBE72943}"/>
              </a:ext>
            </a:extLst>
          </p:cNvPr>
          <p:cNvSpPr>
            <a:spLocks noGrp="1"/>
          </p:cNvSpPr>
          <p:nvPr>
            <p:ph idx="1"/>
          </p:nvPr>
        </p:nvSpPr>
        <p:spPr>
          <a:xfrm>
            <a:off x="217832" y="1253331"/>
            <a:ext cx="8745415" cy="4351338"/>
          </a:xfrm>
        </p:spPr>
        <p:txBody>
          <a:bodyPr/>
          <a:lstStyle/>
          <a:p>
            <a:pPr marL="0" indent="0">
              <a:buNone/>
            </a:pPr>
            <a:r>
              <a:rPr lang="en-US" sz="2000" b="1" u="sng" kern="1200" dirty="0">
                <a:effectLst/>
                <a:ea typeface="Calibri" panose="020F0502020204030204" pitchFamily="34" charset="0"/>
                <a:cs typeface="Times New Roman" panose="02020603050405020304" pitchFamily="18" charset="0"/>
              </a:rPr>
              <a:t>Observation of Parent-Child Interaction</a:t>
            </a:r>
            <a:endParaRPr lang="en-US" sz="2000" b="1" kern="1200" dirty="0">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200" dirty="0">
                <a:effectLst/>
                <a:ea typeface="Calibri" panose="020F0502020204030204" pitchFamily="34" charset="0"/>
                <a:cs typeface="Times New Roman" panose="02020603050405020304" pitchFamily="18" charset="0"/>
              </a:rPr>
              <a:t>How do the parent and child communicate?</a:t>
            </a:r>
            <a:endParaRPr lang="en-US" sz="2000" dirty="0">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200" dirty="0">
                <a:effectLst/>
                <a:ea typeface="Calibri" panose="020F0502020204030204" pitchFamily="34" charset="0"/>
                <a:cs typeface="Times New Roman" panose="02020603050405020304" pitchFamily="18" charset="0"/>
              </a:rPr>
              <a:t>What is the tone of the interaction between parent and child?</a:t>
            </a:r>
            <a:endParaRPr lang="en-US" sz="2000" dirty="0">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200" dirty="0">
                <a:effectLst/>
                <a:ea typeface="Calibri" panose="020F0502020204030204" pitchFamily="34" charset="0"/>
                <a:cs typeface="Times New Roman" panose="02020603050405020304" pitchFamily="18" charset="0"/>
              </a:rPr>
              <a:t>Does the child feel free to explore the room?</a:t>
            </a:r>
            <a:endParaRPr lang="en-US" sz="2000" dirty="0">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200" dirty="0">
                <a:effectLst/>
                <a:ea typeface="Calibri" panose="020F0502020204030204" pitchFamily="34" charset="0"/>
                <a:cs typeface="Times New Roman" panose="02020603050405020304" pitchFamily="18" charset="0"/>
              </a:rPr>
              <a:t>How do the parents set appropriate limits?</a:t>
            </a:r>
            <a:endParaRPr lang="en-US" sz="2000" dirty="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200" dirty="0">
                <a:effectLst/>
                <a:ea typeface="Calibri" panose="020F0502020204030204" pitchFamily="34" charset="0"/>
                <a:cs typeface="Times New Roman" panose="02020603050405020304" pitchFamily="18" charset="0"/>
              </a:rPr>
              <a:t>How do the parents refer or speak about their child, do they seem</a:t>
            </a:r>
          </a:p>
          <a:p>
            <a:pPr marL="0" marR="0" indent="0">
              <a:lnSpc>
                <a:spcPct val="100000"/>
              </a:lnSpc>
              <a:spcBef>
                <a:spcPts val="0"/>
              </a:spcBef>
              <a:spcAft>
                <a:spcPts val="0"/>
              </a:spcAft>
              <a:buNone/>
            </a:pPr>
            <a:r>
              <a:rPr lang="en-US" sz="2000" kern="1200" dirty="0">
                <a:effectLst/>
                <a:ea typeface="Calibri" panose="020F0502020204030204" pitchFamily="34" charset="0"/>
                <a:cs typeface="Times New Roman" panose="02020603050405020304" pitchFamily="18" charset="0"/>
              </a:rPr>
              <a:t>   positive when referencing them?</a:t>
            </a:r>
            <a:endParaRPr lang="en-US" sz="2000" dirty="0">
              <a:effectLst/>
              <a:ea typeface="Calibri" panose="020F0502020204030204" pitchFamily="34" charset="0"/>
              <a:cs typeface="Times New Roman" panose="02020603050405020304" pitchFamily="18" charset="0"/>
            </a:endParaRPr>
          </a:p>
          <a:p>
            <a:pPr marL="0" indent="0">
              <a:buNone/>
            </a:pPr>
            <a:endParaRPr lang="en-US" dirty="0"/>
          </a:p>
        </p:txBody>
      </p:sp>
      <p:pic>
        <p:nvPicPr>
          <p:cNvPr id="2" name="Picture 1">
            <a:extLst>
              <a:ext uri="{FF2B5EF4-FFF2-40B4-BE49-F238E27FC236}">
                <a16:creationId xmlns:a16="http://schemas.microsoft.com/office/drawing/2014/main" id="{E9A0C4B9-1D23-284F-BE92-351F46E6CC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925" y="3531355"/>
            <a:ext cx="4694619" cy="266685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26E224A-BAA9-4FC3-999B-E2AD179212C3}"/>
              </a:ext>
            </a:extLst>
          </p:cNvPr>
          <p:cNvSpPr txBox="1"/>
          <p:nvPr/>
        </p:nvSpPr>
        <p:spPr>
          <a:xfrm>
            <a:off x="0" y="6415390"/>
            <a:ext cx="5030544" cy="276999"/>
          </a:xfrm>
          <a:prstGeom prst="rect">
            <a:avLst/>
          </a:prstGeom>
          <a:noFill/>
        </p:spPr>
        <p:txBody>
          <a:bodyPr wrap="none" rtlCol="0">
            <a:spAutoFit/>
          </a:bodyPr>
          <a:lstStyle/>
          <a:p>
            <a:r>
              <a:rPr lang="en-US" sz="1200" dirty="0"/>
              <a:t>Source: </a:t>
            </a:r>
            <a:r>
              <a:rPr lang="en-US" sz="1200" i="1" dirty="0">
                <a:hlinkClick r:id="rId6"/>
              </a:rPr>
              <a:t>Bright Futures Guidelines, </a:t>
            </a:r>
            <a:r>
              <a:rPr lang="en-US" sz="1200" dirty="0">
                <a:hlinkClick r:id="rId6"/>
              </a:rPr>
              <a:t>4th Edition</a:t>
            </a:r>
            <a:r>
              <a:rPr lang="en-US" sz="1200" i="1" dirty="0">
                <a:hlinkClick r:id="rId6"/>
              </a:rPr>
              <a:t> </a:t>
            </a:r>
            <a:r>
              <a:rPr lang="en-US" sz="1200" dirty="0">
                <a:hlinkClick r:id="rId6"/>
              </a:rPr>
              <a:t>Promoting Mental Health</a:t>
            </a:r>
            <a:endParaRPr lang="en-US" sz="1200" dirty="0"/>
          </a:p>
        </p:txBody>
      </p:sp>
      <p:pic>
        <p:nvPicPr>
          <p:cNvPr id="6" name="Audio Recording May 16, 2022 at 2:00:39 PM" descr="Audio Recording May 16, 2022 at 2:00:39 PM">
            <a:hlinkClick r:id="" action="ppaction://media"/>
            <a:extLst>
              <a:ext uri="{FF2B5EF4-FFF2-40B4-BE49-F238E27FC236}">
                <a16:creationId xmlns:a16="http://schemas.microsoft.com/office/drawing/2014/main" id="{23B9C62D-5577-670E-A88A-3B872608BD18}"/>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tx2">
                <a:tint val="45000"/>
                <a:satMod val="400000"/>
              </a:schemeClr>
            </a:duotone>
          </a:blip>
          <a:stretch>
            <a:fillRect/>
          </a:stretch>
        </p:blipFill>
        <p:spPr>
          <a:xfrm>
            <a:off x="7996680" y="5231647"/>
            <a:ext cx="966567" cy="966567"/>
          </a:xfrm>
          <a:prstGeom prst="rect">
            <a:avLst/>
          </a:prstGeom>
        </p:spPr>
      </p:pic>
      <p:sp>
        <p:nvSpPr>
          <p:cNvPr id="9" name="Rectangle 8">
            <a:extLst>
              <a:ext uri="{FF2B5EF4-FFF2-40B4-BE49-F238E27FC236}">
                <a16:creationId xmlns:a16="http://schemas.microsoft.com/office/drawing/2014/main" id="{7410C60C-CF67-0A38-E7F4-81490BF44F0F}"/>
              </a:ext>
            </a:extLst>
          </p:cNvPr>
          <p:cNvSpPr/>
          <p:nvPr/>
        </p:nvSpPr>
        <p:spPr>
          <a:xfrm>
            <a:off x="5408122" y="5314949"/>
            <a:ext cx="2457449" cy="79996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rPr>
              <a:t>Click the icon to hear </a:t>
            </a:r>
            <a:br>
              <a:rPr lang="en-US" dirty="0">
                <a:solidFill>
                  <a:schemeClr val="tx1"/>
                </a:solidFill>
              </a:rPr>
            </a:br>
            <a:r>
              <a:rPr lang="en-US" dirty="0">
                <a:solidFill>
                  <a:schemeClr val="tx1"/>
                </a:solidFill>
              </a:rPr>
              <a:t>narrated guidance.</a:t>
            </a:r>
          </a:p>
        </p:txBody>
      </p:sp>
    </p:spTree>
    <p:extLst>
      <p:ext uri="{BB962C8B-B14F-4D97-AF65-F5344CB8AC3E}">
        <p14:creationId xmlns:p14="http://schemas.microsoft.com/office/powerpoint/2010/main" val="2674339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AECD73-789A-4A8F-B6E0-648EA481A00C}"/>
              </a:ext>
            </a:extLst>
          </p:cNvPr>
          <p:cNvSpPr txBox="1">
            <a:spLocks/>
          </p:cNvSpPr>
          <p:nvPr/>
        </p:nvSpPr>
        <p:spPr>
          <a:xfrm>
            <a:off x="217832" y="574330"/>
            <a:ext cx="8963247"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kern="1200" dirty="0">
                <a:latin typeface="+mj-lt"/>
                <a:ea typeface="+mj-ea"/>
                <a:cs typeface="+mj-cs"/>
              </a:rPr>
              <a:t>Returning to the Case</a:t>
            </a:r>
          </a:p>
        </p:txBody>
      </p:sp>
      <p:sp>
        <p:nvSpPr>
          <p:cNvPr id="7" name="Content Placeholder 2">
            <a:extLst>
              <a:ext uri="{FF2B5EF4-FFF2-40B4-BE49-F238E27FC236}">
                <a16:creationId xmlns:a16="http://schemas.microsoft.com/office/drawing/2014/main" id="{3A707E74-F334-4E82-B7BD-771BBBE72943}"/>
              </a:ext>
            </a:extLst>
          </p:cNvPr>
          <p:cNvSpPr>
            <a:spLocks noGrp="1"/>
          </p:cNvSpPr>
          <p:nvPr>
            <p:ph idx="1"/>
          </p:nvPr>
        </p:nvSpPr>
        <p:spPr>
          <a:xfrm>
            <a:off x="217832" y="1384102"/>
            <a:ext cx="8745415" cy="434636"/>
          </a:xfrm>
        </p:spPr>
        <p:txBody>
          <a:bodyPr/>
          <a:lstStyle/>
          <a:p>
            <a:pPr marL="0" indent="0" algn="ctr">
              <a:buNone/>
            </a:pPr>
            <a:r>
              <a:rPr lang="en-US" sz="2000" b="1" u="sng" kern="1200" dirty="0">
                <a:effectLst/>
                <a:ea typeface="Calibri" panose="020F0502020204030204" pitchFamily="34" charset="0"/>
                <a:cs typeface="Times New Roman" panose="02020603050405020304" pitchFamily="18" charset="0"/>
              </a:rPr>
              <a:t>Attachment Patterns Practice</a:t>
            </a:r>
            <a:endParaRPr lang="en-US" sz="2000" b="1" kern="1200" dirty="0">
              <a:effectLst/>
              <a:ea typeface="Calibri" panose="020F0502020204030204" pitchFamily="34" charset="0"/>
              <a:cs typeface="Times New Roman" panose="02020603050405020304" pitchFamily="18" charset="0"/>
            </a:endParaRPr>
          </a:p>
          <a:p>
            <a:pPr marL="0" indent="0" algn="ctr">
              <a:buNone/>
            </a:pPr>
            <a:endParaRPr lang="en-US" dirty="0"/>
          </a:p>
        </p:txBody>
      </p:sp>
      <p:pic>
        <p:nvPicPr>
          <p:cNvPr id="5" name="Audio Recording May 13, 2022 at 12:15:43 PM" descr="Audio Recording May 13, 2022 at 12:15:43 PM">
            <a:hlinkClick r:id="" action="ppaction://media"/>
            <a:extLst>
              <a:ext uri="{FF2B5EF4-FFF2-40B4-BE49-F238E27FC236}">
                <a16:creationId xmlns:a16="http://schemas.microsoft.com/office/drawing/2014/main" id="{EE0DD070-DA2A-61A2-67D0-3FE882388A3A}"/>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tx2">
                <a:tint val="45000"/>
                <a:satMod val="400000"/>
              </a:schemeClr>
            </a:duotone>
          </a:blip>
          <a:stretch>
            <a:fillRect/>
          </a:stretch>
        </p:blipFill>
        <p:spPr>
          <a:xfrm>
            <a:off x="3234170" y="4614703"/>
            <a:ext cx="1063285" cy="1063285"/>
          </a:xfrm>
          <a:prstGeom prst="rect">
            <a:avLst/>
          </a:prstGeom>
        </p:spPr>
      </p:pic>
      <p:pic>
        <p:nvPicPr>
          <p:cNvPr id="10" name="Audio Recording May 16, 2022 at 12:45:28 PM" descr="Audio Recording May 16, 2022 at 12:45:28 PM">
            <a:hlinkClick r:id="" action="ppaction://media"/>
            <a:extLst>
              <a:ext uri="{FF2B5EF4-FFF2-40B4-BE49-F238E27FC236}">
                <a16:creationId xmlns:a16="http://schemas.microsoft.com/office/drawing/2014/main" id="{C3D7171C-B6AC-5C04-73D2-7935FC22B2EB}"/>
              </a:ext>
            </a:extLst>
          </p:cNvPr>
          <p:cNvPicPr>
            <a:picLocks noChangeAspect="1"/>
          </p:cNvPicPr>
          <p:nvPr>
            <a:audioFile r:link="rId4"/>
            <p:extLst>
              <p:ext uri="{DAA4B4D4-6D71-4841-9C94-3DE7FCFB9230}">
                <p14:media xmlns:p14="http://schemas.microsoft.com/office/powerpoint/2010/main" r:embed="rId3"/>
              </p:ext>
            </p:extLst>
          </p:nvPr>
        </p:nvPicPr>
        <p:blipFill>
          <a:blip r:embed="rId7">
            <a:duotone>
              <a:prstClr val="black"/>
              <a:schemeClr val="tx2">
                <a:tint val="45000"/>
                <a:satMod val="400000"/>
              </a:schemeClr>
            </a:duotone>
          </a:blip>
          <a:stretch>
            <a:fillRect/>
          </a:stretch>
        </p:blipFill>
        <p:spPr>
          <a:xfrm>
            <a:off x="7842080" y="4541385"/>
            <a:ext cx="1063284" cy="1063284"/>
          </a:xfrm>
          <a:prstGeom prst="rect">
            <a:avLst/>
          </a:prstGeom>
        </p:spPr>
      </p:pic>
      <p:sp>
        <p:nvSpPr>
          <p:cNvPr id="13" name="Rounded Rectangle 12">
            <a:extLst>
              <a:ext uri="{FF2B5EF4-FFF2-40B4-BE49-F238E27FC236}">
                <a16:creationId xmlns:a16="http://schemas.microsoft.com/office/drawing/2014/main" id="{DE82EE4A-0016-6664-9B3F-384B41A1CD9C}"/>
              </a:ext>
            </a:extLst>
          </p:cNvPr>
          <p:cNvSpPr/>
          <p:nvPr/>
        </p:nvSpPr>
        <p:spPr>
          <a:xfrm>
            <a:off x="707968" y="2366968"/>
            <a:ext cx="2597672" cy="1997102"/>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SCENARIO 1</a:t>
            </a:r>
          </a:p>
        </p:txBody>
      </p:sp>
      <p:sp>
        <p:nvSpPr>
          <p:cNvPr id="14" name="Rounded Rectangle 13">
            <a:extLst>
              <a:ext uri="{FF2B5EF4-FFF2-40B4-BE49-F238E27FC236}">
                <a16:creationId xmlns:a16="http://schemas.microsoft.com/office/drawing/2014/main" id="{156E00E2-7A83-3B76-0CFF-B86507294EF0}"/>
              </a:ext>
            </a:extLst>
          </p:cNvPr>
          <p:cNvSpPr/>
          <p:nvPr/>
        </p:nvSpPr>
        <p:spPr>
          <a:xfrm>
            <a:off x="5175655" y="2366968"/>
            <a:ext cx="2597672" cy="1997102"/>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SCENARIO 2</a:t>
            </a:r>
          </a:p>
        </p:txBody>
      </p:sp>
      <p:sp>
        <p:nvSpPr>
          <p:cNvPr id="11" name="Rectangle 10">
            <a:extLst>
              <a:ext uri="{FF2B5EF4-FFF2-40B4-BE49-F238E27FC236}">
                <a16:creationId xmlns:a16="http://schemas.microsoft.com/office/drawing/2014/main" id="{1C58AB0A-6AD6-A228-8CCC-A73CF399FB94}"/>
              </a:ext>
            </a:extLst>
          </p:cNvPr>
          <p:cNvSpPr/>
          <p:nvPr/>
        </p:nvSpPr>
        <p:spPr>
          <a:xfrm>
            <a:off x="5315878" y="4688023"/>
            <a:ext cx="2457449" cy="9166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rPr>
              <a:t>Click the icon to hear </a:t>
            </a:r>
            <a:br>
              <a:rPr lang="en-US" dirty="0">
                <a:solidFill>
                  <a:schemeClr val="tx1"/>
                </a:solidFill>
              </a:rPr>
            </a:br>
            <a:r>
              <a:rPr lang="en-US" dirty="0">
                <a:solidFill>
                  <a:schemeClr val="tx1"/>
                </a:solidFill>
              </a:rPr>
              <a:t>narrated guidance.</a:t>
            </a:r>
          </a:p>
        </p:txBody>
      </p:sp>
      <p:sp>
        <p:nvSpPr>
          <p:cNvPr id="12" name="Rectangle 11">
            <a:extLst>
              <a:ext uri="{FF2B5EF4-FFF2-40B4-BE49-F238E27FC236}">
                <a16:creationId xmlns:a16="http://schemas.microsoft.com/office/drawing/2014/main" id="{4964E4B2-1136-6067-C500-A3A9E1DC17CA}"/>
              </a:ext>
            </a:extLst>
          </p:cNvPr>
          <p:cNvSpPr/>
          <p:nvPr/>
        </p:nvSpPr>
        <p:spPr>
          <a:xfrm>
            <a:off x="707968" y="4688023"/>
            <a:ext cx="2457449" cy="9166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rPr>
              <a:t>Click the icon to hear </a:t>
            </a:r>
            <a:br>
              <a:rPr lang="en-US" dirty="0">
                <a:solidFill>
                  <a:schemeClr val="tx1"/>
                </a:solidFill>
              </a:rPr>
            </a:br>
            <a:r>
              <a:rPr lang="en-US" dirty="0">
                <a:solidFill>
                  <a:schemeClr val="tx1"/>
                </a:solidFill>
              </a:rPr>
              <a:t>narrated guidance.</a:t>
            </a:r>
          </a:p>
        </p:txBody>
      </p:sp>
    </p:spTree>
    <p:extLst>
      <p:ext uri="{BB962C8B-B14F-4D97-AF65-F5344CB8AC3E}">
        <p14:creationId xmlns:p14="http://schemas.microsoft.com/office/powerpoint/2010/main" val="24481921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10"/>
                </p:tgtEl>
              </p:cMediaNode>
            </p:audio>
            <p:seq concurrent="1" nextAc="seek">
              <p:cTn id="4" restart="whenNotActive" fill="hold" evtFilter="cancelBubble" nodeType="interactiveSeq">
                <p:stCondLst>
                  <p:cond evt="onClick" delay="0">
                    <p:tgtEl>
                      <p:spTgt spid="14"/>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24960" fill="hold"/>
                                        <p:tgtEl>
                                          <p:spTgt spid="10"/>
                                        </p:tgtEl>
                                      </p:cBhvr>
                                    </p:cmd>
                                  </p:child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3680" fill="hold"/>
                                        <p:tgtEl>
                                          <p:spTgt spid="5"/>
                                        </p:tgtEl>
                                      </p:cBhvr>
                                    </p:cmd>
                                  </p:child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05796E-0A0F-4AA1-AE79-7A6F650EE7ED}"/>
              </a:ext>
            </a:extLst>
          </p:cNvPr>
          <p:cNvSpPr txBox="1">
            <a:spLocks/>
          </p:cNvSpPr>
          <p:nvPr/>
        </p:nvSpPr>
        <p:spPr>
          <a:xfrm>
            <a:off x="628650" y="669926"/>
            <a:ext cx="7886700" cy="1325563"/>
          </a:xfrm>
          <a:prstGeom prst="rect">
            <a:avLst/>
          </a:prstGeom>
        </p:spPr>
        <p:txBody>
          <a:bodyPr>
            <a:norm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kern="1200" dirty="0">
                <a:latin typeface="+mj-lt"/>
                <a:ea typeface="+mj-ea"/>
                <a:cs typeface="+mj-cs"/>
              </a:rPr>
              <a:t>Tips for Promoting Positive Parenting in the Exam Room</a:t>
            </a:r>
          </a:p>
        </p:txBody>
      </p:sp>
      <p:graphicFrame>
        <p:nvGraphicFramePr>
          <p:cNvPr id="5" name="Content Placeholder 1">
            <a:extLst>
              <a:ext uri="{FF2B5EF4-FFF2-40B4-BE49-F238E27FC236}">
                <a16:creationId xmlns:a16="http://schemas.microsoft.com/office/drawing/2014/main" id="{BB21B0A3-18C0-1489-A804-D041D7DB5A66}"/>
              </a:ext>
            </a:extLst>
          </p:cNvPr>
          <p:cNvGraphicFramePr>
            <a:graphicFrameLocks noGrp="1"/>
          </p:cNvGraphicFramePr>
          <p:nvPr>
            <p:ph sz="half" idx="1"/>
            <p:extLst>
              <p:ext uri="{D42A27DB-BD31-4B8C-83A1-F6EECF244321}">
                <p14:modId xmlns:p14="http://schemas.microsoft.com/office/powerpoint/2010/main" val="1486959048"/>
              </p:ext>
            </p:extLst>
          </p:nvPr>
        </p:nvGraphicFramePr>
        <p:xfrm>
          <a:off x="577362" y="1995489"/>
          <a:ext cx="3886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13" descr="Stethoscope with solid fill">
            <a:extLst>
              <a:ext uri="{FF2B5EF4-FFF2-40B4-BE49-F238E27FC236}">
                <a16:creationId xmlns:a16="http://schemas.microsoft.com/office/drawing/2014/main" id="{28DCE999-70D9-9C23-7408-ECDBEC2BA7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6218" y="2270928"/>
            <a:ext cx="2719754" cy="2719754"/>
          </a:xfrm>
          <a:prstGeom prst="rect">
            <a:avLst/>
          </a:prstGeom>
        </p:spPr>
      </p:pic>
      <p:sp>
        <p:nvSpPr>
          <p:cNvPr id="2" name="TextBox 1">
            <a:extLst>
              <a:ext uri="{FF2B5EF4-FFF2-40B4-BE49-F238E27FC236}">
                <a16:creationId xmlns:a16="http://schemas.microsoft.com/office/drawing/2014/main" id="{346E1B37-2337-0F1E-AAB2-F7BF0AB649D0}"/>
              </a:ext>
            </a:extLst>
          </p:cNvPr>
          <p:cNvSpPr txBox="1"/>
          <p:nvPr/>
        </p:nvSpPr>
        <p:spPr>
          <a:xfrm>
            <a:off x="4680440" y="5266121"/>
            <a:ext cx="4229344" cy="830997"/>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t>For more information, take the </a:t>
            </a:r>
            <a:r>
              <a:rPr lang="en-US" sz="1600" i="1" dirty="0">
                <a:hlinkClick r:id="rId10"/>
              </a:rPr>
              <a:t>Bright Futures-Building Positive Parenting Skills Across Ages </a:t>
            </a:r>
            <a:r>
              <a:rPr lang="en-US" sz="1600" dirty="0">
                <a:hlinkClick r:id="rId10"/>
              </a:rPr>
              <a:t>PediaLink course</a:t>
            </a:r>
            <a:endParaRPr lang="en-US" sz="1600" dirty="0"/>
          </a:p>
        </p:txBody>
      </p:sp>
    </p:spTree>
    <p:extLst>
      <p:ext uri="{BB962C8B-B14F-4D97-AF65-F5344CB8AC3E}">
        <p14:creationId xmlns:p14="http://schemas.microsoft.com/office/powerpoint/2010/main" val="885442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3F85A4-E35C-4E9B-B25E-CCEF2DF60098}"/>
              </a:ext>
            </a:extLst>
          </p:cNvPr>
          <p:cNvSpPr>
            <a:spLocks noGrp="1"/>
          </p:cNvSpPr>
          <p:nvPr>
            <p:ph idx="1"/>
          </p:nvPr>
        </p:nvSpPr>
        <p:spPr>
          <a:xfrm>
            <a:off x="628650" y="1835831"/>
            <a:ext cx="7886700" cy="4351338"/>
          </a:xfrm>
        </p:spPr>
        <p:txBody>
          <a:bodyPr/>
          <a:lstStyle/>
          <a:p>
            <a:r>
              <a:rPr lang="en-US" sz="2400" dirty="0"/>
              <a:t>Autism Spectrum Disorder Screening</a:t>
            </a:r>
          </a:p>
          <a:p>
            <a:r>
              <a:rPr lang="en-US" sz="2400" dirty="0"/>
              <a:t>Lead and Anemia Screening</a:t>
            </a:r>
          </a:p>
          <a:p>
            <a:r>
              <a:rPr lang="en-US" sz="2400" dirty="0"/>
              <a:t>Apply Fluoride Varnish</a:t>
            </a:r>
          </a:p>
          <a:p>
            <a:r>
              <a:rPr lang="en-US" sz="2400" dirty="0"/>
              <a:t>Immunizations UTD</a:t>
            </a:r>
          </a:p>
          <a:p>
            <a:r>
              <a:rPr lang="en-US" sz="2400" dirty="0"/>
              <a:t>Risk Assessment based on previsit questionnaire</a:t>
            </a:r>
          </a:p>
          <a:p>
            <a:pPr marL="0" indent="0">
              <a:buNone/>
            </a:pPr>
            <a:endParaRPr lang="en-US" dirty="0"/>
          </a:p>
        </p:txBody>
      </p:sp>
      <p:sp>
        <p:nvSpPr>
          <p:cNvPr id="3" name="Title 1">
            <a:extLst>
              <a:ext uri="{FF2B5EF4-FFF2-40B4-BE49-F238E27FC236}">
                <a16:creationId xmlns:a16="http://schemas.microsoft.com/office/drawing/2014/main" id="{7005796E-0A0F-4AA1-AE79-7A6F650EE7ED}"/>
              </a:ext>
            </a:extLst>
          </p:cNvPr>
          <p:cNvSpPr txBox="1">
            <a:spLocks/>
          </p:cNvSpPr>
          <p:nvPr/>
        </p:nvSpPr>
        <p:spPr>
          <a:xfrm>
            <a:off x="628650" y="815974"/>
            <a:ext cx="7886700" cy="874716"/>
          </a:xfrm>
          <a:prstGeom prst="rect">
            <a:avLst/>
          </a:prstGeom>
        </p:spPr>
        <p:txBody>
          <a:bodyPr>
            <a:norm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dirty="0"/>
              <a:t>Wrapping up the Visit</a:t>
            </a:r>
            <a:endParaRPr lang="en-US" sz="4400" kern="1200" dirty="0">
              <a:latin typeface="+mj-lt"/>
              <a:ea typeface="+mj-ea"/>
              <a:cs typeface="+mj-cs"/>
            </a:endParaRPr>
          </a:p>
        </p:txBody>
      </p:sp>
      <p:pic>
        <p:nvPicPr>
          <p:cNvPr id="6" name="Graphic 5" descr="Folder Search with solid fill">
            <a:extLst>
              <a:ext uri="{FF2B5EF4-FFF2-40B4-BE49-F238E27FC236}">
                <a16:creationId xmlns:a16="http://schemas.microsoft.com/office/drawing/2014/main" id="{2C6DA9A2-59D8-45E3-A8A4-A203E3EEDF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50" y="3863521"/>
            <a:ext cx="3321050" cy="2994479"/>
          </a:xfrm>
          <a:prstGeom prst="rect">
            <a:avLst/>
          </a:prstGeom>
        </p:spPr>
      </p:pic>
    </p:spTree>
    <p:extLst>
      <p:ext uri="{BB962C8B-B14F-4D97-AF65-F5344CB8AC3E}">
        <p14:creationId xmlns:p14="http://schemas.microsoft.com/office/powerpoint/2010/main" val="2464860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Recording May 16, 2022 at 1:38:53 PM" descr="Audio Recording May 16, 2022 at 1:38:53 PM">
            <a:hlinkClick r:id="" action="ppaction://media"/>
            <a:extLst>
              <a:ext uri="{FF2B5EF4-FFF2-40B4-BE49-F238E27FC236}">
                <a16:creationId xmlns:a16="http://schemas.microsoft.com/office/drawing/2014/main" id="{A1CD98B0-B326-A984-F7FC-D4454A57C0AA}"/>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6">
                <a:tint val="45000"/>
                <a:satMod val="400000"/>
              </a:schemeClr>
            </a:duotone>
          </a:blip>
          <a:stretch>
            <a:fillRect/>
          </a:stretch>
        </p:blipFill>
        <p:spPr>
          <a:xfrm>
            <a:off x="722701" y="3371971"/>
            <a:ext cx="613397" cy="613397"/>
          </a:xfrm>
          <a:prstGeom prst="rect">
            <a:avLst/>
          </a:prstGeom>
        </p:spPr>
      </p:pic>
      <p:pic>
        <p:nvPicPr>
          <p:cNvPr id="15" name="Audio Recording May 16, 2022 at 1:32:03 PM" descr="Audio Recording May 16, 2022 at 1:32:03 PM">
            <a:hlinkClick r:id="" action="ppaction://media"/>
            <a:extLst>
              <a:ext uri="{FF2B5EF4-FFF2-40B4-BE49-F238E27FC236}">
                <a16:creationId xmlns:a16="http://schemas.microsoft.com/office/drawing/2014/main" id="{03BE8322-0463-37B0-0054-9AD13FC06AA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6">
                <a:tint val="45000"/>
                <a:satMod val="400000"/>
              </a:schemeClr>
            </a:duotone>
          </a:blip>
          <a:stretch>
            <a:fillRect/>
          </a:stretch>
        </p:blipFill>
        <p:spPr>
          <a:xfrm>
            <a:off x="7571366" y="3312559"/>
            <a:ext cx="672809" cy="672809"/>
          </a:xfrm>
          <a:prstGeom prst="rect">
            <a:avLst/>
          </a:prstGeom>
        </p:spPr>
      </p:pic>
      <p:pic>
        <p:nvPicPr>
          <p:cNvPr id="14" name="Audio Recording May 16, 2022 at 1:28:21 PM" descr="Audio Recording May 16, 2022 at 1:28:21 PM">
            <a:hlinkClick r:id="" action="ppaction://media"/>
            <a:extLst>
              <a:ext uri="{FF2B5EF4-FFF2-40B4-BE49-F238E27FC236}">
                <a16:creationId xmlns:a16="http://schemas.microsoft.com/office/drawing/2014/main" id="{EE84B787-DBD1-7510-29E2-6C56A773E261}"/>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5177202" y="3317507"/>
            <a:ext cx="730327" cy="730327"/>
          </a:xfrm>
          <a:prstGeom prst="rect">
            <a:avLst/>
          </a:prstGeom>
        </p:spPr>
      </p:pic>
      <p:pic>
        <p:nvPicPr>
          <p:cNvPr id="13" name="Audio Recording May 16, 2022 at 1:25:33 PM" descr="Audio Recording May 16, 2022 at 1:25:33 PM">
            <a:hlinkClick r:id="" action="ppaction://media"/>
            <a:extLst>
              <a:ext uri="{FF2B5EF4-FFF2-40B4-BE49-F238E27FC236}">
                <a16:creationId xmlns:a16="http://schemas.microsoft.com/office/drawing/2014/main" id="{3E9FA7E7-2596-C6DD-DFFB-687ACF0DF561}"/>
              </a:ext>
            </a:extLst>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3030215" y="3336469"/>
            <a:ext cx="648899" cy="648899"/>
          </a:xfrm>
          <a:prstGeom prst="rect">
            <a:avLst/>
          </a:prstGeom>
        </p:spPr>
      </p:pic>
      <p:sp>
        <p:nvSpPr>
          <p:cNvPr id="3" name="Title 1">
            <a:extLst>
              <a:ext uri="{FF2B5EF4-FFF2-40B4-BE49-F238E27FC236}">
                <a16:creationId xmlns:a16="http://schemas.microsoft.com/office/drawing/2014/main" id="{CE9695FB-9EF8-4385-ACE7-0BBA19C574F3}"/>
              </a:ext>
            </a:extLst>
          </p:cNvPr>
          <p:cNvSpPr txBox="1">
            <a:spLocks/>
          </p:cNvSpPr>
          <p:nvPr/>
        </p:nvSpPr>
        <p:spPr>
          <a:xfrm>
            <a:off x="936149" y="649291"/>
            <a:ext cx="7886700" cy="787317"/>
          </a:xfrm>
          <a:prstGeom prst="rect">
            <a:avLst/>
          </a:prstGeom>
        </p:spPr>
        <p:txBody>
          <a:bodyPr>
            <a:norm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kern="1200" dirty="0">
                <a:latin typeface="+mj-lt"/>
                <a:ea typeface="+mj-ea"/>
                <a:cs typeface="+mj-cs"/>
              </a:rPr>
              <a:t>Anticipat</a:t>
            </a:r>
            <a:r>
              <a:rPr lang="en-US" sz="4400" dirty="0"/>
              <a:t>ory Guidance</a:t>
            </a:r>
            <a:endParaRPr lang="en-US" sz="4400" kern="1200" dirty="0">
              <a:latin typeface="+mj-lt"/>
              <a:ea typeface="+mj-ea"/>
              <a:cs typeface="+mj-cs"/>
            </a:endParaRPr>
          </a:p>
        </p:txBody>
      </p:sp>
      <p:sp>
        <p:nvSpPr>
          <p:cNvPr id="7" name="Rounded Rectangle 6">
            <a:extLst>
              <a:ext uri="{FF2B5EF4-FFF2-40B4-BE49-F238E27FC236}">
                <a16:creationId xmlns:a16="http://schemas.microsoft.com/office/drawing/2014/main" id="{3DAA8E2E-BDAD-A391-B3A4-1A04E6245FDB}"/>
              </a:ext>
            </a:extLst>
          </p:cNvPr>
          <p:cNvSpPr/>
          <p:nvPr/>
        </p:nvSpPr>
        <p:spPr>
          <a:xfrm>
            <a:off x="4694054" y="2353200"/>
            <a:ext cx="1792151" cy="940613"/>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Physical Activity</a:t>
            </a:r>
          </a:p>
        </p:txBody>
      </p:sp>
      <p:sp>
        <p:nvSpPr>
          <p:cNvPr id="8" name="Rounded Rectangle 7">
            <a:extLst>
              <a:ext uri="{FF2B5EF4-FFF2-40B4-BE49-F238E27FC236}">
                <a16:creationId xmlns:a16="http://schemas.microsoft.com/office/drawing/2014/main" id="{1138CD34-F0F7-AAE6-ED03-EBF35D6D9978}"/>
              </a:ext>
            </a:extLst>
          </p:cNvPr>
          <p:cNvSpPr/>
          <p:nvPr/>
        </p:nvSpPr>
        <p:spPr>
          <a:xfrm>
            <a:off x="7011694" y="2364631"/>
            <a:ext cx="1792152" cy="942383"/>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 Development</a:t>
            </a:r>
          </a:p>
        </p:txBody>
      </p:sp>
      <p:sp>
        <p:nvSpPr>
          <p:cNvPr id="10" name="Rounded Rectangle 9">
            <a:extLst>
              <a:ext uri="{FF2B5EF4-FFF2-40B4-BE49-F238E27FC236}">
                <a16:creationId xmlns:a16="http://schemas.microsoft.com/office/drawing/2014/main" id="{77B0E3F2-AEFB-A5BC-843A-75100EAB7ADA}"/>
              </a:ext>
            </a:extLst>
          </p:cNvPr>
          <p:cNvSpPr/>
          <p:nvPr/>
        </p:nvSpPr>
        <p:spPr>
          <a:xfrm>
            <a:off x="242926" y="2368708"/>
            <a:ext cx="1772351" cy="943851"/>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Family Dynamics</a:t>
            </a:r>
          </a:p>
        </p:txBody>
      </p:sp>
      <p:sp>
        <p:nvSpPr>
          <p:cNvPr id="11" name="Rounded Rectangle 10">
            <a:extLst>
              <a:ext uri="{FF2B5EF4-FFF2-40B4-BE49-F238E27FC236}">
                <a16:creationId xmlns:a16="http://schemas.microsoft.com/office/drawing/2014/main" id="{0FD06171-478A-249E-D5CB-4CFAFCD799F5}"/>
              </a:ext>
            </a:extLst>
          </p:cNvPr>
          <p:cNvSpPr/>
          <p:nvPr/>
        </p:nvSpPr>
        <p:spPr>
          <a:xfrm>
            <a:off x="2458590" y="2334716"/>
            <a:ext cx="1792151" cy="942383"/>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Child Behavior &amp; Temperament</a:t>
            </a:r>
          </a:p>
        </p:txBody>
      </p:sp>
      <p:sp>
        <p:nvSpPr>
          <p:cNvPr id="9" name="TextBox 8">
            <a:extLst>
              <a:ext uri="{FF2B5EF4-FFF2-40B4-BE49-F238E27FC236}">
                <a16:creationId xmlns:a16="http://schemas.microsoft.com/office/drawing/2014/main" id="{3959A61A-2E81-70E3-B3AB-09EF31D28FA4}"/>
              </a:ext>
            </a:extLst>
          </p:cNvPr>
          <p:cNvSpPr txBox="1"/>
          <p:nvPr/>
        </p:nvSpPr>
        <p:spPr>
          <a:xfrm>
            <a:off x="69005" y="1418100"/>
            <a:ext cx="9005991" cy="769441"/>
          </a:xfrm>
          <a:prstGeom prst="rect">
            <a:avLst/>
          </a:prstGeom>
          <a:noFill/>
        </p:spPr>
        <p:txBody>
          <a:bodyPr wrap="none" rtlCol="0">
            <a:spAutoFit/>
          </a:bodyPr>
          <a:lstStyle/>
          <a:p>
            <a:pPr algn="ctr"/>
            <a:r>
              <a:rPr lang="en-US" sz="2200" kern="1200" dirty="0">
                <a:effectLst/>
                <a:ea typeface="Calibri" panose="020F0502020204030204" pitchFamily="34" charset="0"/>
                <a:cs typeface="Times New Roman" panose="02020603050405020304" pitchFamily="18" charset="0"/>
              </a:rPr>
              <a:t>Based on the parent’s concerns and your assessment,</a:t>
            </a:r>
          </a:p>
          <a:p>
            <a:pPr algn="ctr"/>
            <a:r>
              <a:rPr lang="en-US" sz="2200" kern="1200" dirty="0">
                <a:effectLst/>
                <a:ea typeface="Calibri" panose="020F0502020204030204" pitchFamily="34" charset="0"/>
                <a:cs typeface="Times New Roman" panose="02020603050405020304" pitchFamily="18" charset="0"/>
              </a:rPr>
              <a:t> what aspects of anticipatory guidance for this family will you highlight?</a:t>
            </a:r>
          </a:p>
        </p:txBody>
      </p:sp>
      <p:sp>
        <p:nvSpPr>
          <p:cNvPr id="19" name="TextBox 18">
            <a:extLst>
              <a:ext uri="{FF2B5EF4-FFF2-40B4-BE49-F238E27FC236}">
                <a16:creationId xmlns:a16="http://schemas.microsoft.com/office/drawing/2014/main" id="{337FE4E3-D498-632C-DC3F-34762B7AA0C0}"/>
              </a:ext>
            </a:extLst>
          </p:cNvPr>
          <p:cNvSpPr txBox="1"/>
          <p:nvPr/>
        </p:nvSpPr>
        <p:spPr>
          <a:xfrm>
            <a:off x="2174926" y="4247118"/>
            <a:ext cx="5396440" cy="1200329"/>
          </a:xfrm>
          <a:prstGeom prst="rect">
            <a:avLst/>
          </a:prstGeom>
          <a:noFill/>
        </p:spPr>
        <p:txBody>
          <a:bodyPr wrap="square">
            <a:spAutoFit/>
          </a:bodyPr>
          <a:lstStyle/>
          <a:p>
            <a:pPr algn="ctr">
              <a:lnSpc>
                <a:spcPct val="100000"/>
              </a:lnSpc>
              <a:spcBef>
                <a:spcPts val="0"/>
              </a:spcBef>
            </a:pPr>
            <a:r>
              <a:rPr lang="en-US" sz="2400" kern="1200" dirty="0">
                <a:effectLst/>
                <a:ea typeface="Calibri" panose="020F0502020204030204" pitchFamily="34" charset="0"/>
                <a:cs typeface="Times New Roman" panose="02020603050405020304" pitchFamily="18" charset="0"/>
              </a:rPr>
              <a:t>What developmental milestones would you encourage the family to expect over the next several months?</a:t>
            </a:r>
            <a:endParaRPr lang="en-US" sz="2400" dirty="0"/>
          </a:p>
        </p:txBody>
      </p:sp>
      <p:sp>
        <p:nvSpPr>
          <p:cNvPr id="21" name="Rectangle 20">
            <a:extLst>
              <a:ext uri="{FF2B5EF4-FFF2-40B4-BE49-F238E27FC236}">
                <a16:creationId xmlns:a16="http://schemas.microsoft.com/office/drawing/2014/main" id="{05F14830-B141-08D4-7F3B-D1B4F61847E8}"/>
              </a:ext>
            </a:extLst>
          </p:cNvPr>
          <p:cNvSpPr/>
          <p:nvPr/>
        </p:nvSpPr>
        <p:spPr>
          <a:xfrm>
            <a:off x="362771" y="5880570"/>
            <a:ext cx="3077115" cy="7082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rPr>
              <a:t>Click the audio icons to hear </a:t>
            </a:r>
            <a:br>
              <a:rPr lang="en-US" dirty="0">
                <a:solidFill>
                  <a:schemeClr val="tx1"/>
                </a:solidFill>
              </a:rPr>
            </a:br>
            <a:r>
              <a:rPr lang="en-US" dirty="0">
                <a:solidFill>
                  <a:schemeClr val="tx1"/>
                </a:solidFill>
              </a:rPr>
              <a:t>narrated guidance.</a:t>
            </a:r>
          </a:p>
        </p:txBody>
      </p:sp>
    </p:spTree>
    <p:extLst>
      <p:ext uri="{BB962C8B-B14F-4D97-AF65-F5344CB8AC3E}">
        <p14:creationId xmlns:p14="http://schemas.microsoft.com/office/powerpoint/2010/main" val="24455037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4816" fill="hold"/>
                                        <p:tgtEl>
                                          <p:spTgt spid="13"/>
                                        </p:tgtEl>
                                      </p:cBhvr>
                                    </p:cmd>
                                  </p:childTnLst>
                                </p:cTn>
                              </p:par>
                            </p:childTnLst>
                          </p:cTn>
                        </p:par>
                      </p:childTnLst>
                    </p:cTn>
                  </p:par>
                </p:childTnLst>
              </p:cTn>
              <p:nextCondLst>
                <p:cond evt="onClick" delay="0">
                  <p:tgtEl>
                    <p:spTgt spid="11"/>
                  </p:tgtEl>
                </p:cond>
              </p:nextCondLst>
            </p:seq>
            <p:audio>
              <p:cMediaNode vol="80000">
                <p:cTn id="8" fill="hold" display="0">
                  <p:stCondLst>
                    <p:cond delay="indefinite"/>
                  </p:stCondLst>
                  <p:endCondLst>
                    <p:cond evt="onStopAudio" delay="0">
                      <p:tgtEl>
                        <p:sldTgt/>
                      </p:tgtEl>
                    </p:cond>
                  </p:endCondLst>
                </p:cTn>
                <p:tgtEl>
                  <p:spTgt spid="14"/>
                </p:tgtEl>
              </p:cMediaNode>
            </p:audi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5792" fill="hold"/>
                                        <p:tgtEl>
                                          <p:spTgt spid="14"/>
                                        </p:tgtEl>
                                      </p:cBhvr>
                                    </p:cmd>
                                  </p:childTnLst>
                                </p:cTn>
                              </p:par>
                            </p:childTnLst>
                          </p:cTn>
                        </p:par>
                      </p:childTnLst>
                    </p:cTn>
                  </p:par>
                </p:childTnLst>
              </p:cTn>
              <p:nextCondLst>
                <p:cond evt="onClick" delay="0">
                  <p:tgtEl>
                    <p:spTgt spid="7"/>
                  </p:tgtEl>
                </p:cond>
              </p:nextCondLst>
            </p:seq>
            <p:audio>
              <p:cMediaNode vol="80000">
                <p:cTn id="14" fill="hold" display="0">
                  <p:stCondLst>
                    <p:cond delay="indefinite"/>
                  </p:stCondLst>
                  <p:endCondLst>
                    <p:cond evt="onStopAudio" delay="0">
                      <p:tgtEl>
                        <p:sldTgt/>
                      </p:tgtEl>
                    </p:cond>
                  </p:endCondLst>
                </p:cTn>
                <p:tgtEl>
                  <p:spTgt spid="15"/>
                </p:tgtEl>
              </p:cMediaNode>
            </p:audi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4944" fill="hold"/>
                                        <p:tgtEl>
                                          <p:spTgt spid="15"/>
                                        </p:tgtEl>
                                      </p:cBhvr>
                                    </p:cmd>
                                  </p:childTnLst>
                                </p:cTn>
                              </p:par>
                            </p:childTnLst>
                          </p:cTn>
                        </p:par>
                      </p:childTnLst>
                    </p:cTn>
                  </p:par>
                </p:childTnLst>
              </p:cTn>
              <p:nextCondLst>
                <p:cond evt="onClick" delay="0">
                  <p:tgtEl>
                    <p:spTgt spid="8"/>
                  </p:tgtEl>
                </p:cond>
              </p:nextCondLst>
            </p:seq>
            <p:audio>
              <p:cMediaNode vol="80000">
                <p:cTn id="20" fill="hold" display="0">
                  <p:stCondLst>
                    <p:cond delay="indefinite"/>
                  </p:stCondLst>
                  <p:endCondLst>
                    <p:cond evt="onStopAudio" delay="0">
                      <p:tgtEl>
                        <p:sldTgt/>
                      </p:tgtEl>
                    </p:cond>
                  </p:endCondLst>
                </p:cTn>
                <p:tgtEl>
                  <p:spTgt spid="16"/>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840" fill="hold"/>
                                        <p:tgtEl>
                                          <p:spTgt spid="16"/>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0B57FF-4C0C-4441-A476-6389AEF9BD45}"/>
              </a:ext>
            </a:extLst>
          </p:cNvPr>
          <p:cNvSpPr txBox="1">
            <a:spLocks noGrp="1"/>
          </p:cNvSpPr>
          <p:nvPr>
            <p:ph type="title" idx="4294967295"/>
          </p:nvPr>
        </p:nvSpPr>
        <p:spPr>
          <a:xfrm>
            <a:off x="110169" y="784225"/>
            <a:ext cx="8681291" cy="1325563"/>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Author &amp; Disclosure Information</a:t>
            </a:r>
          </a:p>
        </p:txBody>
      </p:sp>
      <p:sp>
        <p:nvSpPr>
          <p:cNvPr id="9" name="TextBox 8">
            <a:extLst>
              <a:ext uri="{FF2B5EF4-FFF2-40B4-BE49-F238E27FC236}">
                <a16:creationId xmlns:a16="http://schemas.microsoft.com/office/drawing/2014/main" id="{6BDB823E-0784-4807-90CD-57BBBEC22E92}"/>
              </a:ext>
            </a:extLst>
          </p:cNvPr>
          <p:cNvSpPr txBox="1"/>
          <p:nvPr/>
        </p:nvSpPr>
        <p:spPr>
          <a:xfrm>
            <a:off x="921894" y="1609366"/>
            <a:ext cx="7300210" cy="1754326"/>
          </a:xfrm>
          <a:prstGeom prst="rect">
            <a:avLst/>
          </a:prstGeom>
          <a:noFill/>
        </p:spPr>
        <p:txBody>
          <a:bodyPr wrap="square">
            <a:spAutoFit/>
          </a:bodyPr>
          <a:lstStyle/>
          <a:p>
            <a:r>
              <a:rPr lang="en-US" dirty="0"/>
              <a:t>Heather Bernard</a:t>
            </a:r>
            <a:r>
              <a:rPr lang="en-US" sz="1800" dirty="0"/>
              <a:t>, </a:t>
            </a:r>
            <a:r>
              <a:rPr lang="en-US" dirty="0"/>
              <a:t>MD, MPH</a:t>
            </a:r>
            <a:endParaRPr lang="en-US" sz="1800" dirty="0"/>
          </a:p>
          <a:p>
            <a:r>
              <a:rPr lang="en-US" sz="1800" dirty="0"/>
              <a:t>Attending Physician, </a:t>
            </a:r>
            <a:r>
              <a:rPr lang="en-US" dirty="0"/>
              <a:t>Division of General Pediatrics</a:t>
            </a:r>
            <a:br>
              <a:rPr lang="en-US" dirty="0"/>
            </a:br>
            <a:r>
              <a:rPr lang="en-US" dirty="0"/>
              <a:t>Inova Cares Clinic for Children</a:t>
            </a:r>
            <a:endParaRPr lang="en-US" sz="1800" dirty="0"/>
          </a:p>
          <a:p>
            <a:r>
              <a:rPr lang="en-US" sz="1800" dirty="0"/>
              <a:t>University of Virginia School of Medicine</a:t>
            </a:r>
          </a:p>
          <a:p>
            <a:endParaRPr lang="en-US" sz="1800" dirty="0"/>
          </a:p>
          <a:p>
            <a:pPr marL="0" indent="0">
              <a:buNone/>
            </a:pPr>
            <a:r>
              <a:rPr lang="en-US" b="1" dirty="0"/>
              <a:t>I have nothing to disclose</a:t>
            </a:r>
            <a:endParaRPr lang="en-US" sz="1800" b="1" dirty="0"/>
          </a:p>
        </p:txBody>
      </p:sp>
      <p:sp>
        <p:nvSpPr>
          <p:cNvPr id="10" name="Rectangle 9">
            <a:extLst>
              <a:ext uri="{FF2B5EF4-FFF2-40B4-BE49-F238E27FC236}">
                <a16:creationId xmlns:a16="http://schemas.microsoft.com/office/drawing/2014/main" id="{3B6AA3D3-AC60-4A80-BBAD-ED65AB9D7FEB}"/>
              </a:ext>
            </a:extLst>
          </p:cNvPr>
          <p:cNvSpPr/>
          <p:nvPr/>
        </p:nvSpPr>
        <p:spPr>
          <a:xfrm>
            <a:off x="657594" y="3543846"/>
            <a:ext cx="7300210" cy="830997"/>
          </a:xfrm>
          <a:prstGeom prst="rect">
            <a:avLst/>
          </a:prstGeom>
        </p:spPr>
        <p:txBody>
          <a:bodyPr wrap="square">
            <a:spAutoFit/>
          </a:bodyPr>
          <a:lstStyle/>
          <a:p>
            <a:r>
              <a:rPr lang="en-US" sz="1600" i="1" dirty="0"/>
              <a:t>Note: The recommendations in this presentation/training do not indicate an exclusive course of treatment or serve as a standard of care. Variations, taking into account individual circumstances, may be appropriate.</a:t>
            </a:r>
          </a:p>
        </p:txBody>
      </p:sp>
      <p:sp>
        <p:nvSpPr>
          <p:cNvPr id="6" name="TextBox 5">
            <a:extLst>
              <a:ext uri="{FF2B5EF4-FFF2-40B4-BE49-F238E27FC236}">
                <a16:creationId xmlns:a16="http://schemas.microsoft.com/office/drawing/2014/main" id="{B04F059F-4448-4BA2-AAC1-B955D7A0BEF5}"/>
              </a:ext>
            </a:extLst>
          </p:cNvPr>
          <p:cNvSpPr txBox="1"/>
          <p:nvPr/>
        </p:nvSpPr>
        <p:spPr>
          <a:xfrm>
            <a:off x="321233" y="5470844"/>
            <a:ext cx="4250766" cy="1232966"/>
          </a:xfrm>
          <a:prstGeom prst="rect">
            <a:avLst/>
          </a:prstGeom>
          <a:noFill/>
        </p:spPr>
        <p:txBody>
          <a:bodyPr wrap="square">
            <a:spAutoFit/>
          </a:bodyPr>
          <a:lstStyle/>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This program is supported by the Health Resources and Services Administration (HRSA) of the US Department of Health and Human Services (HHS) as part of an award totaling $5,000,000 with 10 percent financed with non-governmental sources. The contents are those of the author(s) and do not necessarily represent the official views of, nor an endorsement, by HRSA, HHS, or the US Government. For more information, please visit </a:t>
            </a:r>
            <a:r>
              <a:rPr lang="en-US" sz="10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HRSA.gov</a:t>
            </a:r>
            <a:r>
              <a:rPr lang="en-US" sz="1000" dirty="0">
                <a:effectLst/>
                <a:latin typeface="Arial" panose="020B0604020202020204" pitchFamily="34" charset="0"/>
                <a:ea typeface="Calibri" panose="020F0502020204030204" pitchFamily="34" charset="0"/>
                <a:cs typeface="Arial" panose="020B0604020202020204" pitchFamily="34" charset="0"/>
              </a:rPr>
              <a:t>.</a:t>
            </a:r>
          </a:p>
        </p:txBody>
      </p:sp>
      <p:sp>
        <p:nvSpPr>
          <p:cNvPr id="7" name="TextBox 6">
            <a:extLst>
              <a:ext uri="{FF2B5EF4-FFF2-40B4-BE49-F238E27FC236}">
                <a16:creationId xmlns:a16="http://schemas.microsoft.com/office/drawing/2014/main" id="{1F9E4EBF-CC74-46B7-A68A-7ABD1A86B5B7}"/>
              </a:ext>
            </a:extLst>
          </p:cNvPr>
          <p:cNvSpPr txBox="1"/>
          <p:nvPr/>
        </p:nvSpPr>
        <p:spPr>
          <a:xfrm>
            <a:off x="657594" y="4478079"/>
            <a:ext cx="7564511" cy="868507"/>
          </a:xfrm>
          <a:prstGeom prst="rect">
            <a:avLst/>
          </a:prstGeom>
          <a:noFill/>
        </p:spPr>
        <p:txBody>
          <a:bodyPr wrap="square">
            <a:spAutoFit/>
          </a:bodyPr>
          <a:lstStyle/>
          <a:p>
            <a:pPr marL="0" marR="0">
              <a:lnSpc>
                <a:spcPct val="107000"/>
              </a:lnSpc>
              <a:spcBef>
                <a:spcPts val="0"/>
              </a:spcBef>
              <a:spcAft>
                <a:spcPts val="800"/>
              </a:spcAft>
            </a:pPr>
            <a:r>
              <a:rPr lang="en-US" sz="1200" b="1" dirty="0">
                <a:effectLst/>
                <a:ea typeface="Calibri" panose="020F0502020204030204" pitchFamily="34" charset="0"/>
                <a:cs typeface="Times New Roman" panose="02020603050405020304" pitchFamily="18" charset="0"/>
              </a:rPr>
              <a:t>Citation</a:t>
            </a:r>
            <a:r>
              <a:rPr lang="en-US" sz="1200" b="1" dirty="0">
                <a:solidFill>
                  <a:srgbClr val="0563C1"/>
                </a:solidFill>
                <a:effectLst/>
                <a:ea typeface="Calibri" panose="020F0502020204030204" pitchFamily="34" charset="0"/>
                <a:cs typeface="Times New Roman" panose="02020603050405020304" pitchFamily="18" charset="0"/>
              </a:rPr>
              <a:t>: </a:t>
            </a:r>
            <a:r>
              <a:rPr lang="en-US" sz="1200" dirty="0">
                <a:effectLst/>
                <a:ea typeface="Calibri" panose="020F0502020204030204" pitchFamily="34" charset="0"/>
                <a:cs typeface="Times New Roman" panose="02020603050405020304" pitchFamily="18" charset="0"/>
              </a:rPr>
              <a:t>If you plan to use this resource, please cite or credit as: </a:t>
            </a:r>
            <a:r>
              <a:rPr lang="en-US" sz="1200" dirty="0">
                <a:ea typeface="Calibri" panose="020F0502020204030204" pitchFamily="34" charset="0"/>
                <a:cs typeface="Times New Roman" panose="02020603050405020304" pitchFamily="18" charset="0"/>
              </a:rPr>
              <a:t>Bernard</a:t>
            </a:r>
            <a:r>
              <a:rPr lang="en-US" sz="1200" dirty="0">
                <a:effectLst/>
                <a:ea typeface="Calibri" panose="020F0502020204030204" pitchFamily="34" charset="0"/>
                <a:cs typeface="Times New Roman" panose="02020603050405020304" pitchFamily="18" charset="0"/>
              </a:rPr>
              <a:t>, H</a:t>
            </a:r>
            <a:r>
              <a:rPr lang="en-US" sz="1200" dirty="0">
                <a:ea typeface="Calibri" panose="020F0502020204030204" pitchFamily="34" charset="0"/>
                <a:cs typeface="Times New Roman" panose="02020603050405020304" pitchFamily="18" charset="0"/>
              </a:rPr>
              <a:t> (2022) </a:t>
            </a:r>
            <a:r>
              <a:rPr lang="en-US" sz="1200" i="1" dirty="0">
                <a:effectLst/>
                <a:ea typeface="Calibri" panose="020F0502020204030204" pitchFamily="34" charset="0"/>
                <a:cs typeface="Times New Roman" panose="02020603050405020304" pitchFamily="18" charset="0"/>
              </a:rPr>
              <a:t>Bright Futures:</a:t>
            </a:r>
            <a:r>
              <a:rPr lang="en-US" sz="1200" dirty="0">
                <a:effectLst/>
                <a:ea typeface="Calibri" panose="020F0502020204030204" pitchFamily="34" charset="0"/>
                <a:cs typeface="Times New Roman" panose="02020603050405020304" pitchFamily="18" charset="0"/>
              </a:rPr>
              <a:t> </a:t>
            </a:r>
            <a:r>
              <a:rPr lang="en-US" sz="1200" i="1" dirty="0">
                <a:ea typeface="Calibri" panose="020F0502020204030204" pitchFamily="34" charset="0"/>
                <a:cs typeface="Times New Roman" panose="02020603050405020304" pitchFamily="18" charset="0"/>
              </a:rPr>
              <a:t>Promoting Social-Emotional Health in Early Childhood </a:t>
            </a:r>
            <a:r>
              <a:rPr lang="en-US" sz="1200" dirty="0">
                <a:effectLst/>
                <a:ea typeface="Calibri" panose="020F0502020204030204" pitchFamily="34" charset="0"/>
                <a:cs typeface="Times New Roman" panose="02020603050405020304" pitchFamily="18" charset="0"/>
              </a:rPr>
              <a:t>[PowerPoint Slides]. 2022. Accessed &lt;date&gt;. </a:t>
            </a:r>
            <a:r>
              <a:rPr lang="en-US" sz="1200" u="sng" dirty="0">
                <a:solidFill>
                  <a:srgbClr val="0563C1"/>
                </a:solidFill>
                <a:effectLst/>
                <a:ea typeface="Calibri" panose="020F0502020204030204" pitchFamily="34" charset="0"/>
                <a:cs typeface="Times New Roman" panose="02020603050405020304" pitchFamily="18" charset="0"/>
                <a:hlinkClick r:id="rId4"/>
              </a:rPr>
              <a:t>https://www.aap.org/en/practice-management/bright-futures/bright-futures-in-clinical-practice/bright-futures-educational-resources</a:t>
            </a:r>
            <a:endParaRPr lang="en-US"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631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DD106A-6F40-46D8-85E5-4FFE2118280F}"/>
              </a:ext>
            </a:extLst>
          </p:cNvPr>
          <p:cNvSpPr txBox="1">
            <a:spLocks/>
          </p:cNvSpPr>
          <p:nvPr/>
        </p:nvSpPr>
        <p:spPr>
          <a:xfrm>
            <a:off x="230281" y="449263"/>
            <a:ext cx="5856395" cy="1600200"/>
          </a:xfrm>
          <a:prstGeom prst="rect">
            <a:avLst/>
          </a:prstGeom>
        </p:spPr>
        <p:txBody>
          <a:bodyPr anchor="b">
            <a:no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lgn="l">
              <a:spcAft>
                <a:spcPts val="600"/>
              </a:spcAft>
            </a:pPr>
            <a:r>
              <a:rPr lang="en-US" sz="4000" kern="1200" dirty="0">
                <a:latin typeface="+mj-lt"/>
                <a:ea typeface="+mj-ea"/>
                <a:cs typeface="+mj-cs"/>
              </a:rPr>
              <a:t>Suggested Anticipatory</a:t>
            </a:r>
          </a:p>
          <a:p>
            <a:pPr algn="l">
              <a:spcAft>
                <a:spcPts val="600"/>
              </a:spcAft>
            </a:pPr>
            <a:r>
              <a:rPr lang="en-US" sz="4000" dirty="0"/>
              <a:t>G</a:t>
            </a:r>
            <a:r>
              <a:rPr lang="en-US" sz="4000" kern="1200" dirty="0">
                <a:latin typeface="+mj-lt"/>
                <a:ea typeface="+mj-ea"/>
                <a:cs typeface="+mj-cs"/>
              </a:rPr>
              <a:t>uidance for the Visit</a:t>
            </a:r>
          </a:p>
        </p:txBody>
      </p:sp>
      <p:sp>
        <p:nvSpPr>
          <p:cNvPr id="4" name="Content Placeholder 2">
            <a:extLst>
              <a:ext uri="{FF2B5EF4-FFF2-40B4-BE49-F238E27FC236}">
                <a16:creationId xmlns:a16="http://schemas.microsoft.com/office/drawing/2014/main" id="{542E9E22-8242-4AA6-A2B8-7244E8A209B6}"/>
              </a:ext>
            </a:extLst>
          </p:cNvPr>
          <p:cNvSpPr txBox="1">
            <a:spLocks/>
          </p:cNvSpPr>
          <p:nvPr/>
        </p:nvSpPr>
        <p:spPr>
          <a:xfrm>
            <a:off x="230281" y="2281691"/>
            <a:ext cx="4054288" cy="38115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importance of parental well-being</a:t>
            </a:r>
          </a:p>
          <a:p>
            <a:r>
              <a:rPr lang="en-US" sz="2000" dirty="0"/>
              <a:t>Review expectations about development, temperament and behavior</a:t>
            </a:r>
          </a:p>
          <a:p>
            <a:r>
              <a:rPr lang="en-US" sz="2000" dirty="0"/>
              <a:t>Development follows a predictable pattern in acquisition of skills or behavior</a:t>
            </a:r>
          </a:p>
          <a:p>
            <a:r>
              <a:rPr lang="en-US" sz="2000" dirty="0"/>
              <a:t>Temperament is a child’s behavioral style and involves personality. “For example, it can influence how quickly and strongly children react to things like frustrating events.”</a:t>
            </a:r>
          </a:p>
        </p:txBody>
      </p:sp>
      <p:pic>
        <p:nvPicPr>
          <p:cNvPr id="5" name="Picture 4" descr="Doctor writing">
            <a:extLst>
              <a:ext uri="{FF2B5EF4-FFF2-40B4-BE49-F238E27FC236}">
                <a16:creationId xmlns:a16="http://schemas.microsoft.com/office/drawing/2014/main" id="{F5B3F562-18FA-43CF-8B31-8342B0082C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284569" y="987426"/>
            <a:ext cx="4629150" cy="4873625"/>
          </a:xfrm>
          <a:prstGeom prst="rect">
            <a:avLst/>
          </a:prstGeom>
          <a:noFill/>
        </p:spPr>
      </p:pic>
    </p:spTree>
    <p:extLst>
      <p:ext uri="{BB962C8B-B14F-4D97-AF65-F5344CB8AC3E}">
        <p14:creationId xmlns:p14="http://schemas.microsoft.com/office/powerpoint/2010/main" val="1943528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7D00CC-2ABD-49BC-9047-0131C78AC9E7}"/>
              </a:ext>
            </a:extLst>
          </p:cNvPr>
          <p:cNvSpPr txBox="1">
            <a:spLocks/>
          </p:cNvSpPr>
          <p:nvPr/>
        </p:nvSpPr>
        <p:spPr>
          <a:xfrm>
            <a:off x="0" y="707177"/>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000" dirty="0"/>
              <a:t>Suggested Anticipatory Guidance </a:t>
            </a:r>
            <a:br>
              <a:rPr lang="en-US" sz="4000" dirty="0"/>
            </a:br>
            <a:r>
              <a:rPr lang="en-US" sz="4000" dirty="0"/>
              <a:t>for the Visit (cont.)</a:t>
            </a:r>
          </a:p>
        </p:txBody>
      </p:sp>
      <p:sp>
        <p:nvSpPr>
          <p:cNvPr id="4" name="Content Placeholder 2">
            <a:extLst>
              <a:ext uri="{FF2B5EF4-FFF2-40B4-BE49-F238E27FC236}">
                <a16:creationId xmlns:a16="http://schemas.microsoft.com/office/drawing/2014/main" id="{5BE81EE7-1B17-44EB-BF74-73E1783694F6}"/>
              </a:ext>
            </a:extLst>
          </p:cNvPr>
          <p:cNvSpPr>
            <a:spLocks noGrp="1"/>
          </p:cNvSpPr>
          <p:nvPr>
            <p:ph idx="1"/>
          </p:nvPr>
        </p:nvSpPr>
        <p:spPr>
          <a:xfrm>
            <a:off x="313829" y="1940495"/>
            <a:ext cx="8538071" cy="4351338"/>
          </a:xfrm>
        </p:spPr>
        <p:txBody>
          <a:bodyPr/>
          <a:lstStyle/>
          <a:p>
            <a:pPr marL="0" marR="0">
              <a:spcBef>
                <a:spcPts val="0"/>
              </a:spcBef>
              <a:spcAft>
                <a:spcPts val="0"/>
              </a:spcAft>
            </a:pPr>
            <a:r>
              <a:rPr lang="en-US" sz="2000" kern="1200" dirty="0">
                <a:effectLst/>
                <a:ea typeface="Calibri" panose="020F0502020204030204" pitchFamily="34" charset="0"/>
                <a:cs typeface="Times New Roman" panose="02020603050405020304" pitchFamily="18" charset="0"/>
              </a:rPr>
              <a:t>Review the importance of reading and how it relates to language</a:t>
            </a:r>
          </a:p>
          <a:p>
            <a:pPr marL="0" marR="0" indent="0">
              <a:spcBef>
                <a:spcPts val="0"/>
              </a:spcBef>
              <a:spcAft>
                <a:spcPts val="0"/>
              </a:spcAft>
              <a:buNone/>
            </a:pPr>
            <a:r>
              <a:rPr lang="en-US" sz="2000" dirty="0">
                <a:ea typeface="Calibri" panose="020F0502020204030204" pitchFamily="34" charset="0"/>
                <a:cs typeface="Times New Roman" panose="02020603050405020304" pitchFamily="18" charset="0"/>
              </a:rPr>
              <a:t>   </a:t>
            </a:r>
            <a:r>
              <a:rPr lang="en-US" sz="2000" kern="1200" dirty="0">
                <a:effectLst/>
                <a:ea typeface="Calibri" panose="020F0502020204030204" pitchFamily="34" charset="0"/>
                <a:cs typeface="Times New Roman" panose="02020603050405020304" pitchFamily="18" charset="0"/>
              </a:rPr>
              <a:t>development</a:t>
            </a:r>
            <a:endParaRPr lang="en-US" sz="2000" dirty="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000" kern="1200" dirty="0">
              <a:effectLst/>
              <a:ea typeface="Calibri" panose="020F0502020204030204" pitchFamily="34" charset="0"/>
              <a:cs typeface="Times New Roman" panose="02020603050405020304" pitchFamily="18" charset="0"/>
            </a:endParaRPr>
          </a:p>
          <a:p>
            <a:pPr>
              <a:spcBef>
                <a:spcPts val="0"/>
              </a:spcBef>
            </a:pPr>
            <a:r>
              <a:rPr lang="en-US" sz="2000" kern="1200" dirty="0">
                <a:effectLst/>
                <a:ea typeface="Calibri" panose="020F0502020204030204" pitchFamily="34" charset="0"/>
                <a:cs typeface="Times New Roman" panose="02020603050405020304" pitchFamily="18" charset="0"/>
              </a:rPr>
              <a:t>Discuss ways to encourage positive parenting, such as positive reinforcement of behaviors parents would like to encourage in their child.</a:t>
            </a:r>
            <a:endParaRPr lang="en-US" sz="2000" dirty="0">
              <a:ea typeface="Calibri" panose="020F0502020204030204" pitchFamily="34" charset="0"/>
              <a:cs typeface="Times New Roman" panose="02020603050405020304" pitchFamily="18" charset="0"/>
            </a:endParaRPr>
          </a:p>
          <a:p>
            <a:pPr>
              <a:spcBef>
                <a:spcPts val="0"/>
              </a:spcBef>
            </a:pPr>
            <a:endParaRPr lang="en-US" sz="2000" kern="1200" dirty="0">
              <a:effectLst/>
              <a:ea typeface="Calibri" panose="020F0502020204030204" pitchFamily="34" charset="0"/>
              <a:cs typeface="Times New Roman" panose="02020603050405020304" pitchFamily="18" charset="0"/>
            </a:endParaRPr>
          </a:p>
          <a:p>
            <a:pPr>
              <a:spcBef>
                <a:spcPts val="0"/>
              </a:spcBef>
            </a:pPr>
            <a:r>
              <a:rPr lang="en-US" sz="2000" kern="1200" dirty="0">
                <a:effectLst/>
                <a:ea typeface="Calibri" panose="020F0502020204030204" pitchFamily="34" charset="0"/>
                <a:cs typeface="Times New Roman" panose="02020603050405020304" pitchFamily="18" charset="0"/>
              </a:rPr>
              <a:t>Normalize the potential challenges parents may face in helping their child mature through dealing with bedtime struggles, resistance to toilet training, temper tantrums, emotional regulation, interaction with new people, and caregiver attachment.</a:t>
            </a:r>
            <a:endParaRPr lang="en-US" sz="2000" dirty="0">
              <a:effectLst/>
              <a:ea typeface="Calibri" panose="020F0502020204030204" pitchFamily="34" charset="0"/>
              <a:cs typeface="Times New Roman" panose="02020603050405020304" pitchFamily="18" charset="0"/>
            </a:endParaRPr>
          </a:p>
          <a:p>
            <a:pPr marL="0" indent="0">
              <a:buNone/>
            </a:pPr>
            <a:endParaRPr lang="en-US" sz="2000" dirty="0">
              <a:effectLst/>
              <a:ea typeface="Calibri" panose="020F0502020204030204" pitchFamily="34" charset="0"/>
              <a:cs typeface="Times New Roman" panose="02020603050405020304" pitchFamily="18" charset="0"/>
            </a:endParaRPr>
          </a:p>
        </p:txBody>
      </p:sp>
      <p:pic>
        <p:nvPicPr>
          <p:cNvPr id="6" name="Graphic 5" descr="Man with kid with solid fill">
            <a:extLst>
              <a:ext uri="{FF2B5EF4-FFF2-40B4-BE49-F238E27FC236}">
                <a16:creationId xmlns:a16="http://schemas.microsoft.com/office/drawing/2014/main" id="{53AD4547-E598-451A-8B62-D81BB64AC9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100" y="4958838"/>
            <a:ext cx="1778000" cy="1778000"/>
          </a:xfrm>
          <a:prstGeom prst="rect">
            <a:avLst/>
          </a:prstGeom>
        </p:spPr>
      </p:pic>
    </p:spTree>
    <p:extLst>
      <p:ext uri="{BB962C8B-B14F-4D97-AF65-F5344CB8AC3E}">
        <p14:creationId xmlns:p14="http://schemas.microsoft.com/office/powerpoint/2010/main" val="2377573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C71DEC-ED44-40E0-A945-7BE92592B563}"/>
              </a:ext>
            </a:extLst>
          </p:cNvPr>
          <p:cNvSpPr txBox="1">
            <a:spLocks/>
          </p:cNvSpPr>
          <p:nvPr/>
        </p:nvSpPr>
        <p:spPr>
          <a:xfrm>
            <a:off x="374574" y="610040"/>
            <a:ext cx="8020223"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Patient Education Handouts</a:t>
            </a:r>
          </a:p>
        </p:txBody>
      </p:sp>
      <p:pic>
        <p:nvPicPr>
          <p:cNvPr id="4" name="Picture 3">
            <a:extLst>
              <a:ext uri="{FF2B5EF4-FFF2-40B4-BE49-F238E27FC236}">
                <a16:creationId xmlns:a16="http://schemas.microsoft.com/office/drawing/2014/main" id="{468081E8-48AE-4EC9-9F60-036E19533993}"/>
              </a:ext>
            </a:extLst>
          </p:cNvPr>
          <p:cNvPicPr>
            <a:picLocks noChangeAspect="1"/>
          </p:cNvPicPr>
          <p:nvPr/>
        </p:nvPicPr>
        <p:blipFill>
          <a:blip r:embed="rId3"/>
          <a:stretch>
            <a:fillRect/>
          </a:stretch>
        </p:blipFill>
        <p:spPr>
          <a:xfrm>
            <a:off x="524457" y="1361153"/>
            <a:ext cx="3772177" cy="5166739"/>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E05BD67D-8042-457A-A455-43FA4EF7E58C}"/>
              </a:ext>
            </a:extLst>
          </p:cNvPr>
          <p:cNvCxnSpPr>
            <a:cxnSpLocks/>
          </p:cNvCxnSpPr>
          <p:nvPr/>
        </p:nvCxnSpPr>
        <p:spPr>
          <a:xfrm flipV="1">
            <a:off x="335518" y="2544781"/>
            <a:ext cx="455989" cy="21062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E62A7A3-6E86-4BCD-AB2B-2158D71E8558}"/>
              </a:ext>
            </a:extLst>
          </p:cNvPr>
          <p:cNvSpPr/>
          <p:nvPr/>
        </p:nvSpPr>
        <p:spPr>
          <a:xfrm>
            <a:off x="524457" y="3906991"/>
            <a:ext cx="2060155" cy="709076"/>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5A93585C-C1A2-47C8-BC9C-9B82FCF5121F}"/>
              </a:ext>
            </a:extLst>
          </p:cNvPr>
          <p:cNvPicPr>
            <a:picLocks noChangeAspect="1"/>
          </p:cNvPicPr>
          <p:nvPr/>
        </p:nvPicPr>
        <p:blipFill>
          <a:blip r:embed="rId4"/>
          <a:stretch>
            <a:fillRect/>
          </a:stretch>
        </p:blipFill>
        <p:spPr>
          <a:xfrm>
            <a:off x="4808314" y="1404172"/>
            <a:ext cx="3558447" cy="4647767"/>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5F3D9EDD-4BDA-4683-9782-DBB6B4C67AB8}"/>
              </a:ext>
            </a:extLst>
          </p:cNvPr>
          <p:cNvCxnSpPr>
            <a:cxnSpLocks/>
          </p:cNvCxnSpPr>
          <p:nvPr/>
        </p:nvCxnSpPr>
        <p:spPr>
          <a:xfrm>
            <a:off x="2584612" y="2544781"/>
            <a:ext cx="318053"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7014CF-236B-4C6F-A369-6364A9EC0A9D}"/>
              </a:ext>
            </a:extLst>
          </p:cNvPr>
          <p:cNvCxnSpPr>
            <a:cxnSpLocks/>
          </p:cNvCxnSpPr>
          <p:nvPr/>
        </p:nvCxnSpPr>
        <p:spPr>
          <a:xfrm>
            <a:off x="2609160" y="2906617"/>
            <a:ext cx="264405"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C88934-1B65-438C-A561-C9E169EE5090}"/>
              </a:ext>
            </a:extLst>
          </p:cNvPr>
          <p:cNvCxnSpPr>
            <a:cxnSpLocks/>
          </p:cNvCxnSpPr>
          <p:nvPr/>
        </p:nvCxnSpPr>
        <p:spPr>
          <a:xfrm>
            <a:off x="2584612" y="3059017"/>
            <a:ext cx="318053"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54525C-E24F-C3AA-8E66-81377E6E151B}"/>
              </a:ext>
            </a:extLst>
          </p:cNvPr>
          <p:cNvSpPr txBox="1"/>
          <p:nvPr/>
        </p:nvSpPr>
        <p:spPr>
          <a:xfrm>
            <a:off x="4948594" y="4616067"/>
            <a:ext cx="2700804" cy="307777"/>
          </a:xfrm>
          <a:prstGeom prst="rect">
            <a:avLst/>
          </a:prstGeom>
          <a:noFill/>
        </p:spPr>
        <p:txBody>
          <a:bodyPr wrap="none" rtlCol="0">
            <a:spAutoFit/>
          </a:bodyPr>
          <a:lstStyle/>
          <a:p>
            <a:r>
              <a:rPr lang="en-US" sz="1400" dirty="0">
                <a:hlinkClick r:id="rId5"/>
              </a:rPr>
              <a:t>Education Handout: 2 Year Visit</a:t>
            </a:r>
            <a:endParaRPr lang="en-US" sz="1400" dirty="0"/>
          </a:p>
        </p:txBody>
      </p:sp>
    </p:spTree>
    <p:extLst>
      <p:ext uri="{BB962C8B-B14F-4D97-AF65-F5344CB8AC3E}">
        <p14:creationId xmlns:p14="http://schemas.microsoft.com/office/powerpoint/2010/main" val="4090813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2CFABE-0327-4A17-A04D-13283E79153A}"/>
              </a:ext>
            </a:extLst>
          </p:cNvPr>
          <p:cNvSpPr txBox="1">
            <a:spLocks/>
          </p:cNvSpPr>
          <p:nvPr/>
        </p:nvSpPr>
        <p:spPr>
          <a:xfrm>
            <a:off x="-1" y="725853"/>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Teaching Points</a:t>
            </a:r>
          </a:p>
        </p:txBody>
      </p:sp>
      <p:sp>
        <p:nvSpPr>
          <p:cNvPr id="4" name="Content Placeholder 2">
            <a:extLst>
              <a:ext uri="{FF2B5EF4-FFF2-40B4-BE49-F238E27FC236}">
                <a16:creationId xmlns:a16="http://schemas.microsoft.com/office/drawing/2014/main" id="{BA7F4354-5C85-4C25-913B-1C0CBC59344C}"/>
              </a:ext>
            </a:extLst>
          </p:cNvPr>
          <p:cNvSpPr>
            <a:spLocks noGrp="1"/>
          </p:cNvSpPr>
          <p:nvPr>
            <p:ph idx="1"/>
          </p:nvPr>
        </p:nvSpPr>
        <p:spPr>
          <a:xfrm>
            <a:off x="332981" y="1603514"/>
            <a:ext cx="8478037" cy="4412011"/>
          </a:xfrm>
        </p:spPr>
        <p:txBody>
          <a:bodyPr/>
          <a:lstStyle/>
          <a:p>
            <a:pPr>
              <a:spcBef>
                <a:spcPts val="0"/>
              </a:spcBef>
            </a:pPr>
            <a:r>
              <a:rPr lang="en-US" sz="2000" dirty="0">
                <a:ea typeface="Calibri" panose="020F0502020204030204" pitchFamily="34" charset="0"/>
                <a:cs typeface="Times New Roman" panose="02020603050405020304" pitchFamily="18" charset="0"/>
              </a:rPr>
              <a:t>Two </a:t>
            </a:r>
            <a:r>
              <a:rPr lang="en-US" sz="2000" kern="1200" dirty="0">
                <a:effectLst/>
                <a:ea typeface="Calibri" panose="020F0502020204030204" pitchFamily="34" charset="0"/>
                <a:cs typeface="Times New Roman" panose="02020603050405020304" pitchFamily="18" charset="0"/>
              </a:rPr>
              <a:t>years of age is a pivotal time for social-emotional development</a:t>
            </a:r>
          </a:p>
          <a:p>
            <a:pPr>
              <a:spcBef>
                <a:spcPts val="0"/>
              </a:spcBef>
            </a:pPr>
            <a:endParaRPr lang="en-US" sz="2000" dirty="0">
              <a:ea typeface="Calibri" panose="020F0502020204030204" pitchFamily="34" charset="0"/>
              <a:cs typeface="Times New Roman" panose="02020603050405020304" pitchFamily="18" charset="0"/>
            </a:endParaRPr>
          </a:p>
          <a:p>
            <a:pPr>
              <a:spcBef>
                <a:spcPts val="0"/>
              </a:spcBef>
            </a:pPr>
            <a:r>
              <a:rPr lang="en-US" sz="2000" kern="1200" dirty="0">
                <a:effectLst/>
                <a:ea typeface="Calibri" panose="020F0502020204030204" pitchFamily="34" charset="0"/>
                <a:cs typeface="Times New Roman" panose="02020603050405020304" pitchFamily="18" charset="0"/>
              </a:rPr>
              <a:t>It is important to practice a strength-based, culturally sensitive approach to counseling families about the behavioral development of their children</a:t>
            </a:r>
          </a:p>
          <a:p>
            <a:pPr marL="0" indent="0">
              <a:spcBef>
                <a:spcPts val="0"/>
              </a:spcBef>
              <a:buNone/>
            </a:pPr>
            <a:endParaRPr lang="en-US" sz="2000" dirty="0">
              <a:effectLst/>
              <a:ea typeface="Calibri" panose="020F0502020204030204" pitchFamily="34" charset="0"/>
              <a:cs typeface="Times New Roman" panose="02020603050405020304" pitchFamily="18" charset="0"/>
            </a:endParaRPr>
          </a:p>
          <a:p>
            <a:pPr>
              <a:spcBef>
                <a:spcPts val="0"/>
              </a:spcBef>
            </a:pPr>
            <a:r>
              <a:rPr lang="en-US" sz="2000" kern="1200" dirty="0">
                <a:effectLst/>
                <a:ea typeface="Calibri" panose="020F0502020204030204" pitchFamily="34" charset="0"/>
                <a:cs typeface="Times New Roman" panose="02020603050405020304" pitchFamily="18" charset="0"/>
              </a:rPr>
              <a:t>Reading to toddlers is a great way to help promote their language development, which facilitates their ability to verbally communicate their desires with their family</a:t>
            </a:r>
            <a:endParaRPr lang="en-US" sz="2000" dirty="0">
              <a:ea typeface="Calibri" panose="020F0502020204030204" pitchFamily="34" charset="0"/>
              <a:cs typeface="Times New Roman" panose="02020603050405020304" pitchFamily="18" charset="0"/>
            </a:endParaRPr>
          </a:p>
          <a:p>
            <a:pPr>
              <a:spcBef>
                <a:spcPts val="0"/>
              </a:spcBef>
            </a:pPr>
            <a:endParaRPr lang="en-US" sz="2000" kern="1200" dirty="0">
              <a:effectLst/>
              <a:ea typeface="Calibri" panose="020F0502020204030204" pitchFamily="34" charset="0"/>
              <a:cs typeface="Times New Roman" panose="02020603050405020304" pitchFamily="18" charset="0"/>
            </a:endParaRPr>
          </a:p>
          <a:p>
            <a:pPr>
              <a:spcBef>
                <a:spcPts val="0"/>
              </a:spcBef>
            </a:pPr>
            <a:r>
              <a:rPr lang="en-US" sz="2000" kern="1200" dirty="0">
                <a:effectLst/>
                <a:ea typeface="Calibri" panose="020F0502020204030204" pitchFamily="34" charset="0"/>
                <a:cs typeface="Times New Roman" panose="02020603050405020304" pitchFamily="18" charset="0"/>
              </a:rPr>
              <a:t>Toddlers are eager to learn, curiosity should be fostered in a safe way, allowing them to explore and learn from their environment </a:t>
            </a:r>
            <a:endParaRPr lang="en-US" sz="2000" dirty="0">
              <a:effectLst/>
              <a:ea typeface="Calibri" panose="020F0502020204030204" pitchFamily="34" charset="0"/>
              <a:cs typeface="Times New Roman" panose="02020603050405020304" pitchFamily="18" charset="0"/>
            </a:endParaRPr>
          </a:p>
          <a:p>
            <a:pPr marL="0" indent="0">
              <a:buNone/>
            </a:pPr>
            <a:endParaRPr lang="en-US" sz="2000" dirty="0">
              <a:effectLst/>
              <a:ea typeface="Calibri" panose="020F0502020204030204" pitchFamily="34" charset="0"/>
              <a:cs typeface="Times New Roman" panose="02020603050405020304" pitchFamily="18" charset="0"/>
            </a:endParaRPr>
          </a:p>
        </p:txBody>
      </p:sp>
      <p:pic>
        <p:nvPicPr>
          <p:cNvPr id="6" name="Graphic 5" descr="Tricycle with solid fill">
            <a:extLst>
              <a:ext uri="{FF2B5EF4-FFF2-40B4-BE49-F238E27FC236}">
                <a16:creationId xmlns:a16="http://schemas.microsoft.com/office/drawing/2014/main" id="{63E8E28A-772A-49B8-BAC4-8A641F7495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925" y="4738070"/>
            <a:ext cx="2300288" cy="2300288"/>
          </a:xfrm>
          <a:prstGeom prst="rect">
            <a:avLst/>
          </a:prstGeom>
        </p:spPr>
      </p:pic>
    </p:spTree>
    <p:extLst>
      <p:ext uri="{BB962C8B-B14F-4D97-AF65-F5344CB8AC3E}">
        <p14:creationId xmlns:p14="http://schemas.microsoft.com/office/powerpoint/2010/main" val="772013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9BA78F-8B34-4F77-9D41-26BBA5646902}"/>
              </a:ext>
            </a:extLst>
          </p:cNvPr>
          <p:cNvSpPr txBox="1">
            <a:spLocks/>
          </p:cNvSpPr>
          <p:nvPr/>
        </p:nvSpPr>
        <p:spPr>
          <a:xfrm>
            <a:off x="1" y="769409"/>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kern="1200" dirty="0">
                <a:latin typeface="+mj-lt"/>
                <a:ea typeface="+mj-ea"/>
                <a:cs typeface="+mj-cs"/>
              </a:rPr>
              <a:t>Teaching Points (cont.)</a:t>
            </a:r>
          </a:p>
        </p:txBody>
      </p:sp>
      <p:pic>
        <p:nvPicPr>
          <p:cNvPr id="8" name="Graphic 7" descr="Child with balloon with solid fill">
            <a:extLst>
              <a:ext uri="{FF2B5EF4-FFF2-40B4-BE49-F238E27FC236}">
                <a16:creationId xmlns:a16="http://schemas.microsoft.com/office/drawing/2014/main" id="{0288ACBF-1C2A-45F8-A303-94E730E009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55" y="1899136"/>
            <a:ext cx="3634155" cy="3634155"/>
          </a:xfrm>
          <a:prstGeom prst="rect">
            <a:avLst/>
          </a:prstGeom>
        </p:spPr>
      </p:pic>
      <p:graphicFrame>
        <p:nvGraphicFramePr>
          <p:cNvPr id="5" name="Content Placeholder 1">
            <a:extLst>
              <a:ext uri="{FF2B5EF4-FFF2-40B4-BE49-F238E27FC236}">
                <a16:creationId xmlns:a16="http://schemas.microsoft.com/office/drawing/2014/main" id="{F86725F9-E43E-8F14-1883-BE4A5D62BBBB}"/>
              </a:ext>
            </a:extLst>
          </p:cNvPr>
          <p:cNvGraphicFramePr>
            <a:graphicFrameLocks noGrp="1"/>
          </p:cNvGraphicFramePr>
          <p:nvPr>
            <p:ph sz="half" idx="1"/>
            <p:extLst>
              <p:ext uri="{D42A27DB-BD31-4B8C-83A1-F6EECF244321}">
                <p14:modId xmlns:p14="http://schemas.microsoft.com/office/powerpoint/2010/main" val="1083303787"/>
              </p:ext>
            </p:extLst>
          </p:nvPr>
        </p:nvGraphicFramePr>
        <p:xfrm>
          <a:off x="3376246" y="1340518"/>
          <a:ext cx="5323702" cy="48375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B9B3982A-0351-9DE3-8E70-61A40BE55164}"/>
              </a:ext>
            </a:extLst>
          </p:cNvPr>
          <p:cNvSpPr txBox="1"/>
          <p:nvPr/>
        </p:nvSpPr>
        <p:spPr>
          <a:xfrm>
            <a:off x="165034" y="5898514"/>
            <a:ext cx="4681274" cy="830997"/>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t>For more information, take the </a:t>
            </a:r>
            <a:r>
              <a:rPr lang="en-US" sz="1600" i="1" dirty="0">
                <a:hlinkClick r:id="rId10"/>
              </a:rPr>
              <a:t>Bright Futures-Building Positive Parenting Skills Across Ages </a:t>
            </a:r>
            <a:r>
              <a:rPr lang="en-US" sz="1600" dirty="0">
                <a:hlinkClick r:id="rId10"/>
              </a:rPr>
              <a:t>PediaLink course</a:t>
            </a:r>
            <a:endParaRPr lang="en-US" sz="1600" dirty="0"/>
          </a:p>
        </p:txBody>
      </p:sp>
    </p:spTree>
    <p:extLst>
      <p:ext uri="{BB962C8B-B14F-4D97-AF65-F5344CB8AC3E}">
        <p14:creationId xmlns:p14="http://schemas.microsoft.com/office/powerpoint/2010/main" val="571687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8204" y="676252"/>
            <a:ext cx="8407591" cy="5505495"/>
          </a:xfrm>
        </p:spPr>
        <p:txBody>
          <a:bodyPr/>
          <a:lstStyle/>
          <a:p>
            <a:pPr marL="0" indent="0" algn="ctr">
              <a:buNone/>
            </a:pPr>
            <a:r>
              <a:rPr lang="en-US" sz="4400" b="1" dirty="0"/>
              <a:t>Post-test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Test your knowledge about the topic and review feedback on your responses. Please complete the post-test, link below.</a:t>
            </a:r>
          </a:p>
          <a:p>
            <a:pPr marL="0" indent="0" algn="ctr">
              <a:buNone/>
            </a:pPr>
            <a:endParaRPr lang="en-US" b="1" dirty="0"/>
          </a:p>
        </p:txBody>
      </p:sp>
      <p:sp>
        <p:nvSpPr>
          <p:cNvPr id="4" name="TextBox 3">
            <a:extLst>
              <a:ext uri="{FF2B5EF4-FFF2-40B4-BE49-F238E27FC236}">
                <a16:creationId xmlns:a16="http://schemas.microsoft.com/office/drawing/2014/main" id="{975DAFEB-4CBD-4392-87FC-26F6E89556E8}"/>
              </a:ext>
            </a:extLst>
          </p:cNvPr>
          <p:cNvSpPr txBox="1"/>
          <p:nvPr/>
        </p:nvSpPr>
        <p:spPr>
          <a:xfrm>
            <a:off x="1003866" y="5535433"/>
            <a:ext cx="7136267" cy="461665"/>
          </a:xfrm>
          <a:prstGeom prst="rect">
            <a:avLst/>
          </a:prstGeom>
          <a:noFill/>
        </p:spPr>
        <p:txBody>
          <a:bodyPr wrap="square">
            <a:spAutoFit/>
          </a:bodyPr>
          <a:lstStyle/>
          <a:p>
            <a:pPr algn="ctr"/>
            <a:r>
              <a:rPr lang="en-US" sz="2400" b="1" dirty="0"/>
              <a:t>Please click on link to be routed to the </a:t>
            </a:r>
            <a:r>
              <a:rPr lang="en-US" sz="2400" b="1" dirty="0">
                <a:hlinkClick r:id="rId3"/>
              </a:rPr>
              <a:t>post-test</a:t>
            </a:r>
            <a:endParaRPr lang="en-US" sz="2400" b="1" dirty="0"/>
          </a:p>
        </p:txBody>
      </p:sp>
      <p:pic>
        <p:nvPicPr>
          <p:cNvPr id="1026" name="Picture 2">
            <a:extLst>
              <a:ext uri="{FF2B5EF4-FFF2-40B4-BE49-F238E27FC236}">
                <a16:creationId xmlns:a16="http://schemas.microsoft.com/office/drawing/2014/main" id="{5F0E5457-FA62-4D49-8301-0D9EEA45E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7792" y="2339763"/>
            <a:ext cx="2944368" cy="2944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CDCA3C-D96D-43C2-BB84-32A5461686D5}"/>
              </a:ext>
            </a:extLst>
          </p:cNvPr>
          <p:cNvSpPr txBox="1"/>
          <p:nvPr/>
        </p:nvSpPr>
        <p:spPr>
          <a:xfrm>
            <a:off x="296495" y="6115095"/>
            <a:ext cx="4275505" cy="646331"/>
          </a:xfrm>
          <a:prstGeom prst="rect">
            <a:avLst/>
          </a:prstGeom>
          <a:noFill/>
        </p:spPr>
        <p:txBody>
          <a:bodyPr wrap="square">
            <a:spAutoFit/>
          </a:bodyPr>
          <a:lstStyle/>
          <a:p>
            <a:r>
              <a:rPr lang="en-US" b="0" i="0" dirty="0">
                <a:solidFill>
                  <a:srgbClr val="FF0000"/>
                </a:solidFill>
                <a:effectLst/>
              </a:rPr>
              <a:t>Note: This is for learning purposes only and is NOT approved for CME.</a:t>
            </a:r>
            <a:endParaRPr lang="en-US" dirty="0">
              <a:solidFill>
                <a:srgbClr val="FF0000"/>
              </a:solidFill>
            </a:endParaRPr>
          </a:p>
        </p:txBody>
      </p:sp>
    </p:spTree>
    <p:extLst>
      <p:ext uri="{BB962C8B-B14F-4D97-AF65-F5344CB8AC3E}">
        <p14:creationId xmlns:p14="http://schemas.microsoft.com/office/powerpoint/2010/main" val="849851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68532B-CB3F-40E0-B092-ECFB56C143D6}"/>
              </a:ext>
            </a:extLst>
          </p:cNvPr>
          <p:cNvSpPr>
            <a:spLocks noGrp="1"/>
          </p:cNvSpPr>
          <p:nvPr>
            <p:ph idx="1"/>
          </p:nvPr>
        </p:nvSpPr>
        <p:spPr>
          <a:xfrm>
            <a:off x="628650" y="1592110"/>
            <a:ext cx="7886700" cy="4351338"/>
          </a:xfrm>
        </p:spPr>
        <p:txBody>
          <a:bodyPr/>
          <a:lstStyle/>
          <a:p>
            <a:r>
              <a:rPr lang="en-US" sz="2000" i="1" dirty="0"/>
              <a:t>Bright Futures Guidelines</a:t>
            </a:r>
            <a:r>
              <a:rPr lang="en-US" sz="2000" dirty="0"/>
              <a:t>: </a:t>
            </a:r>
            <a:r>
              <a:rPr lang="en-US" sz="2000" dirty="0">
                <a:hlinkClick r:id="rId3"/>
              </a:rPr>
              <a:t>Promoting Mental Health</a:t>
            </a:r>
            <a:endParaRPr lang="en-US" sz="2000" dirty="0"/>
          </a:p>
          <a:p>
            <a:r>
              <a:rPr lang="en-US" sz="2000" dirty="0"/>
              <a:t>Bright Futures Pocket Guide (</a:t>
            </a:r>
            <a:r>
              <a:rPr lang="en-US" sz="2000" dirty="0">
                <a:hlinkClick r:id="rId4"/>
              </a:rPr>
              <a:t>2 Year Visit</a:t>
            </a:r>
            <a:r>
              <a:rPr lang="en-US" sz="2000" dirty="0">
                <a:hlinkClick r:id="rId5"/>
              </a:rPr>
              <a:t>)</a:t>
            </a:r>
            <a:endParaRPr lang="en-US" sz="2000" dirty="0"/>
          </a:p>
          <a:p>
            <a:r>
              <a:rPr lang="en-US" sz="2000" dirty="0"/>
              <a:t>Bright Futures - Building Positive Parenting Skills Across Ages: </a:t>
            </a:r>
            <a:r>
              <a:rPr lang="en-US" sz="2000" dirty="0">
                <a:hlinkClick r:id="rId6"/>
              </a:rPr>
              <a:t>https://shop.aap.org/bright-futures-building-positive-parenting-skills-across-ages/</a:t>
            </a:r>
            <a:r>
              <a:rPr lang="en-US" sz="2000" dirty="0"/>
              <a:t> </a:t>
            </a:r>
          </a:p>
          <a:p>
            <a:r>
              <a:rPr lang="en-US" sz="2000" dirty="0">
                <a:effectLst/>
                <a:ea typeface="Calibri" panose="020F0502020204030204" pitchFamily="34" charset="0"/>
                <a:cs typeface="Times New Roman" panose="02020603050405020304" pitchFamily="18" charset="0"/>
              </a:rPr>
              <a:t>Bright Futures Implementation Tip Sheet: </a:t>
            </a:r>
            <a:r>
              <a:rPr lang="en-US" sz="2000" dirty="0">
                <a:effectLst/>
                <a:ea typeface="Calibri" panose="020F0502020204030204" pitchFamily="34" charset="0"/>
                <a:cs typeface="Times New Roman" panose="02020603050405020304" pitchFamily="18" charset="0"/>
                <a:hlinkClick r:id="rId7"/>
              </a:rPr>
              <a:t>Eliciting Youth and Parental Strengths and Needs</a:t>
            </a:r>
            <a:r>
              <a:rPr lang="en-US" sz="2000" b="1" u="sng" dirty="0">
                <a:effectLst/>
                <a:ea typeface="Calibri" panose="020F0502020204030204" pitchFamily="34" charset="0"/>
                <a:cs typeface="Times New Roman" panose="02020603050405020304" pitchFamily="18" charset="0"/>
              </a:rPr>
              <a:t> </a:t>
            </a:r>
          </a:p>
          <a:p>
            <a:r>
              <a:rPr lang="en-US" sz="2000" dirty="0"/>
              <a:t>Bright Futures </a:t>
            </a:r>
            <a:r>
              <a:rPr lang="en-US" sz="2000" i="0" dirty="0"/>
              <a:t>Implementation Tip Sheet: </a:t>
            </a:r>
            <a:r>
              <a:rPr lang="en-US" sz="2000" i="0" dirty="0">
                <a:solidFill>
                  <a:srgbClr val="0000FF"/>
                </a:solidFill>
                <a:uFill>
                  <a:solidFill>
                    <a:srgbClr val="0000FF"/>
                  </a:solidFill>
                </a:uFill>
                <a:hlinkClick r:id="rId8"/>
              </a:rPr>
              <a:t>Integrating Social Determinants of Health Into Health Supervision Visits</a:t>
            </a:r>
            <a:endParaRPr lang="en-US" sz="2000" dirty="0"/>
          </a:p>
          <a:p>
            <a:r>
              <a:rPr lang="en-US" sz="2000" dirty="0"/>
              <a:t>Survey of Well-being of Young Children (SWYC </a:t>
            </a:r>
            <a:r>
              <a:rPr lang="en-US" sz="2000" dirty="0">
                <a:hlinkClick r:id="rId9"/>
              </a:rPr>
              <a:t>24 Month Form</a:t>
            </a:r>
            <a:r>
              <a:rPr lang="en-US" sz="2000" dirty="0"/>
              <a:t>)</a:t>
            </a:r>
          </a:p>
          <a:p>
            <a:r>
              <a:rPr lang="en-US" sz="2000" dirty="0"/>
              <a:t>Center for the Study of Social Policy; Fostering Social and Emotional Health through Pediatric Care: </a:t>
            </a:r>
            <a:r>
              <a:rPr lang="en-US" sz="2000" dirty="0">
                <a:hlinkClick r:id="rId10"/>
              </a:rPr>
              <a:t>Common Threads to Transform Everyday Practice and Systems</a:t>
            </a:r>
            <a:r>
              <a:rPr lang="en-US" sz="2000" dirty="0">
                <a:effectLst/>
                <a:latin typeface="Alegreya Sans" panose="00000500000000000000" pitchFamily="2" charset="0"/>
                <a:ea typeface="Calibri" panose="020F0502020204030204" pitchFamily="34" charset="0"/>
                <a:cs typeface="Times New Roman" panose="02020603050405020304" pitchFamily="18" charset="0"/>
                <a:hlinkClick r:id="rId10"/>
              </a:rPr>
              <a:t> </a:t>
            </a:r>
            <a:endParaRPr lang="en-US" sz="2000" dirty="0"/>
          </a:p>
          <a:p>
            <a:endParaRPr lang="en-US" dirty="0"/>
          </a:p>
        </p:txBody>
      </p:sp>
      <p:sp>
        <p:nvSpPr>
          <p:cNvPr id="3" name="Title 1">
            <a:extLst>
              <a:ext uri="{FF2B5EF4-FFF2-40B4-BE49-F238E27FC236}">
                <a16:creationId xmlns:a16="http://schemas.microsoft.com/office/drawing/2014/main" id="{8D75973C-A9EB-4740-90A3-E8868076F196}"/>
              </a:ext>
            </a:extLst>
          </p:cNvPr>
          <p:cNvSpPr txBox="1">
            <a:spLocks/>
          </p:cNvSpPr>
          <p:nvPr/>
        </p:nvSpPr>
        <p:spPr>
          <a:xfrm>
            <a:off x="1" y="769409"/>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dirty="0"/>
              <a:t>Resources for Clinicians</a:t>
            </a:r>
            <a:endParaRPr lang="en-US" sz="4400" kern="1200" dirty="0">
              <a:latin typeface="+mj-lt"/>
              <a:ea typeface="+mj-ea"/>
              <a:cs typeface="+mj-cs"/>
            </a:endParaRPr>
          </a:p>
        </p:txBody>
      </p:sp>
    </p:spTree>
    <p:extLst>
      <p:ext uri="{BB962C8B-B14F-4D97-AF65-F5344CB8AC3E}">
        <p14:creationId xmlns:p14="http://schemas.microsoft.com/office/powerpoint/2010/main" val="2787792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68532B-CB3F-40E0-B092-ECFB56C143D6}"/>
              </a:ext>
            </a:extLst>
          </p:cNvPr>
          <p:cNvSpPr>
            <a:spLocks noGrp="1"/>
          </p:cNvSpPr>
          <p:nvPr>
            <p:ph idx="1"/>
          </p:nvPr>
        </p:nvSpPr>
        <p:spPr>
          <a:xfrm>
            <a:off x="628650" y="1733407"/>
            <a:ext cx="7886700" cy="4351338"/>
          </a:xfrm>
        </p:spPr>
        <p:txBody>
          <a:bodyPr/>
          <a:lstStyle/>
          <a:p>
            <a:r>
              <a:rPr lang="en-US" sz="2000" dirty="0">
                <a:hlinkClick r:id="rId3"/>
              </a:rPr>
              <a:t>Promoting Optimal Development: Screening for Behavioral and Emotional Problems</a:t>
            </a:r>
            <a:endParaRPr lang="en-US" sz="2000" dirty="0"/>
          </a:p>
          <a:p>
            <a:r>
              <a:rPr lang="en-US" sz="2000" dirty="0">
                <a:hlinkClick r:id="rId4"/>
              </a:rPr>
              <a:t>Promoting Optimal Development: Identifying Infants and Young Children With Developmental Disorders Through Developmental Surveillance and Screening </a:t>
            </a:r>
            <a:endParaRPr lang="en-US" sz="2000" dirty="0"/>
          </a:p>
          <a:p>
            <a:r>
              <a:rPr lang="en-US" sz="2000" u="sng" dirty="0">
                <a:solidFill>
                  <a:srgbClr val="0000FF"/>
                </a:solidFill>
                <a:uFill>
                  <a:solidFill>
                    <a:srgbClr val="0000FF"/>
                  </a:solidFill>
                </a:uFill>
                <a:hlinkClick r:id="rId5"/>
              </a:rPr>
              <a:t>Preventing Childhood Toxic Stress: Partnering With Families and Communities to Promote Relational Health</a:t>
            </a:r>
            <a:endParaRPr lang="en-US" sz="2000" u="sng" dirty="0">
              <a:solidFill>
                <a:srgbClr val="0000FF"/>
              </a:solidFill>
              <a:uFill>
                <a:solidFill>
                  <a:srgbClr val="0000FF"/>
                </a:solidFill>
              </a:uFill>
            </a:endParaRPr>
          </a:p>
          <a:p>
            <a:r>
              <a:rPr lang="en-US" sz="2000" u="sng" dirty="0">
                <a:solidFill>
                  <a:srgbClr val="0000FF"/>
                </a:solidFill>
                <a:uFill>
                  <a:solidFill>
                    <a:srgbClr val="0000FF"/>
                  </a:solidFill>
                </a:uFill>
                <a:hlinkClick r:id="rId6"/>
              </a:rPr>
              <a:t>Early Relational Health</a:t>
            </a:r>
            <a:endParaRPr lang="en-US" sz="2000" u="sng" dirty="0">
              <a:solidFill>
                <a:srgbClr val="0000FF"/>
              </a:solidFill>
              <a:uFill>
                <a:solidFill>
                  <a:srgbClr val="0000FF"/>
                </a:solidFill>
              </a:uFill>
            </a:endParaRPr>
          </a:p>
          <a:p>
            <a:r>
              <a:rPr lang="en-US" sz="2000" dirty="0">
                <a:hlinkClick r:id="rId7"/>
              </a:rPr>
              <a:t>Evidence-Based Interventions for Children Younger Than 5 Years</a:t>
            </a:r>
            <a:endParaRPr lang="en-US" sz="2000" dirty="0"/>
          </a:p>
          <a:p>
            <a:r>
              <a:rPr lang="en-US" sz="2000" dirty="0"/>
              <a:t>AAP Textbook of Pediatric Care: </a:t>
            </a:r>
            <a:r>
              <a:rPr lang="en-US" sz="2000" dirty="0">
                <a:hlinkClick r:id="rId8"/>
              </a:rPr>
              <a:t>Symptoms of Emotional Disturbance in Young Children</a:t>
            </a:r>
            <a:endParaRPr lang="en-US" sz="2000" dirty="0"/>
          </a:p>
        </p:txBody>
      </p:sp>
      <p:sp>
        <p:nvSpPr>
          <p:cNvPr id="3" name="Title 1">
            <a:extLst>
              <a:ext uri="{FF2B5EF4-FFF2-40B4-BE49-F238E27FC236}">
                <a16:creationId xmlns:a16="http://schemas.microsoft.com/office/drawing/2014/main" id="{8D75973C-A9EB-4740-90A3-E8868076F196}"/>
              </a:ext>
            </a:extLst>
          </p:cNvPr>
          <p:cNvSpPr txBox="1">
            <a:spLocks/>
          </p:cNvSpPr>
          <p:nvPr/>
        </p:nvSpPr>
        <p:spPr>
          <a:xfrm>
            <a:off x="1" y="769409"/>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kern="1200" dirty="0">
                <a:latin typeface="+mj-lt"/>
                <a:ea typeface="+mj-ea"/>
                <a:cs typeface="+mj-cs"/>
              </a:rPr>
              <a:t>Related AAP Policy and Resources</a:t>
            </a:r>
          </a:p>
        </p:txBody>
      </p:sp>
    </p:spTree>
    <p:extLst>
      <p:ext uri="{BB962C8B-B14F-4D97-AF65-F5344CB8AC3E}">
        <p14:creationId xmlns:p14="http://schemas.microsoft.com/office/powerpoint/2010/main" val="308028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68532B-CB3F-40E0-B092-ECFB56C143D6}"/>
              </a:ext>
            </a:extLst>
          </p:cNvPr>
          <p:cNvSpPr>
            <a:spLocks noGrp="1"/>
          </p:cNvSpPr>
          <p:nvPr>
            <p:ph idx="1"/>
          </p:nvPr>
        </p:nvSpPr>
        <p:spPr>
          <a:xfrm>
            <a:off x="354964" y="1929797"/>
            <a:ext cx="8434071" cy="4351338"/>
          </a:xfrm>
        </p:spPr>
        <p:txBody>
          <a:bodyPr/>
          <a:lstStyle/>
          <a:p>
            <a:r>
              <a:rPr lang="en-US" sz="2400" dirty="0">
                <a:hlinkClick r:id="rId3"/>
              </a:rPr>
              <a:t>Bright Futures Family-Center Care</a:t>
            </a:r>
            <a:endParaRPr lang="en-US" sz="2400" dirty="0"/>
          </a:p>
          <a:p>
            <a:r>
              <a:rPr lang="en-US" sz="2400" dirty="0">
                <a:hlinkClick r:id="rId4">
                  <a:extLst>
                    <a:ext uri="{A12FA001-AC4F-418D-AE19-62706E023703}">
                      <ahyp:hlinkClr xmlns:ahyp="http://schemas.microsoft.com/office/drawing/2018/hyperlinkcolor" val="tx"/>
                    </a:ext>
                  </a:extLst>
                </a:hlinkClick>
              </a:rPr>
              <a:t>Bright Futures Well-Child Visits: Parent and Patient Education</a:t>
            </a:r>
            <a:endParaRPr lang="en-US" sz="2400" dirty="0"/>
          </a:p>
          <a:p>
            <a:r>
              <a:rPr lang="en-US" sz="2400" dirty="0"/>
              <a:t>HealthyChildren.org – </a:t>
            </a:r>
            <a:r>
              <a:rPr lang="en-US" sz="2400" dirty="0">
                <a:hlinkClick r:id="rId5"/>
              </a:rPr>
              <a:t>Emotional Development: 2 Year Olds</a:t>
            </a:r>
            <a:endParaRPr lang="en-US" sz="2400" dirty="0"/>
          </a:p>
          <a:p>
            <a:r>
              <a:rPr lang="en-US" sz="2400" dirty="0"/>
              <a:t>HealthyChildren.org – </a:t>
            </a:r>
            <a:r>
              <a:rPr lang="en-US" sz="2400" dirty="0">
                <a:hlinkClick r:id="rId6"/>
              </a:rPr>
              <a:t>Toddler</a:t>
            </a:r>
            <a:r>
              <a:rPr lang="en-US" sz="2400" dirty="0"/>
              <a:t> </a:t>
            </a:r>
          </a:p>
          <a:p>
            <a:pPr marL="0" indent="0">
              <a:buNone/>
            </a:pPr>
            <a:endParaRPr lang="en-US" sz="2000" dirty="0"/>
          </a:p>
        </p:txBody>
      </p:sp>
      <p:sp>
        <p:nvSpPr>
          <p:cNvPr id="3" name="Title 1">
            <a:extLst>
              <a:ext uri="{FF2B5EF4-FFF2-40B4-BE49-F238E27FC236}">
                <a16:creationId xmlns:a16="http://schemas.microsoft.com/office/drawing/2014/main" id="{8D75973C-A9EB-4740-90A3-E8868076F196}"/>
              </a:ext>
            </a:extLst>
          </p:cNvPr>
          <p:cNvSpPr txBox="1">
            <a:spLocks/>
          </p:cNvSpPr>
          <p:nvPr/>
        </p:nvSpPr>
        <p:spPr>
          <a:xfrm>
            <a:off x="1" y="769409"/>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endParaRPr lang="en-US" sz="4000" kern="1200" dirty="0">
              <a:latin typeface="+mj-lt"/>
              <a:ea typeface="+mj-ea"/>
              <a:cs typeface="+mj-cs"/>
            </a:endParaRPr>
          </a:p>
        </p:txBody>
      </p:sp>
      <p:sp>
        <p:nvSpPr>
          <p:cNvPr id="8" name="Title 1">
            <a:extLst>
              <a:ext uri="{FF2B5EF4-FFF2-40B4-BE49-F238E27FC236}">
                <a16:creationId xmlns:a16="http://schemas.microsoft.com/office/drawing/2014/main" id="{36A090D8-85C3-4472-BA5B-B50395CC0F4C}"/>
              </a:ext>
            </a:extLst>
          </p:cNvPr>
          <p:cNvSpPr txBox="1">
            <a:spLocks/>
          </p:cNvSpPr>
          <p:nvPr/>
        </p:nvSpPr>
        <p:spPr>
          <a:xfrm>
            <a:off x="152401" y="921809"/>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kern="1200" dirty="0">
                <a:latin typeface="+mj-lt"/>
                <a:ea typeface="+mj-ea"/>
                <a:cs typeface="+mj-cs"/>
              </a:rPr>
              <a:t>Resources for Families</a:t>
            </a:r>
          </a:p>
        </p:txBody>
      </p:sp>
      <p:pic>
        <p:nvPicPr>
          <p:cNvPr id="5" name="Picture 4" descr="A picture containing text, monitor, electronics, screen&#10;&#10;Description automatically generated">
            <a:extLst>
              <a:ext uri="{FF2B5EF4-FFF2-40B4-BE49-F238E27FC236}">
                <a16:creationId xmlns:a16="http://schemas.microsoft.com/office/drawing/2014/main" id="{88ADF87B-C555-4F89-7896-D5D703D7C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03389" y="4225400"/>
            <a:ext cx="2369891" cy="1710791"/>
          </a:xfrm>
          <a:prstGeom prst="rect">
            <a:avLst/>
          </a:prstGeom>
        </p:spPr>
      </p:pic>
    </p:spTree>
    <p:extLst>
      <p:ext uri="{BB962C8B-B14F-4D97-AF65-F5344CB8AC3E}">
        <p14:creationId xmlns:p14="http://schemas.microsoft.com/office/powerpoint/2010/main" val="244423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152992-FADB-448D-AA2B-23DF23774268}"/>
              </a:ext>
            </a:extLst>
          </p:cNvPr>
          <p:cNvSpPr>
            <a:spLocks noGrp="1"/>
          </p:cNvSpPr>
          <p:nvPr>
            <p:ph idx="1"/>
          </p:nvPr>
        </p:nvSpPr>
        <p:spPr>
          <a:xfrm>
            <a:off x="628650" y="1572487"/>
            <a:ext cx="7886700" cy="4351338"/>
          </a:xfrm>
        </p:spPr>
        <p:txBody>
          <a:bodyPr/>
          <a:lstStyle/>
          <a:p>
            <a:pPr marL="514350" indent="-514350">
              <a:buFont typeface="+mj-lt"/>
              <a:buAutoNum type="arabicPeriod"/>
            </a:pPr>
            <a:r>
              <a:rPr lang="en-US" sz="1800" dirty="0"/>
              <a:t>Hagan JF, Shaw JS, Duncan PM, eds. </a:t>
            </a:r>
            <a:r>
              <a:rPr lang="en-US" sz="1800" i="1" dirty="0"/>
              <a:t>Bright Futures: Guidelines for Health Supervision of Infants, Children, and Adolescents</a:t>
            </a:r>
            <a:r>
              <a:rPr lang="en-US" sz="1800" dirty="0"/>
              <a:t>. 4th ed. American Academy of Pediatrics; 2017</a:t>
            </a:r>
          </a:p>
          <a:p>
            <a:pPr marL="514350" indent="-514350">
              <a:buFont typeface="+mj-lt"/>
              <a:buAutoNum type="arabicPeriod"/>
            </a:pPr>
            <a:r>
              <a:rPr lang="en-US" sz="1800" dirty="0"/>
              <a:t>Shaw JS, Hagan JF Jr, Shepard MT, Curry ES, Swanson JT, Janies KM, eds. Bright Futures Tool and Resource Kit. 2nd ed. American Academy of Pediatrics; 2019</a:t>
            </a:r>
            <a:endParaRPr lang="en-US" sz="1800" i="1" dirty="0"/>
          </a:p>
          <a:p>
            <a:pPr marL="514350" indent="-514350">
              <a:buFont typeface="+mj-lt"/>
              <a:buAutoNum type="arabicPeriod"/>
            </a:pPr>
            <a:r>
              <a:rPr lang="en-US" sz="1800" i="1" dirty="0"/>
              <a:t>Bright Futures: Guidelines for Health Supervision of Infants, Children, and Adolescents</a:t>
            </a:r>
            <a:r>
              <a:rPr lang="en-US" sz="1800" dirty="0"/>
              <a:t>, 4th Edition. Early Childhood Priorities Available online at: </a:t>
            </a:r>
            <a:r>
              <a:rPr lang="en-US" sz="1800" dirty="0">
                <a:hlinkClick r:id="rId3"/>
              </a:rPr>
              <a:t>https://www.aap.org/en/practice-management/bright-futures/bright-futures-materials-and-tools/bright-futures-presentations-and-handouts</a:t>
            </a:r>
            <a:r>
              <a:rPr lang="en-US" sz="1800" dirty="0"/>
              <a:t>. Accessed August 21</a:t>
            </a:r>
            <a:r>
              <a:rPr lang="en-US" sz="1800" dirty="0">
                <a:solidFill>
                  <a:schemeClr val="tx1"/>
                </a:solidFill>
              </a:rPr>
              <a:t>, 2022. </a:t>
            </a:r>
          </a:p>
          <a:p>
            <a:pPr marL="514350" indent="-514350">
              <a:buFont typeface="+mj-lt"/>
              <a:buAutoNum type="arabicPeriod"/>
            </a:pPr>
            <a:r>
              <a:rPr lang="en-US" sz="1800" dirty="0">
                <a:solidFill>
                  <a:schemeClr val="tx1"/>
                </a:solidFill>
              </a:rPr>
              <a:t>Bright Futures Previsit Questionnaire 2 Year Visit. Available for review online at: </a:t>
            </a:r>
            <a:r>
              <a:rPr lang="en-US" sz="1800" dirty="0">
                <a:solidFill>
                  <a:schemeClr val="tx1"/>
                </a:solidFill>
                <a:hlinkClick r:id="rId4"/>
              </a:rPr>
              <a:t>https://downloads.aap.org/AAP/PDF/Bright%20Futures/BFTRK_2Year_Visit.pdf</a:t>
            </a:r>
            <a:r>
              <a:rPr lang="en-US" sz="1800" dirty="0">
                <a:solidFill>
                  <a:schemeClr val="tx1"/>
                </a:solidFill>
              </a:rPr>
              <a:t>. Accessed August 21, 2022. </a:t>
            </a:r>
          </a:p>
          <a:p>
            <a:pPr marL="0" indent="0">
              <a:buNone/>
            </a:pPr>
            <a:endParaRPr lang="en-US" dirty="0"/>
          </a:p>
        </p:txBody>
      </p:sp>
      <p:sp>
        <p:nvSpPr>
          <p:cNvPr id="4" name="Title 1">
            <a:extLst>
              <a:ext uri="{FF2B5EF4-FFF2-40B4-BE49-F238E27FC236}">
                <a16:creationId xmlns:a16="http://schemas.microsoft.com/office/drawing/2014/main" id="{1BDA8CC3-0EB6-4F01-85A9-CAA8FAA63038}"/>
              </a:ext>
            </a:extLst>
          </p:cNvPr>
          <p:cNvSpPr txBox="1">
            <a:spLocks/>
          </p:cNvSpPr>
          <p:nvPr/>
        </p:nvSpPr>
        <p:spPr>
          <a:xfrm>
            <a:off x="0" y="806129"/>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a:spcAft>
                <a:spcPts val="600"/>
              </a:spcAft>
            </a:pPr>
            <a:r>
              <a:rPr lang="en-US" sz="4400" dirty="0"/>
              <a:t>Key References</a:t>
            </a:r>
            <a:endParaRPr lang="en-US" sz="4400" kern="1200" dirty="0">
              <a:latin typeface="+mj-lt"/>
              <a:ea typeface="+mj-ea"/>
              <a:cs typeface="+mj-cs"/>
            </a:endParaRPr>
          </a:p>
        </p:txBody>
      </p:sp>
    </p:spTree>
    <p:extLst>
      <p:ext uri="{BB962C8B-B14F-4D97-AF65-F5344CB8AC3E}">
        <p14:creationId xmlns:p14="http://schemas.microsoft.com/office/powerpoint/2010/main" val="3865994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7169" y="742905"/>
            <a:ext cx="7886700" cy="5214550"/>
          </a:xfrm>
        </p:spPr>
        <p:txBody>
          <a:bodyPr/>
          <a:lstStyle/>
          <a:p>
            <a:pPr marL="0" indent="0" algn="ctr">
              <a:buNone/>
            </a:pPr>
            <a:r>
              <a:rPr lang="en-US" sz="4400" b="1" dirty="0"/>
              <a:t>Pre-test</a:t>
            </a:r>
          </a:p>
          <a:p>
            <a:pPr marL="457200" lvl="1" indent="0">
              <a:buNone/>
            </a:pPr>
            <a:endParaRPr lang="en-US" sz="1200" dirty="0"/>
          </a:p>
          <a:p>
            <a:pPr marL="457200" lvl="1" indent="0" algn="ctr">
              <a:buNone/>
            </a:pPr>
            <a:r>
              <a:rPr lang="en-US" dirty="0"/>
              <a:t>Evaluate your knowledge about the topic before the mini training. Please click on the pre-test link below.</a:t>
            </a:r>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r>
              <a:rPr lang="en-US" dirty="0"/>
              <a:t> </a:t>
            </a:r>
          </a:p>
          <a:p>
            <a:pPr marL="457200" lvl="1" indent="0" algn="ctr">
              <a:buNone/>
            </a:pPr>
            <a:endParaRPr lang="en-US" b="1" dirty="0"/>
          </a:p>
          <a:p>
            <a:pPr marL="457200" lvl="1" indent="0" algn="ctr">
              <a:buNone/>
            </a:pPr>
            <a:endParaRPr lang="en-US" b="1" dirty="0"/>
          </a:p>
          <a:p>
            <a:pPr marL="457200" lvl="1" indent="0" algn="ctr">
              <a:buNone/>
            </a:pPr>
            <a:endParaRPr lang="en-US" b="1" dirty="0"/>
          </a:p>
          <a:p>
            <a:pPr marL="457200" lvl="1" indent="0" algn="ctr">
              <a:buNone/>
            </a:pPr>
            <a:endParaRPr lang="en-US" b="1" dirty="0"/>
          </a:p>
          <a:p>
            <a:pPr marL="457200" lvl="1" indent="0" algn="ctr">
              <a:buNone/>
            </a:pPr>
            <a:r>
              <a:rPr lang="en-US" b="1" dirty="0"/>
              <a:t>Please click on link to be routed to the </a:t>
            </a:r>
            <a:r>
              <a:rPr lang="en-US" b="1" dirty="0">
                <a:hlinkClick r:id="rId3"/>
              </a:rPr>
              <a:t>pre-test</a:t>
            </a:r>
            <a:endParaRPr lang="en-US" b="1" dirty="0"/>
          </a:p>
        </p:txBody>
      </p:sp>
      <p:pic>
        <p:nvPicPr>
          <p:cNvPr id="4" name="Picture 3" descr="A hand holding a pen and shading circles on a sheet">
            <a:extLst>
              <a:ext uri="{FF2B5EF4-FFF2-40B4-BE49-F238E27FC236}">
                <a16:creationId xmlns:a16="http://schemas.microsoft.com/office/drawing/2014/main" id="{B4AC188C-1471-436D-9BEB-C7C23432D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7067" y="2530646"/>
            <a:ext cx="3806904" cy="2221463"/>
          </a:xfrm>
          <a:prstGeom prst="rect">
            <a:avLst/>
          </a:prstGeom>
        </p:spPr>
      </p:pic>
      <p:sp>
        <p:nvSpPr>
          <p:cNvPr id="5" name="TextBox 4">
            <a:extLst>
              <a:ext uri="{FF2B5EF4-FFF2-40B4-BE49-F238E27FC236}">
                <a16:creationId xmlns:a16="http://schemas.microsoft.com/office/drawing/2014/main" id="{E459ED67-EDAA-4B7A-8DB1-87E5FB311B3F}"/>
              </a:ext>
            </a:extLst>
          </p:cNvPr>
          <p:cNvSpPr txBox="1"/>
          <p:nvPr/>
        </p:nvSpPr>
        <p:spPr>
          <a:xfrm>
            <a:off x="296495" y="6115095"/>
            <a:ext cx="4275505" cy="646331"/>
          </a:xfrm>
          <a:prstGeom prst="rect">
            <a:avLst/>
          </a:prstGeom>
          <a:noFill/>
        </p:spPr>
        <p:txBody>
          <a:bodyPr wrap="square">
            <a:spAutoFit/>
          </a:bodyPr>
          <a:lstStyle/>
          <a:p>
            <a:r>
              <a:rPr lang="en-US" b="0" i="0" dirty="0">
                <a:solidFill>
                  <a:srgbClr val="FF0000"/>
                </a:solidFill>
                <a:effectLst/>
              </a:rPr>
              <a:t>Note: This is for learning purposes only and is NOT approved for CME.</a:t>
            </a:r>
            <a:endParaRPr lang="en-US" dirty="0">
              <a:solidFill>
                <a:srgbClr val="FF0000"/>
              </a:solidFill>
            </a:endParaRPr>
          </a:p>
        </p:txBody>
      </p:sp>
    </p:spTree>
    <p:extLst>
      <p:ext uri="{BB962C8B-B14F-4D97-AF65-F5344CB8AC3E}">
        <p14:creationId xmlns:p14="http://schemas.microsoft.com/office/powerpoint/2010/main" val="288782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58265" y="784225"/>
            <a:ext cx="7886700" cy="1325563"/>
          </a:xfrm>
          <a:prstGeom prst="rect">
            <a:avLst/>
          </a:prstGeom>
        </p:spPr>
        <p:txBody>
          <a:bodyPr/>
          <a:lstStyle/>
          <a:p>
            <a:r>
              <a:rPr lang="en-US" sz="4400" dirty="0"/>
              <a:t>Main Objective</a:t>
            </a:r>
          </a:p>
        </p:txBody>
      </p:sp>
      <p:sp>
        <p:nvSpPr>
          <p:cNvPr id="6" name="Content Placeholder 1">
            <a:extLst>
              <a:ext uri="{FF2B5EF4-FFF2-40B4-BE49-F238E27FC236}">
                <a16:creationId xmlns:a16="http://schemas.microsoft.com/office/drawing/2014/main" id="{99931069-4A72-4FEA-8BC2-536528288D21}"/>
              </a:ext>
            </a:extLst>
          </p:cNvPr>
          <p:cNvSpPr>
            <a:spLocks noGrp="1"/>
          </p:cNvSpPr>
          <p:nvPr>
            <p:ph sz="half" idx="1"/>
          </p:nvPr>
        </p:nvSpPr>
        <p:spPr>
          <a:xfrm>
            <a:off x="628650" y="1825625"/>
            <a:ext cx="3886200" cy="4351338"/>
          </a:xfrm>
        </p:spPr>
        <p:txBody>
          <a:bodyPr>
            <a:normAutofit/>
          </a:bodyPr>
          <a:lstStyle/>
          <a:p>
            <a:pPr>
              <a:spcBef>
                <a:spcPts val="0"/>
              </a:spcBef>
              <a:spcAft>
                <a:spcPts val="600"/>
              </a:spcAft>
            </a:pPr>
            <a:r>
              <a:rPr lang="en-US" sz="2000" kern="1200" dirty="0">
                <a:effectLst/>
              </a:rPr>
              <a:t>To highlight the importance of social-emotional health in child development </a:t>
            </a:r>
          </a:p>
          <a:p>
            <a:pPr>
              <a:spcBef>
                <a:spcPts val="0"/>
              </a:spcBef>
              <a:spcAft>
                <a:spcPts val="600"/>
              </a:spcAft>
            </a:pPr>
            <a:r>
              <a:rPr lang="en-US" sz="2000" dirty="0">
                <a:effectLst/>
              </a:rPr>
              <a:t>To review basic social-emotional development in children ages 12-24 months</a:t>
            </a:r>
          </a:p>
          <a:p>
            <a:pPr>
              <a:spcBef>
                <a:spcPts val="0"/>
              </a:spcBef>
              <a:spcAft>
                <a:spcPts val="600"/>
              </a:spcAft>
            </a:pPr>
            <a:r>
              <a:rPr lang="en-US" sz="2000" dirty="0">
                <a:effectLst/>
              </a:rPr>
              <a:t>To reinforce the importance of providing compassionate and comprehensive anticipatory guidance to parents that facilitates nurturing their child’s social-emotional development </a:t>
            </a:r>
          </a:p>
          <a:p>
            <a:pPr>
              <a:spcBef>
                <a:spcPts val="0"/>
              </a:spcBef>
              <a:spcAft>
                <a:spcPts val="600"/>
              </a:spcAft>
            </a:pPr>
            <a:endParaRPr lang="en-US" sz="2200" dirty="0">
              <a:effectLst/>
            </a:endParaRPr>
          </a:p>
        </p:txBody>
      </p:sp>
      <p:pic>
        <p:nvPicPr>
          <p:cNvPr id="7" name="Picture 6" descr="Desk with stethoscope and computer keyboard">
            <a:extLst>
              <a:ext uri="{FF2B5EF4-FFF2-40B4-BE49-F238E27FC236}">
                <a16:creationId xmlns:a16="http://schemas.microsoft.com/office/drawing/2014/main" id="{F53554CD-2F2D-4C96-8809-C88CDA2AB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1"/>
          <a:stretch/>
        </p:blipFill>
        <p:spPr>
          <a:xfrm>
            <a:off x="4629150" y="1775750"/>
            <a:ext cx="3886200" cy="4351338"/>
          </a:xfrm>
          <a:prstGeom prst="rect">
            <a:avLst/>
          </a:prstGeom>
          <a:noFill/>
        </p:spPr>
      </p:pic>
    </p:spTree>
    <p:extLst>
      <p:ext uri="{BB962C8B-B14F-4D97-AF65-F5344CB8AC3E}">
        <p14:creationId xmlns:p14="http://schemas.microsoft.com/office/powerpoint/2010/main" val="358805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58265" y="784225"/>
            <a:ext cx="7886700" cy="756821"/>
          </a:xfrm>
          <a:prstGeom prst="rect">
            <a:avLst/>
          </a:prstGeom>
        </p:spPr>
        <p:txBody>
          <a:bodyPr/>
          <a:lstStyle/>
          <a:p>
            <a:r>
              <a:rPr lang="en-US" sz="4400" dirty="0"/>
              <a:t>Scope of Pediatrics</a:t>
            </a:r>
          </a:p>
        </p:txBody>
      </p:sp>
      <p:sp>
        <p:nvSpPr>
          <p:cNvPr id="8" name="Content Placeholder 1">
            <a:extLst>
              <a:ext uri="{FF2B5EF4-FFF2-40B4-BE49-F238E27FC236}">
                <a16:creationId xmlns:a16="http://schemas.microsoft.com/office/drawing/2014/main" id="{0E390CA7-9594-45BF-A121-409C6796EF4A}"/>
              </a:ext>
            </a:extLst>
          </p:cNvPr>
          <p:cNvSpPr>
            <a:spLocks noGrp="1"/>
          </p:cNvSpPr>
          <p:nvPr>
            <p:ph idx="1"/>
          </p:nvPr>
        </p:nvSpPr>
        <p:spPr>
          <a:xfrm>
            <a:off x="272265" y="1541046"/>
            <a:ext cx="8599470" cy="2510634"/>
          </a:xfrm>
        </p:spPr>
        <p:txBody>
          <a:bodyPr/>
          <a:lstStyle/>
          <a:p>
            <a:pPr>
              <a:lnSpc>
                <a:spcPct val="100000"/>
              </a:lnSpc>
              <a:spcBef>
                <a:spcPts val="0"/>
              </a:spcBef>
            </a:pPr>
            <a:r>
              <a:rPr lang="en-US" sz="2000" kern="1200" dirty="0">
                <a:effectLst/>
                <a:ea typeface="Calibri" panose="020F0502020204030204" pitchFamily="34" charset="0"/>
                <a:cs typeface="Times New Roman" panose="02020603050405020304" pitchFamily="18" charset="0"/>
              </a:rPr>
              <a:t>Social-emotional health is just as important as physical health</a:t>
            </a:r>
            <a:endParaRPr lang="en-US" sz="2000" dirty="0">
              <a:effectLst/>
              <a:ea typeface="Calibri" panose="020F0502020204030204" pitchFamily="34" charset="0"/>
              <a:cs typeface="Times New Roman" panose="02020603050405020304" pitchFamily="18" charset="0"/>
            </a:endParaRPr>
          </a:p>
          <a:p>
            <a:pPr>
              <a:lnSpc>
                <a:spcPct val="100000"/>
              </a:lnSpc>
              <a:spcBef>
                <a:spcPts val="0"/>
              </a:spcBef>
            </a:pPr>
            <a:r>
              <a:rPr lang="en-US" sz="2000" kern="1200" dirty="0">
                <a:effectLst/>
                <a:ea typeface="Calibri" panose="020F0502020204030204" pitchFamily="34" charset="0"/>
                <a:cs typeface="Times New Roman" panose="02020603050405020304" pitchFamily="18" charset="0"/>
              </a:rPr>
              <a:t>Social-emotional health and functioning can impact one’s future, which has implications for educational attainment, social functioning, and behavioral regulation later in life.</a:t>
            </a:r>
            <a:endParaRPr lang="en-US" sz="2000" dirty="0">
              <a:effectLst/>
              <a:ea typeface="Calibri" panose="020F0502020204030204" pitchFamily="34" charset="0"/>
              <a:cs typeface="Times New Roman" panose="02020603050405020304" pitchFamily="18" charset="0"/>
            </a:endParaRPr>
          </a:p>
          <a:p>
            <a:pPr>
              <a:lnSpc>
                <a:spcPct val="100000"/>
              </a:lnSpc>
              <a:spcBef>
                <a:spcPts val="0"/>
              </a:spcBef>
            </a:pPr>
            <a:r>
              <a:rPr lang="en-US" sz="2000" kern="1200" dirty="0">
                <a:effectLst/>
                <a:ea typeface="Calibri" panose="020F0502020204030204" pitchFamily="34" charset="0"/>
                <a:cs typeface="Times New Roman" panose="02020603050405020304" pitchFamily="18" charset="0"/>
              </a:rPr>
              <a:t>Healthy social-emotional development supports positive outcomes in all domains of development.</a:t>
            </a:r>
          </a:p>
          <a:p>
            <a:pPr>
              <a:lnSpc>
                <a:spcPct val="100000"/>
              </a:lnSpc>
              <a:spcBef>
                <a:spcPts val="0"/>
              </a:spcBef>
            </a:pPr>
            <a:r>
              <a:rPr lang="en-US" sz="2000" dirty="0">
                <a:ea typeface="Calibri" panose="020F0502020204030204" pitchFamily="34" charset="0"/>
                <a:cs typeface="Times New Roman" panose="02020603050405020304" pitchFamily="18" charset="0"/>
              </a:rPr>
              <a:t>Bright Futures/AAP recommends behavioral/social/emotional screening at every health supervision visit. </a:t>
            </a:r>
            <a:endParaRPr lang="en-US" sz="2000" dirty="0">
              <a:effectLst/>
              <a:ea typeface="Calibri" panose="020F0502020204030204" pitchFamily="34" charset="0"/>
              <a:cs typeface="Times New Roman" panose="02020603050405020304" pitchFamily="18" charset="0"/>
            </a:endParaRPr>
          </a:p>
          <a:p>
            <a:pPr marL="0" indent="0">
              <a:lnSpc>
                <a:spcPct val="100000"/>
              </a:lnSpc>
              <a:spcBef>
                <a:spcPts val="0"/>
              </a:spcBef>
              <a:buNone/>
            </a:pPr>
            <a:endParaRPr lang="en-US" sz="2000" dirty="0">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452B86C-F913-46C9-9200-1DE1AD30AD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968" y="4138168"/>
            <a:ext cx="3384475" cy="237546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65121F7-3697-42DD-BF04-80AB85EE05D7}"/>
              </a:ext>
            </a:extLst>
          </p:cNvPr>
          <p:cNvSpPr txBox="1"/>
          <p:nvPr/>
        </p:nvSpPr>
        <p:spPr>
          <a:xfrm>
            <a:off x="4339772" y="5476159"/>
            <a:ext cx="4368800" cy="461665"/>
          </a:xfrm>
          <a:prstGeom prst="rect">
            <a:avLst/>
          </a:prstGeom>
          <a:noFill/>
        </p:spPr>
        <p:txBody>
          <a:bodyPr wrap="square" rtlCol="0">
            <a:spAutoFit/>
          </a:bodyPr>
          <a:lstStyle/>
          <a:p>
            <a:r>
              <a:rPr lang="en-US" sz="1200" dirty="0"/>
              <a:t>Source:</a:t>
            </a:r>
            <a:r>
              <a:rPr lang="en-US" sz="1200" i="1" dirty="0"/>
              <a:t> </a:t>
            </a:r>
            <a:r>
              <a:rPr lang="en-US" sz="1200" i="1" dirty="0">
                <a:hlinkClick r:id="rId4"/>
              </a:rPr>
              <a:t>Bright Futures Guidelines</a:t>
            </a:r>
            <a:r>
              <a:rPr lang="en-US" sz="1200" dirty="0">
                <a:hlinkClick r:id="rId4"/>
              </a:rPr>
              <a:t>, 4th Edition Promoting Lifelong Health for Families and Communities</a:t>
            </a:r>
            <a:endParaRPr lang="en-US" sz="1200" dirty="0"/>
          </a:p>
        </p:txBody>
      </p:sp>
    </p:spTree>
    <p:extLst>
      <p:ext uri="{BB962C8B-B14F-4D97-AF65-F5344CB8AC3E}">
        <p14:creationId xmlns:p14="http://schemas.microsoft.com/office/powerpoint/2010/main" val="2954617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024E4-D96C-45AA-A862-15292C7A7C87}"/>
              </a:ext>
            </a:extLst>
          </p:cNvPr>
          <p:cNvSpPr>
            <a:spLocks noGrp="1"/>
          </p:cNvSpPr>
          <p:nvPr>
            <p:ph idx="1"/>
          </p:nvPr>
        </p:nvSpPr>
        <p:spPr>
          <a:xfrm>
            <a:off x="760609" y="2230390"/>
            <a:ext cx="7886700" cy="4351338"/>
          </a:xfrm>
        </p:spPr>
        <p:txBody>
          <a:bodyPr/>
          <a:lstStyle/>
          <a:p>
            <a:pPr>
              <a:lnSpc>
                <a:spcPct val="100000"/>
              </a:lnSpc>
              <a:spcBef>
                <a:spcPts val="0"/>
              </a:spcBef>
            </a:pPr>
            <a:r>
              <a:rPr lang="en-US" sz="2000" dirty="0">
                <a:ea typeface="Calibri" panose="020F0502020204030204" pitchFamily="34" charset="0"/>
                <a:cs typeface="Times New Roman" panose="02020603050405020304" pitchFamily="18" charset="0"/>
              </a:rPr>
              <a:t>As pediatric health care professionals, our approach to counseling parents on the social-emotional health of their child must be culturally sensitive and trauma-informed.</a:t>
            </a:r>
          </a:p>
          <a:p>
            <a:pPr marL="0" indent="0">
              <a:lnSpc>
                <a:spcPct val="100000"/>
              </a:lnSpc>
              <a:spcBef>
                <a:spcPts val="0"/>
              </a:spcBef>
              <a:buNone/>
            </a:pPr>
            <a:endParaRPr lang="en-US" sz="2000" dirty="0">
              <a:ea typeface="Calibri" panose="020F0502020204030204" pitchFamily="34" charset="0"/>
              <a:cs typeface="Times New Roman" panose="02020603050405020304" pitchFamily="18" charset="0"/>
            </a:endParaRPr>
          </a:p>
          <a:p>
            <a:pPr>
              <a:spcBef>
                <a:spcPts val="0"/>
              </a:spcBef>
            </a:pPr>
            <a:r>
              <a:rPr lang="en-US" sz="2000" kern="1200" dirty="0">
                <a:effectLst/>
                <a:ea typeface="Calibri" panose="020F0502020204030204" pitchFamily="34" charset="0"/>
                <a:cs typeface="Times New Roman" panose="02020603050405020304" pitchFamily="18" charset="0"/>
              </a:rPr>
              <a:t>The experience of racism, implicit bias, and discrimination are psychosocial stressors that negatively impact one’s social-emotional well-being and development. </a:t>
            </a:r>
            <a:endParaRPr lang="en-US" sz="2000" dirty="0">
              <a:effectLst/>
              <a:ea typeface="Calibri" panose="020F0502020204030204" pitchFamily="34" charset="0"/>
              <a:cs typeface="Times New Roman" panose="02020603050405020304" pitchFamily="18" charset="0"/>
            </a:endParaRPr>
          </a:p>
          <a:p>
            <a:pPr marL="0" indent="0">
              <a:buNone/>
            </a:pPr>
            <a:endParaRPr lang="en-US" dirty="0"/>
          </a:p>
        </p:txBody>
      </p:sp>
      <p:sp>
        <p:nvSpPr>
          <p:cNvPr id="3" name="Title 1">
            <a:extLst>
              <a:ext uri="{FF2B5EF4-FFF2-40B4-BE49-F238E27FC236}">
                <a16:creationId xmlns:a16="http://schemas.microsoft.com/office/drawing/2014/main" id="{F0AECD73-789A-4A8F-B6E0-648EA481A00C}"/>
              </a:ext>
            </a:extLst>
          </p:cNvPr>
          <p:cNvSpPr txBox="1">
            <a:spLocks/>
          </p:cNvSpPr>
          <p:nvPr/>
        </p:nvSpPr>
        <p:spPr>
          <a:xfrm>
            <a:off x="0" y="803275"/>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Factors to Consider in the </a:t>
            </a:r>
            <a:br>
              <a:rPr lang="en-US" sz="4400" dirty="0"/>
            </a:br>
            <a:r>
              <a:rPr lang="en-US" sz="4400" dirty="0"/>
              <a:t>Parent-Child Relationship</a:t>
            </a:r>
          </a:p>
        </p:txBody>
      </p:sp>
      <p:pic>
        <p:nvPicPr>
          <p:cNvPr id="4" name="Picture 3" descr="A robot illustration of a family">
            <a:extLst>
              <a:ext uri="{FF2B5EF4-FFF2-40B4-BE49-F238E27FC236}">
                <a16:creationId xmlns:a16="http://schemas.microsoft.com/office/drawing/2014/main" id="{FDA371E6-B1A2-4904-B42F-E0639156B6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691" y="4769377"/>
            <a:ext cx="3144283" cy="1768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045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024E4-D96C-45AA-A862-15292C7A7C87}"/>
              </a:ext>
            </a:extLst>
          </p:cNvPr>
          <p:cNvSpPr>
            <a:spLocks noGrp="1"/>
          </p:cNvSpPr>
          <p:nvPr>
            <p:ph idx="1"/>
          </p:nvPr>
        </p:nvSpPr>
        <p:spPr>
          <a:xfrm>
            <a:off x="860263" y="2447306"/>
            <a:ext cx="7423473" cy="3119304"/>
          </a:xfrm>
        </p:spPr>
        <p:txBody>
          <a:bodyPr/>
          <a:lstStyle/>
          <a:p>
            <a:pPr>
              <a:spcBef>
                <a:spcPts val="0"/>
              </a:spcBef>
            </a:pPr>
            <a:r>
              <a:rPr lang="en-US" sz="2000" dirty="0">
                <a:solidFill>
                  <a:srgbClr val="1B1F27"/>
                </a:solidFill>
              </a:rPr>
              <a:t>Support early relational health through the principles of a family-centered medical home and promoting </a:t>
            </a:r>
            <a:r>
              <a:rPr lang="en-US" sz="2000" b="1" dirty="0">
                <a:solidFill>
                  <a:srgbClr val="1B1F27"/>
                </a:solidFill>
              </a:rPr>
              <a:t>safe, stable, nurturing relationships</a:t>
            </a:r>
            <a:r>
              <a:rPr lang="en-US" sz="2000" dirty="0">
                <a:solidFill>
                  <a:srgbClr val="1B1F27"/>
                </a:solidFill>
              </a:rPr>
              <a:t> for all families.</a:t>
            </a:r>
          </a:p>
          <a:p>
            <a:pPr marL="0" indent="0">
              <a:spcBef>
                <a:spcPts val="0"/>
              </a:spcBef>
              <a:buNone/>
            </a:pPr>
            <a:endParaRPr lang="en-US" sz="2000" dirty="0">
              <a:solidFill>
                <a:srgbClr val="1B1F27"/>
              </a:solidFill>
              <a:latin typeface="Alegreya Sans" panose="00000500000000000000" pitchFamily="2" charset="0"/>
            </a:endParaRPr>
          </a:p>
          <a:p>
            <a:pPr>
              <a:spcBef>
                <a:spcPts val="0"/>
              </a:spcBef>
            </a:pPr>
            <a:r>
              <a:rPr lang="en-US" sz="2000" kern="1200" dirty="0">
                <a:effectLst/>
                <a:ea typeface="Calibri" panose="020F0502020204030204" pitchFamily="34" charset="0"/>
                <a:cs typeface="Times New Roman" panose="02020603050405020304" pitchFamily="18" charset="0"/>
              </a:rPr>
              <a:t>It is important to consider the detrimental and generational effects of discrimination when counseling parents and patients, to avoid inadvertently perpetuating health inequities.</a:t>
            </a:r>
          </a:p>
          <a:p>
            <a:pPr marL="0" indent="0">
              <a:spcBef>
                <a:spcPts val="0"/>
              </a:spcBef>
              <a:buNone/>
            </a:pPr>
            <a:endParaRPr lang="en-US" sz="2000" kern="1200" dirty="0">
              <a:effectLst/>
              <a:ea typeface="Calibri" panose="020F0502020204030204" pitchFamily="34" charset="0"/>
              <a:cs typeface="Times New Roman" panose="02020603050405020304" pitchFamily="18" charset="0"/>
            </a:endParaRPr>
          </a:p>
          <a:p>
            <a:pPr>
              <a:spcBef>
                <a:spcPts val="0"/>
              </a:spcBef>
            </a:pPr>
            <a:r>
              <a:rPr lang="en-US" sz="2000" dirty="0">
                <a:ea typeface="Calibri" panose="020F0502020204030204" pitchFamily="34" charset="0"/>
                <a:cs typeface="Times New Roman" panose="02020603050405020304" pitchFamily="18" charset="0"/>
              </a:rPr>
              <a:t>Keeping these issues in mind, pediatric health care professionals are in the position to help reduce toxic stress and promote the child’s and family’s resiliency.</a:t>
            </a:r>
          </a:p>
          <a:p>
            <a:pPr marL="0" indent="0">
              <a:buNone/>
            </a:pPr>
            <a:endParaRPr lang="en-US" dirty="0"/>
          </a:p>
        </p:txBody>
      </p:sp>
      <p:sp>
        <p:nvSpPr>
          <p:cNvPr id="6" name="Title 1">
            <a:extLst>
              <a:ext uri="{FF2B5EF4-FFF2-40B4-BE49-F238E27FC236}">
                <a16:creationId xmlns:a16="http://schemas.microsoft.com/office/drawing/2014/main" id="{91472CFB-0846-DAB9-C826-48759AB28521}"/>
              </a:ext>
            </a:extLst>
          </p:cNvPr>
          <p:cNvSpPr txBox="1">
            <a:spLocks/>
          </p:cNvSpPr>
          <p:nvPr/>
        </p:nvSpPr>
        <p:spPr>
          <a:xfrm>
            <a:off x="0" y="803275"/>
            <a:ext cx="9144000"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Factors to Consider in the </a:t>
            </a:r>
            <a:br>
              <a:rPr lang="en-US" sz="4400" dirty="0"/>
            </a:br>
            <a:r>
              <a:rPr lang="en-US" sz="4400" dirty="0"/>
              <a:t>Parent-Child Relationship</a:t>
            </a:r>
          </a:p>
        </p:txBody>
      </p:sp>
    </p:spTree>
    <p:extLst>
      <p:ext uri="{BB962C8B-B14F-4D97-AF65-F5344CB8AC3E}">
        <p14:creationId xmlns:p14="http://schemas.microsoft.com/office/powerpoint/2010/main" val="139701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4C7210-AB8D-495C-87FA-FF9830DA94C4}"/>
              </a:ext>
            </a:extLst>
          </p:cNvPr>
          <p:cNvSpPr txBox="1">
            <a:spLocks/>
          </p:cNvSpPr>
          <p:nvPr/>
        </p:nvSpPr>
        <p:spPr>
          <a:xfrm>
            <a:off x="127591" y="803275"/>
            <a:ext cx="8278222" cy="993775"/>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Case History</a:t>
            </a:r>
          </a:p>
        </p:txBody>
      </p:sp>
      <p:pic>
        <p:nvPicPr>
          <p:cNvPr id="4" name="Picture 3" descr="Feet of  child in yellow rubber boots jumping in puddle">
            <a:extLst>
              <a:ext uri="{FF2B5EF4-FFF2-40B4-BE49-F238E27FC236}">
                <a16:creationId xmlns:a16="http://schemas.microsoft.com/office/drawing/2014/main" id="{0BFE2F2A-6EA7-42C5-85EF-06BA992A18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047" y="1703387"/>
            <a:ext cx="3886200" cy="4351338"/>
          </a:xfrm>
          <a:prstGeom prst="rect">
            <a:avLst/>
          </a:prstGeom>
          <a:noFill/>
        </p:spPr>
      </p:pic>
      <p:sp>
        <p:nvSpPr>
          <p:cNvPr id="5" name="Content Placeholder 1">
            <a:extLst>
              <a:ext uri="{FF2B5EF4-FFF2-40B4-BE49-F238E27FC236}">
                <a16:creationId xmlns:a16="http://schemas.microsoft.com/office/drawing/2014/main" id="{373A0287-E9C4-4D0A-82CB-5093184229E5}"/>
              </a:ext>
            </a:extLst>
          </p:cNvPr>
          <p:cNvSpPr txBox="1">
            <a:spLocks/>
          </p:cNvSpPr>
          <p:nvPr/>
        </p:nvSpPr>
        <p:spPr>
          <a:xfrm>
            <a:off x="4266702" y="1950130"/>
            <a:ext cx="4480016" cy="39426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000" dirty="0"/>
              <a:t>The patient is a 2-year-old toddler in for a health supervision visit (has an older sister)</a:t>
            </a:r>
          </a:p>
          <a:p>
            <a:pPr>
              <a:spcBef>
                <a:spcPts val="0"/>
              </a:spcBef>
              <a:spcAft>
                <a:spcPts val="600"/>
              </a:spcAft>
            </a:pPr>
            <a:r>
              <a:rPr lang="en-US" sz="2000" dirty="0"/>
              <a:t>The patient’s parents are interested in getting her ready for daycare and pre-kindergarten, but they have some concerns about her behavior. </a:t>
            </a:r>
          </a:p>
          <a:p>
            <a:pPr>
              <a:spcBef>
                <a:spcPts val="0"/>
              </a:spcBef>
              <a:spcAft>
                <a:spcPts val="600"/>
              </a:spcAft>
            </a:pPr>
            <a:r>
              <a:rPr lang="en-US" sz="2000" dirty="0"/>
              <a:t>Her father worries about how her behavior may affect her interaction with other children</a:t>
            </a:r>
          </a:p>
          <a:p>
            <a:pPr>
              <a:spcBef>
                <a:spcPts val="0"/>
              </a:spcBef>
              <a:spcAft>
                <a:spcPts val="600"/>
              </a:spcAft>
            </a:pPr>
            <a:r>
              <a:rPr lang="en-US" sz="2000" dirty="0"/>
              <a:t>Both parents appear exhausted and remark that they are both working parents with busy schedules. </a:t>
            </a:r>
          </a:p>
        </p:txBody>
      </p:sp>
    </p:spTree>
    <p:extLst>
      <p:ext uri="{BB962C8B-B14F-4D97-AF65-F5344CB8AC3E}">
        <p14:creationId xmlns:p14="http://schemas.microsoft.com/office/powerpoint/2010/main" val="629859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CF4B9-9386-EF4E-A938-1992FA3BE842}"/>
              </a:ext>
            </a:extLst>
          </p:cNvPr>
          <p:cNvPicPr>
            <a:picLocks noChangeAspect="1"/>
          </p:cNvPicPr>
          <p:nvPr/>
        </p:nvPicPr>
        <p:blipFill>
          <a:blip r:embed="rId3"/>
          <a:stretch>
            <a:fillRect/>
          </a:stretch>
        </p:blipFill>
        <p:spPr>
          <a:xfrm>
            <a:off x="295275" y="706497"/>
            <a:ext cx="4601578" cy="5932427"/>
          </a:xfrm>
          <a:prstGeom prst="rect">
            <a:avLst/>
          </a:prstGeom>
        </p:spPr>
      </p:pic>
      <p:sp>
        <p:nvSpPr>
          <p:cNvPr id="8" name="Rectangular Callout 7">
            <a:extLst>
              <a:ext uri="{FF2B5EF4-FFF2-40B4-BE49-F238E27FC236}">
                <a16:creationId xmlns:a16="http://schemas.microsoft.com/office/drawing/2014/main" id="{52ECC264-9D7C-6A48-9657-B734D634CA2C}"/>
              </a:ext>
            </a:extLst>
          </p:cNvPr>
          <p:cNvSpPr/>
          <p:nvPr/>
        </p:nvSpPr>
        <p:spPr>
          <a:xfrm>
            <a:off x="5247270" y="1066686"/>
            <a:ext cx="3451363" cy="1631311"/>
          </a:xfrm>
          <a:prstGeom prst="wedgeRectCallout">
            <a:avLst>
              <a:gd name="adj1" fmla="val -68113"/>
              <a:gd name="adj2" fmla="val 1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662633D-F1F5-1247-BA9F-9BC718A21EDD}"/>
              </a:ext>
            </a:extLst>
          </p:cNvPr>
          <p:cNvSpPr txBox="1"/>
          <p:nvPr/>
        </p:nvSpPr>
        <p:spPr>
          <a:xfrm>
            <a:off x="5464037" y="1097511"/>
            <a:ext cx="3384688" cy="1569660"/>
          </a:xfrm>
          <a:prstGeom prst="rect">
            <a:avLst/>
          </a:prstGeom>
          <a:noFill/>
        </p:spPr>
        <p:txBody>
          <a:bodyPr wrap="square" rtlCol="0">
            <a:spAutoFit/>
          </a:bodyPr>
          <a:lstStyle/>
          <a:p>
            <a:r>
              <a:rPr lang="en-US" sz="1200" dirty="0">
                <a:solidFill>
                  <a:schemeClr val="bg1"/>
                </a:solidFill>
              </a:rPr>
              <a:t>“Behavioral Problems, I am worried that my daughter is becoming defiant and a bad child. She occasionally has tantrums when she doesn't get her way. Any deviation from her normal routine leads to a breakdown in her behavior. Despite us telling her "no" she will reach for objects that are dangerous. Sometimes she hits her sister.” </a:t>
            </a:r>
          </a:p>
        </p:txBody>
      </p:sp>
      <p:sp>
        <p:nvSpPr>
          <p:cNvPr id="9" name="Rectangular Callout 8">
            <a:extLst>
              <a:ext uri="{FF2B5EF4-FFF2-40B4-BE49-F238E27FC236}">
                <a16:creationId xmlns:a16="http://schemas.microsoft.com/office/drawing/2014/main" id="{D2C74868-8743-9947-ABDE-A399A9F14C5C}"/>
              </a:ext>
            </a:extLst>
          </p:cNvPr>
          <p:cNvSpPr/>
          <p:nvPr/>
        </p:nvSpPr>
        <p:spPr>
          <a:xfrm>
            <a:off x="5247271" y="4701382"/>
            <a:ext cx="3451363" cy="1300782"/>
          </a:xfrm>
          <a:prstGeom prst="wedgeRectCallout">
            <a:avLst>
              <a:gd name="adj1" fmla="val -68113"/>
              <a:gd name="adj2" fmla="val 86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“She has started saying "no" more often, and seems nosy, always wanting to explore new things. She requires frequent re-direction and won’t sit still. Her attention span seems short.”</a:t>
            </a:r>
          </a:p>
        </p:txBody>
      </p:sp>
      <p:sp>
        <p:nvSpPr>
          <p:cNvPr id="10" name="Rectangular Callout 9">
            <a:extLst>
              <a:ext uri="{FF2B5EF4-FFF2-40B4-BE49-F238E27FC236}">
                <a16:creationId xmlns:a16="http://schemas.microsoft.com/office/drawing/2014/main" id="{47DC2F50-8F4E-E940-9A2D-10EE99EEAE34}"/>
              </a:ext>
            </a:extLst>
          </p:cNvPr>
          <p:cNvSpPr/>
          <p:nvPr/>
        </p:nvSpPr>
        <p:spPr>
          <a:xfrm>
            <a:off x="5247271" y="3123729"/>
            <a:ext cx="3451363" cy="1300782"/>
          </a:xfrm>
          <a:prstGeom prst="wedgeRectCallout">
            <a:avLst>
              <a:gd name="adj1" fmla="val -69755"/>
              <a:gd name="adj2" fmla="val -595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“She is energetic and inquisitive. She has a wonderful sense of curiosity and a strong will. She seems to enjoy spending time with us as her parents.”</a:t>
            </a:r>
          </a:p>
        </p:txBody>
      </p:sp>
      <p:sp>
        <p:nvSpPr>
          <p:cNvPr id="7" name="Title 1">
            <a:extLst>
              <a:ext uri="{FF2B5EF4-FFF2-40B4-BE49-F238E27FC236}">
                <a16:creationId xmlns:a16="http://schemas.microsoft.com/office/drawing/2014/main" id="{52B607F0-F420-4709-B273-E1AF8AE03308}"/>
              </a:ext>
            </a:extLst>
          </p:cNvPr>
          <p:cNvSpPr txBox="1">
            <a:spLocks/>
          </p:cNvSpPr>
          <p:nvPr/>
        </p:nvSpPr>
        <p:spPr>
          <a:xfrm>
            <a:off x="745957" y="1"/>
            <a:ext cx="8133347" cy="574596"/>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t>Previsit Questionnaire</a:t>
            </a:r>
          </a:p>
        </p:txBody>
      </p:sp>
    </p:spTree>
    <p:extLst>
      <p:ext uri="{BB962C8B-B14F-4D97-AF65-F5344CB8AC3E}">
        <p14:creationId xmlns:p14="http://schemas.microsoft.com/office/powerpoint/2010/main" val="1054418061"/>
      </p:ext>
    </p:extLst>
  </p:cSld>
  <p:clrMapOvr>
    <a:masterClrMapping/>
  </p:clrMapOvr>
</p:sld>
</file>

<file path=ppt/theme/theme1.xml><?xml version="1.0" encoding="utf-8"?>
<a:theme xmlns:a="http://schemas.openxmlformats.org/drawingml/2006/main" name="Bright Futures Template 2017">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 Futures Template 2017.potx" id="{17DD4F11-685A-41AB-91F3-9BCF58E91899}" vid="{F3DC1931-FE85-480B-A896-6A9FE2FFC29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 Futures Template 2017.potx" id="{17DD4F11-685A-41AB-91F3-9BCF58E91899}" vid="{311B9CFA-6125-4CEB-B701-8E5C45A6F4B2}"/>
    </a:ext>
  </a:extLst>
</a:theme>
</file>

<file path=ppt/theme/theme3.xml><?xml version="1.0" encoding="utf-8"?>
<a:theme xmlns:a="http://schemas.openxmlformats.org/drawingml/2006/main" name="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_slides_final [Read-Only]" id="{7B0F1FD2-C716-450F-9B00-A0E0C926B991}" vid="{689E0410-9DE4-4F76-BDC3-F6830839049F}"/>
    </a:ext>
  </a:extLst>
</a:theme>
</file>

<file path=ppt/theme/theme4.xml><?xml version="1.0" encoding="utf-8"?>
<a:theme xmlns:a="http://schemas.openxmlformats.org/drawingml/2006/main" name="1_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_slides_final [Read-Only]" id="{7B0F1FD2-C716-450F-9B00-A0E0C926B991}" vid="{689E0410-9DE4-4F76-BDC3-F6830839049F}"/>
    </a:ext>
  </a:extLst>
</a:theme>
</file>

<file path=ppt/theme/theme5.xml><?xml version="1.0" encoding="utf-8"?>
<a:theme xmlns:a="http://schemas.openxmlformats.org/drawingml/2006/main" name="2_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C7C08868-7C62-3742-B465-BA3FDD346853}" vid="{19D8E3B7-CE60-3247-AD6D-538C4AA6667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Bright Futures Template 2017</Template>
  <TotalTime>8455</TotalTime>
  <Words>5465</Words>
  <Application>Microsoft Office PowerPoint</Application>
  <PresentationFormat>On-screen Show (4:3)</PresentationFormat>
  <Paragraphs>373</Paragraphs>
  <Slides>29</Slides>
  <Notes>29</Notes>
  <HiddenSlides>0</HiddenSlides>
  <MMClips>11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29</vt:i4>
      </vt:variant>
    </vt:vector>
  </HeadingPairs>
  <TitlesOfParts>
    <vt:vector size="43" baseType="lpstr">
      <vt:lpstr>Alegreya Sans</vt:lpstr>
      <vt:lpstr>Arial</vt:lpstr>
      <vt:lpstr>Calibri</vt:lpstr>
      <vt:lpstr>Calibri Light</vt:lpstr>
      <vt:lpstr>Cambria</vt:lpstr>
      <vt:lpstr>Georgia</vt:lpstr>
      <vt:lpstr>Lucida Grande</vt:lpstr>
      <vt:lpstr>Wingdings</vt:lpstr>
      <vt:lpstr>Bright Futures Template 2017</vt:lpstr>
      <vt:lpstr>Custom Design</vt:lpstr>
      <vt:lpstr>AAP_slides_final</vt:lpstr>
      <vt:lpstr>1_AAP_slides_final</vt:lpstr>
      <vt:lpstr>2_AAP_slides_final</vt:lpstr>
      <vt:lpstr>1_Custom Design</vt:lpstr>
      <vt:lpstr> AAP Bright Futures National Center Bright Futures: Guidelines for Health Supervision of Infants, Children,  and Adolescents, 4th Edition </vt:lpstr>
      <vt:lpstr>Author &amp; Disclosure Information</vt:lpstr>
      <vt:lpstr>PowerPoint Presentation</vt:lpstr>
      <vt:lpstr>Main Objective</vt:lpstr>
      <vt:lpstr>Scope of Pediatrics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Deborah Mullen</dc:creator>
  <cp:lastModifiedBy>Janies, Kathryn</cp:lastModifiedBy>
  <cp:revision>271</cp:revision>
  <dcterms:created xsi:type="dcterms:W3CDTF">2017-02-16T20:19:34Z</dcterms:created>
  <dcterms:modified xsi:type="dcterms:W3CDTF">2022-08-25T18:42:33Z</dcterms:modified>
</cp:coreProperties>
</file>