
<file path=[Content_Types].xml><?xml version="1.0" encoding="utf-8"?>
<Types xmlns="http://schemas.openxmlformats.org/package/2006/content-types">
  <Default Extension="bin" ContentType="application/vnd.ms-office.activeX"/>
  <Default Extension="jpeg" ContentType="image/jpeg"/>
  <Default Extension="m4a" ContentType="audi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1.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89" r:id="rId2"/>
    <p:sldId id="257" r:id="rId3"/>
    <p:sldId id="258" r:id="rId4"/>
    <p:sldId id="261" r:id="rId5"/>
    <p:sldId id="291" r:id="rId6"/>
    <p:sldId id="292" r:id="rId7"/>
    <p:sldId id="293" r:id="rId8"/>
    <p:sldId id="300" r:id="rId9"/>
    <p:sldId id="266" r:id="rId10"/>
    <p:sldId id="267" r:id="rId11"/>
    <p:sldId id="268" r:id="rId12"/>
    <p:sldId id="294" r:id="rId13"/>
    <p:sldId id="270" r:id="rId14"/>
    <p:sldId id="271" r:id="rId15"/>
    <p:sldId id="272" r:id="rId16"/>
    <p:sldId id="273" r:id="rId17"/>
    <p:sldId id="295" r:id="rId18"/>
    <p:sldId id="275" r:id="rId19"/>
    <p:sldId id="276" r:id="rId20"/>
    <p:sldId id="296" r:id="rId21"/>
    <p:sldId id="301" r:id="rId22"/>
    <p:sldId id="279" r:id="rId23"/>
    <p:sldId id="280" r:id="rId24"/>
    <p:sldId id="298" r:id="rId25"/>
    <p:sldId id="282" r:id="rId26"/>
    <p:sldId id="299" r:id="rId27"/>
    <p:sldId id="287" r:id="rId28"/>
    <p:sldId id="288" r:id="rId29"/>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C9B09C-909E-4380-BED9-0F39065E16A6}" name="Rosalinda Saucedo" initials="RS" userId="S::rsaucedo@aap.org::b8147cc3-5c2f-4f9b-8eec-6aa61379a568" providerId="AD"/>
  <p188:author id="{BB00A4A9-3D97-474A-905D-901797D26CED}" name="Janies, Kathryn" initials="JK" userId="S::kjanies@aap.org::9c960ff1-3833-4e4f-8726-6f77316cf6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52519" autoAdjust="0"/>
  </p:normalViewPr>
  <p:slideViewPr>
    <p:cSldViewPr snapToGrid="0">
      <p:cViewPr varScale="1">
        <p:scale>
          <a:sx n="60" d="100"/>
          <a:sy n="60" d="100"/>
        </p:scale>
        <p:origin x="2838" y="60"/>
      </p:cViewPr>
      <p:guideLst/>
    </p:cSldViewPr>
  </p:slideViewPr>
  <p:outlineViewPr>
    <p:cViewPr>
      <p:scale>
        <a:sx n="33" d="100"/>
        <a:sy n="33" d="100"/>
      </p:scale>
      <p:origin x="0" y="-5142"/>
    </p:cViewPr>
  </p:outlineViewPr>
  <p:notesTextViewPr>
    <p:cViewPr>
      <p:scale>
        <a:sx n="1" d="1"/>
        <a:sy n="1" d="1"/>
      </p:scale>
      <p:origin x="0" y="0"/>
    </p:cViewPr>
  </p:notesTextViewPr>
  <p:notesViewPr>
    <p:cSldViewPr snapToGrid="0">
      <p:cViewPr varScale="1">
        <p:scale>
          <a:sx n="49" d="100"/>
          <a:sy n="49" d="100"/>
        </p:scale>
        <p:origin x="241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5" name="Shape 595"/>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596" name="Shape 596"/>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a:spLocks noGrp="1" noRot="1" noChangeAspect="1"/>
          </p:cNvSpPr>
          <p:nvPr>
            <p:ph type="sldImg"/>
          </p:nvPr>
        </p:nvSpPr>
        <p:spPr>
          <a:prstGeom prst="rect">
            <a:avLst/>
          </a:prstGeom>
        </p:spPr>
        <p:txBody>
          <a:bodyPr/>
          <a:lstStyle/>
          <a:p>
            <a:endParaRPr dirty="0"/>
          </a:p>
        </p:txBody>
      </p:sp>
      <p:sp>
        <p:nvSpPr>
          <p:cNvPr id="600" name="Shape 600"/>
          <p:cNvSpPr>
            <a:spLocks noGrp="1"/>
          </p:cNvSpPr>
          <p:nvPr>
            <p:ph type="body" sz="quarter" idx="1"/>
          </p:nvPr>
        </p:nvSpPr>
        <p:spPr>
          <a:prstGeom prst="rect">
            <a:avLst/>
          </a:prstGeom>
        </p:spPr>
        <p:txBody>
          <a:bodyPr/>
          <a:lstStyle/>
          <a:p>
            <a:pPr>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Welcome to this Bright Futures mini training learning activity on </a:t>
            </a:r>
            <a:r>
              <a:rPr i="1" dirty="0">
                <a:latin typeface="Arial" panose="020B0604020202020204" pitchFamily="34" charset="0"/>
                <a:cs typeface="Arial" panose="020B0604020202020204" pitchFamily="34" charset="0"/>
              </a:rPr>
              <a:t>Promoting Social</a:t>
            </a:r>
            <a:r>
              <a:rPr lang="en-US" i="1" dirty="0">
                <a:latin typeface="Arial" panose="020B0604020202020204" pitchFamily="34" charset="0"/>
                <a:cs typeface="Arial" panose="020B0604020202020204" pitchFamily="34" charset="0"/>
              </a:rPr>
              <a:t>-</a:t>
            </a:r>
            <a:r>
              <a:rPr i="1" dirty="0">
                <a:latin typeface="Arial" panose="020B0604020202020204" pitchFamily="34" charset="0"/>
                <a:cs typeface="Arial" panose="020B0604020202020204" pitchFamily="34" charset="0"/>
              </a:rPr>
              <a:t>Emotional </a:t>
            </a:r>
            <a:r>
              <a:rPr lang="en-US" i="1" dirty="0">
                <a:latin typeface="Arial" panose="020B0604020202020204" pitchFamily="34" charset="0"/>
                <a:cs typeface="Arial" panose="020B0604020202020204" pitchFamily="34" charset="0"/>
              </a:rPr>
              <a:t>.</a:t>
            </a:r>
            <a:r>
              <a:rPr i="1" dirty="0">
                <a:latin typeface="Arial" panose="020B0604020202020204" pitchFamily="34" charset="0"/>
                <a:cs typeface="Arial" panose="020B0604020202020204" pitchFamily="34" charset="0"/>
              </a:rPr>
              <a:t>Health in Infancy</a:t>
            </a:r>
            <a:r>
              <a:rPr lang="en-US" i="1" dirty="0">
                <a:latin typeface="Arial" panose="020B0604020202020204" pitchFamily="34" charset="0"/>
                <a:cs typeface="Arial" panose="020B0604020202020204" pitchFamily="34" charset="0"/>
              </a:rPr>
              <a:t>.</a:t>
            </a:r>
            <a:endParaRPr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28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a:spLocks noGrp="1" noRot="1" noChangeAspect="1"/>
          </p:cNvSpPr>
          <p:nvPr>
            <p:ph type="sldImg"/>
          </p:nvPr>
        </p:nvSpPr>
        <p:spPr>
          <a:prstGeom prst="rect">
            <a:avLst/>
          </a:prstGeom>
        </p:spPr>
        <p:txBody>
          <a:bodyPr/>
          <a:lstStyle/>
          <a:p>
            <a:endParaRPr dirty="0"/>
          </a:p>
        </p:txBody>
      </p:sp>
      <p:sp>
        <p:nvSpPr>
          <p:cNvPr id="662" name="Shape 662"/>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lang="en-US" u="none" dirty="0">
                <a:latin typeface="Arial" panose="020B0604020202020204" pitchFamily="34" charset="0"/>
                <a:cs typeface="Arial" panose="020B0604020202020204" pitchFamily="34" charset="0"/>
              </a:rPr>
              <a:t>Consider giving</a:t>
            </a:r>
            <a:r>
              <a:rPr lang="en-US" u="none" baseline="0" dirty="0">
                <a:latin typeface="Arial" panose="020B0604020202020204" pitchFamily="34" charset="0"/>
                <a:cs typeface="Arial" panose="020B0604020202020204" pitchFamily="34" charset="0"/>
              </a:rPr>
              <a:t> the mother the Bright Futures Previsit Questionnaire (PVQ) and postpartum screening tool before the visit begins. </a:t>
            </a:r>
          </a:p>
          <a:p>
            <a:pPr>
              <a:defRPr sz="1400"/>
            </a:pPr>
            <a:endParaRPr lang="en-US" u="none" baseline="0" dirty="0">
              <a:latin typeface="Arial" panose="020B0604020202020204" pitchFamily="34" charset="0"/>
              <a:cs typeface="Arial" panose="020B0604020202020204" pitchFamily="34" charset="0"/>
            </a:endParaRPr>
          </a:p>
          <a:p>
            <a:pPr>
              <a:defRPr sz="1400"/>
            </a:pPr>
            <a:r>
              <a:rPr lang="en-US" u="none" baseline="0" dirty="0">
                <a:latin typeface="Arial" panose="020B0604020202020204" pitchFamily="34" charset="0"/>
                <a:cs typeface="Arial" panose="020B0604020202020204" pitchFamily="34" charset="0"/>
              </a:rPr>
              <a:t>The PVQ helps set the agenda - what the parent wants to talk about-, look for what’s going right with the child and family relationship, and obtain developmental surveillance information. </a:t>
            </a:r>
            <a:r>
              <a:rPr dirty="0">
                <a:latin typeface="Arial" panose="020B0604020202020204" pitchFamily="34" charset="0"/>
                <a:cs typeface="Arial" panose="020B0604020202020204" pitchFamily="34" charset="0"/>
              </a:rPr>
              <a:t>While you are reviewing the </a:t>
            </a:r>
            <a:r>
              <a:rPr lang="en-US" dirty="0">
                <a:latin typeface="Arial" panose="020B0604020202020204" pitchFamily="34" charset="0"/>
                <a:cs typeface="Arial" panose="020B0604020202020204" pitchFamily="34" charset="0"/>
              </a:rPr>
              <a:t>PVQ</a:t>
            </a:r>
            <a:r>
              <a:rPr dirty="0">
                <a:latin typeface="Arial" panose="020B0604020202020204" pitchFamily="34" charset="0"/>
                <a:cs typeface="Arial" panose="020B0604020202020204" pitchFamily="34" charset="0"/>
              </a:rPr>
              <a:t>, you not</a:t>
            </a:r>
            <a:r>
              <a:rPr lang="en-US" dirty="0">
                <a:latin typeface="Arial" panose="020B0604020202020204" pitchFamily="34" charset="0"/>
                <a:cs typeface="Arial" panose="020B0604020202020204" pitchFamily="34" charset="0"/>
              </a:rPr>
              <a:t>e</a:t>
            </a:r>
            <a:r>
              <a:rPr dirty="0">
                <a:latin typeface="Arial" panose="020B0604020202020204" pitchFamily="34" charset="0"/>
                <a:cs typeface="Arial" panose="020B0604020202020204" pitchFamily="34" charset="0"/>
              </a:rPr>
              <a:t> that the parent has concerns that “he refuses to take the bottle when I feed him and he’s very fussy.” </a:t>
            </a:r>
            <a:r>
              <a:rPr lang="en-US" dirty="0">
                <a:latin typeface="Arial" panose="020B0604020202020204" pitchFamily="34" charset="0"/>
                <a:cs typeface="Arial" panose="020B0604020202020204" pitchFamily="34" charset="0"/>
              </a:rPr>
              <a:t>Parent</a:t>
            </a:r>
            <a:r>
              <a:rPr lang="en-US" baseline="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focuses on the negative and can’t find a positive. During the visit, you should acknowledge and reinforce positive parent-infant interactions and discuss concerns.</a:t>
            </a:r>
            <a:endParaRPr lang="en-US" dirty="0">
              <a:latin typeface="Arial" panose="020B0604020202020204" pitchFamily="34" charset="0"/>
              <a:cs typeface="Arial" panose="020B0604020202020204" pitchFamily="34" charset="0"/>
            </a:endParaRPr>
          </a:p>
          <a:p>
            <a:pPr>
              <a:defRPr sz="1400"/>
            </a:pPr>
            <a:endParaRPr lang="en-US"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In the questions about </a:t>
            </a:r>
            <a:r>
              <a:rPr i="1" dirty="0">
                <a:latin typeface="Arial" panose="020B0604020202020204" pitchFamily="34" charset="0"/>
                <a:cs typeface="Arial" panose="020B0604020202020204" pitchFamily="34" charset="0"/>
              </a:rPr>
              <a:t>Living Situation and Food Security</a:t>
            </a: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parent</a:t>
            </a:r>
            <a:r>
              <a:rPr dirty="0">
                <a:latin typeface="Arial" panose="020B0604020202020204" pitchFamily="34" charset="0"/>
                <a:cs typeface="Arial" panose="020B0604020202020204" pitchFamily="34" charset="0"/>
              </a:rPr>
              <a:t> answered “yes” to food insecurity. </a:t>
            </a:r>
            <a:r>
              <a:rPr lang="en-US" dirty="0">
                <a:latin typeface="Arial" panose="020B0604020202020204" pitchFamily="34" charset="0"/>
                <a:cs typeface="Arial" panose="020B0604020202020204" pitchFamily="34" charset="0"/>
              </a:rPr>
              <a:t>The parent</a:t>
            </a:r>
            <a:r>
              <a:rPr dirty="0">
                <a:latin typeface="Arial" panose="020B0604020202020204" pitchFamily="34" charset="0"/>
                <a:cs typeface="Arial" panose="020B0604020202020204" pitchFamily="34" charset="0"/>
              </a:rPr>
              <a:t> also answered “yes” to </a:t>
            </a:r>
            <a:r>
              <a:rPr i="1" dirty="0">
                <a:latin typeface="Arial" panose="020B0604020202020204" pitchFamily="34" charset="0"/>
                <a:cs typeface="Arial" panose="020B0604020202020204" pitchFamily="34" charset="0"/>
              </a:rPr>
              <a:t>Alcohol and Drugs</a:t>
            </a:r>
            <a:r>
              <a:rPr dirty="0">
                <a:latin typeface="Arial" panose="020B0604020202020204" pitchFamily="34" charset="0"/>
                <a:cs typeface="Arial" panose="020B0604020202020204" pitchFamily="34" charset="0"/>
              </a:rPr>
              <a:t>. In terms of </a:t>
            </a:r>
            <a:r>
              <a:rPr i="1" dirty="0">
                <a:latin typeface="Arial" panose="020B0604020202020204" pitchFamily="34" charset="0"/>
                <a:cs typeface="Arial" panose="020B0604020202020204" pitchFamily="34" charset="0"/>
              </a:rPr>
              <a:t>Your Baby’s Development</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parent</a:t>
            </a: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checks</a:t>
            </a:r>
            <a:r>
              <a:rPr dirty="0">
                <a:latin typeface="Arial" panose="020B0604020202020204" pitchFamily="34" charset="0"/>
                <a:cs typeface="Arial" panose="020B0604020202020204" pitchFamily="34" charset="0"/>
              </a:rPr>
              <a:t> that baby does not sleep by himself and cannot calm himself.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noRot="1" noChangeAspect="1"/>
          </p:cNvSpPr>
          <p:nvPr>
            <p:ph type="sldImg"/>
          </p:nvPr>
        </p:nvSpPr>
        <p:spPr>
          <a:prstGeom prst="rect">
            <a:avLst/>
          </a:prstGeom>
        </p:spPr>
        <p:txBody>
          <a:bodyPr/>
          <a:lstStyle/>
          <a:p>
            <a:endParaRPr dirty="0"/>
          </a:p>
        </p:txBody>
      </p:sp>
      <p:sp>
        <p:nvSpPr>
          <p:cNvPr id="667" name="Shape 667"/>
          <p:cNvSpPr>
            <a:spLocks noGrp="1"/>
          </p:cNvSpPr>
          <p:nvPr>
            <p:ph type="body" sz="quarter" idx="1"/>
          </p:nvPr>
        </p:nvSpPr>
        <p:spPr>
          <a:prstGeom prst="rect">
            <a:avLst/>
          </a:prstGeom>
        </p:spPr>
        <p:txBody>
          <a:bodyPr/>
          <a:lstStyle/>
          <a:p>
            <a:pPr defTabSz="931774">
              <a:defRPr sz="1400"/>
            </a:pPr>
            <a:r>
              <a:rPr lang="en-US" b="1" u="sng" dirty="0"/>
              <a:t>Facilitator</a:t>
            </a:r>
            <a:r>
              <a:rPr lang="en-US" b="1" u="sng" baseline="0" dirty="0"/>
              <a:t> Guide:</a:t>
            </a:r>
          </a:p>
          <a:p>
            <a:pPr>
              <a:defRPr sz="1400"/>
            </a:pPr>
            <a:r>
              <a:rPr dirty="0">
                <a:latin typeface="Arial" panose="020B0604020202020204" pitchFamily="34" charset="0"/>
                <a:cs typeface="Arial" panose="020B0604020202020204" pitchFamily="34" charset="0"/>
              </a:rPr>
              <a:t>You review the Edinburgh Postnatal Depression Scale</a:t>
            </a:r>
            <a:r>
              <a:rPr lang="en-US" baseline="0" dirty="0">
                <a:latin typeface="Arial" panose="020B0604020202020204" pitchFamily="34" charset="0"/>
                <a:cs typeface="Arial" panose="020B0604020202020204" pitchFamily="34" charset="0"/>
              </a:rPr>
              <a:t> (postpartum depression screening tool)</a:t>
            </a:r>
            <a:r>
              <a:rPr dirty="0">
                <a:latin typeface="Arial" panose="020B0604020202020204" pitchFamily="34" charset="0"/>
                <a:cs typeface="Arial" panose="020B0604020202020204" pitchFamily="34" charset="0"/>
              </a:rPr>
              <a:t>. Responses are scored 0, 1, 2 and 3 based on the seriousness of the symptom</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Items 3, 5 to 10 are reverse scored (ie, 3, 2, 1, and 0).</a:t>
            </a:r>
            <a:r>
              <a:rPr lang="en-US" baseline="0" dirty="0">
                <a:latin typeface="Arial" panose="020B0604020202020204" pitchFamily="34" charset="0"/>
                <a:cs typeface="Arial" panose="020B0604020202020204" pitchFamily="34" charset="0"/>
              </a:rPr>
              <a:t> </a:t>
            </a:r>
          </a:p>
          <a:p>
            <a:pPr>
              <a:defRPr sz="1400"/>
            </a:pPr>
            <a:endParaRPr lang="en-US" baseline="0"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The total score is found by adding together the scores for each of the 10 items.  Mothers scoring above (12 or 13) are likely to be suffering from depression and should seek medical attention.</a:t>
            </a:r>
            <a:r>
              <a:rPr lang="en-US" baseline="0" dirty="0">
                <a:latin typeface="Arial" panose="020B0604020202020204" pitchFamily="34" charset="0"/>
                <a:cs typeface="Arial" panose="020B0604020202020204" pitchFamily="34" charset="0"/>
              </a:rPr>
              <a:t> </a:t>
            </a:r>
          </a:p>
          <a:p>
            <a:pPr>
              <a:defRPr sz="1400"/>
            </a:pPr>
            <a:endParaRPr lang="en-US" baseline="0"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The mother’s </a:t>
            </a:r>
            <a:r>
              <a:rPr lang="en-US" baseline="0" dirty="0">
                <a:latin typeface="Arial" panose="020B0604020202020204" pitchFamily="34" charset="0"/>
                <a:cs typeface="Arial" panose="020B0604020202020204" pitchFamily="34" charset="0"/>
              </a:rPr>
              <a:t>postpartum depression screening tool </a:t>
            </a:r>
            <a:r>
              <a:rPr dirty="0">
                <a:latin typeface="Arial" panose="020B0604020202020204" pitchFamily="34" charset="0"/>
                <a:cs typeface="Arial" panose="020B0604020202020204" pitchFamily="34" charset="0"/>
              </a:rPr>
              <a:t>has a score of </a:t>
            </a:r>
            <a:r>
              <a:rPr b="0" u="none" dirty="0">
                <a:latin typeface="Arial" panose="020B0604020202020204" pitchFamily="34" charset="0"/>
                <a:cs typeface="Arial" panose="020B0604020202020204" pitchFamily="34" charset="0"/>
              </a:rPr>
              <a:t>12</a:t>
            </a:r>
            <a:r>
              <a:rPr dirty="0">
                <a:latin typeface="Arial" panose="020B0604020202020204" pitchFamily="34" charset="0"/>
                <a:cs typeface="Arial" panose="020B0604020202020204" pitchFamily="34" charset="0"/>
              </a:rPr>
              <a:t> which indicates she may likely be suffering from postpartum depression.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dirty="0"/>
          </a:p>
        </p:txBody>
      </p:sp>
      <p:sp>
        <p:nvSpPr>
          <p:cNvPr id="627" name="Shape 627"/>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lang="en-US" dirty="0">
                <a:latin typeface="Arial" panose="020B0604020202020204" pitchFamily="34" charset="0"/>
                <a:cs typeface="Arial" panose="020B0604020202020204" pitchFamily="34" charset="0"/>
              </a:rPr>
              <a:t>It is important to observe the parent and child interaction during the health supervision visit. </a:t>
            </a:r>
          </a:p>
          <a:p>
            <a:pPr>
              <a:defRPr sz="1400"/>
            </a:pPr>
            <a:endParaRPr lang="en-US"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Observation focuses on:</a:t>
            </a:r>
          </a:p>
          <a:p>
            <a:pPr marL="291179" indent="-291179">
              <a:buSzPct val="100000"/>
              <a:buFont typeface="Arial" panose="020B0604020202020204" pitchFamily="34" charset="0"/>
              <a:buChar char="•"/>
              <a:defRPr sz="1400"/>
            </a:pPr>
            <a:r>
              <a:rPr lang="en-US" dirty="0">
                <a:latin typeface="Arial" panose="020B0604020202020204" pitchFamily="34" charset="0"/>
                <a:cs typeface="Arial" panose="020B0604020202020204" pitchFamily="34" charset="0"/>
              </a:rPr>
              <a:t>Are the parent and infant responsive to one another (eg, holding, talking, smiling, providing toys for play and distraction, especially during the examination)?</a:t>
            </a:r>
          </a:p>
          <a:p>
            <a:pPr marL="291179" indent="-291179">
              <a:buSzPct val="100000"/>
              <a:buFont typeface="Arial" panose="020B0604020202020204" pitchFamily="34" charset="0"/>
              <a:buChar char="•"/>
              <a:defRPr sz="1400"/>
            </a:pPr>
            <a:r>
              <a:rPr lang="en-US" dirty="0">
                <a:latin typeface="Arial" panose="020B0604020202020204" pitchFamily="34" charset="0"/>
                <a:cs typeface="Arial" panose="020B0604020202020204" pitchFamily="34" charset="0"/>
              </a:rPr>
              <a:t>Is the parent aware of, responsive to, and effective in responding to the infant?</a:t>
            </a:r>
          </a:p>
          <a:p>
            <a:pPr marL="291179" indent="-291179">
              <a:buSzPct val="100000"/>
              <a:buFont typeface="Arial" panose="020B0604020202020204" pitchFamily="34" charset="0"/>
              <a:buChar char="•"/>
              <a:defRPr sz="1400"/>
            </a:pPr>
            <a:r>
              <a:rPr lang="en-US" dirty="0">
                <a:latin typeface="Arial" panose="020B0604020202020204" pitchFamily="34" charset="0"/>
                <a:cs typeface="Arial" panose="020B0604020202020204" pitchFamily="34" charset="0"/>
              </a:rPr>
              <a:t>Does the</a:t>
            </a:r>
            <a:r>
              <a:rPr lang="en-US" baseline="0" dirty="0">
                <a:latin typeface="Arial" panose="020B0604020202020204" pitchFamily="34" charset="0"/>
                <a:cs typeface="Arial" panose="020B0604020202020204" pitchFamily="34" charset="0"/>
              </a:rPr>
              <a:t> parent</a:t>
            </a:r>
            <a:r>
              <a:rPr lang="en-US" dirty="0">
                <a:latin typeface="Arial" panose="020B0604020202020204" pitchFamily="34" charset="0"/>
                <a:cs typeface="Arial" panose="020B0604020202020204" pitchFamily="34" charset="0"/>
              </a:rPr>
              <a:t> express and show comfort and confidence with their infant?</a:t>
            </a:r>
          </a:p>
          <a:p>
            <a:pPr marL="291179" indent="-291179">
              <a:buSzPct val="100000"/>
              <a:buFont typeface="Arial" panose="020B0604020202020204" pitchFamily="34" charset="0"/>
              <a:buChar char="•"/>
              <a:defRPr sz="1400"/>
            </a:pPr>
            <a:r>
              <a:rPr lang="en-US" dirty="0">
                <a:latin typeface="Arial" panose="020B0604020202020204" pitchFamily="34" charset="0"/>
                <a:cs typeface="Arial" panose="020B0604020202020204" pitchFamily="34" charset="0"/>
              </a:rPr>
              <a:t>Does the parent-­infant relationship demonstrate comfort, adequate feeding/eating, and response to the infant’s cues?</a:t>
            </a:r>
          </a:p>
          <a:p>
            <a:pPr marL="291179" indent="-291179">
              <a:buSzPct val="100000"/>
              <a:buFont typeface="Arial" panose="020B0604020202020204" pitchFamily="34" charset="0"/>
              <a:buChar char="•"/>
              <a:defRPr sz="1400"/>
            </a:pPr>
            <a:r>
              <a:rPr lang="en-US" dirty="0">
                <a:latin typeface="Arial" panose="020B0604020202020204" pitchFamily="34" charset="0"/>
                <a:cs typeface="Arial" panose="020B0604020202020204" pitchFamily="34" charset="0"/>
              </a:rPr>
              <a:t>If the infant is given a book, what is the parent’s response (eg, react with pleasure, show puzzlement, put book away)?</a:t>
            </a:r>
          </a:p>
          <a:p>
            <a:pPr marL="291179" indent="-291179">
              <a:buSzPct val="100000"/>
              <a:buFont typeface="Arial" panose="020B0604020202020204" pitchFamily="34" charset="0"/>
              <a:buChar char="•"/>
              <a:defRPr sz="1400"/>
            </a:pPr>
            <a:r>
              <a:rPr lang="en-US" dirty="0">
                <a:latin typeface="Arial" panose="020B0604020202020204" pitchFamily="34" charset="0"/>
                <a:cs typeface="Arial" panose="020B0604020202020204" pitchFamily="34" charset="0"/>
              </a:rPr>
              <a:t>Does the parent appear to be happy, content, at ease, depressed, tearful, angry, anxious, fatigued, over­whelmed, or uncomfortable?</a:t>
            </a:r>
          </a:p>
        </p:txBody>
      </p:sp>
    </p:spTree>
    <p:extLst>
      <p:ext uri="{BB962C8B-B14F-4D97-AF65-F5344CB8AC3E}">
        <p14:creationId xmlns:p14="http://schemas.microsoft.com/office/powerpoint/2010/main" val="98936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Shape 676"/>
          <p:cNvSpPr>
            <a:spLocks noGrp="1" noRot="1" noChangeAspect="1"/>
          </p:cNvSpPr>
          <p:nvPr>
            <p:ph type="sldImg"/>
          </p:nvPr>
        </p:nvSpPr>
        <p:spPr>
          <a:prstGeom prst="rect">
            <a:avLst/>
          </a:prstGeom>
        </p:spPr>
        <p:txBody>
          <a:bodyPr/>
          <a:lstStyle/>
          <a:p>
            <a:endParaRPr dirty="0"/>
          </a:p>
        </p:txBody>
      </p:sp>
      <p:sp>
        <p:nvSpPr>
          <p:cNvPr id="677" name="Shape 677"/>
          <p:cNvSpPr>
            <a:spLocks noGrp="1"/>
          </p:cNvSpPr>
          <p:nvPr>
            <p:ph type="body" sz="quarter" idx="1"/>
          </p:nvPr>
        </p:nvSpPr>
        <p:spPr>
          <a:prstGeom prst="rect">
            <a:avLst/>
          </a:prstGeom>
        </p:spPr>
        <p:txBody>
          <a:bodyPr/>
          <a:lstStyle>
            <a:lvl1pPr>
              <a:defRPr sz="1400"/>
            </a:lvl1pPr>
          </a:lstStyle>
          <a:p>
            <a:pPr defTabSz="931774">
              <a:defRPr/>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r>
              <a:rPr lang="en-US" dirty="0">
                <a:latin typeface="Arial" panose="020B0604020202020204" pitchFamily="34" charset="0"/>
                <a:cs typeface="Arial" panose="020B0604020202020204" pitchFamily="34" charset="0"/>
              </a:rPr>
              <a:t>Pediatric health care professionals </a:t>
            </a:r>
            <a:r>
              <a:rPr dirty="0">
                <a:latin typeface="Arial" panose="020B0604020202020204" pitchFamily="34" charset="0"/>
                <a:cs typeface="Arial" panose="020B0604020202020204" pitchFamily="34" charset="0"/>
              </a:rPr>
              <a:t>should observe the attachment style and pattern during clinical encounters with infant</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and parent</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They should give anticipatory guidance to assist families in enhancing secure development. Three patterns of attachment have been described by Bowlby</a:t>
            </a:r>
            <a:r>
              <a:rPr lang="en-US" dirty="0">
                <a:latin typeface="Arial" panose="020B0604020202020204" pitchFamily="34" charset="0"/>
                <a:cs typeface="Arial" panose="020B0604020202020204" pitchFamily="34" charset="0"/>
              </a:rPr>
              <a:t> (see reference)</a:t>
            </a:r>
            <a:r>
              <a:rPr dirty="0">
                <a:latin typeface="Arial" panose="020B0604020202020204" pitchFamily="34" charset="0"/>
                <a:cs typeface="Arial" panose="020B0604020202020204" pitchFamily="34"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noRot="1" noChangeAspect="1"/>
          </p:cNvSpPr>
          <p:nvPr>
            <p:ph type="sldImg"/>
          </p:nvPr>
        </p:nvSpPr>
        <p:spPr>
          <a:prstGeom prst="rect">
            <a:avLst/>
          </a:prstGeom>
        </p:spPr>
        <p:txBody>
          <a:bodyPr/>
          <a:lstStyle/>
          <a:p>
            <a:endParaRPr dirty="0"/>
          </a:p>
        </p:txBody>
      </p:sp>
      <p:sp>
        <p:nvSpPr>
          <p:cNvPr id="683" name="Shape 683"/>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Signs of possible problems in emotional well-being in infants are described</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If the infant appear</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to have problems with emotional development, </a:t>
            </a:r>
            <a:r>
              <a:rPr lang="en-US" dirty="0">
                <a:latin typeface="Arial" panose="020B0604020202020204" pitchFamily="34" charset="0"/>
                <a:cs typeface="Arial" panose="020B0604020202020204" pitchFamily="34" charset="0"/>
              </a:rPr>
              <a:t>the pediatric </a:t>
            </a:r>
            <a:r>
              <a:rPr dirty="0">
                <a:latin typeface="Arial" panose="020B0604020202020204" pitchFamily="34" charset="0"/>
                <a:cs typeface="Arial" panose="020B0604020202020204" pitchFamily="34" charset="0"/>
              </a:rPr>
              <a:t>health care professional should determine the degree with the primary caregiver </a:t>
            </a:r>
            <a:r>
              <a:rPr lang="en-US" dirty="0">
                <a:latin typeface="Arial" panose="020B0604020202020204" pitchFamily="34" charset="0"/>
                <a:cs typeface="Arial" panose="020B0604020202020204" pitchFamily="34" charset="0"/>
              </a:rPr>
              <a:t>as they </a:t>
            </a:r>
            <a:r>
              <a:rPr dirty="0">
                <a:latin typeface="Arial" panose="020B0604020202020204" pitchFamily="34" charset="0"/>
                <a:cs typeface="Arial" panose="020B0604020202020204" pitchFamily="34" charset="0"/>
              </a:rPr>
              <a:t>may be experiencing mental health issues.</a:t>
            </a:r>
            <a:endParaRPr lang="en-US" dirty="0">
              <a:latin typeface="Arial" panose="020B0604020202020204" pitchFamily="34" charset="0"/>
              <a:cs typeface="Arial" panose="020B0604020202020204" pitchFamily="34" charset="0"/>
            </a:endParaRPr>
          </a:p>
          <a:p>
            <a:pPr>
              <a:defRPr sz="1400"/>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a:spLocks noGrp="1" noRot="1" noChangeAspect="1"/>
          </p:cNvSpPr>
          <p:nvPr>
            <p:ph type="sldImg"/>
          </p:nvPr>
        </p:nvSpPr>
        <p:spPr>
          <a:prstGeom prst="rect">
            <a:avLst/>
          </a:prstGeom>
        </p:spPr>
        <p:txBody>
          <a:bodyPr/>
          <a:lstStyle/>
          <a:p>
            <a:endParaRPr dirty="0"/>
          </a:p>
        </p:txBody>
      </p:sp>
      <p:sp>
        <p:nvSpPr>
          <p:cNvPr id="689" name="Shape 689"/>
          <p:cNvSpPr>
            <a:spLocks noGrp="1"/>
          </p:cNvSpPr>
          <p:nvPr>
            <p:ph type="body" sz="quarter" idx="1"/>
          </p:nvPr>
        </p:nvSpPr>
        <p:spPr>
          <a:prstGeom prst="rect">
            <a:avLst/>
          </a:prstGeom>
        </p:spPr>
        <p:txBody>
          <a:bodyPr/>
          <a:lstStyle>
            <a:lvl1pPr>
              <a:defRPr sz="1400"/>
            </a:lvl1pPr>
          </a:lstStyle>
          <a:p>
            <a:pPr defTabSz="931774">
              <a:defRPr/>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r>
              <a:rPr dirty="0">
                <a:latin typeface="Arial" panose="020B0604020202020204" pitchFamily="34" charset="0"/>
                <a:cs typeface="Arial" panose="020B0604020202020204" pitchFamily="34" charset="0"/>
              </a:rPr>
              <a:t>Child maltreatment or abuse can occur in any family. Without identification and intervention, unchecked stressors in a household can lead to neglect or abuse.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prstGeom prst="rect">
            <a:avLst/>
          </a:prstGeom>
        </p:spPr>
        <p:txBody>
          <a:bodyPr/>
          <a:lstStyle/>
          <a:p>
            <a:endParaRPr dirty="0"/>
          </a:p>
        </p:txBody>
      </p:sp>
      <p:sp>
        <p:nvSpPr>
          <p:cNvPr id="695" name="Shape 695"/>
          <p:cNvSpPr>
            <a:spLocks noGrp="1"/>
          </p:cNvSpPr>
          <p:nvPr>
            <p:ph type="body" sz="quarter" idx="1"/>
          </p:nvPr>
        </p:nvSpPr>
        <p:spPr>
          <a:prstGeom prst="rect">
            <a:avLst/>
          </a:prstGeom>
        </p:spPr>
        <p:txBody>
          <a:bodyPr/>
          <a:lstStyle>
            <a:lvl1pPr>
              <a:defRPr sz="1400"/>
            </a:lvl1pPr>
          </a:lstStyle>
          <a:p>
            <a:pPr defTabSz="931774">
              <a:defRPr/>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r>
              <a:rPr dirty="0"/>
              <a:t>Having gone through </a:t>
            </a:r>
            <a:r>
              <a:rPr lang="en-US" dirty="0"/>
              <a:t>the</a:t>
            </a:r>
            <a:r>
              <a:rPr lang="en-US" baseline="0" dirty="0"/>
              <a:t> infant’s </a:t>
            </a:r>
            <a:r>
              <a:rPr dirty="0"/>
              <a:t>history</a:t>
            </a:r>
            <a:r>
              <a:rPr lang="en-US" baseline="0" dirty="0"/>
              <a:t>, </a:t>
            </a:r>
            <a:r>
              <a:rPr dirty="0"/>
              <a:t>physical exam, </a:t>
            </a:r>
            <a:r>
              <a:rPr lang="en-US" dirty="0"/>
              <a:t>Bright Futures Previsit Questionnaire, and Edinburgh Postnatal</a:t>
            </a:r>
            <a:r>
              <a:rPr lang="en-US" baseline="0" dirty="0"/>
              <a:t> Depression Scale responses, </a:t>
            </a:r>
            <a:r>
              <a:rPr dirty="0"/>
              <a:t>what red flags should be considered and why?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prstGeom prst="rect">
            <a:avLst/>
          </a:prstGeom>
        </p:spPr>
        <p:txBody>
          <a:bodyPr/>
          <a:lstStyle/>
          <a:p>
            <a:endParaRPr dirty="0"/>
          </a:p>
        </p:txBody>
      </p:sp>
      <p:sp>
        <p:nvSpPr>
          <p:cNvPr id="695" name="Shape 695"/>
          <p:cNvSpPr>
            <a:spLocks noGrp="1"/>
          </p:cNvSpPr>
          <p:nvPr>
            <p:ph type="body" sz="quarter" idx="1"/>
          </p:nvPr>
        </p:nvSpPr>
        <p:spPr>
          <a:prstGeom prst="rect">
            <a:avLst/>
          </a:prstGeom>
        </p:spPr>
        <p:txBody>
          <a:bodyPr/>
          <a:lstStyle>
            <a:lvl1pPr>
              <a:defRPr sz="1400"/>
            </a:lvl1pPr>
          </a:lstStyle>
          <a:p>
            <a:pPr defTabSz="931774">
              <a:defRPr sz="1400" b="1"/>
            </a:pPr>
            <a:r>
              <a:rPr lang="en-US" b="1" u="sng" baseline="0" dirty="0">
                <a:latin typeface="Arial" panose="020B0604020202020204" pitchFamily="34" charset="0"/>
                <a:cs typeface="Arial" panose="020B0604020202020204" pitchFamily="34" charset="0"/>
              </a:rPr>
              <a:t>Narration:</a:t>
            </a:r>
          </a:p>
          <a:p>
            <a:pPr defTabSz="931774">
              <a:defRPr sz="1400" b="1"/>
            </a:pPr>
            <a:r>
              <a:rPr lang="en-US" b="0" u="none" baseline="0" dirty="0">
                <a:latin typeface="Arial" panose="020B0604020202020204" pitchFamily="34" charset="0"/>
                <a:cs typeface="Arial" panose="020B0604020202020204" pitchFamily="34" charset="0"/>
              </a:rPr>
              <a:t>What are the red flags and why? </a:t>
            </a:r>
            <a:r>
              <a:rPr lang="en-US" b="0" u="none" dirty="0">
                <a:latin typeface="Arial" panose="020B0604020202020204" pitchFamily="34" charset="0"/>
                <a:cs typeface="Arial" panose="020B0604020202020204" pitchFamily="34" charset="0"/>
              </a:rPr>
              <a:t>The first red flag is:</a:t>
            </a:r>
            <a:endParaRPr lang="en-US" b="0" u="none" baseline="0" dirty="0">
              <a:latin typeface="Arial" panose="020B0604020202020204" pitchFamily="34" charset="0"/>
              <a:cs typeface="Arial" panose="020B0604020202020204" pitchFamily="34" charset="0"/>
            </a:endParaRPr>
          </a:p>
          <a:p>
            <a:pPr defTabSz="931774">
              <a:defRPr sz="1400" b="1"/>
            </a:pPr>
            <a:endParaRPr lang="en-US" b="1" u="sng" baseline="0" dirty="0">
              <a:latin typeface="Arial" panose="020B0604020202020204" pitchFamily="34" charset="0"/>
              <a:cs typeface="Arial" panose="020B0604020202020204" pitchFamily="34" charset="0"/>
            </a:endParaRPr>
          </a:p>
          <a:p>
            <a:pPr>
              <a:defRPr sz="1400" b="1"/>
            </a:pPr>
            <a:r>
              <a:rPr lang="en-US" b="1" u="none" dirty="0">
                <a:latin typeface="Arial" panose="020B0604020202020204" pitchFamily="34" charset="0"/>
                <a:cs typeface="Arial" panose="020B0604020202020204" pitchFamily="34" charset="0"/>
              </a:rPr>
              <a:t>The first red flag is</a:t>
            </a:r>
            <a:r>
              <a:rPr lang="en-US" b="0" u="none" dirty="0">
                <a:latin typeface="Arial" panose="020B0604020202020204" pitchFamily="34" charset="0"/>
                <a:cs typeface="Arial" panose="020B0604020202020204" pitchFamily="34" charset="0"/>
              </a:rPr>
              <a:t>: </a:t>
            </a:r>
            <a:r>
              <a:rPr lang="en-US" b="0" u="sng" dirty="0">
                <a:latin typeface="Arial" panose="020B0604020202020204" pitchFamily="34" charset="0"/>
                <a:cs typeface="Arial" panose="020B0604020202020204" pitchFamily="34" charset="0"/>
              </a:rPr>
              <a:t>Excessive irritability and difficulty in calming</a:t>
            </a:r>
            <a:r>
              <a:rPr lang="en-US" b="0" u="none" baseline="0" dirty="0">
                <a:latin typeface="Arial" panose="020B0604020202020204" pitchFamily="34" charset="0"/>
                <a:cs typeface="Arial" panose="020B0604020202020204" pitchFamily="34" charset="0"/>
              </a:rPr>
              <a:t> - </a:t>
            </a:r>
            <a:r>
              <a:rPr lang="en-US" b="0" u="none" dirty="0">
                <a:latin typeface="Arial" panose="020B0604020202020204" pitchFamily="34" charset="0"/>
                <a:cs typeface="Arial" panose="020B0604020202020204" pitchFamily="34" charset="0"/>
              </a:rPr>
              <a:t>The persistence of crying and irritability beyond the first 3 months in this patient predicts a higher risk of social-emotional delay. It is therefore important to offer timely help through counseling and therapy. The parent exhibits all the signs of chronic exhaustion and overload as a consequence of persistent alarm and sleep deficit. The repeated daily experience of excessive irritability causes feelings of failure, diminished self-esteem, powerlessness, and depression.</a:t>
            </a:r>
          </a:p>
          <a:p>
            <a:pPr>
              <a:defRPr sz="1400" b="1"/>
            </a:pPr>
            <a:endParaRPr lang="en-US" b="0" u="none" dirty="0">
              <a:latin typeface="Arial" panose="020B0604020202020204" pitchFamily="34" charset="0"/>
              <a:cs typeface="Arial" panose="020B0604020202020204" pitchFamily="34" charset="0"/>
            </a:endParaRPr>
          </a:p>
          <a:p>
            <a:pPr>
              <a:defRPr sz="1400" b="1"/>
            </a:pPr>
            <a:r>
              <a:rPr lang="en-US" b="1" u="none" dirty="0">
                <a:latin typeface="Arial" panose="020B0604020202020204" pitchFamily="34" charset="0"/>
                <a:cs typeface="Arial" panose="020B0604020202020204" pitchFamily="34" charset="0"/>
              </a:rPr>
              <a:t>Second red flag</a:t>
            </a:r>
            <a:r>
              <a:rPr lang="en-US" b="0" u="none" dirty="0">
                <a:latin typeface="Arial" panose="020B0604020202020204" pitchFamily="34" charset="0"/>
                <a:cs typeface="Arial" panose="020B0604020202020204" pitchFamily="34" charset="0"/>
              </a:rPr>
              <a:t>: </a:t>
            </a:r>
            <a:r>
              <a:rPr lang="en-US" b="0" u="sng" dirty="0">
                <a:latin typeface="Arial" panose="020B0604020202020204" pitchFamily="34" charset="0"/>
                <a:cs typeface="Arial" panose="020B0604020202020204" pitchFamily="34" charset="0"/>
              </a:rPr>
              <a:t> Feeding difficulty</a:t>
            </a:r>
            <a:r>
              <a:rPr lang="en-US" b="0" u="none" dirty="0">
                <a:latin typeface="Arial" panose="020B0604020202020204" pitchFamily="34" charset="0"/>
                <a:cs typeface="Arial" panose="020B0604020202020204" pitchFamily="34" charset="0"/>
              </a:rPr>
              <a:t> -</a:t>
            </a:r>
            <a:r>
              <a:rPr lang="en-US" b="0" u="none" baseline="0" dirty="0">
                <a:latin typeface="Arial" panose="020B0604020202020204" pitchFamily="34" charset="0"/>
                <a:cs typeface="Arial" panose="020B0604020202020204" pitchFamily="34" charset="0"/>
              </a:rPr>
              <a:t> P</a:t>
            </a:r>
            <a:r>
              <a:rPr lang="en-US" b="0" dirty="0">
                <a:latin typeface="Arial" panose="020B0604020202020204" pitchFamily="34" charset="0"/>
                <a:cs typeface="Arial" panose="020B0604020202020204" pitchFamily="34" charset="0"/>
              </a:rPr>
              <a:t>hysical dysregulation such as vomiting, and diarrhea and poor weight gain are signs of possible problems in the social-emotional health of this patient. His feeding difficulties are a red flag regarding secure attachment child-parent relationship.</a:t>
            </a:r>
          </a:p>
          <a:p>
            <a:pPr>
              <a:defRPr sz="1400" b="1"/>
            </a:pPr>
            <a:endParaRPr lang="en-US" b="0" dirty="0">
              <a:latin typeface="Arial" panose="020B0604020202020204" pitchFamily="34" charset="0"/>
              <a:cs typeface="Arial" panose="020B0604020202020204" pitchFamily="34" charset="0"/>
            </a:endParaRPr>
          </a:p>
          <a:p>
            <a:pPr>
              <a:defRPr sz="1400" b="1"/>
            </a:pPr>
            <a:r>
              <a:rPr lang="en-US" b="1" u="none" dirty="0">
                <a:latin typeface="Arial" panose="020B0604020202020204" pitchFamily="34" charset="0"/>
                <a:cs typeface="Arial" panose="020B0604020202020204" pitchFamily="34" charset="0"/>
              </a:rPr>
              <a:t>Third red flag: </a:t>
            </a:r>
            <a:r>
              <a:rPr lang="en-US" b="0" u="sng" dirty="0">
                <a:latin typeface="Arial" panose="020B0604020202020204" pitchFamily="34" charset="0"/>
                <a:cs typeface="Arial" panose="020B0604020202020204" pitchFamily="34" charset="0"/>
              </a:rPr>
              <a:t>Developmental delay</a:t>
            </a:r>
            <a:r>
              <a:rPr lang="en-US" b="0" u="none" baseline="0" dirty="0">
                <a:latin typeface="Arial" panose="020B0604020202020204" pitchFamily="34" charset="0"/>
                <a:cs typeface="Arial" panose="020B0604020202020204" pitchFamily="34" charset="0"/>
              </a:rPr>
              <a:t> -</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 attachment relationship between infant and parent are crucial to healthy development. A secure, warm, responsive, and predictable relationship wit</a:t>
            </a:r>
            <a:r>
              <a:rPr lang="en-US" b="0" baseline="0" dirty="0">
                <a:latin typeface="Arial" panose="020B0604020202020204" pitchFamily="34" charset="0"/>
                <a:cs typeface="Arial" panose="020B0604020202020204" pitchFamily="34" charset="0"/>
              </a:rPr>
              <a:t>h parent </a:t>
            </a:r>
            <a:r>
              <a:rPr lang="en-US" b="0" dirty="0">
                <a:latin typeface="Arial" panose="020B0604020202020204" pitchFamily="34" charset="0"/>
                <a:cs typeface="Arial" panose="020B0604020202020204" pitchFamily="34" charset="0"/>
              </a:rPr>
              <a:t>influences the formation of neural structures in the brain that lead to positive infant well-being. His developmental delay is a sign of a stressful environment.</a:t>
            </a:r>
          </a:p>
          <a:p>
            <a:pPr>
              <a:defRPr sz="1400" b="1"/>
            </a:pPr>
            <a:endParaRPr lang="en-US" b="0" u="sng" dirty="0">
              <a:latin typeface="Arial" panose="020B0604020202020204" pitchFamily="34" charset="0"/>
              <a:cs typeface="Arial" panose="020B0604020202020204" pitchFamily="34" charset="0"/>
            </a:endParaRPr>
          </a:p>
          <a:p>
            <a:pPr>
              <a:defRPr sz="1400" b="1"/>
            </a:pPr>
            <a:r>
              <a:rPr lang="en-US" b="1" u="none" dirty="0">
                <a:latin typeface="Arial" panose="020B0604020202020204" pitchFamily="34" charset="0"/>
                <a:cs typeface="Arial" panose="020B0604020202020204" pitchFamily="34" charset="0"/>
              </a:rPr>
              <a:t>The fourth and final red flag</a:t>
            </a:r>
            <a:r>
              <a:rPr lang="en-US" b="0" u="none" dirty="0">
                <a:latin typeface="Arial" panose="020B0604020202020204" pitchFamily="34" charset="0"/>
                <a:cs typeface="Arial" panose="020B0604020202020204" pitchFamily="34" charset="0"/>
              </a:rPr>
              <a:t>: </a:t>
            </a:r>
            <a:r>
              <a:rPr lang="en-US" b="0" u="sng" dirty="0">
                <a:latin typeface="Arial" panose="020B0604020202020204" pitchFamily="34" charset="0"/>
                <a:cs typeface="Arial" panose="020B0604020202020204" pitchFamily="34" charset="0"/>
              </a:rPr>
              <a:t>Postpartum depression</a:t>
            </a:r>
            <a:r>
              <a:rPr lang="en-US" b="0" baseline="0" dirty="0">
                <a:latin typeface="Arial" panose="020B0604020202020204" pitchFamily="34" charset="0"/>
                <a:cs typeface="Arial" panose="020B0604020202020204" pitchFamily="34" charset="0"/>
              </a:rPr>
              <a:t> – The p</a:t>
            </a:r>
            <a:r>
              <a:rPr lang="en-US" b="0" dirty="0">
                <a:latin typeface="Arial" panose="020B0604020202020204" pitchFamily="34" charset="0"/>
                <a:cs typeface="Arial" panose="020B0604020202020204" pitchFamily="34" charset="0"/>
              </a:rPr>
              <a:t>arents’ depression is a concern because the infant’s development and emotional well-being are affected and compromised. Parents need to be attuned to her own mental health and seek help when needed.</a:t>
            </a:r>
          </a:p>
        </p:txBody>
      </p:sp>
    </p:spTree>
    <p:extLst>
      <p:ext uri="{BB962C8B-B14F-4D97-AF65-F5344CB8AC3E}">
        <p14:creationId xmlns:p14="http://schemas.microsoft.com/office/powerpoint/2010/main" val="318011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a:spLocks noGrp="1" noRot="1" noChangeAspect="1"/>
          </p:cNvSpPr>
          <p:nvPr>
            <p:ph type="sldImg"/>
          </p:nvPr>
        </p:nvSpPr>
        <p:spPr>
          <a:prstGeom prst="rect">
            <a:avLst/>
          </a:prstGeom>
        </p:spPr>
        <p:txBody>
          <a:bodyPr/>
          <a:lstStyle/>
          <a:p>
            <a:endParaRPr dirty="0"/>
          </a:p>
        </p:txBody>
      </p:sp>
      <p:sp>
        <p:nvSpPr>
          <p:cNvPr id="706" name="Shape 706"/>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Bright Futures Priorities for the </a:t>
            </a:r>
            <a:r>
              <a:rPr lang="en-US" dirty="0">
                <a:latin typeface="Arial" panose="020B0604020202020204" pitchFamily="34" charset="0"/>
                <a:cs typeface="Arial" panose="020B0604020202020204" pitchFamily="34" charset="0"/>
              </a:rPr>
              <a:t>6-month</a:t>
            </a:r>
            <a:r>
              <a:rPr dirty="0">
                <a:latin typeface="Arial" panose="020B0604020202020204" pitchFamily="34" charset="0"/>
                <a:cs typeface="Arial" panose="020B0604020202020204" pitchFamily="34" charset="0"/>
              </a:rPr>
              <a:t> visit include discussions </a:t>
            </a:r>
            <a:r>
              <a:rPr b="0" dirty="0">
                <a:latin typeface="Arial" panose="020B0604020202020204" pitchFamily="34" charset="0"/>
                <a:cs typeface="Arial" panose="020B0604020202020204" pitchFamily="34" charset="0"/>
              </a:rPr>
              <a:t>on </a:t>
            </a:r>
            <a:r>
              <a:rPr b="1" u="none" dirty="0">
                <a:latin typeface="Arial" panose="020B0604020202020204" pitchFamily="34" charset="0"/>
                <a:cs typeface="Arial" panose="020B0604020202020204" pitchFamily="34" charset="0"/>
              </a:rPr>
              <a:t>social determinants of health </a:t>
            </a:r>
            <a:r>
              <a:rPr b="0" u="none" dirty="0">
                <a:latin typeface="Arial" panose="020B0604020202020204" pitchFamily="34" charset="0"/>
                <a:cs typeface="Arial" panose="020B0604020202020204" pitchFamily="34" charset="0"/>
              </a:rPr>
              <a:t>(food security, parental depression, strengths</a:t>
            </a:r>
            <a:r>
              <a:rPr lang="en-US" b="0" u="none" dirty="0">
                <a:latin typeface="Arial" panose="020B0604020202020204" pitchFamily="34" charset="0"/>
                <a:cs typeface="Arial" panose="020B0604020202020204" pitchFamily="34" charset="0"/>
              </a:rPr>
              <a:t>,</a:t>
            </a:r>
            <a:r>
              <a:rPr b="0" u="none" dirty="0">
                <a:latin typeface="Arial" panose="020B0604020202020204" pitchFamily="34" charset="0"/>
                <a:cs typeface="Arial" panose="020B0604020202020204" pitchFamily="34" charset="0"/>
              </a:rPr>
              <a:t> and protective factors) and </a:t>
            </a:r>
            <a:r>
              <a:rPr b="1" u="none" dirty="0">
                <a:latin typeface="Arial" panose="020B0604020202020204" pitchFamily="34" charset="0"/>
                <a:cs typeface="Arial" panose="020B0604020202020204" pitchFamily="34" charset="0"/>
              </a:rPr>
              <a:t>infant behaviors and development.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Shape 710"/>
          <p:cNvSpPr>
            <a:spLocks noGrp="1" noRot="1" noChangeAspect="1"/>
          </p:cNvSpPr>
          <p:nvPr>
            <p:ph type="sldImg"/>
          </p:nvPr>
        </p:nvSpPr>
        <p:spPr>
          <a:prstGeom prst="rect">
            <a:avLst/>
          </a:prstGeom>
        </p:spPr>
        <p:txBody>
          <a:bodyPr/>
          <a:lstStyle/>
          <a:p>
            <a:endParaRPr dirty="0"/>
          </a:p>
        </p:txBody>
      </p:sp>
      <p:sp>
        <p:nvSpPr>
          <p:cNvPr id="711" name="Shape 711"/>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Using </a:t>
            </a: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age-based</a:t>
            </a:r>
            <a:r>
              <a:rPr dirty="0">
                <a:latin typeface="Arial" panose="020B0604020202020204" pitchFamily="34" charset="0"/>
                <a:cs typeface="Arial" panose="020B0604020202020204" pitchFamily="34" charset="0"/>
              </a:rPr>
              <a:t> development checklist</a:t>
            </a:r>
            <a:r>
              <a:rPr lang="en-US" dirty="0">
                <a:latin typeface="Arial" panose="020B0604020202020204" pitchFamily="34" charset="0"/>
                <a:cs typeface="Arial" panose="020B0604020202020204" pitchFamily="34" charset="0"/>
              </a:rPr>
              <a:t> in the Bright</a:t>
            </a:r>
            <a:r>
              <a:rPr lang="en-US" baseline="0" dirty="0">
                <a:latin typeface="Arial" panose="020B0604020202020204" pitchFamily="34" charset="0"/>
                <a:cs typeface="Arial" panose="020B0604020202020204" pitchFamily="34" charset="0"/>
              </a:rPr>
              <a:t> Futures Visit Documentation Form</a:t>
            </a:r>
            <a:r>
              <a:rPr dirty="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pediatric health care</a:t>
            </a:r>
            <a:r>
              <a:rPr dirty="0">
                <a:latin typeface="Arial" panose="020B0604020202020204" pitchFamily="34" charset="0"/>
                <a:cs typeface="Arial" panose="020B0604020202020204" pitchFamily="34" charset="0"/>
              </a:rPr>
              <a:t> pro</a:t>
            </a:r>
            <a:r>
              <a:rPr lang="en-US" dirty="0">
                <a:latin typeface="Arial" panose="020B0604020202020204" pitchFamily="34" charset="0"/>
                <a:cs typeface="Arial" panose="020B0604020202020204" pitchFamily="34" charset="0"/>
              </a:rPr>
              <a:t>fessional</a:t>
            </a:r>
            <a:r>
              <a:rPr dirty="0">
                <a:latin typeface="Arial" panose="020B0604020202020204" pitchFamily="34" charset="0"/>
                <a:cs typeface="Arial" panose="020B0604020202020204" pitchFamily="34" charset="0"/>
              </a:rPr>
              <a:t> is able to monitor development during infancy. </a:t>
            </a:r>
          </a:p>
          <a:p>
            <a:pPr>
              <a:defRPr sz="1400"/>
            </a:pPr>
            <a:endParaRPr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Key developmental milestones for the 6</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month</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old includes:</a:t>
            </a:r>
          </a:p>
          <a:p>
            <a:pPr marL="232943" indent="-232943">
              <a:buSzPct val="100000"/>
              <a:buChar char="•"/>
              <a:defRPr sz="1400"/>
            </a:pPr>
            <a:r>
              <a:rPr dirty="0">
                <a:latin typeface="Arial" panose="020B0604020202020204" pitchFamily="34" charset="0"/>
                <a:cs typeface="Arial" panose="020B0604020202020204" pitchFamily="34" charset="0"/>
              </a:rPr>
              <a:t>Pat or smile at his reflection</a:t>
            </a:r>
          </a:p>
          <a:p>
            <a:pPr marL="232943" indent="-232943">
              <a:buSzPct val="100000"/>
              <a:buChar char="•"/>
              <a:defRPr sz="1400"/>
            </a:pPr>
            <a:r>
              <a:rPr dirty="0">
                <a:latin typeface="Arial" panose="020B0604020202020204" pitchFamily="34" charset="0"/>
                <a:cs typeface="Arial" panose="020B0604020202020204" pitchFamily="34" charset="0"/>
              </a:rPr>
              <a:t>Look when you call his name</a:t>
            </a:r>
          </a:p>
          <a:p>
            <a:pPr marL="232943" indent="-232943">
              <a:buSzPct val="100000"/>
              <a:buChar char="•"/>
              <a:defRPr sz="1400"/>
            </a:pPr>
            <a:r>
              <a:rPr dirty="0">
                <a:latin typeface="Arial" panose="020B0604020202020204" pitchFamily="34" charset="0"/>
                <a:cs typeface="Arial" panose="020B0604020202020204" pitchFamily="34" charset="0"/>
              </a:rPr>
              <a:t>Babble</a:t>
            </a:r>
          </a:p>
          <a:p>
            <a:pPr marL="232943" indent="-232943">
              <a:buSzPct val="100000"/>
              <a:buChar char="•"/>
              <a:defRPr sz="1400"/>
            </a:pPr>
            <a:r>
              <a:rPr dirty="0">
                <a:latin typeface="Arial" panose="020B0604020202020204" pitchFamily="34" charset="0"/>
                <a:cs typeface="Arial" panose="020B0604020202020204" pitchFamily="34" charset="0"/>
              </a:rPr>
              <a:t>Makes sound like “ga</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“ma</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or “ba”</a:t>
            </a:r>
          </a:p>
          <a:p>
            <a:pPr marL="232943" indent="-232943">
              <a:buSzPct val="100000"/>
              <a:buChar char="•"/>
              <a:defRPr sz="1400"/>
            </a:pPr>
            <a:r>
              <a:rPr dirty="0">
                <a:latin typeface="Arial" panose="020B0604020202020204" pitchFamily="34" charset="0"/>
                <a:cs typeface="Arial" panose="020B0604020202020204" pitchFamily="34" charset="0"/>
              </a:rPr>
              <a:t>Roll over from back to stomach</a:t>
            </a:r>
          </a:p>
          <a:p>
            <a:pPr marL="232943" indent="-232943">
              <a:buSzPct val="100000"/>
              <a:buChar char="•"/>
              <a:defRPr sz="1400"/>
            </a:pPr>
            <a:r>
              <a:rPr dirty="0">
                <a:latin typeface="Arial" panose="020B0604020202020204" pitchFamily="34" charset="0"/>
                <a:cs typeface="Arial" panose="020B0604020202020204" pitchFamily="34" charset="0"/>
              </a:rPr>
              <a:t>Sit briefly without support</a:t>
            </a:r>
          </a:p>
          <a:p>
            <a:pPr marL="232943" indent="-232943">
              <a:buSzPct val="100000"/>
              <a:buChar char="•"/>
              <a:defRPr sz="1400"/>
            </a:pPr>
            <a:r>
              <a:rPr dirty="0">
                <a:latin typeface="Arial" panose="020B0604020202020204" pitchFamily="34" charset="0"/>
                <a:cs typeface="Arial" panose="020B0604020202020204" pitchFamily="34" charset="0"/>
              </a:rPr>
              <a:t>Pass a toy from one hand to another</a:t>
            </a:r>
          </a:p>
          <a:p>
            <a:pPr marL="232943" indent="-232943">
              <a:buSzPct val="100000"/>
              <a:buChar char="•"/>
              <a:defRPr sz="1400"/>
            </a:pPr>
            <a:r>
              <a:rPr dirty="0">
                <a:latin typeface="Arial" panose="020B0604020202020204" pitchFamily="34" charset="0"/>
                <a:cs typeface="Arial" panose="020B0604020202020204" pitchFamily="34" charset="0"/>
              </a:rPr>
              <a:t>Rake small objects with 4 fingers</a:t>
            </a:r>
          </a:p>
          <a:p>
            <a:pPr marL="232943" indent="-232943">
              <a:buSzPct val="100000"/>
              <a:buChar char="•"/>
              <a:defRPr sz="1400"/>
            </a:pPr>
            <a:r>
              <a:rPr dirty="0">
                <a:latin typeface="Arial" panose="020B0604020202020204" pitchFamily="34" charset="0"/>
                <a:cs typeface="Arial" panose="020B0604020202020204" pitchFamily="34" charset="0"/>
              </a:rPr>
              <a:t>Bang small objects on surface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prstGeom prst="rect">
            <a:avLst/>
          </a:prstGeom>
        </p:spPr>
        <p:txBody>
          <a:bodyPr/>
          <a:lstStyle/>
          <a:p>
            <a:endParaRPr dirty="0"/>
          </a:p>
        </p:txBody>
      </p:sp>
      <p:sp>
        <p:nvSpPr>
          <p:cNvPr id="608" name="Shape 608"/>
          <p:cNvSpPr>
            <a:spLocks noGrp="1"/>
          </p:cNvSpPr>
          <p:nvPr>
            <p:ph type="body" sz="quarter" idx="1"/>
          </p:nvPr>
        </p:nvSpPr>
        <p:spPr>
          <a:prstGeom prst="rect">
            <a:avLst/>
          </a:prstGeom>
        </p:spPr>
        <p:txBody>
          <a:bodyPr/>
          <a:lstStyle>
            <a:lvl1pPr>
              <a:defRPr sz="1400"/>
            </a:lvl1pPr>
          </a:lstStyle>
          <a:p>
            <a:pPr defTabSz="931774">
              <a:defRPr/>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r>
              <a:rPr dirty="0">
                <a:latin typeface="Arial" panose="020B0604020202020204" pitchFamily="34" charset="0"/>
                <a:cs typeface="Arial" panose="020B0604020202020204" pitchFamily="34" charset="0"/>
              </a:rPr>
              <a:t>The author has no disclosures.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prstGeom prst="rect">
            <a:avLst/>
          </a:prstGeom>
        </p:spPr>
        <p:txBody>
          <a:bodyPr/>
          <a:lstStyle/>
          <a:p>
            <a:endParaRPr dirty="0"/>
          </a:p>
        </p:txBody>
      </p:sp>
      <p:sp>
        <p:nvSpPr>
          <p:cNvPr id="695" name="Shape 695"/>
          <p:cNvSpPr>
            <a:spLocks noGrp="1"/>
          </p:cNvSpPr>
          <p:nvPr>
            <p:ph type="body" sz="quarter" idx="1"/>
          </p:nvPr>
        </p:nvSpPr>
        <p:spPr>
          <a:prstGeom prst="rect">
            <a:avLst/>
          </a:prstGeom>
        </p:spPr>
        <p:txBody>
          <a:bodyPr/>
          <a:lstStyle>
            <a:lvl1pPr>
              <a:defRPr sz="1400"/>
            </a:lvl1pPr>
          </a:lstStyle>
          <a:p>
            <a:pPr defTabSz="931774">
              <a:defRPr sz="1400" b="1"/>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defTabSz="931774">
              <a:defRPr sz="1400" b="1"/>
            </a:pPr>
            <a:r>
              <a:rPr lang="en-US" b="0" u="none" baseline="0" dirty="0">
                <a:latin typeface="Arial" panose="020B0604020202020204" pitchFamily="34" charset="0"/>
                <a:cs typeface="Arial" panose="020B0604020202020204" pitchFamily="34" charset="0"/>
              </a:rPr>
              <a:t>Based on the parent’s concern and your assessment, what aspects of anticipatory guidance for this family would you highlight?</a:t>
            </a:r>
          </a:p>
          <a:p>
            <a:pPr defTabSz="931774">
              <a:defRPr sz="1400" b="1"/>
            </a:pPr>
            <a:endParaRPr lang="en-US" b="0" u="none" baseline="0" dirty="0">
              <a:latin typeface="Arial" panose="020B0604020202020204" pitchFamily="34" charset="0"/>
              <a:cs typeface="Arial" panose="020B0604020202020204" pitchFamily="34" charset="0"/>
            </a:endParaRPr>
          </a:p>
          <a:p>
            <a:pPr defTabSz="931774">
              <a:defRPr sz="1400" b="1"/>
            </a:pPr>
            <a:r>
              <a:rPr lang="en-US" b="0" u="none" baseline="0" dirty="0">
                <a:latin typeface="Arial" panose="020B0604020202020204" pitchFamily="34" charset="0"/>
                <a:cs typeface="Arial" panose="020B0604020202020204" pitchFamily="34" charset="0"/>
              </a:rPr>
              <a:t>What development milestone would you encourage the family to expect over the next several months?</a:t>
            </a:r>
          </a:p>
        </p:txBody>
      </p:sp>
    </p:spTree>
    <p:extLst>
      <p:ext uri="{BB962C8B-B14F-4D97-AF65-F5344CB8AC3E}">
        <p14:creationId xmlns:p14="http://schemas.microsoft.com/office/powerpoint/2010/main" val="178144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prstGeom prst="rect">
            <a:avLst/>
          </a:prstGeom>
        </p:spPr>
        <p:txBody>
          <a:bodyPr/>
          <a:lstStyle/>
          <a:p>
            <a:endParaRPr dirty="0"/>
          </a:p>
        </p:txBody>
      </p:sp>
      <p:sp>
        <p:nvSpPr>
          <p:cNvPr id="695" name="Shape 695"/>
          <p:cNvSpPr>
            <a:spLocks noGrp="1"/>
          </p:cNvSpPr>
          <p:nvPr>
            <p:ph type="body" sz="quarter" idx="1"/>
          </p:nvPr>
        </p:nvSpPr>
        <p:spPr>
          <a:prstGeom prst="rect">
            <a:avLst/>
          </a:prstGeom>
        </p:spPr>
        <p:txBody>
          <a:bodyPr/>
          <a:lstStyle>
            <a:lvl1pPr>
              <a:defRPr sz="1400"/>
            </a:lvl1pPr>
          </a:lstStyle>
          <a:p>
            <a:pPr defTabSz="931774">
              <a:defRPr sz="1400" b="1"/>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marL="285750" indent="-285750" defTabSz="931774">
              <a:buFont typeface="Arial" panose="020B0604020202020204" pitchFamily="34" charset="0"/>
              <a:buChar char="•"/>
              <a:defRPr sz="1400" b="1"/>
            </a:pPr>
            <a:r>
              <a:rPr lang="en-US" b="0" u="none" baseline="0" dirty="0">
                <a:latin typeface="Arial" panose="020B0604020202020204" pitchFamily="34" charset="0"/>
                <a:cs typeface="Arial" panose="020B0604020202020204" pitchFamily="34" charset="0"/>
              </a:rPr>
              <a:t>Discuss living situation and food security</a:t>
            </a:r>
          </a:p>
          <a:p>
            <a:pPr marL="285750" indent="-285750" defTabSz="931774">
              <a:buFont typeface="Arial" panose="020B0604020202020204" pitchFamily="34" charset="0"/>
              <a:buChar char="•"/>
              <a:defRPr sz="1400" b="1"/>
            </a:pPr>
            <a:r>
              <a:rPr lang="en-US" b="0" u="none" baseline="0" dirty="0">
                <a:latin typeface="Arial" panose="020B0604020202020204" pitchFamily="34" charset="0"/>
                <a:cs typeface="Arial" panose="020B0604020202020204" pitchFamily="34" charset="0"/>
              </a:rPr>
              <a:t>Discuss postpartum depression</a:t>
            </a:r>
          </a:p>
          <a:p>
            <a:pPr marL="285750" indent="-285750" defTabSz="931774">
              <a:buFont typeface="Arial" panose="020B0604020202020204" pitchFamily="34" charset="0"/>
              <a:buChar char="•"/>
              <a:defRPr sz="1400" b="1"/>
            </a:pPr>
            <a:r>
              <a:rPr lang="en-US" b="0" u="none" baseline="0" dirty="0">
                <a:latin typeface="Arial" panose="020B0604020202020204" pitchFamily="34" charset="0"/>
                <a:cs typeface="Arial" panose="020B0604020202020204" pitchFamily="34" charset="0"/>
              </a:rPr>
              <a:t>Discuss infant behavior and development</a:t>
            </a:r>
          </a:p>
        </p:txBody>
      </p:sp>
    </p:spTree>
    <p:extLst>
      <p:ext uri="{BB962C8B-B14F-4D97-AF65-F5344CB8AC3E}">
        <p14:creationId xmlns:p14="http://schemas.microsoft.com/office/powerpoint/2010/main" val="1824526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Shape 730"/>
          <p:cNvSpPr>
            <a:spLocks noGrp="1" noRot="1" noChangeAspect="1"/>
          </p:cNvSpPr>
          <p:nvPr>
            <p:ph type="sldImg"/>
          </p:nvPr>
        </p:nvSpPr>
        <p:spPr>
          <a:prstGeom prst="rect">
            <a:avLst/>
          </a:prstGeom>
        </p:spPr>
        <p:txBody>
          <a:bodyPr/>
          <a:lstStyle/>
          <a:p>
            <a:endParaRPr dirty="0"/>
          </a:p>
        </p:txBody>
      </p:sp>
      <p:sp>
        <p:nvSpPr>
          <p:cNvPr id="731" name="Shape 731"/>
          <p:cNvSpPr>
            <a:spLocks noGrp="1"/>
          </p:cNvSpPr>
          <p:nvPr>
            <p:ph type="body" sz="quarter" idx="1"/>
          </p:nvPr>
        </p:nvSpPr>
        <p:spPr>
          <a:prstGeom prst="rect">
            <a:avLst/>
          </a:prstGeom>
        </p:spPr>
        <p:txBody>
          <a:bodyPr/>
          <a:lstStyle/>
          <a:p>
            <a:pPr defTabSz="931774">
              <a:defRPr sz="1400"/>
            </a:pPr>
            <a:r>
              <a:rPr lang="en-US" b="1" u="sng" baseline="0" dirty="0">
                <a:latin typeface="Arial" panose="020B0604020202020204" pitchFamily="34" charset="0"/>
                <a:cs typeface="Arial" panose="020B0604020202020204" pitchFamily="34" charset="0"/>
              </a:rPr>
              <a:t>Narration:</a:t>
            </a:r>
          </a:p>
          <a:p>
            <a:pPr defTabSz="931774">
              <a:defRPr sz="1400"/>
            </a:pPr>
            <a:r>
              <a:rPr lang="en-US" b="0" u="none" baseline="0" dirty="0">
                <a:latin typeface="Arial" panose="020B0604020202020204" pitchFamily="34" charset="0"/>
                <a:cs typeface="Arial" panose="020B0604020202020204" pitchFamily="34" charset="0"/>
              </a:rPr>
              <a:t>Using sample questions listed in the</a:t>
            </a:r>
            <a:r>
              <a:rPr lang="en-US" b="0" i="1" u="none" baseline="0" dirty="0">
                <a:latin typeface="Arial" panose="020B0604020202020204" pitchFamily="34" charset="0"/>
                <a:cs typeface="Arial" panose="020B0604020202020204" pitchFamily="34" charset="0"/>
              </a:rPr>
              <a:t> Bright Futures Guidelines </a:t>
            </a:r>
            <a:r>
              <a:rPr lang="en-US" b="0" u="none" baseline="0" dirty="0">
                <a:latin typeface="Arial" panose="020B0604020202020204" pitchFamily="34" charset="0"/>
                <a:cs typeface="Arial" panose="020B0604020202020204" pitchFamily="34" charset="0"/>
              </a:rPr>
              <a:t>to </a:t>
            </a:r>
            <a:r>
              <a:rPr dirty="0">
                <a:latin typeface="Arial" panose="020B0604020202020204" pitchFamily="34" charset="0"/>
                <a:cs typeface="Arial" panose="020B0604020202020204" pitchFamily="34" charset="0"/>
              </a:rPr>
              <a:t>invite discussion, gather information, address the needs, and build partnership. </a:t>
            </a:r>
            <a:endParaRPr lang="en-US" dirty="0">
              <a:latin typeface="Arial" panose="020B0604020202020204" pitchFamily="34" charset="0"/>
              <a:cs typeface="Arial" panose="020B0604020202020204" pitchFamily="34" charset="0"/>
            </a:endParaRPr>
          </a:p>
          <a:p>
            <a:pPr defTabSz="931774">
              <a:defRPr sz="1400"/>
            </a:pPr>
            <a:endParaRPr lang="en-US" dirty="0">
              <a:latin typeface="Arial" panose="020B0604020202020204" pitchFamily="34" charset="0"/>
              <a:cs typeface="Arial" panose="020B0604020202020204" pitchFamily="34" charset="0"/>
            </a:endParaRPr>
          </a:p>
          <a:p>
            <a:pPr defTabSz="931774">
              <a:defRPr sz="1400"/>
            </a:pPr>
            <a:r>
              <a:rPr lang="en-US" dirty="0">
                <a:latin typeface="Arial" panose="020B0604020202020204" pitchFamily="34" charset="0"/>
                <a:cs typeface="Arial" panose="020B0604020202020204" pitchFamily="34" charset="0"/>
              </a:rPr>
              <a:t>Anticipatory guidance geared to</a:t>
            </a:r>
            <a:r>
              <a:rPr lang="en-US" baseline="0" dirty="0">
                <a:latin typeface="Arial" panose="020B0604020202020204" pitchFamily="34" charset="0"/>
                <a:cs typeface="Arial" panose="020B0604020202020204" pitchFamily="34" charset="0"/>
              </a:rPr>
              <a:t> this case study should </a:t>
            </a:r>
            <a:r>
              <a:rPr lang="en-US" dirty="0">
                <a:latin typeface="Arial" panose="020B0604020202020204" pitchFamily="34" charset="0"/>
                <a:cs typeface="Arial" panose="020B0604020202020204" pitchFamily="34" charset="0"/>
              </a:rPr>
              <a:t>include:</a:t>
            </a:r>
          </a:p>
          <a:p>
            <a:pPr defTabSz="931774">
              <a:defRPr sz="1400"/>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Food security - The</a:t>
            </a:r>
            <a:r>
              <a:rPr lang="en-US" baseline="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family is eligible for </a:t>
            </a: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WIC p</a:t>
            </a:r>
            <a:r>
              <a:rPr lang="en-US" dirty="0">
                <a:latin typeface="Arial" panose="020B0604020202020204" pitchFamily="34" charset="0"/>
                <a:cs typeface="Arial" panose="020B0604020202020204" pitchFamily="34" charset="0"/>
              </a:rPr>
              <a:t>rogram.</a:t>
            </a:r>
            <a:r>
              <a:rPr lang="en-US" baseline="0" dirty="0">
                <a:latin typeface="Arial" panose="020B0604020202020204" pitchFamily="34" charset="0"/>
                <a:cs typeface="Arial" panose="020B0604020202020204" pitchFamily="34" charset="0"/>
              </a:rPr>
              <a:t> You should</a:t>
            </a:r>
            <a:r>
              <a:rPr dirty="0">
                <a:latin typeface="Arial" panose="020B0604020202020204" pitchFamily="34" charset="0"/>
                <a:cs typeface="Arial" panose="020B0604020202020204" pitchFamily="34" charset="0"/>
              </a:rPr>
              <a:t> stress the importance on making </a:t>
            </a:r>
            <a:r>
              <a:rPr lang="en-US" dirty="0">
                <a:latin typeface="Arial" panose="020B0604020202020204" pitchFamily="34" charset="0"/>
                <a:cs typeface="Arial" panose="020B0604020202020204" pitchFamily="34" charset="0"/>
              </a:rPr>
              <a:t>WIC </a:t>
            </a:r>
            <a:r>
              <a:rPr dirty="0">
                <a:latin typeface="Arial" panose="020B0604020202020204" pitchFamily="34" charset="0"/>
                <a:cs typeface="Arial" panose="020B0604020202020204" pitchFamily="34" charset="0"/>
              </a:rPr>
              <a:t>appointments</a:t>
            </a:r>
            <a:r>
              <a:rPr lang="en-US" baseline="0" dirty="0">
                <a:latin typeface="Arial" panose="020B0604020202020204" pitchFamily="34" charset="0"/>
                <a:cs typeface="Arial" panose="020B0604020202020204" pitchFamily="34" charset="0"/>
              </a:rPr>
              <a:t> so that</a:t>
            </a:r>
            <a:r>
              <a:rPr dirty="0">
                <a:latin typeface="Arial" panose="020B0604020202020204" pitchFamily="34" charset="0"/>
                <a:cs typeface="Arial" panose="020B0604020202020204" pitchFamily="34" charset="0"/>
              </a:rPr>
              <a:t> she can </a:t>
            </a:r>
            <a:r>
              <a:rPr lang="en-US" dirty="0">
                <a:latin typeface="Arial" panose="020B0604020202020204" pitchFamily="34" charset="0"/>
                <a:cs typeface="Arial" panose="020B0604020202020204" pitchFamily="34" charset="0"/>
              </a:rPr>
              <a:t>nutritious food</a:t>
            </a:r>
            <a:r>
              <a:rPr lang="en-US" baseline="0" dirty="0">
                <a:latin typeface="Arial" panose="020B0604020202020204" pitchFamily="34" charset="0"/>
                <a:cs typeface="Arial" panose="020B0604020202020204" pitchFamily="34" charset="0"/>
              </a:rPr>
              <a:t> for her family</a:t>
            </a: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 can also advise</a:t>
            </a:r>
            <a:r>
              <a:rPr lang="en-US" baseline="0" dirty="0">
                <a:latin typeface="Arial" panose="020B0604020202020204" pitchFamily="34" charset="0"/>
                <a:cs typeface="Arial" panose="020B0604020202020204" pitchFamily="34" charset="0"/>
              </a:rPr>
              <a:t> the mother to apply for the SNAP if the family qualifies.</a:t>
            </a:r>
            <a:endParaRPr dirty="0">
              <a:latin typeface="Arial" panose="020B0604020202020204" pitchFamily="34" charset="0"/>
              <a:cs typeface="Arial" panose="020B0604020202020204" pitchFamily="34" charset="0"/>
            </a:endParaRPr>
          </a:p>
          <a:p>
            <a:pPr>
              <a:defRPr sz="1400"/>
            </a:pPr>
            <a:endParaRPr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Parental depression - </a:t>
            </a:r>
            <a:r>
              <a:rPr dirty="0">
                <a:latin typeface="Arial" panose="020B0604020202020204" pitchFamily="34" charset="0"/>
                <a:cs typeface="Arial" panose="020B0604020202020204" pitchFamily="34" charset="0"/>
              </a:rPr>
              <a:t>The mother </a:t>
            </a:r>
            <a:r>
              <a:rPr lang="en-US" dirty="0">
                <a:latin typeface="Arial" panose="020B0604020202020204" pitchFamily="34" charset="0"/>
                <a:cs typeface="Arial" panose="020B0604020202020204" pitchFamily="34" charset="0"/>
              </a:rPr>
              <a:t>in our case study </a:t>
            </a:r>
            <a:r>
              <a:rPr dirty="0">
                <a:latin typeface="Arial" panose="020B0604020202020204" pitchFamily="34" charset="0"/>
                <a:cs typeface="Arial" panose="020B0604020202020204" pitchFamily="34" charset="0"/>
              </a:rPr>
              <a:t>feels tired and overwhelmed with the baby. Her </a:t>
            </a:r>
            <a:r>
              <a:rPr lang="en-US" dirty="0">
                <a:latin typeface="Arial" panose="020B0604020202020204" pitchFamily="34" charset="0"/>
                <a:cs typeface="Arial" panose="020B0604020202020204" pitchFamily="34" charset="0"/>
              </a:rPr>
              <a:t>postpartum</a:t>
            </a:r>
            <a:r>
              <a:rPr lang="en-US" baseline="0" dirty="0">
                <a:latin typeface="Arial" panose="020B0604020202020204" pitchFamily="34" charset="0"/>
                <a:cs typeface="Arial" panose="020B0604020202020204" pitchFamily="34" charset="0"/>
              </a:rPr>
              <a:t> depression screening </a:t>
            </a:r>
            <a:r>
              <a:rPr dirty="0">
                <a:latin typeface="Arial" panose="020B0604020202020204" pitchFamily="34" charset="0"/>
                <a:cs typeface="Arial" panose="020B0604020202020204" pitchFamily="34" charset="0"/>
              </a:rPr>
              <a:t>is positive</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She should be</a:t>
            </a:r>
            <a:r>
              <a:rPr dirty="0">
                <a:latin typeface="Arial" panose="020B0604020202020204" pitchFamily="34" charset="0"/>
                <a:cs typeface="Arial" panose="020B0604020202020204" pitchFamily="34" charset="0"/>
              </a:rPr>
              <a:t> referred for help. Resources such as </a:t>
            </a:r>
            <a:r>
              <a:rPr b="0" u="sng" dirty="0">
                <a:latin typeface="Arial" panose="020B0604020202020204" pitchFamily="34" charset="0"/>
                <a:cs typeface="Arial" panose="020B0604020202020204" pitchFamily="34" charset="0"/>
              </a:rPr>
              <a:t>Postpartum Progress</a:t>
            </a:r>
            <a:r>
              <a:rPr lang="en-US" b="0" u="none" baseline="0" dirty="0">
                <a:latin typeface="Arial" panose="020B0604020202020204" pitchFamily="34" charset="0"/>
                <a:cs typeface="Arial" panose="020B0604020202020204" pitchFamily="34" charset="0"/>
              </a:rPr>
              <a:t> </a:t>
            </a:r>
            <a:r>
              <a:rPr b="0" u="none" dirty="0">
                <a:latin typeface="Arial" panose="020B0604020202020204" pitchFamily="34" charset="0"/>
                <a:cs typeface="Arial" panose="020B0604020202020204" pitchFamily="34" charset="0"/>
              </a:rPr>
              <a:t>provides</a:t>
            </a:r>
            <a:r>
              <a:rPr b="0" dirty="0">
                <a:latin typeface="Arial" panose="020B0604020202020204" pitchFamily="34" charset="0"/>
                <a:cs typeface="Arial" panose="020B0604020202020204" pitchFamily="34" charset="0"/>
              </a:rPr>
              <a:t> a list of providers by state and </a:t>
            </a:r>
            <a:r>
              <a:rPr b="0" u="sng" dirty="0">
                <a:latin typeface="Arial" panose="020B0604020202020204" pitchFamily="34" charset="0"/>
                <a:cs typeface="Arial" panose="020B0604020202020204" pitchFamily="34" charset="0"/>
              </a:rPr>
              <a:t>Postpartum Support International</a:t>
            </a:r>
            <a:r>
              <a:rPr b="0" u="none" dirty="0">
                <a:latin typeface="Arial" panose="020B0604020202020204" pitchFamily="34" charset="0"/>
                <a:cs typeface="Arial" panose="020B0604020202020204" pitchFamily="34" charset="0"/>
              </a:rPr>
              <a:t> </a:t>
            </a:r>
            <a:r>
              <a:rPr b="0" dirty="0">
                <a:latin typeface="Arial" panose="020B0604020202020204" pitchFamily="34" charset="0"/>
                <a:cs typeface="Arial" panose="020B0604020202020204" pitchFamily="34" charset="0"/>
              </a:rPr>
              <a:t>offers multilingual chat and hotline</a:t>
            </a:r>
            <a:r>
              <a:rPr lang="en-US" b="0" dirty="0">
                <a:latin typeface="Arial" panose="020B0604020202020204" pitchFamily="34" charset="0"/>
                <a:cs typeface="Arial" panose="020B0604020202020204" pitchFamily="34" charset="0"/>
              </a:rPr>
              <a:t> resources</a:t>
            </a:r>
            <a:r>
              <a:rPr b="0" dirty="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a:defRPr sz="1400"/>
            </a:pPr>
            <a:endParaRPr lang="en-US" b="0" dirty="0">
              <a:latin typeface="Arial" panose="020B0604020202020204" pitchFamily="34" charset="0"/>
              <a:cs typeface="Arial" panose="020B0604020202020204" pitchFamily="34" charset="0"/>
            </a:endParaRPr>
          </a:p>
          <a:p>
            <a:pPr>
              <a:defRPr sz="1400"/>
            </a:pPr>
            <a:r>
              <a:rPr lang="en-US" b="0" dirty="0">
                <a:latin typeface="Arial" panose="020B0604020202020204" pitchFamily="34" charset="0"/>
                <a:cs typeface="Arial" panose="020B0604020202020204" pitchFamily="34" charset="0"/>
              </a:rPr>
              <a:t>Infant behavior</a:t>
            </a:r>
            <a:r>
              <a:rPr lang="en-US" b="0" baseline="0" dirty="0">
                <a:latin typeface="Arial" panose="020B0604020202020204" pitchFamily="34" charset="0"/>
                <a:cs typeface="Arial" panose="020B0604020202020204" pitchFamily="34" charset="0"/>
              </a:rPr>
              <a:t> and development. You can help mother understand the developmental next steps and provide concrete examples. Examples such as:</a:t>
            </a:r>
            <a:endParaRPr lang="en-US" b="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defRPr sz="1400"/>
            </a:pPr>
            <a:r>
              <a:rPr lang="en-US" b="0" dirty="0">
                <a:latin typeface="Arial" panose="020B0604020202020204" pitchFamily="34" charset="0"/>
                <a:cs typeface="Arial" panose="020B0604020202020204" pitchFamily="34" charset="0"/>
              </a:rPr>
              <a:t>Play</a:t>
            </a:r>
            <a:r>
              <a:rPr lang="en-US" b="0" baseline="0" dirty="0">
                <a:latin typeface="Arial" panose="020B0604020202020204" pitchFamily="34" charset="0"/>
                <a:cs typeface="Arial" panose="020B0604020202020204" pitchFamily="34" charset="0"/>
              </a:rPr>
              <a:t> on the floor with the baby every day.</a:t>
            </a:r>
          </a:p>
          <a:p>
            <a:pPr marL="291179" indent="-291179">
              <a:buFont typeface="Arial" panose="020B0604020202020204" pitchFamily="34" charset="0"/>
              <a:buChar char="•"/>
              <a:defRPr sz="1400"/>
            </a:pPr>
            <a:r>
              <a:rPr lang="en-US" b="0" baseline="0" dirty="0">
                <a:latin typeface="Arial" panose="020B0604020202020204" pitchFamily="34" charset="0"/>
                <a:cs typeface="Arial" panose="020B0604020202020204" pitchFamily="34" charset="0"/>
              </a:rPr>
              <a:t>Learn how to read the baby’s mood. If he’s happy, keep doing what you’re doing. If he’s upset, take a break and comfort the baby.</a:t>
            </a:r>
          </a:p>
          <a:p>
            <a:pPr marL="291179" indent="-291179">
              <a:buFont typeface="Arial" panose="020B0604020202020204" pitchFamily="34" charset="0"/>
              <a:buChar char="•"/>
              <a:defRPr sz="1400"/>
            </a:pPr>
            <a:r>
              <a:rPr lang="en-US" b="0" baseline="0" dirty="0">
                <a:latin typeface="Arial" panose="020B0604020202020204" pitchFamily="34" charset="0"/>
                <a:cs typeface="Arial" panose="020B0604020202020204" pitchFamily="34" charset="0"/>
              </a:rPr>
              <a:t>Show the baby how to comfort himself when upset. He may suck on his fingers to self soothe.</a:t>
            </a:r>
          </a:p>
          <a:p>
            <a:pPr marL="291179" indent="-291179">
              <a:buFont typeface="Arial" panose="020B0604020202020204" pitchFamily="34" charset="0"/>
              <a:buChar char="•"/>
              <a:defRPr sz="1400"/>
            </a:pPr>
            <a:r>
              <a:rPr lang="en-US" b="0" baseline="0" dirty="0">
                <a:latin typeface="Arial" panose="020B0604020202020204" pitchFamily="34" charset="0"/>
                <a:cs typeface="Arial" panose="020B0604020202020204" pitchFamily="34" charset="0"/>
              </a:rPr>
              <a:t>Use “reciprocal” play (eg, when he smiles, you smile; when he makes sound, you copy them).</a:t>
            </a:r>
          </a:p>
          <a:p>
            <a:pPr marL="291179" indent="-291179">
              <a:buFont typeface="Arial" panose="020B0604020202020204" pitchFamily="34" charset="0"/>
              <a:buChar char="•"/>
              <a:defRPr sz="1400"/>
            </a:pPr>
            <a:r>
              <a:rPr lang="en-US" b="0" baseline="0" dirty="0">
                <a:latin typeface="Arial" panose="020B0604020202020204" pitchFamily="34" charset="0"/>
                <a:cs typeface="Arial" panose="020B0604020202020204" pitchFamily="34" charset="0"/>
              </a:rPr>
              <a:t>Repeat baby’s sound and say simple words with these sounds.</a:t>
            </a:r>
          </a:p>
          <a:p>
            <a:pPr marL="291179" indent="-291179">
              <a:buFont typeface="Arial" panose="020B0604020202020204" pitchFamily="34" charset="0"/>
              <a:buChar char="•"/>
              <a:defRPr sz="1400"/>
            </a:pPr>
            <a:r>
              <a:rPr lang="en-US" b="0" baseline="0" dirty="0">
                <a:latin typeface="Arial" panose="020B0604020202020204" pitchFamily="34" charset="0"/>
                <a:cs typeface="Arial" panose="020B0604020202020204" pitchFamily="34" charset="0"/>
              </a:rPr>
              <a:t>Read books to baby daily</a:t>
            </a:r>
          </a:p>
          <a:p>
            <a:pPr marL="291179" indent="-291179">
              <a:buFont typeface="Arial" panose="020B0604020202020204" pitchFamily="34" charset="0"/>
              <a:buChar char="•"/>
              <a:defRPr sz="1400"/>
            </a:pPr>
            <a:r>
              <a:rPr lang="en-US" b="0" baseline="0" dirty="0">
                <a:latin typeface="Arial" panose="020B0604020202020204" pitchFamily="34" charset="0"/>
                <a:cs typeface="Arial" panose="020B0604020202020204" pitchFamily="34" charset="0"/>
              </a:rPr>
              <a:t>When your baby looks at something, point to it and talk about it.</a:t>
            </a:r>
            <a:endParaRPr b="0"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prstGeom prst="rect">
            <a:avLst/>
          </a:prstGeom>
        </p:spPr>
        <p:txBody>
          <a:bodyPr/>
          <a:lstStyle/>
          <a:p>
            <a:endParaRPr dirty="0"/>
          </a:p>
        </p:txBody>
      </p:sp>
      <p:sp>
        <p:nvSpPr>
          <p:cNvPr id="738" name="Shape 738"/>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lang="en-US" dirty="0">
                <a:latin typeface="Arial" panose="020B0604020202020204" pitchFamily="34" charset="0"/>
                <a:cs typeface="Arial" panose="020B0604020202020204" pitchFamily="34" charset="0"/>
              </a:rPr>
              <a:t>Consider giving the parent</a:t>
            </a:r>
            <a:r>
              <a:rPr lang="en-US" baseline="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the Bright Futures</a:t>
            </a:r>
            <a:r>
              <a:rPr lang="en-US" dirty="0">
                <a:latin typeface="Arial" panose="020B0604020202020204" pitchFamily="34" charset="0"/>
                <a:cs typeface="Arial" panose="020B0604020202020204" pitchFamily="34" charset="0"/>
              </a:rPr>
              <a:t> Parent Educational Handout</a:t>
            </a:r>
            <a:r>
              <a:rPr dirty="0">
                <a:latin typeface="Arial" panose="020B0604020202020204" pitchFamily="34" charset="0"/>
                <a:cs typeface="Arial" panose="020B0604020202020204" pitchFamily="34" charset="0"/>
              </a:rPr>
              <a:t> to reinforce anticipatory guidance topics pertinent to this case. </a:t>
            </a:r>
            <a:endParaRPr lang="en-US" dirty="0">
              <a:latin typeface="Arial" panose="020B0604020202020204" pitchFamily="34" charset="0"/>
              <a:cs typeface="Arial" panose="020B0604020202020204" pitchFamily="34" charset="0"/>
            </a:endParaRPr>
          </a:p>
          <a:p>
            <a:pPr>
              <a:defRPr sz="1400"/>
            </a:pPr>
            <a:endParaRPr dirty="0">
              <a:latin typeface="Arial" panose="020B0604020202020204" pitchFamily="34" charset="0"/>
              <a:cs typeface="Arial" panose="020B0604020202020204" pitchFamily="34" charset="0"/>
            </a:endParaRPr>
          </a:p>
          <a:p>
            <a:pPr>
              <a:buSzPct val="100000"/>
              <a:defRPr sz="1400"/>
            </a:pPr>
            <a:r>
              <a:rPr dirty="0">
                <a:latin typeface="Arial" panose="020B0604020202020204" pitchFamily="34" charset="0"/>
                <a:cs typeface="Arial" panose="020B0604020202020204" pitchFamily="34" charset="0"/>
              </a:rPr>
              <a:t>Encourage mother to use the WIC </a:t>
            </a:r>
            <a:r>
              <a:rPr lang="en-US" dirty="0">
                <a:latin typeface="Arial" panose="020B0604020202020204" pitchFamily="34" charset="0"/>
                <a:cs typeface="Arial" panose="020B0604020202020204" pitchFamily="34" charset="0"/>
              </a:rPr>
              <a:t>P</a:t>
            </a:r>
            <a:r>
              <a:rPr dirty="0">
                <a:latin typeface="Arial" panose="020B0604020202020204" pitchFamily="34" charset="0"/>
                <a:cs typeface="Arial" panose="020B0604020202020204" pitchFamily="34" charset="0"/>
              </a:rPr>
              <a:t>rogram </a:t>
            </a:r>
            <a:r>
              <a:rPr lang="en-US" dirty="0">
                <a:latin typeface="Arial" panose="020B0604020202020204" pitchFamily="34" charset="0"/>
                <a:cs typeface="Arial" panose="020B0604020202020204" pitchFamily="34" charset="0"/>
              </a:rPr>
              <a:t>and Supplemental</a:t>
            </a:r>
            <a:r>
              <a:rPr lang="en-US" baseline="0" dirty="0">
                <a:latin typeface="Arial" panose="020B0604020202020204" pitchFamily="34" charset="0"/>
                <a:cs typeface="Arial" panose="020B0604020202020204" pitchFamily="34" charset="0"/>
              </a:rPr>
              <a:t> Nutrition Assistance Program (SNAP)</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to help with food security for both</a:t>
            </a:r>
            <a:r>
              <a:rPr lang="en-US" baseline="0" dirty="0">
                <a:latin typeface="Arial" panose="020B0604020202020204" pitchFamily="34" charset="0"/>
                <a:cs typeface="Arial" panose="020B0604020202020204" pitchFamily="34" charset="0"/>
              </a:rPr>
              <a:t> parent and infant</a:t>
            </a:r>
            <a:r>
              <a:rPr lang="en-US" dirty="0">
                <a:latin typeface="Arial" panose="020B0604020202020204" pitchFamily="34" charset="0"/>
                <a:cs typeface="Arial" panose="020B0604020202020204" pitchFamily="34" charset="0"/>
              </a:rPr>
              <a:t>.</a:t>
            </a:r>
          </a:p>
          <a:p>
            <a:pPr>
              <a:buSzPct val="100000"/>
              <a:defRPr sz="1400"/>
            </a:pPr>
            <a:endParaRPr dirty="0">
              <a:latin typeface="Arial" panose="020B0604020202020204" pitchFamily="34" charset="0"/>
              <a:cs typeface="Arial" panose="020B0604020202020204" pitchFamily="34" charset="0"/>
            </a:endParaRPr>
          </a:p>
          <a:p>
            <a:pPr>
              <a:buSzPct val="100000"/>
              <a:defRPr sz="1400"/>
            </a:pPr>
            <a:r>
              <a:rPr dirty="0">
                <a:latin typeface="Arial" panose="020B0604020202020204" pitchFamily="34" charset="0"/>
                <a:cs typeface="Arial" panose="020B0604020202020204" pitchFamily="34" charset="0"/>
              </a:rPr>
              <a:t>Reinforce non-use of alcohol or drugs in the household</a:t>
            </a:r>
            <a:r>
              <a:rPr lang="en-US"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buSzPct val="100000"/>
              <a:defRPr sz="1400"/>
            </a:pPr>
            <a:endParaRPr lang="en-US" dirty="0">
              <a:latin typeface="Arial" panose="020B0604020202020204" pitchFamily="34" charset="0"/>
              <a:cs typeface="Arial" panose="020B0604020202020204" pitchFamily="34" charset="0"/>
            </a:endParaRPr>
          </a:p>
          <a:p>
            <a:pPr>
              <a:buSzPct val="100000"/>
              <a:defRPr sz="1400"/>
            </a:pPr>
            <a:r>
              <a:rPr dirty="0">
                <a:latin typeface="Arial" panose="020B0604020202020204" pitchFamily="34" charset="0"/>
                <a:cs typeface="Arial" panose="020B0604020202020204" pitchFamily="34" charset="0"/>
              </a:rPr>
              <a:t>Refer mother for help with p</a:t>
            </a:r>
            <a:r>
              <a:rPr lang="en-US" dirty="0">
                <a:latin typeface="Arial" panose="020B0604020202020204" pitchFamily="34" charset="0"/>
                <a:cs typeface="Arial" panose="020B0604020202020204" pitchFamily="34" charset="0"/>
              </a:rPr>
              <a:t>ostpartum</a:t>
            </a:r>
            <a:r>
              <a:rPr dirty="0">
                <a:latin typeface="Arial" panose="020B0604020202020204" pitchFamily="34" charset="0"/>
                <a:cs typeface="Arial" panose="020B0604020202020204" pitchFamily="34" charset="0"/>
              </a:rPr>
              <a:t> depression</a:t>
            </a:r>
            <a:r>
              <a:rPr lang="en-US"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a:spLocks noGrp="1" noRot="1" noChangeAspect="1"/>
          </p:cNvSpPr>
          <p:nvPr>
            <p:ph type="sldImg"/>
          </p:nvPr>
        </p:nvSpPr>
        <p:spPr>
          <a:prstGeom prst="rect">
            <a:avLst/>
          </a:prstGeom>
        </p:spPr>
        <p:txBody>
          <a:bodyPr/>
          <a:lstStyle/>
          <a:p>
            <a:endParaRPr dirty="0"/>
          </a:p>
        </p:txBody>
      </p:sp>
      <p:sp>
        <p:nvSpPr>
          <p:cNvPr id="744" name="Shape 744"/>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Teaching point for this </a:t>
            </a:r>
            <a:r>
              <a:rPr lang="en-US" dirty="0">
                <a:latin typeface="Arial" panose="020B0604020202020204" pitchFamily="34" charset="0"/>
                <a:cs typeface="Arial" panose="020B0604020202020204" pitchFamily="34" charset="0"/>
              </a:rPr>
              <a:t>mini </a:t>
            </a:r>
            <a:r>
              <a:rPr dirty="0">
                <a:latin typeface="Arial" panose="020B0604020202020204" pitchFamily="34" charset="0"/>
                <a:cs typeface="Arial" panose="020B0604020202020204" pitchFamily="34" charset="0"/>
              </a:rPr>
              <a:t>module include:</a:t>
            </a:r>
            <a:endParaRPr lang="en-US" dirty="0">
              <a:latin typeface="Arial" panose="020B0604020202020204" pitchFamily="34" charset="0"/>
              <a:cs typeface="Arial" panose="020B0604020202020204" pitchFamily="34" charset="0"/>
            </a:endParaRPr>
          </a:p>
          <a:p>
            <a:pPr>
              <a:defRPr sz="1400"/>
            </a:pPr>
            <a:endParaRPr dirty="0">
              <a:latin typeface="Arial" panose="020B0604020202020204" pitchFamily="34" charset="0"/>
              <a:cs typeface="Arial" panose="020B0604020202020204" pitchFamily="34" charset="0"/>
            </a:endParaRPr>
          </a:p>
          <a:p>
            <a:pPr>
              <a:buSzPct val="100000"/>
              <a:defRPr sz="1400"/>
            </a:pPr>
            <a:r>
              <a:rPr lang="en-US" dirty="0">
                <a:latin typeface="Arial" panose="020B0604020202020204" pitchFamily="34" charset="0"/>
                <a:cs typeface="Arial" panose="020B0604020202020204" pitchFamily="34" charset="0"/>
              </a:rPr>
              <a:t>Pediatric h</a:t>
            </a:r>
            <a:r>
              <a:rPr dirty="0">
                <a:latin typeface="Arial" panose="020B0604020202020204" pitchFamily="34" charset="0"/>
                <a:cs typeface="Arial" panose="020B0604020202020204" pitchFamily="34" charset="0"/>
              </a:rPr>
              <a:t>ealth</a:t>
            </a:r>
            <a:r>
              <a:rPr lang="en-US" dirty="0">
                <a:latin typeface="Arial" panose="020B0604020202020204" pitchFamily="34" charset="0"/>
                <a:cs typeface="Arial" panose="020B0604020202020204" pitchFamily="34" charset="0"/>
              </a:rPr>
              <a:t> care</a:t>
            </a:r>
            <a:r>
              <a:rPr dirty="0">
                <a:latin typeface="Arial" panose="020B0604020202020204" pitchFamily="34" charset="0"/>
                <a:cs typeface="Arial" panose="020B0604020202020204" pitchFamily="34" charset="0"/>
              </a:rPr>
              <a:t> pro</a:t>
            </a:r>
            <a:r>
              <a:rPr lang="en-US" dirty="0">
                <a:latin typeface="Arial" panose="020B0604020202020204" pitchFamily="34" charset="0"/>
                <a:cs typeface="Arial" panose="020B0604020202020204" pitchFamily="34" charset="0"/>
              </a:rPr>
              <a:t>fessionals</a:t>
            </a:r>
            <a:r>
              <a:rPr dirty="0">
                <a:latin typeface="Arial" panose="020B0604020202020204" pitchFamily="34" charset="0"/>
                <a:cs typeface="Arial" panose="020B0604020202020204" pitchFamily="34" charset="0"/>
              </a:rPr>
              <a:t> should promote family support during </a:t>
            </a:r>
            <a:r>
              <a:rPr lang="en-US" dirty="0">
                <a:latin typeface="Arial" panose="020B0604020202020204" pitchFamily="34" charset="0"/>
                <a:cs typeface="Arial" panose="020B0604020202020204" pitchFamily="34" charset="0"/>
              </a:rPr>
              <a:t>the </a:t>
            </a:r>
            <a:r>
              <a:rPr dirty="0">
                <a:latin typeface="Arial" panose="020B0604020202020204" pitchFamily="34" charset="0"/>
                <a:cs typeface="Arial" panose="020B0604020202020204" pitchFamily="34" charset="0"/>
              </a:rPr>
              <a:t>Bright Future</a:t>
            </a:r>
            <a:r>
              <a:rPr lang="en-US" dirty="0">
                <a:latin typeface="Arial" panose="020B0604020202020204" pitchFamily="34" charset="0"/>
                <a:cs typeface="Arial" panose="020B0604020202020204" pitchFamily="34" charset="0"/>
              </a:rPr>
              <a:t>s </a:t>
            </a:r>
            <a:r>
              <a:rPr dirty="0">
                <a:latin typeface="Arial" panose="020B0604020202020204" pitchFamily="34" charset="0"/>
                <a:cs typeface="Arial" panose="020B0604020202020204" pitchFamily="34" charset="0"/>
              </a:rPr>
              <a:t>health supervision visit by including p</a:t>
            </a:r>
            <a:r>
              <a:rPr lang="en-US" dirty="0">
                <a:latin typeface="Arial" panose="020B0604020202020204" pitchFamily="34" charset="0"/>
                <a:cs typeface="Arial" panose="020B0604020202020204" pitchFamily="34" charset="0"/>
              </a:rPr>
              <a:t>ostpartum</a:t>
            </a:r>
            <a:r>
              <a:rPr lang="en-US" baseline="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depression screening.</a:t>
            </a:r>
          </a:p>
          <a:p>
            <a:pPr>
              <a:buSzPct val="100000"/>
              <a:defRPr sz="1400"/>
            </a:pPr>
            <a:endParaRPr lang="en-US" dirty="0">
              <a:latin typeface="Arial" panose="020B0604020202020204" pitchFamily="34" charset="0"/>
              <a:cs typeface="Arial" panose="020B0604020202020204" pitchFamily="34" charset="0"/>
            </a:endParaRPr>
          </a:p>
          <a:p>
            <a:pPr>
              <a:buSzPct val="100000"/>
              <a:defRPr sz="1400"/>
            </a:pPr>
            <a:r>
              <a:rPr dirty="0">
                <a:latin typeface="Arial" panose="020B0604020202020204" pitchFamily="34" charset="0"/>
                <a:cs typeface="Arial" panose="020B0604020202020204" pitchFamily="34" charset="0"/>
              </a:rPr>
              <a:t>Observation of the interaction between primary caregiver and infant is central to assessing the infant’s physical, cognitive, social, and emotional development and self-regulation abilities.</a:t>
            </a:r>
          </a:p>
          <a:p>
            <a:pPr>
              <a:buSzPct val="100000"/>
              <a:defRPr sz="1400"/>
            </a:pPr>
            <a:endParaRPr lang="en-US" dirty="0">
              <a:latin typeface="Arial" panose="020B0604020202020204" pitchFamily="34" charset="0"/>
              <a:cs typeface="Arial" panose="020B0604020202020204" pitchFamily="34" charset="0"/>
            </a:endParaRPr>
          </a:p>
          <a:p>
            <a:pPr>
              <a:buSzPct val="100000"/>
              <a:defRPr sz="1400"/>
            </a:pPr>
            <a:r>
              <a:rPr dirty="0">
                <a:latin typeface="Arial" panose="020B0604020202020204" pitchFamily="34" charset="0"/>
                <a:cs typeface="Arial" panose="020B0604020202020204" pitchFamily="34" charset="0"/>
              </a:rPr>
              <a:t>When an infant has developmental delays and behavioral problems, </a:t>
            </a:r>
            <a:r>
              <a:rPr lang="en-US" dirty="0">
                <a:latin typeface="Arial" panose="020B0604020202020204" pitchFamily="34" charset="0"/>
                <a:cs typeface="Arial" panose="020B0604020202020204" pitchFamily="34" charset="0"/>
              </a:rPr>
              <a:t>pediatric </a:t>
            </a:r>
            <a:r>
              <a:rPr dirty="0">
                <a:latin typeface="Arial" panose="020B0604020202020204" pitchFamily="34" charset="0"/>
                <a:cs typeface="Arial" panose="020B0604020202020204" pitchFamily="34" charset="0"/>
              </a:rPr>
              <a:t>health</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care pro</a:t>
            </a:r>
            <a:r>
              <a:rPr lang="en-US" dirty="0">
                <a:latin typeface="Arial" panose="020B0604020202020204" pitchFamily="34" charset="0"/>
                <a:cs typeface="Arial" panose="020B0604020202020204" pitchFamily="34" charset="0"/>
              </a:rPr>
              <a:t>fessionals</a:t>
            </a:r>
            <a:r>
              <a:rPr dirty="0">
                <a:latin typeface="Arial" panose="020B0604020202020204" pitchFamily="34" charset="0"/>
                <a:cs typeface="Arial" panose="020B0604020202020204" pitchFamily="34" charset="0"/>
              </a:rPr>
              <a:t> should recognize social-emotional dysregulation and address them using a strength-based approach. </a:t>
            </a:r>
            <a:r>
              <a:rPr lang="en-US" dirty="0">
                <a:latin typeface="Arial" panose="020B0604020202020204" pitchFamily="34" charset="0"/>
                <a:cs typeface="Arial" panose="020B0604020202020204" pitchFamily="34" charset="0"/>
              </a:rPr>
              <a:t>Pediatric h</a:t>
            </a:r>
            <a:r>
              <a:rPr dirty="0">
                <a:latin typeface="Arial" panose="020B0604020202020204" pitchFamily="34" charset="0"/>
                <a:cs typeface="Arial" panose="020B0604020202020204" pitchFamily="34" charset="0"/>
              </a:rPr>
              <a:t>ealth</a:t>
            </a:r>
            <a:r>
              <a:rPr lang="en-US" dirty="0">
                <a:latin typeface="Arial" panose="020B0604020202020204" pitchFamily="34" charset="0"/>
                <a:cs typeface="Arial" panose="020B0604020202020204" pitchFamily="34" charset="0"/>
              </a:rPr>
              <a:t> care</a:t>
            </a:r>
            <a:r>
              <a:rPr dirty="0">
                <a:latin typeface="Arial" panose="020B0604020202020204" pitchFamily="34" charset="0"/>
                <a:cs typeface="Arial" panose="020B0604020202020204" pitchFamily="34" charset="0"/>
              </a:rPr>
              <a:t> pro</a:t>
            </a:r>
            <a:r>
              <a:rPr lang="en-US" dirty="0">
                <a:latin typeface="Arial" panose="020B0604020202020204" pitchFamily="34" charset="0"/>
                <a:cs typeface="Arial" panose="020B0604020202020204" pitchFamily="34" charset="0"/>
              </a:rPr>
              <a:t>fessionals</a:t>
            </a:r>
            <a:r>
              <a:rPr dirty="0">
                <a:latin typeface="Arial" panose="020B0604020202020204" pitchFamily="34" charset="0"/>
                <a:cs typeface="Arial" panose="020B0604020202020204" pitchFamily="34" charset="0"/>
              </a:rPr>
              <a:t> can advocate for positive behavioral interventions. Referring </a:t>
            </a:r>
            <a:r>
              <a:rPr lang="en-US" dirty="0">
                <a:latin typeface="Arial" panose="020B0604020202020204" pitchFamily="34" charset="0"/>
                <a:cs typeface="Arial" panose="020B0604020202020204" pitchFamily="34" charset="0"/>
              </a:rPr>
              <a:t>parents</a:t>
            </a:r>
            <a:r>
              <a:rPr lang="en-US" baseline="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to home visiting program</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early care and education program</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or parent support groups.</a:t>
            </a:r>
          </a:p>
        </p:txBody>
      </p:sp>
    </p:spTree>
    <p:extLst>
      <p:ext uri="{BB962C8B-B14F-4D97-AF65-F5344CB8AC3E}">
        <p14:creationId xmlns:p14="http://schemas.microsoft.com/office/powerpoint/2010/main" val="3085222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prstGeom prst="rect">
            <a:avLst/>
          </a:prstGeom>
        </p:spPr>
        <p:txBody>
          <a:bodyPr/>
          <a:lstStyle/>
          <a:p>
            <a:endParaRPr dirty="0"/>
          </a:p>
        </p:txBody>
      </p:sp>
      <p:sp>
        <p:nvSpPr>
          <p:cNvPr id="750" name="Shape 750"/>
          <p:cNvSpPr>
            <a:spLocks noGrp="1"/>
          </p:cNvSpPr>
          <p:nvPr>
            <p:ph type="body" sz="quarter" idx="1"/>
          </p:nvPr>
        </p:nvSpPr>
        <p:spPr>
          <a:prstGeom prst="rect">
            <a:avLst/>
          </a:prstGeom>
        </p:spPr>
        <p:txBody>
          <a:bodyPr/>
          <a:lstStyle/>
          <a:p>
            <a:pPr defTabSz="931774">
              <a:defRPr/>
            </a:pPr>
            <a:r>
              <a:rPr lang="en-US" sz="1400" b="1" u="sng" dirty="0">
                <a:latin typeface="Arial" panose="020B0604020202020204" pitchFamily="34" charset="0"/>
                <a:cs typeface="Arial" panose="020B0604020202020204" pitchFamily="34" charset="0"/>
              </a:rPr>
              <a:t>Facilitator Guide:</a:t>
            </a:r>
          </a:p>
          <a:p>
            <a:r>
              <a:rPr lang="en-US" sz="1400" dirty="0">
                <a:latin typeface="Arial" panose="020B0604020202020204" pitchFamily="34" charset="0"/>
                <a:cs typeface="Arial" panose="020B0604020202020204" pitchFamily="34" charset="0"/>
              </a:rPr>
              <a:t>Please complete the post-test to check your knowledge before exiting the program</a:t>
            </a:r>
          </a:p>
          <a:p>
            <a:endParaRPr lang="en-US" sz="1400" dirty="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307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46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037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prstGeom prst="rect">
            <a:avLst/>
          </a:prstGeom>
        </p:spPr>
        <p:txBody>
          <a:bodyPr/>
          <a:lstStyle/>
          <a:p>
            <a:endParaRPr dirty="0"/>
          </a:p>
        </p:txBody>
      </p:sp>
      <p:sp>
        <p:nvSpPr>
          <p:cNvPr id="613" name="Shape 613"/>
          <p:cNvSpPr>
            <a:spLocks noGrp="1"/>
          </p:cNvSpPr>
          <p:nvPr>
            <p:ph type="body" sz="quarter" idx="1"/>
          </p:nvPr>
        </p:nvSpPr>
        <p:spPr>
          <a:prstGeom prst="rect">
            <a:avLst/>
          </a:prstGeom>
        </p:spPr>
        <p:txBody>
          <a:bodyPr/>
          <a:lstStyle>
            <a:lvl1pPr>
              <a:defRPr sz="1400"/>
            </a:lvl1pPr>
          </a:lstStyle>
          <a:p>
            <a:pPr defTabSz="931774">
              <a:defRPr/>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r>
              <a:rPr dirty="0">
                <a:latin typeface="Arial" panose="020B0604020202020204" pitchFamily="34" charset="0"/>
                <a:cs typeface="Arial" panose="020B0604020202020204" pitchFamily="34" charset="0"/>
              </a:rPr>
              <a:t>Please complete the pretest prior to reviewing the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dirty="0"/>
          </a:p>
        </p:txBody>
      </p:sp>
      <p:sp>
        <p:nvSpPr>
          <p:cNvPr id="627" name="Shape 627"/>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Establishing social-emotional health</a:t>
            </a:r>
            <a:r>
              <a:rPr lang="en-US" dirty="0">
                <a:latin typeface="Arial" panose="020B0604020202020204" pitchFamily="34" charset="0"/>
                <a:cs typeface="Arial" panose="020B0604020202020204" pitchFamily="34" charset="0"/>
              </a:rPr>
              <a:t> and well-being</a:t>
            </a:r>
            <a:r>
              <a:rPr dirty="0">
                <a:latin typeface="Arial" panose="020B0604020202020204" pitchFamily="34" charset="0"/>
                <a:cs typeface="Arial" panose="020B0604020202020204" pitchFamily="34" charset="0"/>
              </a:rPr>
              <a:t> is a core task for the developing infant and those who care for them. Infant social-emotional health</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or </a:t>
            </a:r>
            <a:r>
              <a:rPr b="0" u="none" dirty="0">
                <a:latin typeface="Arial" panose="020B0604020202020204" pitchFamily="34" charset="0"/>
                <a:cs typeface="Arial" panose="020B0604020202020204" pitchFamily="34" charset="0"/>
              </a:rPr>
              <a:t>infant mental health</a:t>
            </a:r>
            <a:r>
              <a:rPr lang="en-US" b="0" u="none"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can be compromised at many critical times in development beginning prenatally with </a:t>
            </a:r>
            <a:r>
              <a:rPr lang="en-US" dirty="0">
                <a:latin typeface="Arial" panose="020B0604020202020204" pitchFamily="34" charset="0"/>
                <a:cs typeface="Arial" panose="020B0604020202020204" pitchFamily="34" charset="0"/>
              </a:rPr>
              <a:t>maternal</a:t>
            </a:r>
            <a:r>
              <a:rPr lang="en-US" baseline="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mental health and throughout infancy. </a:t>
            </a:r>
            <a:r>
              <a:rPr lang="en-US" dirty="0">
                <a:latin typeface="Arial" panose="020B0604020202020204" pitchFamily="34" charset="0"/>
                <a:cs typeface="Arial" panose="020B0604020202020204" pitchFamily="34" charset="0"/>
              </a:rPr>
              <a:t>Pediatric h</a:t>
            </a:r>
            <a:r>
              <a:rPr dirty="0">
                <a:latin typeface="Arial" panose="020B0604020202020204" pitchFamily="34" charset="0"/>
                <a:cs typeface="Arial" panose="020B0604020202020204" pitchFamily="34" charset="0"/>
              </a:rPr>
              <a:t>ealth care pro</a:t>
            </a:r>
            <a:r>
              <a:rPr lang="en-US" dirty="0">
                <a:latin typeface="Arial" panose="020B0604020202020204" pitchFamily="34" charset="0"/>
                <a:cs typeface="Arial" panose="020B0604020202020204" pitchFamily="34" charset="0"/>
              </a:rPr>
              <a:t>fessionals</a:t>
            </a:r>
            <a:r>
              <a:rPr dirty="0">
                <a:latin typeface="Arial" panose="020B0604020202020204" pitchFamily="34" charset="0"/>
                <a:cs typeface="Arial" panose="020B0604020202020204" pitchFamily="34" charset="0"/>
              </a:rPr>
              <a:t> are challenged to promote infant mental health th</a:t>
            </a:r>
            <a:r>
              <a:rPr lang="en-US" dirty="0">
                <a:latin typeface="Arial" panose="020B0604020202020204" pitchFamily="34" charset="0"/>
                <a:cs typeface="Arial" panose="020B0604020202020204" pitchFamily="34" charset="0"/>
              </a:rPr>
              <a:t>r</a:t>
            </a:r>
            <a:r>
              <a:rPr dirty="0">
                <a:latin typeface="Arial" panose="020B0604020202020204" pitchFamily="34" charset="0"/>
                <a:cs typeface="Arial" panose="020B0604020202020204" pitchFamily="34" charset="0"/>
              </a:rPr>
              <a:t>ough activities that are aimed at prevention, risk assessment, diagnosis, and appropriate interventions.</a:t>
            </a:r>
          </a:p>
          <a:p>
            <a:pPr>
              <a:defRPr sz="1400"/>
            </a:pPr>
            <a:endParaRPr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The main objectives of this module are: </a:t>
            </a:r>
          </a:p>
          <a:p>
            <a:pPr marL="291179" indent="-291179">
              <a:buSzPct val="100000"/>
              <a:buFont typeface="Arial" panose="020B0604020202020204" pitchFamily="34" charset="0"/>
              <a:buChar char="•"/>
              <a:defRPr sz="1400"/>
            </a:pPr>
            <a:r>
              <a:rPr dirty="0">
                <a:latin typeface="Arial" panose="020B0604020202020204" pitchFamily="34" charset="0"/>
                <a:cs typeface="Arial" panose="020B0604020202020204" pitchFamily="34" charset="0"/>
              </a:rPr>
              <a:t>Recognize and address infant behaviors that can be clinical clues to social-emotional developmental delays and disabilities</a:t>
            </a:r>
          </a:p>
          <a:p>
            <a:pPr marL="291179" indent="-291179">
              <a:buSzPct val="100000"/>
              <a:buFont typeface="Arial" panose="020B0604020202020204" pitchFamily="34" charset="0"/>
              <a:buChar char="•"/>
              <a:defRPr sz="1400"/>
            </a:pPr>
            <a:r>
              <a:rPr dirty="0">
                <a:latin typeface="Arial" panose="020B0604020202020204" pitchFamily="34" charset="0"/>
                <a:cs typeface="Arial" panose="020B0604020202020204" pitchFamily="34" charset="0"/>
              </a:rPr>
              <a:t>Identify the role of pediatric health care professionals in promoting social</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emotional health during health supervision visit</a:t>
            </a:r>
          </a:p>
          <a:p>
            <a:pPr marL="291179" indent="-291179">
              <a:buFont typeface="Arial" panose="020B0604020202020204" pitchFamily="34" charset="0"/>
              <a:buChar char="•"/>
              <a:defRPr sz="1400"/>
            </a:pPr>
            <a:r>
              <a:rPr dirty="0">
                <a:latin typeface="Arial" panose="020B0604020202020204" pitchFamily="34" charset="0"/>
                <a:cs typeface="Arial" panose="020B0604020202020204" pitchFamily="34" charset="0"/>
              </a:rPr>
              <a:t>Describe the use of Bright Futures tool</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in the screening of both parent and infant at risk for social</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emotional dysfunction</a:t>
            </a:r>
          </a:p>
          <a:p>
            <a:pPr marL="291179" indent="-291179">
              <a:buFont typeface="Arial" panose="020B0604020202020204" pitchFamily="34" charset="0"/>
              <a:buChar char="•"/>
              <a:defRPr sz="1400"/>
            </a:pPr>
            <a:r>
              <a:rPr dirty="0">
                <a:latin typeface="Arial" panose="020B0604020202020204" pitchFamily="34" charset="0"/>
                <a:cs typeface="Arial" panose="020B0604020202020204" pitchFamily="34" charset="0"/>
              </a:rPr>
              <a:t>Use best practice to promote social-emotional health during health supervision visits in infancy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dirty="0"/>
          </a:p>
        </p:txBody>
      </p:sp>
      <p:sp>
        <p:nvSpPr>
          <p:cNvPr id="627" name="Shape 627"/>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lang="en-US" dirty="0">
                <a:latin typeface="Arial" panose="020B0604020202020204" pitchFamily="34" charset="0"/>
                <a:cs typeface="Arial" panose="020B0604020202020204" pitchFamily="34" charset="0"/>
              </a:rPr>
              <a:t>Infant mental health is the infant’s capacity to experience, regulate, and express emotions; to form close relationships; and to explore the environment and learn.</a:t>
            </a:r>
            <a:r>
              <a:rPr lang="en-US" baseline="0" dirty="0">
                <a:latin typeface="Arial" panose="020B0604020202020204" pitchFamily="34" charset="0"/>
                <a:cs typeface="Arial" panose="020B0604020202020204" pitchFamily="34" charset="0"/>
              </a:rPr>
              <a:t> </a:t>
            </a:r>
          </a:p>
          <a:p>
            <a:pPr>
              <a:defRPr sz="1400"/>
            </a:pPr>
            <a:endParaRPr lang="en-US"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The </a:t>
            </a:r>
            <a:r>
              <a:rPr lang="en-US" b="0" u="none" dirty="0">
                <a:latin typeface="Arial" panose="020B0604020202020204" pitchFamily="34" charset="0"/>
                <a:cs typeface="Arial" panose="020B0604020202020204" pitchFamily="34" charset="0"/>
              </a:rPr>
              <a:t>interaction between primary caregiver and infant is central</a:t>
            </a:r>
            <a:r>
              <a:rPr lang="en-US" b="0" u="none" baseline="0" dirty="0">
                <a:latin typeface="Arial" panose="020B0604020202020204" pitchFamily="34" charset="0"/>
                <a:cs typeface="Arial" panose="020B0604020202020204" pitchFamily="34" charset="0"/>
              </a:rPr>
              <a:t> </a:t>
            </a:r>
            <a:r>
              <a:rPr lang="en-US" u="none" baseline="0" dirty="0">
                <a:latin typeface="Arial" panose="020B0604020202020204" pitchFamily="34" charset="0"/>
                <a:cs typeface="Arial" panose="020B0604020202020204" pitchFamily="34" charset="0"/>
              </a:rPr>
              <a:t>to</a:t>
            </a:r>
            <a:r>
              <a:rPr lang="en-US" dirty="0">
                <a:latin typeface="Arial" panose="020B0604020202020204" pitchFamily="34" charset="0"/>
                <a:cs typeface="Arial" panose="020B0604020202020204" pitchFamily="34" charset="0"/>
              </a:rPr>
              <a:t> the infant’s physical, cognitive social, and emotional development and self-regulation abilities.</a:t>
            </a:r>
          </a:p>
          <a:p>
            <a:pPr>
              <a:defRPr sz="1400"/>
            </a:pPr>
            <a:endParaRPr lang="en-US"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The infant’s social-emotional health may be affected by the emotional and physical health of the primary caregiver.</a:t>
            </a:r>
          </a:p>
          <a:p>
            <a:pPr>
              <a:defRPr sz="1400"/>
            </a:pPr>
            <a:endParaRPr lang="en-US"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Every Bright Future health supervision visit must therefore include monitoring of the emotional health of the primary caregiver.</a:t>
            </a:r>
          </a:p>
        </p:txBody>
      </p:sp>
    </p:spTree>
    <p:extLst>
      <p:ext uri="{BB962C8B-B14F-4D97-AF65-F5344CB8AC3E}">
        <p14:creationId xmlns:p14="http://schemas.microsoft.com/office/powerpoint/2010/main" val="375907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dirty="0"/>
          </a:p>
        </p:txBody>
      </p:sp>
      <p:sp>
        <p:nvSpPr>
          <p:cNvPr id="627" name="Shape 627"/>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lang="en-US" dirty="0">
                <a:latin typeface="Arial" panose="020B0604020202020204" pitchFamily="34" charset="0"/>
                <a:cs typeface="Arial" panose="020B0604020202020204" pitchFamily="34" charset="0"/>
              </a:rPr>
              <a:t>Maternal and infant mental health disparities exist among historically marginalized and oppressed people and people with low socioeconomic status in the United States. Research strongly points to both socioeconomic status and race as factors that influence rate of adverse maternal and infant mental health outcomes. Klawetter and Frankel report disparities in pregnancy-related depression, post-traumatic stress disorder, toxic stress in children and parenting stress.</a:t>
            </a:r>
          </a:p>
          <a:p>
            <a:pPr>
              <a:defRPr sz="1400"/>
            </a:pPr>
            <a:endParaRPr lang="en-US"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For example, historically marginalized and oppressed women with low socioeconomic status are less likely to seek behavioral support than White, more affluent women. When they do seek behavioral support, health care professionals are less likely to follow up and less likely to fill relevant prescriptions compared to when White, more affluent women seek behavioral health services.</a:t>
            </a:r>
          </a:p>
          <a:p>
            <a:pPr>
              <a:defRPr sz="1400"/>
            </a:pPr>
            <a:endParaRPr lang="en-US"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In a published report of implementing community-based screening initiative, historically marginalized and oppressed women with low socioeconomic status, who have higher risk of postpartum depression, were not routinely screened. </a:t>
            </a:r>
          </a:p>
        </p:txBody>
      </p:sp>
    </p:spTree>
    <p:extLst>
      <p:ext uri="{BB962C8B-B14F-4D97-AF65-F5344CB8AC3E}">
        <p14:creationId xmlns:p14="http://schemas.microsoft.com/office/powerpoint/2010/main" val="216922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dirty="0"/>
          </a:p>
        </p:txBody>
      </p:sp>
      <p:sp>
        <p:nvSpPr>
          <p:cNvPr id="627" name="Shape 627"/>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lang="en-US" dirty="0">
                <a:latin typeface="Arial" panose="020B0604020202020204" pitchFamily="34" charset="0"/>
                <a:cs typeface="Arial" panose="020B0604020202020204" pitchFamily="34" charset="0"/>
              </a:rPr>
              <a:t>Residents/trainees should engage in self-reflection aimed at increasing self-awareness, acknowledging privilege, and fighting own bias and discrimination.</a:t>
            </a:r>
          </a:p>
          <a:p>
            <a:pPr>
              <a:defRPr sz="1400"/>
            </a:pPr>
            <a:endParaRPr lang="en-US" dirty="0">
              <a:latin typeface="Arial" panose="020B0604020202020204" pitchFamily="34" charset="0"/>
              <a:cs typeface="Arial" panose="020B0604020202020204" pitchFamily="34" charset="0"/>
            </a:endParaRPr>
          </a:p>
          <a:p>
            <a:pPr>
              <a:defRPr sz="1400"/>
            </a:pPr>
            <a:r>
              <a:rPr lang="en-US" dirty="0">
                <a:latin typeface="Arial" panose="020B0604020202020204" pitchFamily="34" charset="0"/>
                <a:cs typeface="Arial" panose="020B0604020202020204" pitchFamily="34" charset="0"/>
              </a:rPr>
              <a:t>Residents/trainees should honor native languages and respect cultural norms as they relate to parental</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baseline="0" dirty="0">
                <a:latin typeface="Arial" panose="020B0604020202020204" pitchFamily="34" charset="0"/>
                <a:cs typeface="Arial" panose="020B0604020202020204" pitchFamily="34" charset="0"/>
              </a:rPr>
              <a:t> infant </a:t>
            </a:r>
            <a:r>
              <a:rPr lang="en-US" dirty="0">
                <a:latin typeface="Arial" panose="020B0604020202020204" pitchFamily="34" charset="0"/>
                <a:cs typeface="Arial" panose="020B0604020202020204" pitchFamily="34" charset="0"/>
              </a:rPr>
              <a:t>social-emotional health.</a:t>
            </a:r>
          </a:p>
        </p:txBody>
      </p:sp>
    </p:spTree>
    <p:extLst>
      <p:ext uri="{BB962C8B-B14F-4D97-AF65-F5344CB8AC3E}">
        <p14:creationId xmlns:p14="http://schemas.microsoft.com/office/powerpoint/2010/main" val="232379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prstGeom prst="rect">
            <a:avLst/>
          </a:prstGeom>
        </p:spPr>
        <p:txBody>
          <a:bodyPr/>
          <a:lstStyle/>
          <a:p>
            <a:endParaRPr dirty="0"/>
          </a:p>
        </p:txBody>
      </p:sp>
      <p:sp>
        <p:nvSpPr>
          <p:cNvPr id="648" name="Shape 648"/>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The case study is a </a:t>
            </a:r>
            <a:r>
              <a:rPr lang="en-US" dirty="0">
                <a:latin typeface="Arial" panose="020B0604020202020204" pitchFamily="34" charset="0"/>
                <a:cs typeface="Arial" panose="020B0604020202020204" pitchFamily="34" charset="0"/>
              </a:rPr>
              <a:t>6-month-old</a:t>
            </a:r>
            <a:r>
              <a:rPr dirty="0">
                <a:latin typeface="Arial" panose="020B0604020202020204" pitchFamily="34" charset="0"/>
                <a:cs typeface="Arial" panose="020B0604020202020204" pitchFamily="34" charset="0"/>
              </a:rPr>
              <a:t> infant brought in by mother for</a:t>
            </a:r>
            <a:r>
              <a:rPr lang="en-US" dirty="0">
                <a:latin typeface="Arial" panose="020B0604020202020204" pitchFamily="34" charset="0"/>
                <a:cs typeface="Arial" panose="020B0604020202020204" pitchFamily="34" charset="0"/>
              </a:rPr>
              <a:t> a</a:t>
            </a:r>
            <a:r>
              <a:rPr dirty="0">
                <a:latin typeface="Arial" panose="020B0604020202020204" pitchFamily="34" charset="0"/>
                <a:cs typeface="Arial" panose="020B0604020202020204" pitchFamily="34" charset="0"/>
              </a:rPr>
              <a:t> routine health supervision visit. Mother has concerns regarding his feeding and weight.</a:t>
            </a:r>
          </a:p>
          <a:p>
            <a:pPr>
              <a:defRPr sz="1400"/>
            </a:pPr>
            <a:endParaRPr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You review the birth history which reveals that infant was born at 38 weeks gestational age</a:t>
            </a:r>
            <a:r>
              <a:rPr lang="en-US" dirty="0">
                <a:latin typeface="Arial" panose="020B0604020202020204" pitchFamily="34" charset="0"/>
                <a:cs typeface="Arial" panose="020B0604020202020204" pitchFamily="34" charset="0"/>
              </a:rPr>
              <a:t> (full term)</a:t>
            </a:r>
            <a:r>
              <a:rPr dirty="0">
                <a:latin typeface="Arial" panose="020B0604020202020204" pitchFamily="34" charset="0"/>
                <a:cs typeface="Arial" panose="020B0604020202020204" pitchFamily="34" charset="0"/>
              </a:rPr>
              <a:t> with a birth weight of 2.9 kg which was 25% </a:t>
            </a:r>
            <a:r>
              <a:rPr lang="en-US" dirty="0">
                <a:latin typeface="Arial" panose="020B0604020202020204" pitchFamily="34" charset="0"/>
                <a:cs typeface="Arial" panose="020B0604020202020204" pitchFamily="34" charset="0"/>
              </a:rPr>
              <a:t>on</a:t>
            </a:r>
            <a:r>
              <a:rPr lang="en-US" baseline="0" dirty="0">
                <a:latin typeface="Arial" panose="020B0604020202020204" pitchFamily="34" charset="0"/>
                <a:cs typeface="Arial" panose="020B0604020202020204" pitchFamily="34" charset="0"/>
              </a:rPr>
              <a:t> the growth chart</a:t>
            </a:r>
            <a:r>
              <a:rPr dirty="0">
                <a:latin typeface="Arial" panose="020B0604020202020204" pitchFamily="34" charset="0"/>
                <a:cs typeface="Arial" panose="020B0604020202020204" pitchFamily="34" charset="0"/>
              </a:rPr>
              <a:t>. His current age is 6 months and 9 </a:t>
            </a:r>
            <a:r>
              <a:rPr lang="en-US" dirty="0">
                <a:latin typeface="Arial" panose="020B0604020202020204" pitchFamily="34" charset="0"/>
                <a:cs typeface="Arial" panose="020B0604020202020204" pitchFamily="34" charset="0"/>
              </a:rPr>
              <a:t>days,</a:t>
            </a:r>
            <a:r>
              <a:rPr dirty="0">
                <a:latin typeface="Arial" panose="020B0604020202020204" pitchFamily="34" charset="0"/>
                <a:cs typeface="Arial" panose="020B0604020202020204" pitchFamily="34" charset="0"/>
              </a:rPr>
              <a:t> and he weighs 5.18 kg which is &lt;2% </a:t>
            </a:r>
            <a:r>
              <a:rPr lang="en-US" dirty="0">
                <a:latin typeface="Arial" panose="020B0604020202020204" pitchFamily="34" charset="0"/>
                <a:cs typeface="Arial" panose="020B0604020202020204" pitchFamily="34" charset="0"/>
              </a:rPr>
              <a:t>on</a:t>
            </a:r>
            <a:r>
              <a:rPr lang="en-US" baseline="0" dirty="0">
                <a:latin typeface="Arial" panose="020B0604020202020204" pitchFamily="34" charset="0"/>
                <a:cs typeface="Arial" panose="020B0604020202020204" pitchFamily="34" charset="0"/>
              </a:rPr>
              <a:t> the growth chart</a:t>
            </a:r>
            <a:r>
              <a:rPr dirty="0">
                <a:latin typeface="Arial" panose="020B0604020202020204" pitchFamily="34" charset="0"/>
                <a:cs typeface="Arial" panose="020B0604020202020204" pitchFamily="34" charset="0"/>
              </a:rPr>
              <a:t>. Mother reports that she has no formula at home because she has not been able to get her WIC EBT card and has been giving</a:t>
            </a:r>
            <a:r>
              <a:rPr lang="en-US" dirty="0">
                <a:latin typeface="Arial" panose="020B0604020202020204" pitchFamily="34" charset="0"/>
                <a:cs typeface="Arial" panose="020B0604020202020204" pitchFamily="34" charset="0"/>
              </a:rPr>
              <a:t> the infant</a:t>
            </a:r>
            <a:r>
              <a:rPr dirty="0">
                <a:latin typeface="Arial" panose="020B0604020202020204" pitchFamily="34" charset="0"/>
                <a:cs typeface="Arial" panose="020B0604020202020204" pitchFamily="34" charset="0"/>
              </a:rPr>
              <a:t> pureed food. Infant was admitted to hospital at 5 </a:t>
            </a:r>
            <a:r>
              <a:rPr lang="en-US" dirty="0">
                <a:latin typeface="Arial" panose="020B0604020202020204" pitchFamily="34" charset="0"/>
                <a:cs typeface="Arial" panose="020B0604020202020204" pitchFamily="34" charset="0"/>
              </a:rPr>
              <a:t>months</a:t>
            </a:r>
            <a:r>
              <a:rPr dirty="0">
                <a:latin typeface="Arial" panose="020B0604020202020204" pitchFamily="34" charset="0"/>
                <a:cs typeface="Arial" panose="020B0604020202020204" pitchFamily="34" charset="0"/>
              </a:rPr>
              <a:t> of age for vomiting after feeding. Infant was discharged after 3 days when he tolerated feeding and gained weight.</a:t>
            </a:r>
          </a:p>
          <a:p>
            <a:pPr>
              <a:defRPr sz="1400"/>
            </a:pPr>
            <a:endParaRPr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Review of </a:t>
            </a:r>
            <a:r>
              <a:rPr lang="en-US" dirty="0">
                <a:latin typeface="Arial" panose="020B0604020202020204" pitchFamily="34" charset="0"/>
                <a:cs typeface="Arial" panose="020B0604020202020204" pitchFamily="34" charset="0"/>
              </a:rPr>
              <a:t>family </a:t>
            </a:r>
            <a:r>
              <a:rPr dirty="0">
                <a:latin typeface="Arial" panose="020B0604020202020204" pitchFamily="34" charset="0"/>
                <a:cs typeface="Arial" panose="020B0604020202020204" pitchFamily="34" charset="0"/>
              </a:rPr>
              <a:t>social history reveals that mother is 27 years of age with 2 other children (6 years old and 4 years old). Father works the late afternoon shift as TSA agent at the airport. Mother reports that both parent</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don’t have family around and they live in a one-bedroom apartment near the airport.</a:t>
            </a:r>
          </a:p>
        </p:txBody>
      </p:sp>
    </p:spTree>
    <p:extLst>
      <p:ext uri="{BB962C8B-B14F-4D97-AF65-F5344CB8AC3E}">
        <p14:creationId xmlns:p14="http://schemas.microsoft.com/office/powerpoint/2010/main" val="194336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noRot="1" noChangeAspect="1"/>
          </p:cNvSpPr>
          <p:nvPr>
            <p:ph type="sldImg"/>
          </p:nvPr>
        </p:nvSpPr>
        <p:spPr>
          <a:prstGeom prst="rect">
            <a:avLst/>
          </a:prstGeom>
        </p:spPr>
        <p:txBody>
          <a:bodyPr/>
          <a:lstStyle/>
          <a:p>
            <a:endParaRPr dirty="0"/>
          </a:p>
        </p:txBody>
      </p:sp>
      <p:sp>
        <p:nvSpPr>
          <p:cNvPr id="656" name="Shape 656"/>
          <p:cNvSpPr>
            <a:spLocks noGrp="1"/>
          </p:cNvSpPr>
          <p:nvPr>
            <p:ph type="body" sz="quarter" idx="1"/>
          </p:nvPr>
        </p:nvSpPr>
        <p:spPr>
          <a:prstGeom prst="rect">
            <a:avLst/>
          </a:prstGeom>
        </p:spPr>
        <p:txBody>
          <a:bodyPr/>
          <a:lstStyle/>
          <a:p>
            <a:pPr defTabSz="931774">
              <a:defRPr sz="1400"/>
            </a:pPr>
            <a:r>
              <a:rPr lang="en-US" b="1" u="sng" dirty="0">
                <a:latin typeface="Arial" panose="020B0604020202020204" pitchFamily="34" charset="0"/>
                <a:cs typeface="Arial" panose="020B0604020202020204" pitchFamily="34" charset="0"/>
              </a:rPr>
              <a:t>Facilitator</a:t>
            </a:r>
            <a:r>
              <a:rPr lang="en-US" b="1" u="sng" baseline="0" dirty="0">
                <a:latin typeface="Arial" panose="020B0604020202020204" pitchFamily="34" charset="0"/>
                <a:cs typeface="Arial" panose="020B0604020202020204" pitchFamily="34" charset="0"/>
              </a:rPr>
              <a:t> Guide:</a:t>
            </a:r>
          </a:p>
          <a:p>
            <a:pPr>
              <a:defRPr sz="1400"/>
            </a:pPr>
            <a:r>
              <a:rPr dirty="0">
                <a:latin typeface="Arial" panose="020B0604020202020204" pitchFamily="34" charset="0"/>
                <a:cs typeface="Arial" panose="020B0604020202020204" pitchFamily="34" charset="0"/>
              </a:rPr>
              <a:t>During the visit</a:t>
            </a:r>
            <a:r>
              <a:rPr lang="en-US"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you notice that when the mother tries to feed him formula that you have provided in the office, the infant seem</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hungry and ready to drink</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but then gives up and turns away from the mother. When he start</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to cry, the mother </a:t>
            </a:r>
            <a:r>
              <a:rPr lang="en-US" dirty="0">
                <a:latin typeface="Arial" panose="020B0604020202020204" pitchFamily="34" charset="0"/>
                <a:cs typeface="Arial" panose="020B0604020202020204" pitchFamily="34" charset="0"/>
              </a:rPr>
              <a:t>has</a:t>
            </a:r>
            <a:r>
              <a:rPr dirty="0">
                <a:latin typeface="Arial" panose="020B0604020202020204" pitchFamily="34" charset="0"/>
                <a:cs typeface="Arial" panose="020B0604020202020204" pitchFamily="34" charset="0"/>
              </a:rPr>
              <a:t> difficulty in calming him. When you try to help to calm him down by offering a toy rattle, he reaches for it and transfers it to the other hand.</a:t>
            </a:r>
          </a:p>
          <a:p>
            <a:pPr>
              <a:defRPr sz="1400"/>
            </a:pPr>
            <a:endParaRPr dirty="0">
              <a:latin typeface="Arial" panose="020B0604020202020204" pitchFamily="34" charset="0"/>
              <a:cs typeface="Arial" panose="020B0604020202020204" pitchFamily="34" charset="0"/>
            </a:endParaRPr>
          </a:p>
          <a:p>
            <a:pPr>
              <a:defRPr sz="1400"/>
            </a:pPr>
            <a:r>
              <a:rPr dirty="0">
                <a:latin typeface="Arial" panose="020B0604020202020204" pitchFamily="34" charset="0"/>
                <a:cs typeface="Arial" panose="020B0604020202020204" pitchFamily="34" charset="0"/>
              </a:rPr>
              <a:t>During your physical examination, you notice that both arms and legs appear thin. His abdomen appear</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distended. When you try to sit him up on the examination table, he slides to one side and ha</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 difficulty sitting independently with support.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pic>
        <p:nvPicPr>
          <p:cNvPr id="11" name="Picture 2" descr="Picture 2"/>
          <p:cNvPicPr>
            <a:picLocks noChangeAspect="1"/>
          </p:cNvPicPr>
          <p:nvPr/>
        </p:nvPicPr>
        <p:blipFill>
          <a:blip r:embed="rId2"/>
          <a:stretch>
            <a:fillRect/>
          </a:stretch>
        </p:blipFill>
        <p:spPr>
          <a:xfrm>
            <a:off x="3032" y="0"/>
            <a:ext cx="9137937" cy="6858000"/>
          </a:xfrm>
          <a:prstGeom prst="rect">
            <a:avLst/>
          </a:prstGeom>
          <a:ln w="12700">
            <a:miter lim="400000"/>
          </a:ln>
        </p:spPr>
      </p:pic>
      <p:sp>
        <p:nvSpPr>
          <p:cNvPr id="12" name="Picture Placeholder 10"/>
          <p:cNvSpPr>
            <a:spLocks noGrp="1"/>
          </p:cNvSpPr>
          <p:nvPr>
            <p:ph type="pic" sz="quarter" idx="21"/>
          </p:nvPr>
        </p:nvSpPr>
        <p:spPr>
          <a:xfrm>
            <a:off x="6416675" y="4432300"/>
            <a:ext cx="2347916" cy="635000"/>
          </a:xfrm>
          <a:prstGeom prst="rect">
            <a:avLst/>
          </a:prstGeom>
        </p:spPr>
        <p:txBody>
          <a:bodyPr lIns="91439" tIns="45719" rIns="91439" bIns="45719">
            <a:noAutofit/>
          </a:bodyPr>
          <a:lstStyle/>
          <a:p>
            <a:endParaRPr dirty="0"/>
          </a:p>
        </p:txBody>
      </p:sp>
      <p:sp>
        <p:nvSpPr>
          <p:cNvPr id="13" name="Body Level One…"/>
          <p:cNvSpPr txBox="1">
            <a:spLocks noGrp="1"/>
          </p:cNvSpPr>
          <p:nvPr>
            <p:ph type="body" sz="quarter" idx="1"/>
          </p:nvPr>
        </p:nvSpPr>
        <p:spPr>
          <a:xfrm>
            <a:off x="488950" y="1014412"/>
            <a:ext cx="7197725" cy="365129"/>
          </a:xfrm>
          <a:prstGeom prst="rect">
            <a:avLst/>
          </a:prstGeom>
        </p:spPr>
        <p:txBody>
          <a:bodyPr/>
          <a:lstStyle>
            <a:lvl1pPr marL="0" indent="0">
              <a:buSzTx/>
              <a:buFontTx/>
              <a:buNone/>
              <a:defRPr sz="1400" b="1"/>
            </a:lvl1pPr>
            <a:lvl2pPr marL="590550" indent="-133350">
              <a:buFontTx/>
              <a:defRPr sz="1400" b="1"/>
            </a:lvl2pPr>
            <a:lvl3pPr marL="1074419" indent="-160019">
              <a:buFontTx/>
              <a:defRPr sz="1400" b="1"/>
            </a:lvl3pPr>
            <a:lvl4pPr marL="1549400" indent="-177800">
              <a:buFontTx/>
              <a:defRPr sz="1400" b="1"/>
            </a:lvl4pPr>
            <a:lvl5pPr marL="2006600" indent="-177800">
              <a:buFontTx/>
              <a:defRPr sz="1400" b="1"/>
            </a:lvl5pPr>
          </a:lstStyle>
          <a:p>
            <a:r>
              <a:t>Body Level One</a:t>
            </a:r>
          </a:p>
          <a:p>
            <a:pPr lvl="1"/>
            <a:r>
              <a:t>Body Level Two</a:t>
            </a:r>
          </a:p>
          <a:p>
            <a:pPr lvl="2"/>
            <a:r>
              <a:t>Body Level Three</a:t>
            </a:r>
          </a:p>
          <a:p>
            <a:pPr lvl="3"/>
            <a:r>
              <a:t>Body Level Four</a:t>
            </a:r>
          </a:p>
          <a:p>
            <a:pPr lvl="4"/>
            <a:r>
              <a:t>Body Level Five</a:t>
            </a:r>
          </a:p>
        </p:txBody>
      </p:sp>
      <p:sp>
        <p:nvSpPr>
          <p:cNvPr id="14" name="Text Placeholder 12"/>
          <p:cNvSpPr>
            <a:spLocks noGrp="1"/>
          </p:cNvSpPr>
          <p:nvPr>
            <p:ph type="body" sz="quarter" idx="22"/>
          </p:nvPr>
        </p:nvSpPr>
        <p:spPr>
          <a:xfrm>
            <a:off x="494119" y="1391541"/>
            <a:ext cx="7197726" cy="561252"/>
          </a:xfrm>
          <a:prstGeom prst="rect">
            <a:avLst/>
          </a:prstGeom>
        </p:spPr>
        <p:txBody>
          <a:bodyPr/>
          <a:lstStyle/>
          <a:p>
            <a:endParaRPr/>
          </a:p>
        </p:txBody>
      </p:sp>
      <p:sp>
        <p:nvSpPr>
          <p:cNvPr id="15" name="Text Placeholder 12"/>
          <p:cNvSpPr>
            <a:spLocks noGrp="1"/>
          </p:cNvSpPr>
          <p:nvPr>
            <p:ph type="body" sz="quarter" idx="23"/>
          </p:nvPr>
        </p:nvSpPr>
        <p:spPr>
          <a:xfrm>
            <a:off x="494119" y="2677897"/>
            <a:ext cx="7197726" cy="669740"/>
          </a:xfrm>
          <a:prstGeom prst="rect">
            <a:avLst/>
          </a:prstGeom>
        </p:spPr>
        <p:txBody>
          <a:bodyPr/>
          <a:lstStyle/>
          <a:p>
            <a:endParaRPr/>
          </a:p>
        </p:txBody>
      </p:sp>
      <p:sp>
        <p:nvSpPr>
          <p:cNvPr id="16"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1143000" y="1122362"/>
            <a:ext cx="6858000" cy="2387601"/>
          </a:xfrm>
          <a:prstGeom prst="rect">
            <a:avLst/>
          </a:prstGeom>
        </p:spPr>
        <p:txBody>
          <a:bodyPr anchor="b"/>
          <a:lstStyle>
            <a:lvl1pPr>
              <a:defRPr sz="6000">
                <a:latin typeface="Calibri Light"/>
                <a:ea typeface="Calibri Light"/>
                <a:cs typeface="Calibri Light"/>
                <a:sym typeface="Calibri Light"/>
              </a:defRPr>
            </a:lvl1pPr>
          </a:lstStyle>
          <a:p>
            <a:r>
              <a:t>Title Text</a:t>
            </a:r>
          </a:p>
        </p:txBody>
      </p:sp>
      <p:sp>
        <p:nvSpPr>
          <p:cNvPr id="96" name="Body Level One…"/>
          <p:cNvSpPr txBox="1">
            <a:spLocks noGrp="1"/>
          </p:cNvSpPr>
          <p:nvPr>
            <p:ph type="body" sz="quarter" idx="1"/>
          </p:nvPr>
        </p:nvSpPr>
        <p:spPr>
          <a:xfrm>
            <a:off x="1143000" y="3602037"/>
            <a:ext cx="6858000" cy="1655766"/>
          </a:xfrm>
          <a:prstGeom prst="rect">
            <a:avLst/>
          </a:prstGeom>
        </p:spPr>
        <p:txBody>
          <a:bodyPr/>
          <a:lstStyle>
            <a:lvl1pPr marL="0" indent="0" algn="ctr">
              <a:buSzTx/>
              <a:buFontTx/>
              <a:buNone/>
              <a:defRPr sz="2400">
                <a:latin typeface="+mj-lt"/>
                <a:ea typeface="+mj-ea"/>
                <a:cs typeface="+mj-cs"/>
                <a:sym typeface="Calibri"/>
              </a:defRPr>
            </a:lvl1pPr>
            <a:lvl2pPr marL="0" indent="0" algn="ctr">
              <a:buSzTx/>
              <a:buFontTx/>
              <a:buNone/>
              <a:defRPr sz="2400">
                <a:latin typeface="+mj-lt"/>
                <a:ea typeface="+mj-ea"/>
                <a:cs typeface="+mj-cs"/>
                <a:sym typeface="Calibri"/>
              </a:defRPr>
            </a:lvl2pPr>
            <a:lvl3pPr marL="0" indent="0" algn="ctr">
              <a:buSzTx/>
              <a:buFontTx/>
              <a:buNone/>
              <a:defRPr sz="2400">
                <a:latin typeface="+mj-lt"/>
                <a:ea typeface="+mj-ea"/>
                <a:cs typeface="+mj-cs"/>
                <a:sym typeface="Calibri"/>
              </a:defRPr>
            </a:lvl3pPr>
            <a:lvl4pPr marL="0" indent="0" algn="ctr">
              <a:buSzTx/>
              <a:buFontTx/>
              <a:buNone/>
              <a:defRPr sz="2400">
                <a:latin typeface="+mj-lt"/>
                <a:ea typeface="+mj-ea"/>
                <a:cs typeface="+mj-cs"/>
                <a:sym typeface="Calibri"/>
              </a:defRPr>
            </a:lvl4pPr>
            <a:lvl5pPr marL="0" indent="0" algn="ctr">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28650" y="365125"/>
            <a:ext cx="7886700" cy="1325563"/>
          </a:xfrm>
          <a:prstGeom prst="rect">
            <a:avLst/>
          </a:prstGeom>
        </p:spPr>
        <p:txBody>
          <a:bodyPr anchor="ctr"/>
          <a:lstStyle>
            <a:lvl1pPr algn="l">
              <a:defRPr sz="4400">
                <a:latin typeface="Calibri Light"/>
                <a:ea typeface="Calibri Light"/>
                <a:cs typeface="Calibri Light"/>
                <a:sym typeface="Calibri Light"/>
              </a:defRPr>
            </a:lvl1pPr>
          </a:lstStyle>
          <a:p>
            <a:r>
              <a:t>Title Text</a:t>
            </a:r>
          </a:p>
        </p:txBody>
      </p:sp>
      <p:sp>
        <p:nvSpPr>
          <p:cNvPr id="105" name="Body Level One…"/>
          <p:cNvSpPr txBox="1">
            <a:spLocks noGrp="1"/>
          </p:cNvSpPr>
          <p:nvPr>
            <p:ph type="body" idx="1"/>
          </p:nvPr>
        </p:nvSpPr>
        <p:spPr>
          <a:prstGeom prst="rect">
            <a:avLst/>
          </a:prstGeom>
        </p:spPr>
        <p:txBody>
          <a:bodyPr/>
          <a:lstStyle>
            <a:lvl1pPr>
              <a:defRPr>
                <a:latin typeface="+mj-lt"/>
                <a:ea typeface="+mj-ea"/>
                <a:cs typeface="+mj-cs"/>
                <a:sym typeface="Calibri"/>
              </a:defRPr>
            </a:lvl1pPr>
            <a:lvl2pPr>
              <a:defRPr>
                <a:latin typeface="+mj-lt"/>
                <a:ea typeface="+mj-ea"/>
                <a:cs typeface="+mj-cs"/>
                <a:sym typeface="Calibri"/>
              </a:defRPr>
            </a:lvl2pPr>
            <a:lvl3pPr>
              <a:defRPr>
                <a:latin typeface="+mj-lt"/>
                <a:ea typeface="+mj-ea"/>
                <a:cs typeface="+mj-cs"/>
                <a:sym typeface="Calibri"/>
              </a:defRPr>
            </a:lvl3pPr>
            <a:lvl4pPr>
              <a:defRPr>
                <a:latin typeface="+mj-lt"/>
                <a:ea typeface="+mj-ea"/>
                <a:cs typeface="+mj-cs"/>
                <a:sym typeface="Calibri"/>
              </a:defRPr>
            </a:lvl4pPr>
            <a:lvl5pPr>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623887" y="1709738"/>
            <a:ext cx="7886701" cy="2852737"/>
          </a:xfrm>
          <a:prstGeom prst="rect">
            <a:avLst/>
          </a:prstGeom>
        </p:spPr>
        <p:txBody>
          <a:bodyPr anchor="b"/>
          <a:lstStyle>
            <a:lvl1pPr algn="l">
              <a:defRPr sz="6000">
                <a:latin typeface="Calibri Light"/>
                <a:ea typeface="Calibri Light"/>
                <a:cs typeface="Calibri Light"/>
                <a:sym typeface="Calibri Light"/>
              </a:defRPr>
            </a:lvl1pPr>
          </a:lstStyle>
          <a:p>
            <a:r>
              <a:t>Title Text</a:t>
            </a:r>
          </a:p>
        </p:txBody>
      </p:sp>
      <p:sp>
        <p:nvSpPr>
          <p:cNvPr id="114" name="Body Level One…"/>
          <p:cNvSpPr txBox="1">
            <a:spLocks noGrp="1"/>
          </p:cNvSpPr>
          <p:nvPr>
            <p:ph type="body" sz="quarter" idx="1"/>
          </p:nvPr>
        </p:nvSpPr>
        <p:spPr>
          <a:xfrm>
            <a:off x="623887" y="4589462"/>
            <a:ext cx="7886701" cy="1500191"/>
          </a:xfrm>
          <a:prstGeom prst="rect">
            <a:avLst/>
          </a:prstGeom>
        </p:spPr>
        <p:txBody>
          <a:bodyPr/>
          <a:lstStyle>
            <a:lvl1pPr marL="0" indent="0">
              <a:buSzTx/>
              <a:buFontTx/>
              <a:buNone/>
              <a:defRPr sz="2400">
                <a:solidFill>
                  <a:srgbClr val="888888"/>
                </a:solidFill>
                <a:latin typeface="+mj-lt"/>
                <a:ea typeface="+mj-ea"/>
                <a:cs typeface="+mj-cs"/>
                <a:sym typeface="Calibri"/>
              </a:defRPr>
            </a:lvl1pPr>
            <a:lvl2pPr marL="0" indent="0">
              <a:buSzTx/>
              <a:buFontTx/>
              <a:buNone/>
              <a:defRPr sz="2400">
                <a:solidFill>
                  <a:srgbClr val="888888"/>
                </a:solidFill>
                <a:latin typeface="+mj-lt"/>
                <a:ea typeface="+mj-ea"/>
                <a:cs typeface="+mj-cs"/>
                <a:sym typeface="Calibri"/>
              </a:defRPr>
            </a:lvl2pPr>
            <a:lvl3pPr marL="0" indent="0">
              <a:buSzTx/>
              <a:buFontTx/>
              <a:buNone/>
              <a:defRPr sz="2400">
                <a:solidFill>
                  <a:srgbClr val="888888"/>
                </a:solidFill>
                <a:latin typeface="+mj-lt"/>
                <a:ea typeface="+mj-ea"/>
                <a:cs typeface="+mj-cs"/>
                <a:sym typeface="Calibri"/>
              </a:defRPr>
            </a:lvl3pPr>
            <a:lvl4pPr marL="0" indent="0">
              <a:buSzTx/>
              <a:buFontTx/>
              <a:buNone/>
              <a:defRPr sz="2400">
                <a:solidFill>
                  <a:srgbClr val="888888"/>
                </a:solidFill>
                <a:latin typeface="+mj-lt"/>
                <a:ea typeface="+mj-ea"/>
                <a:cs typeface="+mj-cs"/>
                <a:sym typeface="Calibri"/>
              </a:defRPr>
            </a:lvl4pPr>
            <a:lvl5pPr marL="0" indent="0">
              <a:buSzTx/>
              <a:buFontTx/>
              <a:buNone/>
              <a:defRPr sz="24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630237" y="365125"/>
            <a:ext cx="7886701" cy="1325563"/>
          </a:xfrm>
          <a:prstGeom prst="rect">
            <a:avLst/>
          </a:prstGeom>
        </p:spPr>
        <p:txBody>
          <a:bodyPr anchor="ctr"/>
          <a:lstStyle>
            <a:lvl1pPr algn="l">
              <a:defRPr sz="4400">
                <a:latin typeface="Calibri Light"/>
                <a:ea typeface="Calibri Light"/>
                <a:cs typeface="Calibri Light"/>
                <a:sym typeface="Calibri Light"/>
              </a:defRPr>
            </a:lvl1pPr>
          </a:lstStyle>
          <a:p>
            <a:r>
              <a:t>Title Text</a:t>
            </a:r>
          </a:p>
        </p:txBody>
      </p:sp>
      <p:sp>
        <p:nvSpPr>
          <p:cNvPr id="123" name="Body Level One…"/>
          <p:cNvSpPr txBox="1">
            <a:spLocks noGrp="1"/>
          </p:cNvSpPr>
          <p:nvPr>
            <p:ph type="body" sz="quarter" idx="1"/>
          </p:nvPr>
        </p:nvSpPr>
        <p:spPr>
          <a:xfrm>
            <a:off x="630237" y="1681163"/>
            <a:ext cx="3868740" cy="823916"/>
          </a:xfrm>
          <a:prstGeom prst="rect">
            <a:avLst/>
          </a:prstGeom>
        </p:spPr>
        <p:txBody>
          <a:bodyPr anchor="b"/>
          <a:lstStyle>
            <a:lvl1pPr marL="0" indent="0">
              <a:buSzTx/>
              <a:buFontTx/>
              <a:buNone/>
              <a:defRPr sz="2400" b="1">
                <a:latin typeface="+mj-lt"/>
                <a:ea typeface="+mj-ea"/>
                <a:cs typeface="+mj-cs"/>
                <a:sym typeface="Calibri"/>
              </a:defRPr>
            </a:lvl1pPr>
            <a:lvl2pPr marL="0" indent="0">
              <a:buSzTx/>
              <a:buFontTx/>
              <a:buNone/>
              <a:defRPr sz="2400" b="1">
                <a:latin typeface="+mj-lt"/>
                <a:ea typeface="+mj-ea"/>
                <a:cs typeface="+mj-cs"/>
                <a:sym typeface="Calibri"/>
              </a:defRPr>
            </a:lvl2pPr>
            <a:lvl3pPr marL="0" indent="0">
              <a:buSzTx/>
              <a:buFontTx/>
              <a:buNone/>
              <a:defRPr sz="2400" b="1">
                <a:latin typeface="+mj-lt"/>
                <a:ea typeface="+mj-ea"/>
                <a:cs typeface="+mj-cs"/>
                <a:sym typeface="Calibri"/>
              </a:defRPr>
            </a:lvl3pPr>
            <a:lvl4pPr marL="0" indent="0">
              <a:buSzTx/>
              <a:buFontTx/>
              <a:buNone/>
              <a:defRPr sz="2400" b="1">
                <a:latin typeface="+mj-lt"/>
                <a:ea typeface="+mj-ea"/>
                <a:cs typeface="+mj-cs"/>
                <a:sym typeface="Calibri"/>
              </a:defRPr>
            </a:lvl4pPr>
            <a:lvl5pPr marL="0" indent="0">
              <a:buSzTx/>
              <a:buFontTx/>
              <a:buNone/>
              <a:defRPr sz="2400" b="1">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4" name="Text Placeholder 4"/>
          <p:cNvSpPr>
            <a:spLocks noGrp="1"/>
          </p:cNvSpPr>
          <p:nvPr>
            <p:ph type="body" sz="quarter" idx="21"/>
          </p:nvPr>
        </p:nvSpPr>
        <p:spPr>
          <a:xfrm>
            <a:off x="4629150" y="1681163"/>
            <a:ext cx="3887788" cy="823914"/>
          </a:xfrm>
          <a:prstGeom prst="rect">
            <a:avLst/>
          </a:prstGeom>
        </p:spPr>
        <p:txBody>
          <a:bodyPr anchor="b"/>
          <a:lstStyle/>
          <a:p>
            <a:endParaRPr/>
          </a:p>
        </p:txBody>
      </p:sp>
      <p:sp>
        <p:nvSpPr>
          <p:cNvPr id="125"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2" name="Title Text"/>
          <p:cNvSpPr txBox="1">
            <a:spLocks noGrp="1"/>
          </p:cNvSpPr>
          <p:nvPr>
            <p:ph type="title"/>
          </p:nvPr>
        </p:nvSpPr>
        <p:spPr>
          <a:xfrm>
            <a:off x="628650" y="365125"/>
            <a:ext cx="7886700" cy="1325563"/>
          </a:xfrm>
          <a:prstGeom prst="rect">
            <a:avLst/>
          </a:prstGeom>
        </p:spPr>
        <p:txBody>
          <a:bodyPr anchor="ctr"/>
          <a:lstStyle>
            <a:lvl1pPr algn="l">
              <a:defRPr sz="4400">
                <a:latin typeface="Calibri Light"/>
                <a:ea typeface="Calibri Light"/>
                <a:cs typeface="Calibri Light"/>
                <a:sym typeface="Calibri Light"/>
              </a:defRPr>
            </a:lvl1pPr>
          </a:lstStyle>
          <a:p>
            <a:r>
              <a:t>Title Text</a:t>
            </a:r>
          </a:p>
        </p:txBody>
      </p:sp>
      <p:sp>
        <p:nvSpPr>
          <p:cNvPr id="133"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630237" y="457200"/>
            <a:ext cx="2949576" cy="1600200"/>
          </a:xfrm>
          <a:prstGeom prst="rect">
            <a:avLst/>
          </a:prstGeom>
        </p:spPr>
        <p:txBody>
          <a:bodyPr anchor="b"/>
          <a:lstStyle>
            <a:lvl1pPr algn="l">
              <a:defRPr sz="3200">
                <a:latin typeface="Calibri Light"/>
                <a:ea typeface="Calibri Light"/>
                <a:cs typeface="Calibri Light"/>
                <a:sym typeface="Calibri Light"/>
              </a:defRPr>
            </a:lvl1pPr>
          </a:lstStyle>
          <a:p>
            <a:r>
              <a:t>Title Text</a:t>
            </a:r>
          </a:p>
        </p:txBody>
      </p:sp>
      <p:sp>
        <p:nvSpPr>
          <p:cNvPr id="148" name="Body Level One…"/>
          <p:cNvSpPr txBox="1">
            <a:spLocks noGrp="1"/>
          </p:cNvSpPr>
          <p:nvPr>
            <p:ph type="body" sz="half" idx="1"/>
          </p:nvPr>
        </p:nvSpPr>
        <p:spPr>
          <a:xfrm>
            <a:off x="3887787" y="987425"/>
            <a:ext cx="4629154" cy="4873625"/>
          </a:xfrm>
          <a:prstGeom prst="rect">
            <a:avLst/>
          </a:prstGeom>
        </p:spPr>
        <p:txBody>
          <a:bodyPr/>
          <a:lstStyle>
            <a:lvl1pPr>
              <a:defRPr sz="3200">
                <a:latin typeface="+mj-lt"/>
                <a:ea typeface="+mj-ea"/>
                <a:cs typeface="+mj-cs"/>
                <a:sym typeface="Calibri"/>
              </a:defRPr>
            </a:lvl1pPr>
            <a:lvl2pPr marL="718457" indent="-261257">
              <a:defRPr sz="3200">
                <a:latin typeface="+mj-lt"/>
                <a:ea typeface="+mj-ea"/>
                <a:cs typeface="+mj-cs"/>
                <a:sym typeface="Calibri"/>
              </a:defRPr>
            </a:lvl2pPr>
            <a:lvl3pPr marL="1219200" indent="-304800">
              <a:defRPr sz="3200">
                <a:latin typeface="+mj-lt"/>
                <a:ea typeface="+mj-ea"/>
                <a:cs typeface="+mj-cs"/>
                <a:sym typeface="Calibri"/>
              </a:defRPr>
            </a:lvl3pPr>
            <a:lvl4pPr marL="1737360" indent="-365760">
              <a:defRPr sz="3200">
                <a:latin typeface="+mj-lt"/>
                <a:ea typeface="+mj-ea"/>
                <a:cs typeface="+mj-cs"/>
                <a:sym typeface="Calibri"/>
              </a:defRPr>
            </a:lvl4pPr>
            <a:lvl5pPr marL="2194560" indent="-365760">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9" name="Text Placeholder 3"/>
          <p:cNvSpPr>
            <a:spLocks noGrp="1"/>
          </p:cNvSpPr>
          <p:nvPr>
            <p:ph type="body" sz="quarter" idx="21"/>
          </p:nvPr>
        </p:nvSpPr>
        <p:spPr>
          <a:xfrm>
            <a:off x="630237" y="2057400"/>
            <a:ext cx="2949576" cy="3811588"/>
          </a:xfrm>
          <a:prstGeom prst="rect">
            <a:avLst/>
          </a:prstGeom>
        </p:spPr>
        <p:txBody>
          <a:bodyPr/>
          <a:lstStyle/>
          <a:p>
            <a:endParaRPr/>
          </a:p>
        </p:txBody>
      </p:sp>
      <p:sp>
        <p:nvSpPr>
          <p:cNvPr id="150"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630237" y="457200"/>
            <a:ext cx="2949576" cy="1600200"/>
          </a:xfrm>
          <a:prstGeom prst="rect">
            <a:avLst/>
          </a:prstGeom>
        </p:spPr>
        <p:txBody>
          <a:bodyPr anchor="b"/>
          <a:lstStyle>
            <a:lvl1pPr algn="l">
              <a:defRPr sz="3200">
                <a:latin typeface="Calibri Light"/>
                <a:ea typeface="Calibri Light"/>
                <a:cs typeface="Calibri Light"/>
                <a:sym typeface="Calibri Light"/>
              </a:defRPr>
            </a:lvl1pPr>
          </a:lstStyle>
          <a:p>
            <a:r>
              <a:t>Title Text</a:t>
            </a:r>
          </a:p>
        </p:txBody>
      </p:sp>
      <p:sp>
        <p:nvSpPr>
          <p:cNvPr id="158" name="Picture Placeholder 2"/>
          <p:cNvSpPr>
            <a:spLocks noGrp="1"/>
          </p:cNvSpPr>
          <p:nvPr>
            <p:ph type="pic" sz="half" idx="21"/>
          </p:nvPr>
        </p:nvSpPr>
        <p:spPr>
          <a:xfrm>
            <a:off x="3887787" y="987425"/>
            <a:ext cx="4629154" cy="4873625"/>
          </a:xfrm>
          <a:prstGeom prst="rect">
            <a:avLst/>
          </a:prstGeom>
        </p:spPr>
        <p:txBody>
          <a:bodyPr lIns="91439" tIns="45719" rIns="91439" bIns="45719">
            <a:noAutofit/>
          </a:bodyPr>
          <a:lstStyle/>
          <a:p>
            <a:endParaRPr dirty="0"/>
          </a:p>
        </p:txBody>
      </p:sp>
      <p:sp>
        <p:nvSpPr>
          <p:cNvPr id="159" name="Body Level One…"/>
          <p:cNvSpPr txBox="1">
            <a:spLocks noGrp="1"/>
          </p:cNvSpPr>
          <p:nvPr>
            <p:ph type="body" sz="quarter" idx="1"/>
          </p:nvPr>
        </p:nvSpPr>
        <p:spPr>
          <a:xfrm>
            <a:off x="630237" y="2057400"/>
            <a:ext cx="2949576" cy="3811588"/>
          </a:xfrm>
          <a:prstGeom prst="rect">
            <a:avLst/>
          </a:prstGeom>
        </p:spPr>
        <p:txBody>
          <a:bodyPr/>
          <a:lstStyle>
            <a:lvl1pPr marL="0" indent="0">
              <a:buSzTx/>
              <a:buFontTx/>
              <a:buNone/>
              <a:defRPr sz="1600">
                <a:latin typeface="+mj-lt"/>
                <a:ea typeface="+mj-ea"/>
                <a:cs typeface="+mj-cs"/>
                <a:sym typeface="Calibri"/>
              </a:defRPr>
            </a:lvl1pPr>
            <a:lvl2pPr marL="0" indent="0">
              <a:buSzTx/>
              <a:buFontTx/>
              <a:buNone/>
              <a:defRPr sz="1600">
                <a:latin typeface="+mj-lt"/>
                <a:ea typeface="+mj-ea"/>
                <a:cs typeface="+mj-cs"/>
                <a:sym typeface="Calibri"/>
              </a:defRPr>
            </a:lvl2pPr>
            <a:lvl3pPr marL="0" indent="0">
              <a:buSzTx/>
              <a:buFontTx/>
              <a:buNone/>
              <a:defRPr sz="1600">
                <a:latin typeface="+mj-lt"/>
                <a:ea typeface="+mj-ea"/>
                <a:cs typeface="+mj-cs"/>
                <a:sym typeface="Calibri"/>
              </a:defRPr>
            </a:lvl3pPr>
            <a:lvl4pPr marL="0" indent="0">
              <a:buSzTx/>
              <a:buFontTx/>
              <a:buNone/>
              <a:defRPr sz="1600">
                <a:latin typeface="+mj-lt"/>
                <a:ea typeface="+mj-ea"/>
                <a:cs typeface="+mj-cs"/>
                <a:sym typeface="Calibri"/>
              </a:defRPr>
            </a:lvl4pPr>
            <a:lvl5pPr marL="0" indent="0">
              <a:buSzTx/>
              <a:buFontTx/>
              <a:buNone/>
              <a:defRPr sz="16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8256731" y="6414762"/>
            <a:ext cx="258621" cy="248301"/>
          </a:xfrm>
          <a:prstGeom prst="rect">
            <a:avLst/>
          </a:prstGeom>
        </p:spPr>
        <p:txBody>
          <a:bodyPr anchor="ctr"/>
          <a:lstStyle>
            <a:lvl1pPr algn="r">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685800" y="1867661"/>
            <a:ext cx="7772400" cy="923330"/>
          </a:xfrm>
          <a:prstGeom prst="rect">
            <a:avLst/>
          </a:prstGeom>
        </p:spPr>
        <p:txBody>
          <a:bodyPr lIns="0" tIns="0" rIns="0" bIns="0"/>
          <a:lstStyle>
            <a:lvl1pPr defTabSz="457200">
              <a:lnSpc>
                <a:spcPct val="100000"/>
              </a:lnSpc>
              <a:defRPr sz="6000">
                <a:solidFill>
                  <a:srgbClr val="FFFFFF"/>
                </a:solidFill>
                <a:latin typeface="+mj-lt"/>
                <a:ea typeface="+mj-ea"/>
                <a:cs typeface="+mj-cs"/>
                <a:sym typeface="Calibri"/>
              </a:defRPr>
            </a:lvl1pPr>
          </a:lstStyle>
          <a:p>
            <a:r>
              <a:t>Title Text</a:t>
            </a:r>
          </a:p>
        </p:txBody>
      </p:sp>
      <p:pic>
        <p:nvPicPr>
          <p:cNvPr id="168" name="Picture 3" descr="Picture 3"/>
          <p:cNvPicPr>
            <a:picLocks noChangeAspect="1"/>
          </p:cNvPicPr>
          <p:nvPr/>
        </p:nvPicPr>
        <p:blipFill>
          <a:blip r:embed="rId3"/>
          <a:stretch>
            <a:fillRect/>
          </a:stretch>
        </p:blipFill>
        <p:spPr>
          <a:xfrm>
            <a:off x="5125315" y="5874484"/>
            <a:ext cx="3681025" cy="542024"/>
          </a:xfrm>
          <a:prstGeom prst="rect">
            <a:avLst/>
          </a:prstGeom>
          <a:ln w="12700">
            <a:miter lim="400000"/>
          </a:ln>
        </p:spPr>
      </p:pic>
      <p:sp>
        <p:nvSpPr>
          <p:cNvPr id="169"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dirty="0"/>
          </a:p>
        </p:txBody>
      </p:sp>
      <p:sp>
        <p:nvSpPr>
          <p:cNvPr id="170"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7"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178"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179"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180"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181"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182" name="Title Text"/>
          <p:cNvSpPr txBox="1">
            <a:spLocks noGrp="1"/>
          </p:cNvSpPr>
          <p:nvPr>
            <p:ph type="title"/>
          </p:nvPr>
        </p:nvSpPr>
        <p:spPr>
          <a:xfrm>
            <a:off x="457200" y="1446196"/>
            <a:ext cx="8229600" cy="646336"/>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183" name="Body Level One…"/>
          <p:cNvSpPr txBox="1">
            <a:spLocks noGrp="1"/>
          </p:cNvSpPr>
          <p:nvPr>
            <p:ph type="body" idx="1"/>
          </p:nvPr>
        </p:nvSpPr>
        <p:spPr>
          <a:xfrm>
            <a:off x="457200" y="2569464"/>
            <a:ext cx="8229600" cy="3439822"/>
          </a:xfrm>
          <a:prstGeom prst="rect">
            <a:avLst/>
          </a:prstGeom>
        </p:spPr>
        <p:txBody>
          <a:bodyPr/>
          <a:lstStyle>
            <a:lvl1pPr marL="342900" indent="-342900" defTabSz="457200">
              <a:lnSpc>
                <a:spcPct val="100000"/>
              </a:lnSpc>
              <a:spcBef>
                <a:spcPts val="700"/>
              </a:spcBef>
              <a:buClr>
                <a:srgbClr val="F5AA2C"/>
              </a:buClr>
              <a:defRPr sz="3200">
                <a:latin typeface="+mj-lt"/>
                <a:ea typeface="+mj-ea"/>
                <a:cs typeface="+mj-cs"/>
                <a:sym typeface="Calibri"/>
              </a:defRPr>
            </a:lvl1pPr>
            <a:lvl2pPr marL="783771" indent="-326571" defTabSz="457200">
              <a:lnSpc>
                <a:spcPct val="100000"/>
              </a:lnSpc>
              <a:spcBef>
                <a:spcPts val="700"/>
              </a:spcBef>
              <a:buClr>
                <a:srgbClr val="F5AA2C"/>
              </a:buClr>
              <a:buChar char="–"/>
              <a:defRPr sz="3200">
                <a:latin typeface="+mj-lt"/>
                <a:ea typeface="+mj-ea"/>
                <a:cs typeface="+mj-cs"/>
                <a:sym typeface="Calibri"/>
              </a:defRPr>
            </a:lvl2pPr>
            <a:lvl3pPr marL="1371600" indent="-457200" defTabSz="457200">
              <a:lnSpc>
                <a:spcPct val="100000"/>
              </a:lnSpc>
              <a:spcBef>
                <a:spcPts val="700"/>
              </a:spcBef>
              <a:buClr>
                <a:srgbClr val="F5AA2C"/>
              </a:buClr>
              <a:buChar char="▪"/>
              <a:defRPr sz="3200">
                <a:latin typeface="+mj-lt"/>
                <a:ea typeface="+mj-ea"/>
                <a:cs typeface="+mj-cs"/>
                <a:sym typeface="Calibri"/>
              </a:defRPr>
            </a:lvl3pPr>
            <a:lvl4pPr marL="1737360" indent="-365760" defTabSz="457200">
              <a:lnSpc>
                <a:spcPct val="100000"/>
              </a:lnSpc>
              <a:spcBef>
                <a:spcPts val="700"/>
              </a:spcBef>
              <a:buClr>
                <a:srgbClr val="F5AA2C"/>
              </a:buClr>
              <a:buChar char="~"/>
              <a:defRPr sz="3200">
                <a:latin typeface="+mj-lt"/>
                <a:ea typeface="+mj-ea"/>
                <a:cs typeface="+mj-cs"/>
                <a:sym typeface="Calibri"/>
              </a:defRPr>
            </a:lvl4pPr>
            <a:lvl5pPr marL="2194560" indent="-365760" defTabSz="457200">
              <a:lnSpc>
                <a:spcPct val="100000"/>
              </a:lnSpc>
              <a:spcBef>
                <a:spcPts val="700"/>
              </a:spcBef>
              <a:buClr>
                <a:srgbClr val="F5AA2C"/>
              </a:buClr>
              <a:buChar char="»"/>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9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19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193"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194"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195"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196" name="Title Text"/>
          <p:cNvSpPr txBox="1">
            <a:spLocks noGrp="1"/>
          </p:cNvSpPr>
          <p:nvPr>
            <p:ph type="title"/>
          </p:nvPr>
        </p:nvSpPr>
        <p:spPr>
          <a:xfrm>
            <a:off x="457200" y="1309038"/>
            <a:ext cx="8229600" cy="646335"/>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197" name="Body Level One…"/>
          <p:cNvSpPr txBox="1">
            <a:spLocks noGrp="1"/>
          </p:cNvSpPr>
          <p:nvPr>
            <p:ph type="body" sz="half" idx="1"/>
          </p:nvPr>
        </p:nvSpPr>
        <p:spPr>
          <a:xfrm>
            <a:off x="457200" y="2194560"/>
            <a:ext cx="4038600" cy="3836011"/>
          </a:xfrm>
          <a:prstGeom prst="rect">
            <a:avLst/>
          </a:prstGeom>
        </p:spPr>
        <p:txBody>
          <a:bodyPr/>
          <a:lstStyle>
            <a:lvl1pPr marL="342900" indent="-342900" defTabSz="457200">
              <a:lnSpc>
                <a:spcPct val="100000"/>
              </a:lnSpc>
              <a:spcBef>
                <a:spcPts val="600"/>
              </a:spcBef>
              <a:buClr>
                <a:srgbClr val="AFE3F5"/>
              </a:buClr>
              <a:defRPr>
                <a:latin typeface="+mj-lt"/>
                <a:ea typeface="+mj-ea"/>
                <a:cs typeface="+mj-cs"/>
                <a:sym typeface="Calibri"/>
              </a:defRPr>
            </a:lvl1pPr>
            <a:lvl2pPr marL="790575" indent="-333375" defTabSz="457200">
              <a:lnSpc>
                <a:spcPct val="100000"/>
              </a:lnSpc>
              <a:spcBef>
                <a:spcPts val="600"/>
              </a:spcBef>
              <a:buClr>
                <a:srgbClr val="AFE3F5"/>
              </a:buClr>
              <a:buChar char="–"/>
              <a:defRPr>
                <a:latin typeface="+mj-lt"/>
                <a:ea typeface="+mj-ea"/>
                <a:cs typeface="+mj-cs"/>
                <a:sym typeface="Calibri"/>
              </a:defRPr>
            </a:lvl2pPr>
            <a:lvl3pPr defTabSz="457200">
              <a:lnSpc>
                <a:spcPct val="100000"/>
              </a:lnSpc>
              <a:spcBef>
                <a:spcPts val="600"/>
              </a:spcBef>
              <a:buClr>
                <a:srgbClr val="AFE3F5"/>
              </a:buClr>
              <a:buChar char="▪"/>
              <a:defRPr>
                <a:latin typeface="+mj-lt"/>
                <a:ea typeface="+mj-ea"/>
                <a:cs typeface="+mj-cs"/>
                <a:sym typeface="Calibri"/>
              </a:defRPr>
            </a:lvl3pPr>
            <a:lvl4pPr defTabSz="457200">
              <a:lnSpc>
                <a:spcPct val="100000"/>
              </a:lnSpc>
              <a:spcBef>
                <a:spcPts val="600"/>
              </a:spcBef>
              <a:buClr>
                <a:srgbClr val="AFE3F5"/>
              </a:buClr>
              <a:buChar char="–"/>
              <a:defRPr>
                <a:latin typeface="+mj-lt"/>
                <a:ea typeface="+mj-ea"/>
                <a:cs typeface="+mj-cs"/>
                <a:sym typeface="Calibri"/>
              </a:defRPr>
            </a:lvl4pPr>
            <a:lvl5pPr defTabSz="457200">
              <a:lnSpc>
                <a:spcPct val="100000"/>
              </a:lnSpc>
              <a:spcBef>
                <a:spcPts val="600"/>
              </a:spcBef>
              <a:buClr>
                <a:srgbClr val="AFE3F5"/>
              </a:buClr>
              <a:buChar char="»"/>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457200" y="2340864"/>
            <a:ext cx="8349140" cy="831001"/>
          </a:xfrm>
          <a:prstGeom prst="rect">
            <a:avLst/>
          </a:prstGeom>
        </p:spPr>
        <p:txBody>
          <a:bodyPr/>
          <a:lstStyle>
            <a:lvl1pPr defTabSz="457200">
              <a:lnSpc>
                <a:spcPct val="100000"/>
              </a:lnSpc>
              <a:defRPr sz="4800" b="1">
                <a:solidFill>
                  <a:srgbClr val="F5AA2C"/>
                </a:solidFill>
                <a:latin typeface="+mj-lt"/>
                <a:ea typeface="+mj-ea"/>
                <a:cs typeface="+mj-cs"/>
                <a:sym typeface="Calibri"/>
              </a:defRPr>
            </a:lvl1pPr>
          </a:lstStyle>
          <a:p>
            <a:r>
              <a:t>Title Text</a:t>
            </a:r>
          </a:p>
        </p:txBody>
      </p:sp>
      <p:sp>
        <p:nvSpPr>
          <p:cNvPr id="206"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dirty="0"/>
          </a:p>
        </p:txBody>
      </p:sp>
      <p:pic>
        <p:nvPicPr>
          <p:cNvPr id="207" name="Picture 3" descr="Picture 3"/>
          <p:cNvPicPr>
            <a:picLocks noChangeAspect="1"/>
          </p:cNvPicPr>
          <p:nvPr/>
        </p:nvPicPr>
        <p:blipFill>
          <a:blip r:embed="rId3"/>
          <a:stretch>
            <a:fillRect/>
          </a:stretch>
        </p:blipFill>
        <p:spPr>
          <a:xfrm>
            <a:off x="5125315" y="5874484"/>
            <a:ext cx="3681025" cy="542024"/>
          </a:xfrm>
          <a:prstGeom prst="rect">
            <a:avLst/>
          </a:prstGeom>
          <a:ln w="12700">
            <a:miter lim="400000"/>
          </a:ln>
        </p:spPr>
      </p:pic>
      <p:sp>
        <p:nvSpPr>
          <p:cNvPr id="20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1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21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217"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218"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219"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220" name="Title Text"/>
          <p:cNvSpPr txBox="1">
            <a:spLocks noGrp="1"/>
          </p:cNvSpPr>
          <p:nvPr>
            <p:ph type="title"/>
          </p:nvPr>
        </p:nvSpPr>
        <p:spPr>
          <a:xfrm>
            <a:off x="420623" y="2514600"/>
            <a:ext cx="2167129" cy="307777"/>
          </a:xfrm>
          <a:prstGeom prst="rect">
            <a:avLst/>
          </a:prstGeom>
        </p:spPr>
        <p:txBody>
          <a:bodyPr lIns="0" tIns="0" rIns="0" bIns="0"/>
          <a:lstStyle>
            <a:lvl1pPr algn="l" defTabSz="457200">
              <a:lnSpc>
                <a:spcPct val="100000"/>
              </a:lnSpc>
              <a:defRPr sz="2000" b="1">
                <a:solidFill>
                  <a:srgbClr val="00247F"/>
                </a:solidFill>
                <a:latin typeface="+mj-lt"/>
                <a:ea typeface="+mj-ea"/>
                <a:cs typeface="+mj-cs"/>
                <a:sym typeface="Calibri"/>
              </a:defRPr>
            </a:lvl1pPr>
          </a:lstStyle>
          <a:p>
            <a:r>
              <a:t>Title Text</a:t>
            </a:r>
          </a:p>
        </p:txBody>
      </p:sp>
      <p:sp>
        <p:nvSpPr>
          <p:cNvPr id="221" name="Picture Placeholder 2"/>
          <p:cNvSpPr>
            <a:spLocks noGrp="1"/>
          </p:cNvSpPr>
          <p:nvPr>
            <p:ph type="pic" sz="quarter" idx="21"/>
          </p:nvPr>
        </p:nvSpPr>
        <p:spPr>
          <a:xfrm>
            <a:off x="3136392" y="1371600"/>
            <a:ext cx="2606044" cy="3913633"/>
          </a:xfrm>
          <a:prstGeom prst="rect">
            <a:avLst/>
          </a:prstGeom>
        </p:spPr>
        <p:txBody>
          <a:bodyPr lIns="91439" tIns="45719" rIns="91439" bIns="45719">
            <a:noAutofit/>
          </a:bodyPr>
          <a:lstStyle/>
          <a:p>
            <a:endParaRPr dirty="0"/>
          </a:p>
        </p:txBody>
      </p:sp>
      <p:sp>
        <p:nvSpPr>
          <p:cNvPr id="222" name="Picture Placeholder 2"/>
          <p:cNvSpPr>
            <a:spLocks noGrp="1"/>
          </p:cNvSpPr>
          <p:nvPr>
            <p:ph type="pic" sz="quarter" idx="22"/>
          </p:nvPr>
        </p:nvSpPr>
        <p:spPr>
          <a:xfrm>
            <a:off x="5943600" y="1371600"/>
            <a:ext cx="2615184" cy="3913633"/>
          </a:xfrm>
          <a:prstGeom prst="rect">
            <a:avLst/>
          </a:prstGeom>
        </p:spPr>
        <p:txBody>
          <a:bodyPr lIns="91439" tIns="45719" rIns="91439" bIns="45719">
            <a:noAutofit/>
          </a:bodyPr>
          <a:lstStyle/>
          <a:p>
            <a:endParaRPr dirty="0"/>
          </a:p>
        </p:txBody>
      </p:sp>
      <p:sp>
        <p:nvSpPr>
          <p:cNvPr id="223" name="Body Level One…"/>
          <p:cNvSpPr txBox="1">
            <a:spLocks noGrp="1"/>
          </p:cNvSpPr>
          <p:nvPr>
            <p:ph type="body" sz="quarter" idx="1"/>
          </p:nvPr>
        </p:nvSpPr>
        <p:spPr>
          <a:xfrm>
            <a:off x="3136392" y="5349240"/>
            <a:ext cx="5413248" cy="215448"/>
          </a:xfrm>
          <a:prstGeom prst="rect">
            <a:avLst/>
          </a:prstGeom>
        </p:spPr>
        <p:txBody>
          <a:bodyPr lIns="0" tIns="0" rIns="0" bIns="0"/>
          <a:lstStyle>
            <a:lvl1pPr marL="0" indent="0" defTabSz="457200">
              <a:lnSpc>
                <a:spcPct val="100000"/>
              </a:lnSpc>
              <a:spcBef>
                <a:spcPts val="300"/>
              </a:spcBef>
              <a:buSzTx/>
              <a:buFontTx/>
              <a:buNone/>
              <a:defRPr sz="1400">
                <a:latin typeface="+mj-lt"/>
                <a:ea typeface="+mj-ea"/>
                <a:cs typeface="+mj-cs"/>
                <a:sym typeface="Calibri"/>
              </a:defRPr>
            </a:lvl1pPr>
            <a:lvl2pPr marL="600075" indent="-142875" defTabSz="457200">
              <a:lnSpc>
                <a:spcPct val="100000"/>
              </a:lnSpc>
              <a:spcBef>
                <a:spcPts val="300"/>
              </a:spcBef>
              <a:buFontTx/>
              <a:buChar char="–"/>
              <a:defRPr sz="1400">
                <a:latin typeface="+mj-lt"/>
                <a:ea typeface="+mj-ea"/>
                <a:cs typeface="+mj-cs"/>
                <a:sym typeface="Calibri"/>
              </a:defRPr>
            </a:lvl2pPr>
            <a:lvl3pPr marL="1114425" indent="-200025" defTabSz="457200">
              <a:lnSpc>
                <a:spcPct val="100000"/>
              </a:lnSpc>
              <a:spcBef>
                <a:spcPts val="300"/>
              </a:spcBef>
              <a:buFontTx/>
              <a:buChar char="▪"/>
              <a:defRPr sz="1400">
                <a:latin typeface="+mj-lt"/>
                <a:ea typeface="+mj-ea"/>
                <a:cs typeface="+mj-cs"/>
                <a:sym typeface="Calibri"/>
              </a:defRPr>
            </a:lvl3pPr>
            <a:lvl4pPr marL="1531619" indent="-160019" defTabSz="457200">
              <a:lnSpc>
                <a:spcPct val="100000"/>
              </a:lnSpc>
              <a:spcBef>
                <a:spcPts val="300"/>
              </a:spcBef>
              <a:buFontTx/>
              <a:buChar char="~"/>
              <a:defRPr sz="1400">
                <a:latin typeface="+mj-lt"/>
                <a:ea typeface="+mj-ea"/>
                <a:cs typeface="+mj-cs"/>
                <a:sym typeface="Calibri"/>
              </a:defRPr>
            </a:lvl4pPr>
            <a:lvl5pPr marL="1988820" indent="-160020" defTabSz="457200">
              <a:lnSpc>
                <a:spcPct val="100000"/>
              </a:lnSpc>
              <a:spcBef>
                <a:spcPts val="300"/>
              </a:spcBef>
              <a:buFontTx/>
              <a:buChar char="»"/>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able or Graph">
    <p:spTree>
      <p:nvGrpSpPr>
        <p:cNvPr id="1" name=""/>
        <p:cNvGrpSpPr/>
        <p:nvPr/>
      </p:nvGrpSpPr>
      <p:grpSpPr>
        <a:xfrm>
          <a:off x="0" y="0"/>
          <a:ext cx="0" cy="0"/>
          <a:chOff x="0" y="0"/>
          <a:chExt cx="0" cy="0"/>
        </a:xfrm>
      </p:grpSpPr>
      <p:sp>
        <p:nvSpPr>
          <p:cNvPr id="23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23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233"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234"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235"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236" name="Picture Placeholder 2"/>
          <p:cNvSpPr>
            <a:spLocks noGrp="1"/>
          </p:cNvSpPr>
          <p:nvPr>
            <p:ph type="pic" idx="21"/>
          </p:nvPr>
        </p:nvSpPr>
        <p:spPr>
          <a:xfrm>
            <a:off x="283463" y="594359"/>
            <a:ext cx="8559601" cy="5138931"/>
          </a:xfrm>
          <a:prstGeom prst="rect">
            <a:avLst/>
          </a:prstGeom>
        </p:spPr>
        <p:txBody>
          <a:bodyPr lIns="91439" tIns="45719" rIns="91439" bIns="45719">
            <a:noAutofit/>
          </a:bodyPr>
          <a:lstStyle/>
          <a:p>
            <a:endParaRPr dirty="0"/>
          </a:p>
        </p:txBody>
      </p:sp>
      <p:sp>
        <p:nvSpPr>
          <p:cNvPr id="237" name="Body Level One…"/>
          <p:cNvSpPr txBox="1">
            <a:spLocks noGrp="1"/>
          </p:cNvSpPr>
          <p:nvPr>
            <p:ph type="body" sz="quarter" idx="1"/>
          </p:nvPr>
        </p:nvSpPr>
        <p:spPr>
          <a:xfrm>
            <a:off x="283462" y="5741663"/>
            <a:ext cx="8559601" cy="215448"/>
          </a:xfrm>
          <a:prstGeom prst="rect">
            <a:avLst/>
          </a:prstGeom>
        </p:spPr>
        <p:txBody>
          <a:bodyPr lIns="0" tIns="0" rIns="0" bIns="0"/>
          <a:lstStyle>
            <a:lvl1pPr marL="0" indent="0" defTabSz="457200">
              <a:lnSpc>
                <a:spcPct val="100000"/>
              </a:lnSpc>
              <a:spcBef>
                <a:spcPts val="300"/>
              </a:spcBef>
              <a:buSzTx/>
              <a:buFontTx/>
              <a:buNone/>
              <a:defRPr sz="1400">
                <a:latin typeface="+mj-lt"/>
                <a:ea typeface="+mj-ea"/>
                <a:cs typeface="+mj-cs"/>
                <a:sym typeface="Calibri"/>
              </a:defRPr>
            </a:lvl1pPr>
            <a:lvl2pPr marL="600075" indent="-142875" defTabSz="457200">
              <a:lnSpc>
                <a:spcPct val="100000"/>
              </a:lnSpc>
              <a:spcBef>
                <a:spcPts val="300"/>
              </a:spcBef>
              <a:buFontTx/>
              <a:buChar char="–"/>
              <a:defRPr sz="1400">
                <a:latin typeface="+mj-lt"/>
                <a:ea typeface="+mj-ea"/>
                <a:cs typeface="+mj-cs"/>
                <a:sym typeface="Calibri"/>
              </a:defRPr>
            </a:lvl2pPr>
            <a:lvl3pPr marL="1114425" indent="-200025" defTabSz="457200">
              <a:lnSpc>
                <a:spcPct val="100000"/>
              </a:lnSpc>
              <a:spcBef>
                <a:spcPts val="300"/>
              </a:spcBef>
              <a:buFontTx/>
              <a:buChar char="▪"/>
              <a:defRPr sz="1400">
                <a:latin typeface="+mj-lt"/>
                <a:ea typeface="+mj-ea"/>
                <a:cs typeface="+mj-cs"/>
                <a:sym typeface="Calibri"/>
              </a:defRPr>
            </a:lvl3pPr>
            <a:lvl4pPr marL="1531619" indent="-160019" defTabSz="457200">
              <a:lnSpc>
                <a:spcPct val="100000"/>
              </a:lnSpc>
              <a:spcBef>
                <a:spcPts val="300"/>
              </a:spcBef>
              <a:buFontTx/>
              <a:buChar char="~"/>
              <a:defRPr sz="1400">
                <a:latin typeface="+mj-lt"/>
                <a:ea typeface="+mj-ea"/>
                <a:cs typeface="+mj-cs"/>
                <a:sym typeface="Calibri"/>
              </a:defRPr>
            </a:lvl4pPr>
            <a:lvl5pPr marL="1988820" indent="-160020" defTabSz="457200">
              <a:lnSpc>
                <a:spcPct val="100000"/>
              </a:lnSpc>
              <a:spcBef>
                <a:spcPts val="300"/>
              </a:spcBef>
              <a:buFontTx/>
              <a:buChar char="»"/>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4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24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247"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248"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249"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250"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7"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258"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259"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260"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261"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262" name="Title Text"/>
          <p:cNvSpPr txBox="1">
            <a:spLocks noGrp="1"/>
          </p:cNvSpPr>
          <p:nvPr>
            <p:ph type="title"/>
          </p:nvPr>
        </p:nvSpPr>
        <p:spPr>
          <a:xfrm>
            <a:off x="685800" y="1867661"/>
            <a:ext cx="7772400" cy="692498"/>
          </a:xfrm>
          <a:prstGeom prst="rect">
            <a:avLst/>
          </a:prstGeom>
        </p:spPr>
        <p:txBody>
          <a:bodyPr lIns="0" tIns="0" rIns="0" bIns="0"/>
          <a:lstStyle>
            <a:lvl1pPr defTabSz="342900">
              <a:lnSpc>
                <a:spcPct val="100000"/>
              </a:lnSpc>
              <a:defRPr sz="4500">
                <a:solidFill>
                  <a:srgbClr val="FFFFFF"/>
                </a:solidFill>
                <a:latin typeface="+mj-lt"/>
                <a:ea typeface="+mj-ea"/>
                <a:cs typeface="+mj-cs"/>
                <a:sym typeface="Calibri"/>
              </a:defRPr>
            </a:lvl1pPr>
          </a:lstStyle>
          <a:p>
            <a:r>
              <a:t>Title Text</a:t>
            </a:r>
          </a:p>
        </p:txBody>
      </p:sp>
      <p:pic>
        <p:nvPicPr>
          <p:cNvPr id="263" name="Picture 3" descr="Picture 3"/>
          <p:cNvPicPr>
            <a:picLocks noChangeAspect="1"/>
          </p:cNvPicPr>
          <p:nvPr/>
        </p:nvPicPr>
        <p:blipFill>
          <a:blip r:embed="rId3"/>
          <a:stretch>
            <a:fillRect/>
          </a:stretch>
        </p:blipFill>
        <p:spPr>
          <a:xfrm>
            <a:off x="5125315" y="5874484"/>
            <a:ext cx="3681025" cy="542024"/>
          </a:xfrm>
          <a:prstGeom prst="rect">
            <a:avLst/>
          </a:prstGeom>
          <a:ln w="12700">
            <a:miter lim="400000"/>
          </a:ln>
        </p:spPr>
      </p:pic>
      <p:sp>
        <p:nvSpPr>
          <p:cNvPr id="264"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dirty="0"/>
          </a:p>
        </p:txBody>
      </p:sp>
      <p:sp>
        <p:nvSpPr>
          <p:cNvPr id="265"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2"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273"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274"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275"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276"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277" name="Title Text"/>
          <p:cNvSpPr txBox="1">
            <a:spLocks noGrp="1"/>
          </p:cNvSpPr>
          <p:nvPr>
            <p:ph type="title"/>
          </p:nvPr>
        </p:nvSpPr>
        <p:spPr>
          <a:xfrm>
            <a:off x="457200" y="1515450"/>
            <a:ext cx="8229600" cy="507835"/>
          </a:xfrm>
          <a:prstGeom prst="rect">
            <a:avLst/>
          </a:prstGeom>
        </p:spPr>
        <p:txBody>
          <a:bodyPr anchor="ctr"/>
          <a:lstStyle>
            <a:lvl1pPr defTabSz="342900">
              <a:lnSpc>
                <a:spcPct val="100000"/>
              </a:lnSpc>
              <a:defRPr sz="2700" b="1" cap="small">
                <a:solidFill>
                  <a:srgbClr val="D84E19"/>
                </a:solidFill>
                <a:latin typeface="Georgia"/>
                <a:ea typeface="Georgia"/>
                <a:cs typeface="Georgia"/>
                <a:sym typeface="Georgia"/>
              </a:defRPr>
            </a:lvl1pPr>
          </a:lstStyle>
          <a:p>
            <a:r>
              <a:t>Title Text</a:t>
            </a:r>
          </a:p>
        </p:txBody>
      </p:sp>
      <p:sp>
        <p:nvSpPr>
          <p:cNvPr id="278" name="Body Level One…"/>
          <p:cNvSpPr txBox="1">
            <a:spLocks noGrp="1"/>
          </p:cNvSpPr>
          <p:nvPr>
            <p:ph type="body" idx="1"/>
          </p:nvPr>
        </p:nvSpPr>
        <p:spPr>
          <a:xfrm>
            <a:off x="457200" y="2569464"/>
            <a:ext cx="8229600" cy="3439822"/>
          </a:xfrm>
          <a:prstGeom prst="rect">
            <a:avLst/>
          </a:prstGeom>
        </p:spPr>
        <p:txBody>
          <a:bodyPr/>
          <a:lstStyle>
            <a:lvl1pPr marL="257175" indent="-257175" defTabSz="342900">
              <a:lnSpc>
                <a:spcPct val="100000"/>
              </a:lnSpc>
              <a:spcBef>
                <a:spcPts val="500"/>
              </a:spcBef>
              <a:buClr>
                <a:srgbClr val="F5AA2C"/>
              </a:buClr>
              <a:defRPr sz="2400">
                <a:latin typeface="+mj-lt"/>
                <a:ea typeface="+mj-ea"/>
                <a:cs typeface="+mj-cs"/>
                <a:sym typeface="Calibri"/>
              </a:defRPr>
            </a:lvl1pPr>
            <a:lvl2pPr marL="587827" indent="-244928" defTabSz="342900">
              <a:lnSpc>
                <a:spcPct val="100000"/>
              </a:lnSpc>
              <a:spcBef>
                <a:spcPts val="500"/>
              </a:spcBef>
              <a:buClr>
                <a:srgbClr val="F5AA2C"/>
              </a:buClr>
              <a:buChar char="–"/>
              <a:defRPr sz="2400">
                <a:latin typeface="+mj-lt"/>
                <a:ea typeface="+mj-ea"/>
                <a:cs typeface="+mj-cs"/>
                <a:sym typeface="Calibri"/>
              </a:defRPr>
            </a:lvl2pPr>
            <a:lvl3pPr marL="1028700" indent="-342900" defTabSz="342900">
              <a:lnSpc>
                <a:spcPct val="100000"/>
              </a:lnSpc>
              <a:spcBef>
                <a:spcPts val="500"/>
              </a:spcBef>
              <a:buClr>
                <a:srgbClr val="F5AA2C"/>
              </a:buClr>
              <a:buChar char="▪"/>
              <a:defRPr sz="2400">
                <a:latin typeface="+mj-lt"/>
                <a:ea typeface="+mj-ea"/>
                <a:cs typeface="+mj-cs"/>
                <a:sym typeface="Calibri"/>
              </a:defRPr>
            </a:lvl3pPr>
            <a:lvl4pPr marL="1303019" indent="-274319" defTabSz="342900">
              <a:lnSpc>
                <a:spcPct val="100000"/>
              </a:lnSpc>
              <a:spcBef>
                <a:spcPts val="500"/>
              </a:spcBef>
              <a:buClr>
                <a:srgbClr val="F5AA2C"/>
              </a:buClr>
              <a:buChar char="~"/>
              <a:defRPr sz="2400">
                <a:latin typeface="+mj-lt"/>
                <a:ea typeface="+mj-ea"/>
                <a:cs typeface="+mj-cs"/>
                <a:sym typeface="Calibri"/>
              </a:defRPr>
            </a:lvl4pPr>
            <a:lvl5pPr marL="1645920" indent="-274319" defTabSz="342900">
              <a:lnSpc>
                <a:spcPct val="100000"/>
              </a:lnSpc>
              <a:spcBef>
                <a:spcPts val="500"/>
              </a:spcBef>
              <a:buClr>
                <a:srgbClr val="F5AA2C"/>
              </a:buClr>
              <a:buChar char="»"/>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6"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287"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288"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289"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290"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291" name="Title Text"/>
          <p:cNvSpPr txBox="1">
            <a:spLocks noGrp="1"/>
          </p:cNvSpPr>
          <p:nvPr>
            <p:ph type="title"/>
          </p:nvPr>
        </p:nvSpPr>
        <p:spPr>
          <a:xfrm>
            <a:off x="457200" y="1378289"/>
            <a:ext cx="8229600" cy="507836"/>
          </a:xfrm>
          <a:prstGeom prst="rect">
            <a:avLst/>
          </a:prstGeom>
        </p:spPr>
        <p:txBody>
          <a:bodyPr anchor="ctr"/>
          <a:lstStyle>
            <a:lvl1pPr defTabSz="342900">
              <a:lnSpc>
                <a:spcPct val="100000"/>
              </a:lnSpc>
              <a:defRPr sz="2700" b="1" cap="small">
                <a:solidFill>
                  <a:srgbClr val="D84E19"/>
                </a:solidFill>
                <a:latin typeface="Georgia"/>
                <a:ea typeface="Georgia"/>
                <a:cs typeface="Georgia"/>
                <a:sym typeface="Georgia"/>
              </a:defRPr>
            </a:lvl1pPr>
          </a:lstStyle>
          <a:p>
            <a:r>
              <a:t>Title Text</a:t>
            </a:r>
          </a:p>
        </p:txBody>
      </p:sp>
      <p:sp>
        <p:nvSpPr>
          <p:cNvPr id="292" name="Body Level One…"/>
          <p:cNvSpPr txBox="1">
            <a:spLocks noGrp="1"/>
          </p:cNvSpPr>
          <p:nvPr>
            <p:ph type="body" sz="half" idx="1"/>
          </p:nvPr>
        </p:nvSpPr>
        <p:spPr>
          <a:xfrm>
            <a:off x="457200" y="2194560"/>
            <a:ext cx="4038600" cy="3836011"/>
          </a:xfrm>
          <a:prstGeom prst="rect">
            <a:avLst/>
          </a:prstGeom>
        </p:spPr>
        <p:txBody>
          <a:bodyPr/>
          <a:lstStyle>
            <a:lvl1pPr marL="257175" indent="-257175" defTabSz="342900">
              <a:lnSpc>
                <a:spcPct val="100000"/>
              </a:lnSpc>
              <a:spcBef>
                <a:spcPts val="500"/>
              </a:spcBef>
              <a:buClr>
                <a:srgbClr val="AFE3F5"/>
              </a:buClr>
              <a:defRPr sz="2100">
                <a:latin typeface="+mj-lt"/>
                <a:ea typeface="+mj-ea"/>
                <a:cs typeface="+mj-cs"/>
                <a:sym typeface="Calibri"/>
              </a:defRPr>
            </a:lvl1pPr>
            <a:lvl2pPr marL="592931" indent="-250031" defTabSz="342900">
              <a:lnSpc>
                <a:spcPct val="100000"/>
              </a:lnSpc>
              <a:spcBef>
                <a:spcPts val="500"/>
              </a:spcBef>
              <a:buClr>
                <a:srgbClr val="AFE3F5"/>
              </a:buClr>
              <a:buChar char="–"/>
              <a:defRPr sz="2100">
                <a:latin typeface="+mj-lt"/>
                <a:ea typeface="+mj-ea"/>
                <a:cs typeface="+mj-cs"/>
                <a:sym typeface="Calibri"/>
              </a:defRPr>
            </a:lvl2pPr>
            <a:lvl3pPr marL="925830" indent="-240030" defTabSz="342900">
              <a:lnSpc>
                <a:spcPct val="100000"/>
              </a:lnSpc>
              <a:spcBef>
                <a:spcPts val="500"/>
              </a:spcBef>
              <a:buClr>
                <a:srgbClr val="AFE3F5"/>
              </a:buClr>
              <a:buChar char="▪"/>
              <a:defRPr sz="2100">
                <a:latin typeface="+mj-lt"/>
                <a:ea typeface="+mj-ea"/>
                <a:cs typeface="+mj-cs"/>
                <a:sym typeface="Calibri"/>
              </a:defRPr>
            </a:lvl3pPr>
            <a:lvl4pPr marL="1305657" indent="-276957" defTabSz="342900">
              <a:lnSpc>
                <a:spcPct val="100000"/>
              </a:lnSpc>
              <a:spcBef>
                <a:spcPts val="500"/>
              </a:spcBef>
              <a:buClr>
                <a:srgbClr val="AFE3F5"/>
              </a:buClr>
              <a:buChar char="–"/>
              <a:defRPr sz="2100">
                <a:latin typeface="+mj-lt"/>
                <a:ea typeface="+mj-ea"/>
                <a:cs typeface="+mj-cs"/>
                <a:sym typeface="Calibri"/>
              </a:defRPr>
            </a:lvl4pPr>
            <a:lvl5pPr marL="1648554" indent="-276957" defTabSz="342900">
              <a:lnSpc>
                <a:spcPct val="100000"/>
              </a:lnSpc>
              <a:spcBef>
                <a:spcPts val="500"/>
              </a:spcBef>
              <a:buClr>
                <a:srgbClr val="AFE3F5"/>
              </a:buClr>
              <a:buChar char="»"/>
              <a:defRPr sz="21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3"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0"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301"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302"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303"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304"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305" name="Title Text"/>
          <p:cNvSpPr txBox="1">
            <a:spLocks noGrp="1"/>
          </p:cNvSpPr>
          <p:nvPr>
            <p:ph type="title"/>
          </p:nvPr>
        </p:nvSpPr>
        <p:spPr>
          <a:xfrm>
            <a:off x="457201" y="2340866"/>
            <a:ext cx="8349141" cy="646335"/>
          </a:xfrm>
          <a:prstGeom prst="rect">
            <a:avLst/>
          </a:prstGeom>
        </p:spPr>
        <p:txBody>
          <a:bodyPr/>
          <a:lstStyle>
            <a:lvl1pPr defTabSz="342900">
              <a:lnSpc>
                <a:spcPct val="100000"/>
              </a:lnSpc>
              <a:defRPr sz="3600" b="1">
                <a:solidFill>
                  <a:srgbClr val="F5AA2C"/>
                </a:solidFill>
                <a:latin typeface="+mj-lt"/>
                <a:ea typeface="+mj-ea"/>
                <a:cs typeface="+mj-cs"/>
                <a:sym typeface="Calibri"/>
              </a:defRPr>
            </a:lvl1pPr>
          </a:lstStyle>
          <a:p>
            <a:r>
              <a:t>Title Text</a:t>
            </a:r>
          </a:p>
        </p:txBody>
      </p:sp>
      <p:sp>
        <p:nvSpPr>
          <p:cNvPr id="306"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dirty="0"/>
          </a:p>
        </p:txBody>
      </p:sp>
      <p:pic>
        <p:nvPicPr>
          <p:cNvPr id="307" name="Picture 3" descr="Picture 3"/>
          <p:cNvPicPr>
            <a:picLocks noChangeAspect="1"/>
          </p:cNvPicPr>
          <p:nvPr/>
        </p:nvPicPr>
        <p:blipFill>
          <a:blip r:embed="rId3"/>
          <a:stretch>
            <a:fillRect/>
          </a:stretch>
        </p:blipFill>
        <p:spPr>
          <a:xfrm>
            <a:off x="5125315" y="5874484"/>
            <a:ext cx="3681025" cy="542024"/>
          </a:xfrm>
          <a:prstGeom prst="rect">
            <a:avLst/>
          </a:prstGeom>
          <a:ln w="12700">
            <a:miter lim="400000"/>
          </a:ln>
        </p:spPr>
      </p:pic>
      <p:sp>
        <p:nvSpPr>
          <p:cNvPr id="30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15"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316"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317"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318"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319"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320" name="Title Text"/>
          <p:cNvSpPr txBox="1">
            <a:spLocks noGrp="1"/>
          </p:cNvSpPr>
          <p:nvPr>
            <p:ph type="title"/>
          </p:nvPr>
        </p:nvSpPr>
        <p:spPr>
          <a:xfrm>
            <a:off x="420623" y="2514600"/>
            <a:ext cx="2167129" cy="230834"/>
          </a:xfrm>
          <a:prstGeom prst="rect">
            <a:avLst/>
          </a:prstGeom>
        </p:spPr>
        <p:txBody>
          <a:bodyPr lIns="0" tIns="0" rIns="0" bIns="0"/>
          <a:lstStyle>
            <a:lvl1pPr algn="l" defTabSz="342900">
              <a:lnSpc>
                <a:spcPct val="100000"/>
              </a:lnSpc>
              <a:defRPr sz="1500" b="1">
                <a:solidFill>
                  <a:srgbClr val="00247F"/>
                </a:solidFill>
                <a:latin typeface="+mj-lt"/>
                <a:ea typeface="+mj-ea"/>
                <a:cs typeface="+mj-cs"/>
                <a:sym typeface="Calibri"/>
              </a:defRPr>
            </a:lvl1pPr>
          </a:lstStyle>
          <a:p>
            <a:r>
              <a:t>Title Text</a:t>
            </a:r>
          </a:p>
        </p:txBody>
      </p:sp>
      <p:sp>
        <p:nvSpPr>
          <p:cNvPr id="321" name="Picture Placeholder 2"/>
          <p:cNvSpPr>
            <a:spLocks noGrp="1"/>
          </p:cNvSpPr>
          <p:nvPr>
            <p:ph type="pic" sz="quarter" idx="21"/>
          </p:nvPr>
        </p:nvSpPr>
        <p:spPr>
          <a:xfrm>
            <a:off x="3136392" y="1371600"/>
            <a:ext cx="2606044" cy="3913633"/>
          </a:xfrm>
          <a:prstGeom prst="rect">
            <a:avLst/>
          </a:prstGeom>
        </p:spPr>
        <p:txBody>
          <a:bodyPr lIns="91439" tIns="45719" rIns="91439" bIns="45719">
            <a:noAutofit/>
          </a:bodyPr>
          <a:lstStyle/>
          <a:p>
            <a:endParaRPr dirty="0"/>
          </a:p>
        </p:txBody>
      </p:sp>
      <p:sp>
        <p:nvSpPr>
          <p:cNvPr id="322" name="Picture Placeholder 2"/>
          <p:cNvSpPr>
            <a:spLocks noGrp="1"/>
          </p:cNvSpPr>
          <p:nvPr>
            <p:ph type="pic" sz="quarter" idx="22"/>
          </p:nvPr>
        </p:nvSpPr>
        <p:spPr>
          <a:xfrm>
            <a:off x="5943600" y="1371600"/>
            <a:ext cx="2615184" cy="3913633"/>
          </a:xfrm>
          <a:prstGeom prst="rect">
            <a:avLst/>
          </a:prstGeom>
        </p:spPr>
        <p:txBody>
          <a:bodyPr lIns="91439" tIns="45719" rIns="91439" bIns="45719">
            <a:noAutofit/>
          </a:bodyPr>
          <a:lstStyle/>
          <a:p>
            <a:endParaRPr dirty="0"/>
          </a:p>
        </p:txBody>
      </p:sp>
      <p:sp>
        <p:nvSpPr>
          <p:cNvPr id="323" name="Body Level One…"/>
          <p:cNvSpPr txBox="1">
            <a:spLocks noGrp="1"/>
          </p:cNvSpPr>
          <p:nvPr>
            <p:ph type="body" sz="quarter" idx="1"/>
          </p:nvPr>
        </p:nvSpPr>
        <p:spPr>
          <a:xfrm>
            <a:off x="3136392" y="5349240"/>
            <a:ext cx="5413248" cy="161587"/>
          </a:xfrm>
          <a:prstGeom prst="rect">
            <a:avLst/>
          </a:prstGeom>
        </p:spPr>
        <p:txBody>
          <a:bodyPr lIns="0" tIns="0" rIns="0" bIns="0"/>
          <a:lstStyle>
            <a:lvl1pPr marL="0" indent="0" defTabSz="342900">
              <a:lnSpc>
                <a:spcPct val="100000"/>
              </a:lnSpc>
              <a:spcBef>
                <a:spcPts val="200"/>
              </a:spcBef>
              <a:buSzTx/>
              <a:buFontTx/>
              <a:buNone/>
              <a:defRPr sz="1000">
                <a:latin typeface="+mj-lt"/>
                <a:ea typeface="+mj-ea"/>
                <a:cs typeface="+mj-cs"/>
                <a:sym typeface="Calibri"/>
              </a:defRPr>
            </a:lvl1pPr>
            <a:lvl2pPr marL="444952" indent="-102053" defTabSz="342900">
              <a:lnSpc>
                <a:spcPct val="100000"/>
              </a:lnSpc>
              <a:spcBef>
                <a:spcPts val="200"/>
              </a:spcBef>
              <a:buFontTx/>
              <a:buChar char="–"/>
              <a:defRPr sz="1000">
                <a:latin typeface="+mj-lt"/>
                <a:ea typeface="+mj-ea"/>
                <a:cs typeface="+mj-cs"/>
                <a:sym typeface="Calibri"/>
              </a:defRPr>
            </a:lvl2pPr>
            <a:lvl3pPr marL="828675" indent="-142875" defTabSz="342900">
              <a:lnSpc>
                <a:spcPct val="100000"/>
              </a:lnSpc>
              <a:spcBef>
                <a:spcPts val="200"/>
              </a:spcBef>
              <a:buFontTx/>
              <a:buChar char="▪"/>
              <a:defRPr sz="1000">
                <a:latin typeface="+mj-lt"/>
                <a:ea typeface="+mj-ea"/>
                <a:cs typeface="+mj-cs"/>
                <a:sym typeface="Calibri"/>
              </a:defRPr>
            </a:lvl3pPr>
            <a:lvl4pPr marL="1143000" indent="-114300" defTabSz="342900">
              <a:lnSpc>
                <a:spcPct val="100000"/>
              </a:lnSpc>
              <a:spcBef>
                <a:spcPts val="200"/>
              </a:spcBef>
              <a:buFontTx/>
              <a:buChar char="~"/>
              <a:defRPr sz="1000">
                <a:latin typeface="+mj-lt"/>
                <a:ea typeface="+mj-ea"/>
                <a:cs typeface="+mj-cs"/>
                <a:sym typeface="Calibri"/>
              </a:defRPr>
            </a:lvl4pPr>
            <a:lvl5pPr marL="1485900" indent="-114300" defTabSz="342900">
              <a:lnSpc>
                <a:spcPct val="100000"/>
              </a:lnSpc>
              <a:spcBef>
                <a:spcPts val="200"/>
              </a:spcBef>
              <a:buFontTx/>
              <a:buChar char="»"/>
              <a:defRPr sz="10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33" name="Body Level One…"/>
          <p:cNvSpPr txBox="1">
            <a:spLocks noGrp="1"/>
          </p:cNvSpPr>
          <p:nvPr>
            <p:ph type="body" sz="quarter" idx="1"/>
          </p:nvPr>
        </p:nvSpPr>
        <p:spPr>
          <a:xfrm>
            <a:off x="623887" y="4589464"/>
            <a:ext cx="78867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able or Graph">
    <p:spTree>
      <p:nvGrpSpPr>
        <p:cNvPr id="1" name=""/>
        <p:cNvGrpSpPr/>
        <p:nvPr/>
      </p:nvGrpSpPr>
      <p:grpSpPr>
        <a:xfrm>
          <a:off x="0" y="0"/>
          <a:ext cx="0" cy="0"/>
          <a:chOff x="0" y="0"/>
          <a:chExt cx="0" cy="0"/>
        </a:xfrm>
      </p:grpSpPr>
      <p:sp>
        <p:nvSpPr>
          <p:cNvPr id="331"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332"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333"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334"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335"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336" name="Picture Placeholder 2"/>
          <p:cNvSpPr>
            <a:spLocks noGrp="1"/>
          </p:cNvSpPr>
          <p:nvPr>
            <p:ph type="pic" idx="21"/>
          </p:nvPr>
        </p:nvSpPr>
        <p:spPr>
          <a:xfrm>
            <a:off x="283463" y="594359"/>
            <a:ext cx="8559601" cy="5138931"/>
          </a:xfrm>
          <a:prstGeom prst="rect">
            <a:avLst/>
          </a:prstGeom>
        </p:spPr>
        <p:txBody>
          <a:bodyPr lIns="91439" tIns="45719" rIns="91439" bIns="45719">
            <a:noAutofit/>
          </a:bodyPr>
          <a:lstStyle/>
          <a:p>
            <a:endParaRPr dirty="0"/>
          </a:p>
        </p:txBody>
      </p:sp>
      <p:sp>
        <p:nvSpPr>
          <p:cNvPr id="337" name="Body Level One…"/>
          <p:cNvSpPr txBox="1">
            <a:spLocks noGrp="1"/>
          </p:cNvSpPr>
          <p:nvPr>
            <p:ph type="body" sz="quarter" idx="1"/>
          </p:nvPr>
        </p:nvSpPr>
        <p:spPr>
          <a:xfrm>
            <a:off x="283463" y="5741663"/>
            <a:ext cx="8559601" cy="161587"/>
          </a:xfrm>
          <a:prstGeom prst="rect">
            <a:avLst/>
          </a:prstGeom>
        </p:spPr>
        <p:txBody>
          <a:bodyPr lIns="0" tIns="0" rIns="0" bIns="0"/>
          <a:lstStyle>
            <a:lvl1pPr marL="0" indent="0" defTabSz="342900">
              <a:lnSpc>
                <a:spcPct val="100000"/>
              </a:lnSpc>
              <a:spcBef>
                <a:spcPts val="200"/>
              </a:spcBef>
              <a:buSzTx/>
              <a:buFontTx/>
              <a:buNone/>
              <a:defRPr sz="1000">
                <a:latin typeface="+mj-lt"/>
                <a:ea typeface="+mj-ea"/>
                <a:cs typeface="+mj-cs"/>
                <a:sym typeface="Calibri"/>
              </a:defRPr>
            </a:lvl1pPr>
            <a:lvl2pPr marL="444952" indent="-102053" defTabSz="342900">
              <a:lnSpc>
                <a:spcPct val="100000"/>
              </a:lnSpc>
              <a:spcBef>
                <a:spcPts val="200"/>
              </a:spcBef>
              <a:buFontTx/>
              <a:buChar char="–"/>
              <a:defRPr sz="1000">
                <a:latin typeface="+mj-lt"/>
                <a:ea typeface="+mj-ea"/>
                <a:cs typeface="+mj-cs"/>
                <a:sym typeface="Calibri"/>
              </a:defRPr>
            </a:lvl2pPr>
            <a:lvl3pPr marL="828675" indent="-142875" defTabSz="342900">
              <a:lnSpc>
                <a:spcPct val="100000"/>
              </a:lnSpc>
              <a:spcBef>
                <a:spcPts val="200"/>
              </a:spcBef>
              <a:buFontTx/>
              <a:buChar char="▪"/>
              <a:defRPr sz="1000">
                <a:latin typeface="+mj-lt"/>
                <a:ea typeface="+mj-ea"/>
                <a:cs typeface="+mj-cs"/>
                <a:sym typeface="Calibri"/>
              </a:defRPr>
            </a:lvl3pPr>
            <a:lvl4pPr marL="1143000" indent="-114300" defTabSz="342900">
              <a:lnSpc>
                <a:spcPct val="100000"/>
              </a:lnSpc>
              <a:spcBef>
                <a:spcPts val="200"/>
              </a:spcBef>
              <a:buFontTx/>
              <a:buChar char="~"/>
              <a:defRPr sz="1000">
                <a:latin typeface="+mj-lt"/>
                <a:ea typeface="+mj-ea"/>
                <a:cs typeface="+mj-cs"/>
                <a:sym typeface="Calibri"/>
              </a:defRPr>
            </a:lvl4pPr>
            <a:lvl5pPr marL="1485900" indent="-114300" defTabSz="342900">
              <a:lnSpc>
                <a:spcPct val="100000"/>
              </a:lnSpc>
              <a:spcBef>
                <a:spcPts val="200"/>
              </a:spcBef>
              <a:buFontTx/>
              <a:buChar char="»"/>
              <a:defRPr sz="10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45"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346"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347"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348"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349"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350"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57" name="Rectangle 6"/>
          <p:cNvSpPr/>
          <p:nvPr/>
        </p:nvSpPr>
        <p:spPr>
          <a:xfrm>
            <a:off x="-1" y="2"/>
            <a:ext cx="9148459" cy="164093"/>
          </a:xfrm>
          <a:prstGeom prst="rect">
            <a:avLst/>
          </a:prstGeom>
          <a:solidFill>
            <a:srgbClr val="00247F"/>
          </a:solidFill>
          <a:ln w="12700">
            <a:miter lim="400000"/>
          </a:ln>
        </p:spPr>
        <p:txBody>
          <a:bodyPr lIns="45718" tIns="45718" rIns="45718" bIns="45718" anchor="ctr"/>
          <a:lstStyle/>
          <a:p>
            <a:pPr algn="ctr">
              <a:defRPr sz="1300">
                <a:solidFill>
                  <a:srgbClr val="FFFFFF"/>
                </a:solidFill>
              </a:defRPr>
            </a:pPr>
            <a:endParaRPr dirty="0"/>
          </a:p>
        </p:txBody>
      </p:sp>
      <p:sp>
        <p:nvSpPr>
          <p:cNvPr id="358" name="Rectangle 7"/>
          <p:cNvSpPr/>
          <p:nvPr/>
        </p:nvSpPr>
        <p:spPr>
          <a:xfrm>
            <a:off x="-4" y="164094"/>
            <a:ext cx="9148466" cy="164097"/>
          </a:xfrm>
          <a:prstGeom prst="rect">
            <a:avLst/>
          </a:prstGeom>
          <a:solidFill>
            <a:srgbClr val="1585B9"/>
          </a:solidFill>
          <a:ln w="12700">
            <a:miter lim="400000"/>
          </a:ln>
        </p:spPr>
        <p:txBody>
          <a:bodyPr lIns="45718" tIns="45718" rIns="45718" bIns="45718" anchor="ctr"/>
          <a:lstStyle/>
          <a:p>
            <a:pPr algn="ctr">
              <a:defRPr sz="1300">
                <a:solidFill>
                  <a:srgbClr val="FFFFFF"/>
                </a:solidFill>
              </a:defRPr>
            </a:pPr>
            <a:endParaRPr dirty="0"/>
          </a:p>
        </p:txBody>
      </p:sp>
      <p:sp>
        <p:nvSpPr>
          <p:cNvPr id="359" name="Rectangle 8"/>
          <p:cNvSpPr/>
          <p:nvPr/>
        </p:nvSpPr>
        <p:spPr>
          <a:xfrm>
            <a:off x="0" y="328188"/>
            <a:ext cx="9144000" cy="164097"/>
          </a:xfrm>
          <a:prstGeom prst="rect">
            <a:avLst/>
          </a:prstGeom>
          <a:solidFill>
            <a:srgbClr val="AFE3F5"/>
          </a:solidFill>
          <a:ln w="12700">
            <a:miter lim="400000"/>
          </a:ln>
        </p:spPr>
        <p:txBody>
          <a:bodyPr lIns="45718" tIns="45718" rIns="45718" bIns="45718" anchor="ctr"/>
          <a:lstStyle/>
          <a:p>
            <a:pPr algn="ctr">
              <a:defRPr sz="1300">
                <a:solidFill>
                  <a:srgbClr val="FFFFFF"/>
                </a:solidFill>
              </a:defRPr>
            </a:pPr>
            <a:endParaRPr dirty="0"/>
          </a:p>
        </p:txBody>
      </p:sp>
      <p:pic>
        <p:nvPicPr>
          <p:cNvPr id="360" name="Picture 9" descr="Picture 9"/>
          <p:cNvPicPr>
            <a:picLocks noChangeAspect="1"/>
          </p:cNvPicPr>
          <p:nvPr/>
        </p:nvPicPr>
        <p:blipFill>
          <a:blip r:embed="rId2"/>
          <a:stretch>
            <a:fillRect/>
          </a:stretch>
        </p:blipFill>
        <p:spPr>
          <a:xfrm>
            <a:off x="5488132" y="6126164"/>
            <a:ext cx="3444503" cy="509153"/>
          </a:xfrm>
          <a:prstGeom prst="rect">
            <a:avLst/>
          </a:prstGeom>
          <a:ln w="12700">
            <a:miter lim="400000"/>
          </a:ln>
        </p:spPr>
      </p:pic>
      <p:sp>
        <p:nvSpPr>
          <p:cNvPr id="361" name="Straight Connector 10"/>
          <p:cNvSpPr/>
          <p:nvPr/>
        </p:nvSpPr>
        <p:spPr>
          <a:xfrm>
            <a:off x="363867" y="6499490"/>
            <a:ext cx="5007240" cy="1"/>
          </a:xfrm>
          <a:prstGeom prst="line">
            <a:avLst/>
          </a:prstGeom>
          <a:ln w="50800">
            <a:solidFill>
              <a:srgbClr val="AFE3F5"/>
            </a:solidFill>
          </a:ln>
        </p:spPr>
        <p:txBody>
          <a:bodyPr lIns="45718" tIns="45718" rIns="45718" bIns="45718"/>
          <a:lstStyle/>
          <a:p>
            <a:endParaRPr dirty="0"/>
          </a:p>
        </p:txBody>
      </p:sp>
      <p:sp>
        <p:nvSpPr>
          <p:cNvPr id="362" name="Body Level One…"/>
          <p:cNvSpPr txBox="1">
            <a:spLocks noGrp="1"/>
          </p:cNvSpPr>
          <p:nvPr>
            <p:ph type="body" idx="1"/>
          </p:nvPr>
        </p:nvSpPr>
        <p:spPr>
          <a:prstGeom prst="rect">
            <a:avLst/>
          </a:prstGeom>
        </p:spPr>
        <p:txBody>
          <a:bodyPr/>
          <a:lstStyle>
            <a:lvl1pPr marL="257175" indent="-257175" defTabSz="342900">
              <a:lnSpc>
                <a:spcPct val="100000"/>
              </a:lnSpc>
              <a:spcBef>
                <a:spcPts val="500"/>
              </a:spcBef>
              <a:defRPr sz="2400">
                <a:latin typeface="+mj-lt"/>
                <a:ea typeface="+mj-ea"/>
                <a:cs typeface="+mj-cs"/>
                <a:sym typeface="Calibri"/>
              </a:defRPr>
            </a:lvl1pPr>
            <a:lvl2pPr marL="587827" indent="-244928" defTabSz="342900">
              <a:lnSpc>
                <a:spcPct val="100000"/>
              </a:lnSpc>
              <a:spcBef>
                <a:spcPts val="500"/>
              </a:spcBef>
              <a:buChar char="–"/>
              <a:defRPr sz="2400">
                <a:latin typeface="+mj-lt"/>
                <a:ea typeface="+mj-ea"/>
                <a:cs typeface="+mj-cs"/>
                <a:sym typeface="Calibri"/>
              </a:defRPr>
            </a:lvl2pPr>
            <a:lvl3pPr marL="914400" indent="-228600" defTabSz="342900">
              <a:lnSpc>
                <a:spcPct val="100000"/>
              </a:lnSpc>
              <a:spcBef>
                <a:spcPts val="500"/>
              </a:spcBef>
              <a:defRPr sz="2400">
                <a:latin typeface="+mj-lt"/>
                <a:ea typeface="+mj-ea"/>
                <a:cs typeface="+mj-cs"/>
                <a:sym typeface="Calibri"/>
              </a:defRPr>
            </a:lvl3pPr>
            <a:lvl4pPr marL="1303019" indent="-274319" defTabSz="342900">
              <a:lnSpc>
                <a:spcPct val="100000"/>
              </a:lnSpc>
              <a:spcBef>
                <a:spcPts val="500"/>
              </a:spcBef>
              <a:buChar char="–"/>
              <a:defRPr sz="2400">
                <a:latin typeface="+mj-lt"/>
                <a:ea typeface="+mj-ea"/>
                <a:cs typeface="+mj-cs"/>
                <a:sym typeface="Calibri"/>
              </a:defRPr>
            </a:lvl4pPr>
            <a:lvl5pPr marL="1645920" indent="-274319" defTabSz="342900">
              <a:lnSpc>
                <a:spcPct val="100000"/>
              </a:lnSpc>
              <a:spcBef>
                <a:spcPts val="500"/>
              </a:spcBef>
              <a:buChar char="»"/>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pic>
        <p:nvPicPr>
          <p:cNvPr id="363" name="Picture 2" descr="Picture 2"/>
          <p:cNvPicPr>
            <a:picLocks noChangeAspect="1"/>
          </p:cNvPicPr>
          <p:nvPr/>
        </p:nvPicPr>
        <p:blipFill>
          <a:blip r:embed="rId3"/>
          <a:stretch>
            <a:fillRect/>
          </a:stretch>
        </p:blipFill>
        <p:spPr>
          <a:xfrm>
            <a:off x="6064" y="0"/>
            <a:ext cx="9137937" cy="6858000"/>
          </a:xfrm>
          <a:prstGeom prst="rect">
            <a:avLst/>
          </a:prstGeom>
          <a:ln w="12700">
            <a:miter lim="400000"/>
          </a:ln>
        </p:spPr>
      </p:pic>
      <p:sp>
        <p:nvSpPr>
          <p:cNvPr id="36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1" name="Title Text"/>
          <p:cNvSpPr txBox="1">
            <a:spLocks noGrp="1"/>
          </p:cNvSpPr>
          <p:nvPr>
            <p:ph type="title"/>
          </p:nvPr>
        </p:nvSpPr>
        <p:spPr>
          <a:xfrm>
            <a:off x="685800" y="1867661"/>
            <a:ext cx="7772400" cy="923330"/>
          </a:xfrm>
          <a:prstGeom prst="rect">
            <a:avLst/>
          </a:prstGeom>
        </p:spPr>
        <p:txBody>
          <a:bodyPr lIns="0" tIns="0" rIns="0" bIns="0"/>
          <a:lstStyle>
            <a:lvl1pPr defTabSz="457200">
              <a:lnSpc>
                <a:spcPct val="100000"/>
              </a:lnSpc>
              <a:defRPr sz="6000">
                <a:solidFill>
                  <a:srgbClr val="FFFFFF"/>
                </a:solidFill>
                <a:latin typeface="+mj-lt"/>
                <a:ea typeface="+mj-ea"/>
                <a:cs typeface="+mj-cs"/>
                <a:sym typeface="Calibri"/>
              </a:defRPr>
            </a:lvl1pPr>
          </a:lstStyle>
          <a:p>
            <a:r>
              <a:t>Title Text</a:t>
            </a:r>
          </a:p>
        </p:txBody>
      </p:sp>
      <p:pic>
        <p:nvPicPr>
          <p:cNvPr id="372" name="Picture 3" descr="Picture 3"/>
          <p:cNvPicPr>
            <a:picLocks noChangeAspect="1"/>
          </p:cNvPicPr>
          <p:nvPr/>
        </p:nvPicPr>
        <p:blipFill>
          <a:blip r:embed="rId3"/>
          <a:stretch>
            <a:fillRect/>
          </a:stretch>
        </p:blipFill>
        <p:spPr>
          <a:xfrm>
            <a:off x="5125315" y="5874484"/>
            <a:ext cx="3681025" cy="542024"/>
          </a:xfrm>
          <a:prstGeom prst="rect">
            <a:avLst/>
          </a:prstGeom>
          <a:ln w="12700">
            <a:miter lim="400000"/>
          </a:ln>
        </p:spPr>
      </p:pic>
      <p:sp>
        <p:nvSpPr>
          <p:cNvPr id="373"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dirty="0"/>
          </a:p>
        </p:txBody>
      </p:sp>
      <p:sp>
        <p:nvSpPr>
          <p:cNvPr id="374"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38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383"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384"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385"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386" name="Title Text"/>
          <p:cNvSpPr txBox="1">
            <a:spLocks noGrp="1"/>
          </p:cNvSpPr>
          <p:nvPr>
            <p:ph type="title"/>
          </p:nvPr>
        </p:nvSpPr>
        <p:spPr>
          <a:xfrm>
            <a:off x="457200" y="1446196"/>
            <a:ext cx="8229600" cy="646336"/>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387" name="Body Level One…"/>
          <p:cNvSpPr txBox="1">
            <a:spLocks noGrp="1"/>
          </p:cNvSpPr>
          <p:nvPr>
            <p:ph type="body" idx="1"/>
          </p:nvPr>
        </p:nvSpPr>
        <p:spPr>
          <a:xfrm>
            <a:off x="457200" y="2569464"/>
            <a:ext cx="8229600" cy="3439822"/>
          </a:xfrm>
          <a:prstGeom prst="rect">
            <a:avLst/>
          </a:prstGeom>
        </p:spPr>
        <p:txBody>
          <a:bodyPr/>
          <a:lstStyle>
            <a:lvl1pPr marL="342900" indent="-342900" defTabSz="457200">
              <a:lnSpc>
                <a:spcPct val="100000"/>
              </a:lnSpc>
              <a:spcBef>
                <a:spcPts val="700"/>
              </a:spcBef>
              <a:buClr>
                <a:srgbClr val="F5AA2C"/>
              </a:buClr>
              <a:defRPr sz="3200">
                <a:latin typeface="+mj-lt"/>
                <a:ea typeface="+mj-ea"/>
                <a:cs typeface="+mj-cs"/>
                <a:sym typeface="Calibri"/>
              </a:defRPr>
            </a:lvl1pPr>
            <a:lvl2pPr marL="783771" indent="-326571" defTabSz="457200">
              <a:lnSpc>
                <a:spcPct val="100000"/>
              </a:lnSpc>
              <a:spcBef>
                <a:spcPts val="700"/>
              </a:spcBef>
              <a:buClr>
                <a:srgbClr val="F5AA2C"/>
              </a:buClr>
              <a:buChar char="–"/>
              <a:defRPr sz="3200">
                <a:latin typeface="+mj-lt"/>
                <a:ea typeface="+mj-ea"/>
                <a:cs typeface="+mj-cs"/>
                <a:sym typeface="Calibri"/>
              </a:defRPr>
            </a:lvl2pPr>
            <a:lvl3pPr marL="1371600" indent="-457200" defTabSz="457200">
              <a:lnSpc>
                <a:spcPct val="100000"/>
              </a:lnSpc>
              <a:spcBef>
                <a:spcPts val="700"/>
              </a:spcBef>
              <a:buClr>
                <a:srgbClr val="F5AA2C"/>
              </a:buClr>
              <a:buChar char="▪"/>
              <a:defRPr sz="3200">
                <a:latin typeface="+mj-lt"/>
                <a:ea typeface="+mj-ea"/>
                <a:cs typeface="+mj-cs"/>
                <a:sym typeface="Calibri"/>
              </a:defRPr>
            </a:lvl3pPr>
            <a:lvl4pPr marL="1737360" indent="-365760" defTabSz="457200">
              <a:lnSpc>
                <a:spcPct val="100000"/>
              </a:lnSpc>
              <a:spcBef>
                <a:spcPts val="700"/>
              </a:spcBef>
              <a:buClr>
                <a:srgbClr val="F5AA2C"/>
              </a:buClr>
              <a:buChar char="~"/>
              <a:defRPr sz="3200">
                <a:latin typeface="+mj-lt"/>
                <a:ea typeface="+mj-ea"/>
                <a:cs typeface="+mj-cs"/>
                <a:sym typeface="Calibri"/>
              </a:defRPr>
            </a:lvl4pPr>
            <a:lvl5pPr marL="2194560" indent="-365760" defTabSz="457200">
              <a:lnSpc>
                <a:spcPct val="100000"/>
              </a:lnSpc>
              <a:spcBef>
                <a:spcPts val="700"/>
              </a:spcBef>
              <a:buClr>
                <a:srgbClr val="F5AA2C"/>
              </a:buClr>
              <a:buChar char="»"/>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39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397"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398"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399"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400" name="Title Text"/>
          <p:cNvSpPr txBox="1">
            <a:spLocks noGrp="1"/>
          </p:cNvSpPr>
          <p:nvPr>
            <p:ph type="title"/>
          </p:nvPr>
        </p:nvSpPr>
        <p:spPr>
          <a:xfrm>
            <a:off x="457200" y="1309038"/>
            <a:ext cx="8229600" cy="646335"/>
          </a:xfrm>
          <a:prstGeom prst="rect">
            <a:avLst/>
          </a:prstGeom>
        </p:spPr>
        <p:txBody>
          <a:bodyPr anchor="ctr"/>
          <a:lstStyle>
            <a:lvl1pPr defTabSz="457200">
              <a:lnSpc>
                <a:spcPct val="100000"/>
              </a:lnSpc>
              <a:defRPr sz="3600" b="1" cap="small">
                <a:solidFill>
                  <a:srgbClr val="D84E19"/>
                </a:solidFill>
                <a:latin typeface="Georgia"/>
                <a:ea typeface="Georgia"/>
                <a:cs typeface="Georgia"/>
                <a:sym typeface="Georgia"/>
              </a:defRPr>
            </a:lvl1pPr>
          </a:lstStyle>
          <a:p>
            <a:r>
              <a:t>Title Text</a:t>
            </a:r>
          </a:p>
        </p:txBody>
      </p:sp>
      <p:sp>
        <p:nvSpPr>
          <p:cNvPr id="401" name="Body Level One…"/>
          <p:cNvSpPr txBox="1">
            <a:spLocks noGrp="1"/>
          </p:cNvSpPr>
          <p:nvPr>
            <p:ph type="body" sz="half" idx="1"/>
          </p:nvPr>
        </p:nvSpPr>
        <p:spPr>
          <a:xfrm>
            <a:off x="457200" y="2194560"/>
            <a:ext cx="4038600" cy="3836011"/>
          </a:xfrm>
          <a:prstGeom prst="rect">
            <a:avLst/>
          </a:prstGeom>
        </p:spPr>
        <p:txBody>
          <a:bodyPr/>
          <a:lstStyle>
            <a:lvl1pPr marL="342900" indent="-342900" defTabSz="457200">
              <a:lnSpc>
                <a:spcPct val="100000"/>
              </a:lnSpc>
              <a:spcBef>
                <a:spcPts val="600"/>
              </a:spcBef>
              <a:buClr>
                <a:srgbClr val="AFE3F5"/>
              </a:buClr>
              <a:defRPr>
                <a:latin typeface="+mj-lt"/>
                <a:ea typeface="+mj-ea"/>
                <a:cs typeface="+mj-cs"/>
                <a:sym typeface="Calibri"/>
              </a:defRPr>
            </a:lvl1pPr>
            <a:lvl2pPr marL="790575" indent="-333375" defTabSz="457200">
              <a:lnSpc>
                <a:spcPct val="100000"/>
              </a:lnSpc>
              <a:spcBef>
                <a:spcPts val="600"/>
              </a:spcBef>
              <a:buClr>
                <a:srgbClr val="AFE3F5"/>
              </a:buClr>
              <a:buChar char="–"/>
              <a:defRPr>
                <a:latin typeface="+mj-lt"/>
                <a:ea typeface="+mj-ea"/>
                <a:cs typeface="+mj-cs"/>
                <a:sym typeface="Calibri"/>
              </a:defRPr>
            </a:lvl2pPr>
            <a:lvl3pPr defTabSz="457200">
              <a:lnSpc>
                <a:spcPct val="100000"/>
              </a:lnSpc>
              <a:spcBef>
                <a:spcPts val="600"/>
              </a:spcBef>
              <a:buClr>
                <a:srgbClr val="AFE3F5"/>
              </a:buClr>
              <a:buChar char="▪"/>
              <a:defRPr>
                <a:latin typeface="+mj-lt"/>
                <a:ea typeface="+mj-ea"/>
                <a:cs typeface="+mj-cs"/>
                <a:sym typeface="Calibri"/>
              </a:defRPr>
            </a:lvl3pPr>
            <a:lvl4pPr defTabSz="457200">
              <a:lnSpc>
                <a:spcPct val="100000"/>
              </a:lnSpc>
              <a:spcBef>
                <a:spcPts val="600"/>
              </a:spcBef>
              <a:buClr>
                <a:srgbClr val="AFE3F5"/>
              </a:buClr>
              <a:buChar char="–"/>
              <a:defRPr>
                <a:latin typeface="+mj-lt"/>
                <a:ea typeface="+mj-ea"/>
                <a:cs typeface="+mj-cs"/>
                <a:sym typeface="Calibri"/>
              </a:defRPr>
            </a:lvl4pPr>
            <a:lvl5pPr defTabSz="457200">
              <a:lnSpc>
                <a:spcPct val="100000"/>
              </a:lnSpc>
              <a:spcBef>
                <a:spcPts val="600"/>
              </a:spcBef>
              <a:buClr>
                <a:srgbClr val="AFE3F5"/>
              </a:buClr>
              <a:buChar char="»"/>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2"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9" name="Title Text"/>
          <p:cNvSpPr txBox="1">
            <a:spLocks noGrp="1"/>
          </p:cNvSpPr>
          <p:nvPr>
            <p:ph type="title"/>
          </p:nvPr>
        </p:nvSpPr>
        <p:spPr>
          <a:xfrm>
            <a:off x="457200" y="2340864"/>
            <a:ext cx="8349140" cy="831001"/>
          </a:xfrm>
          <a:prstGeom prst="rect">
            <a:avLst/>
          </a:prstGeom>
        </p:spPr>
        <p:txBody>
          <a:bodyPr/>
          <a:lstStyle>
            <a:lvl1pPr defTabSz="457200">
              <a:lnSpc>
                <a:spcPct val="100000"/>
              </a:lnSpc>
              <a:defRPr sz="4800" b="1">
                <a:solidFill>
                  <a:srgbClr val="F5AA2C"/>
                </a:solidFill>
                <a:latin typeface="+mj-lt"/>
                <a:ea typeface="+mj-ea"/>
                <a:cs typeface="+mj-cs"/>
                <a:sym typeface="Calibri"/>
              </a:defRPr>
            </a:lvl1pPr>
          </a:lstStyle>
          <a:p>
            <a:r>
              <a:t>Title Text</a:t>
            </a:r>
          </a:p>
        </p:txBody>
      </p:sp>
      <p:sp>
        <p:nvSpPr>
          <p:cNvPr id="410" name="Picture Placeholder 2"/>
          <p:cNvSpPr>
            <a:spLocks noGrp="1"/>
          </p:cNvSpPr>
          <p:nvPr>
            <p:ph type="pic" sz="half" idx="21"/>
          </p:nvPr>
        </p:nvSpPr>
        <p:spPr>
          <a:xfrm>
            <a:off x="0" y="3337685"/>
            <a:ext cx="4171759" cy="3520315"/>
          </a:xfrm>
          <a:prstGeom prst="rect">
            <a:avLst/>
          </a:prstGeom>
        </p:spPr>
        <p:txBody>
          <a:bodyPr lIns="91439" tIns="45719" rIns="91439" bIns="45719">
            <a:noAutofit/>
          </a:bodyPr>
          <a:lstStyle/>
          <a:p>
            <a:endParaRPr dirty="0"/>
          </a:p>
        </p:txBody>
      </p:sp>
      <p:pic>
        <p:nvPicPr>
          <p:cNvPr id="411" name="Picture 3" descr="Picture 3"/>
          <p:cNvPicPr>
            <a:picLocks noChangeAspect="1"/>
          </p:cNvPicPr>
          <p:nvPr/>
        </p:nvPicPr>
        <p:blipFill>
          <a:blip r:embed="rId3"/>
          <a:stretch>
            <a:fillRect/>
          </a:stretch>
        </p:blipFill>
        <p:spPr>
          <a:xfrm>
            <a:off x="5125315" y="5874484"/>
            <a:ext cx="3681025" cy="542024"/>
          </a:xfrm>
          <a:prstGeom prst="rect">
            <a:avLst/>
          </a:prstGeom>
          <a:ln w="12700">
            <a:miter lim="400000"/>
          </a:ln>
        </p:spPr>
      </p:pic>
      <p:sp>
        <p:nvSpPr>
          <p:cNvPr id="412"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19"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420"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421"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422"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423"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424" name="Title Text"/>
          <p:cNvSpPr txBox="1">
            <a:spLocks noGrp="1"/>
          </p:cNvSpPr>
          <p:nvPr>
            <p:ph type="title"/>
          </p:nvPr>
        </p:nvSpPr>
        <p:spPr>
          <a:xfrm>
            <a:off x="420623" y="2514600"/>
            <a:ext cx="2167129" cy="307777"/>
          </a:xfrm>
          <a:prstGeom prst="rect">
            <a:avLst/>
          </a:prstGeom>
        </p:spPr>
        <p:txBody>
          <a:bodyPr lIns="0" tIns="0" rIns="0" bIns="0"/>
          <a:lstStyle>
            <a:lvl1pPr algn="l" defTabSz="457200">
              <a:lnSpc>
                <a:spcPct val="100000"/>
              </a:lnSpc>
              <a:defRPr sz="2000" b="1">
                <a:solidFill>
                  <a:srgbClr val="00247F"/>
                </a:solidFill>
                <a:latin typeface="+mj-lt"/>
                <a:ea typeface="+mj-ea"/>
                <a:cs typeface="+mj-cs"/>
                <a:sym typeface="Calibri"/>
              </a:defRPr>
            </a:lvl1pPr>
          </a:lstStyle>
          <a:p>
            <a:r>
              <a:t>Title Text</a:t>
            </a:r>
          </a:p>
        </p:txBody>
      </p:sp>
      <p:sp>
        <p:nvSpPr>
          <p:cNvPr id="425" name="Picture Placeholder 2"/>
          <p:cNvSpPr>
            <a:spLocks noGrp="1"/>
          </p:cNvSpPr>
          <p:nvPr>
            <p:ph type="pic" sz="quarter" idx="21"/>
          </p:nvPr>
        </p:nvSpPr>
        <p:spPr>
          <a:xfrm>
            <a:off x="3136392" y="1371600"/>
            <a:ext cx="2606044" cy="3913633"/>
          </a:xfrm>
          <a:prstGeom prst="rect">
            <a:avLst/>
          </a:prstGeom>
        </p:spPr>
        <p:txBody>
          <a:bodyPr lIns="91439" tIns="45719" rIns="91439" bIns="45719">
            <a:noAutofit/>
          </a:bodyPr>
          <a:lstStyle/>
          <a:p>
            <a:endParaRPr dirty="0"/>
          </a:p>
        </p:txBody>
      </p:sp>
      <p:sp>
        <p:nvSpPr>
          <p:cNvPr id="426" name="Picture Placeholder 2"/>
          <p:cNvSpPr>
            <a:spLocks noGrp="1"/>
          </p:cNvSpPr>
          <p:nvPr>
            <p:ph type="pic" sz="quarter" idx="22"/>
          </p:nvPr>
        </p:nvSpPr>
        <p:spPr>
          <a:xfrm>
            <a:off x="5943600" y="1371600"/>
            <a:ext cx="2615184" cy="3913633"/>
          </a:xfrm>
          <a:prstGeom prst="rect">
            <a:avLst/>
          </a:prstGeom>
        </p:spPr>
        <p:txBody>
          <a:bodyPr lIns="91439" tIns="45719" rIns="91439" bIns="45719">
            <a:noAutofit/>
          </a:bodyPr>
          <a:lstStyle/>
          <a:p>
            <a:endParaRPr dirty="0"/>
          </a:p>
        </p:txBody>
      </p:sp>
      <p:sp>
        <p:nvSpPr>
          <p:cNvPr id="427" name="Body Level One…"/>
          <p:cNvSpPr txBox="1">
            <a:spLocks noGrp="1"/>
          </p:cNvSpPr>
          <p:nvPr>
            <p:ph type="body" sz="quarter" idx="1"/>
          </p:nvPr>
        </p:nvSpPr>
        <p:spPr>
          <a:xfrm>
            <a:off x="3136392" y="5349240"/>
            <a:ext cx="5413248" cy="215448"/>
          </a:xfrm>
          <a:prstGeom prst="rect">
            <a:avLst/>
          </a:prstGeom>
        </p:spPr>
        <p:txBody>
          <a:bodyPr lIns="0" tIns="0" rIns="0" bIns="0"/>
          <a:lstStyle>
            <a:lvl1pPr marL="0" indent="0" defTabSz="457200">
              <a:lnSpc>
                <a:spcPct val="100000"/>
              </a:lnSpc>
              <a:spcBef>
                <a:spcPts val="300"/>
              </a:spcBef>
              <a:buSzTx/>
              <a:buFontTx/>
              <a:buNone/>
              <a:defRPr sz="1400">
                <a:latin typeface="+mj-lt"/>
                <a:ea typeface="+mj-ea"/>
                <a:cs typeface="+mj-cs"/>
                <a:sym typeface="Calibri"/>
              </a:defRPr>
            </a:lvl1pPr>
            <a:lvl2pPr marL="600075" indent="-142875" defTabSz="457200">
              <a:lnSpc>
                <a:spcPct val="100000"/>
              </a:lnSpc>
              <a:spcBef>
                <a:spcPts val="300"/>
              </a:spcBef>
              <a:buFontTx/>
              <a:buChar char="–"/>
              <a:defRPr sz="1400">
                <a:latin typeface="+mj-lt"/>
                <a:ea typeface="+mj-ea"/>
                <a:cs typeface="+mj-cs"/>
                <a:sym typeface="Calibri"/>
              </a:defRPr>
            </a:lvl2pPr>
            <a:lvl3pPr marL="1114425" indent="-200025" defTabSz="457200">
              <a:lnSpc>
                <a:spcPct val="100000"/>
              </a:lnSpc>
              <a:spcBef>
                <a:spcPts val="300"/>
              </a:spcBef>
              <a:buFontTx/>
              <a:buChar char="▪"/>
              <a:defRPr sz="1400">
                <a:latin typeface="+mj-lt"/>
                <a:ea typeface="+mj-ea"/>
                <a:cs typeface="+mj-cs"/>
                <a:sym typeface="Calibri"/>
              </a:defRPr>
            </a:lvl3pPr>
            <a:lvl4pPr marL="1531619" indent="-160019" defTabSz="457200">
              <a:lnSpc>
                <a:spcPct val="100000"/>
              </a:lnSpc>
              <a:spcBef>
                <a:spcPts val="300"/>
              </a:spcBef>
              <a:buFontTx/>
              <a:buChar char="~"/>
              <a:defRPr sz="1400">
                <a:latin typeface="+mj-lt"/>
                <a:ea typeface="+mj-ea"/>
                <a:cs typeface="+mj-cs"/>
                <a:sym typeface="Calibri"/>
              </a:defRPr>
            </a:lvl4pPr>
            <a:lvl5pPr marL="1988820" indent="-160020" defTabSz="457200">
              <a:lnSpc>
                <a:spcPct val="100000"/>
              </a:lnSpc>
              <a:spcBef>
                <a:spcPts val="300"/>
              </a:spcBef>
              <a:buFontTx/>
              <a:buChar char="»"/>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able or Graph">
    <p:spTree>
      <p:nvGrpSpPr>
        <p:cNvPr id="1" name=""/>
        <p:cNvGrpSpPr/>
        <p:nvPr/>
      </p:nvGrpSpPr>
      <p:grpSpPr>
        <a:xfrm>
          <a:off x="0" y="0"/>
          <a:ext cx="0" cy="0"/>
          <a:chOff x="0" y="0"/>
          <a:chExt cx="0" cy="0"/>
        </a:xfrm>
      </p:grpSpPr>
      <p:sp>
        <p:nvSpPr>
          <p:cNvPr id="435"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436"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437"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438"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439"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440" name="Picture Placeholder 2"/>
          <p:cNvSpPr>
            <a:spLocks noGrp="1"/>
          </p:cNvSpPr>
          <p:nvPr>
            <p:ph type="pic" idx="21"/>
          </p:nvPr>
        </p:nvSpPr>
        <p:spPr>
          <a:xfrm>
            <a:off x="283463" y="594359"/>
            <a:ext cx="8559601" cy="5138931"/>
          </a:xfrm>
          <a:prstGeom prst="rect">
            <a:avLst/>
          </a:prstGeom>
        </p:spPr>
        <p:txBody>
          <a:bodyPr lIns="91439" tIns="45719" rIns="91439" bIns="45719">
            <a:noAutofit/>
          </a:bodyPr>
          <a:lstStyle/>
          <a:p>
            <a:endParaRPr dirty="0"/>
          </a:p>
        </p:txBody>
      </p:sp>
      <p:sp>
        <p:nvSpPr>
          <p:cNvPr id="441" name="Body Level One…"/>
          <p:cNvSpPr txBox="1">
            <a:spLocks noGrp="1"/>
          </p:cNvSpPr>
          <p:nvPr>
            <p:ph type="body" sz="quarter" idx="1"/>
          </p:nvPr>
        </p:nvSpPr>
        <p:spPr>
          <a:xfrm>
            <a:off x="283462" y="5741663"/>
            <a:ext cx="8559601" cy="215448"/>
          </a:xfrm>
          <a:prstGeom prst="rect">
            <a:avLst/>
          </a:prstGeom>
        </p:spPr>
        <p:txBody>
          <a:bodyPr lIns="0" tIns="0" rIns="0" bIns="0"/>
          <a:lstStyle>
            <a:lvl1pPr marL="0" indent="0" defTabSz="457200">
              <a:lnSpc>
                <a:spcPct val="100000"/>
              </a:lnSpc>
              <a:spcBef>
                <a:spcPts val="300"/>
              </a:spcBef>
              <a:buSzTx/>
              <a:buFontTx/>
              <a:buNone/>
              <a:defRPr sz="1400">
                <a:latin typeface="+mj-lt"/>
                <a:ea typeface="+mj-ea"/>
                <a:cs typeface="+mj-cs"/>
                <a:sym typeface="Calibri"/>
              </a:defRPr>
            </a:lvl1pPr>
            <a:lvl2pPr marL="600075" indent="-142875" defTabSz="457200">
              <a:lnSpc>
                <a:spcPct val="100000"/>
              </a:lnSpc>
              <a:spcBef>
                <a:spcPts val="300"/>
              </a:spcBef>
              <a:buFontTx/>
              <a:buChar char="–"/>
              <a:defRPr sz="1400">
                <a:latin typeface="+mj-lt"/>
                <a:ea typeface="+mj-ea"/>
                <a:cs typeface="+mj-cs"/>
                <a:sym typeface="Calibri"/>
              </a:defRPr>
            </a:lvl2pPr>
            <a:lvl3pPr marL="1114425" indent="-200025" defTabSz="457200">
              <a:lnSpc>
                <a:spcPct val="100000"/>
              </a:lnSpc>
              <a:spcBef>
                <a:spcPts val="300"/>
              </a:spcBef>
              <a:buFontTx/>
              <a:buChar char="▪"/>
              <a:defRPr sz="1400">
                <a:latin typeface="+mj-lt"/>
                <a:ea typeface="+mj-ea"/>
                <a:cs typeface="+mj-cs"/>
                <a:sym typeface="Calibri"/>
              </a:defRPr>
            </a:lvl3pPr>
            <a:lvl4pPr marL="1531619" indent="-160019" defTabSz="457200">
              <a:lnSpc>
                <a:spcPct val="100000"/>
              </a:lnSpc>
              <a:spcBef>
                <a:spcPts val="300"/>
              </a:spcBef>
              <a:buFontTx/>
              <a:buChar char="~"/>
              <a:defRPr sz="1400">
                <a:latin typeface="+mj-lt"/>
                <a:ea typeface="+mj-ea"/>
                <a:cs typeface="+mj-cs"/>
                <a:sym typeface="Calibri"/>
              </a:defRPr>
            </a:lvl4pPr>
            <a:lvl5pPr marL="1988820" indent="-160020" defTabSz="457200">
              <a:lnSpc>
                <a:spcPct val="100000"/>
              </a:lnSpc>
              <a:spcBef>
                <a:spcPts val="300"/>
              </a:spcBef>
              <a:buFontTx/>
              <a:buChar char="»"/>
              <a:defRPr sz="1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2"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49"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450"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451"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452"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453"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454" name="Slide Number"/>
          <p:cNvSpPr txBox="1">
            <a:spLocks noGrp="1"/>
          </p:cNvSpPr>
          <p:nvPr>
            <p:ph type="sldNum" sz="quarter" idx="2"/>
          </p:nvPr>
        </p:nvSpPr>
        <p:spPr>
          <a:xfrm>
            <a:off x="0" y="0"/>
            <a:ext cx="335862" cy="333084"/>
          </a:xfrm>
          <a:prstGeom prst="rect">
            <a:avLst/>
          </a:prstGeom>
        </p:spPr>
        <p:txBody>
          <a:bodyPr/>
          <a:lstStyle>
            <a:lvl1pPr>
              <a:defRPr>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61" name="Rectangle 6"/>
          <p:cNvSpPr/>
          <p:nvPr/>
        </p:nvSpPr>
        <p:spPr>
          <a:xfrm>
            <a:off x="-1" y="0"/>
            <a:ext cx="9148459" cy="164093"/>
          </a:xfrm>
          <a:prstGeom prst="rect">
            <a:avLst/>
          </a:prstGeom>
          <a:solidFill>
            <a:srgbClr val="00247F"/>
          </a:solidFill>
          <a:ln w="12700">
            <a:miter lim="400000"/>
          </a:ln>
        </p:spPr>
        <p:txBody>
          <a:bodyPr lIns="45718" tIns="45718" rIns="45718" bIns="45718" anchor="ctr"/>
          <a:lstStyle/>
          <a:p>
            <a:pPr algn="ctr">
              <a:defRPr>
                <a:solidFill>
                  <a:srgbClr val="FFFFFF"/>
                </a:solidFill>
              </a:defRPr>
            </a:pPr>
            <a:endParaRPr dirty="0"/>
          </a:p>
        </p:txBody>
      </p:sp>
      <p:sp>
        <p:nvSpPr>
          <p:cNvPr id="462" name="Rectangle 7"/>
          <p:cNvSpPr/>
          <p:nvPr/>
        </p:nvSpPr>
        <p:spPr>
          <a:xfrm>
            <a:off x="-4" y="164091"/>
            <a:ext cx="9148466" cy="164095"/>
          </a:xfrm>
          <a:prstGeom prst="rect">
            <a:avLst/>
          </a:prstGeom>
          <a:solidFill>
            <a:srgbClr val="1585B9"/>
          </a:solidFill>
          <a:ln w="12700">
            <a:miter lim="400000"/>
          </a:ln>
        </p:spPr>
        <p:txBody>
          <a:bodyPr lIns="45718" tIns="45718" rIns="45718" bIns="45718" anchor="ctr"/>
          <a:lstStyle/>
          <a:p>
            <a:pPr algn="ctr">
              <a:defRPr>
                <a:solidFill>
                  <a:srgbClr val="FFFFFF"/>
                </a:solidFill>
              </a:defRPr>
            </a:pPr>
            <a:endParaRPr dirty="0"/>
          </a:p>
        </p:txBody>
      </p:sp>
      <p:sp>
        <p:nvSpPr>
          <p:cNvPr id="463" name="Rectangle 8"/>
          <p:cNvSpPr/>
          <p:nvPr/>
        </p:nvSpPr>
        <p:spPr>
          <a:xfrm>
            <a:off x="0" y="328185"/>
            <a:ext cx="9144000" cy="164097"/>
          </a:xfrm>
          <a:prstGeom prst="rect">
            <a:avLst/>
          </a:prstGeom>
          <a:solidFill>
            <a:srgbClr val="AFE3F5"/>
          </a:solidFill>
          <a:ln w="12700">
            <a:miter lim="400000"/>
          </a:ln>
        </p:spPr>
        <p:txBody>
          <a:bodyPr lIns="45718" tIns="45718" rIns="45718" bIns="45718" anchor="ctr"/>
          <a:lstStyle/>
          <a:p>
            <a:pPr algn="ctr">
              <a:defRPr>
                <a:solidFill>
                  <a:srgbClr val="FFFFFF"/>
                </a:solidFill>
              </a:defRPr>
            </a:pPr>
            <a:endParaRPr dirty="0"/>
          </a:p>
        </p:txBody>
      </p:sp>
      <p:pic>
        <p:nvPicPr>
          <p:cNvPr id="464" name="Picture 9" descr="Picture 9"/>
          <p:cNvPicPr>
            <a:picLocks noChangeAspect="1"/>
          </p:cNvPicPr>
          <p:nvPr/>
        </p:nvPicPr>
        <p:blipFill>
          <a:blip r:embed="rId2"/>
          <a:stretch>
            <a:fillRect/>
          </a:stretch>
        </p:blipFill>
        <p:spPr>
          <a:xfrm>
            <a:off x="5488132" y="6126162"/>
            <a:ext cx="3444503" cy="509153"/>
          </a:xfrm>
          <a:prstGeom prst="rect">
            <a:avLst/>
          </a:prstGeom>
          <a:ln w="12700">
            <a:miter lim="400000"/>
          </a:ln>
        </p:spPr>
      </p:pic>
      <p:sp>
        <p:nvSpPr>
          <p:cNvPr id="465" name="Straight Connector 10"/>
          <p:cNvSpPr/>
          <p:nvPr/>
        </p:nvSpPr>
        <p:spPr>
          <a:xfrm>
            <a:off x="363866" y="6499490"/>
            <a:ext cx="5007240" cy="1"/>
          </a:xfrm>
          <a:prstGeom prst="line">
            <a:avLst/>
          </a:prstGeom>
          <a:ln w="50800">
            <a:solidFill>
              <a:srgbClr val="AFE3F5"/>
            </a:solidFill>
          </a:ln>
        </p:spPr>
        <p:txBody>
          <a:bodyPr lIns="45718" tIns="45718" rIns="45718" bIns="45718"/>
          <a:lstStyle/>
          <a:p>
            <a:endParaRPr dirty="0"/>
          </a:p>
        </p:txBody>
      </p:sp>
      <p:sp>
        <p:nvSpPr>
          <p:cNvPr id="466" name="Body Level One…"/>
          <p:cNvSpPr txBox="1">
            <a:spLocks noGrp="1"/>
          </p:cNvSpPr>
          <p:nvPr>
            <p:ph type="body" idx="1"/>
          </p:nvPr>
        </p:nvSpPr>
        <p:spPr>
          <a:prstGeom prst="rect">
            <a:avLst/>
          </a:prstGeom>
        </p:spPr>
        <p:txBody>
          <a:bodyPr/>
          <a:lstStyle>
            <a:lvl1pPr marL="342900" indent="-342900" defTabSz="457200">
              <a:lnSpc>
                <a:spcPct val="100000"/>
              </a:lnSpc>
              <a:spcBef>
                <a:spcPts val="700"/>
              </a:spcBef>
              <a:defRPr sz="3200">
                <a:latin typeface="+mj-lt"/>
                <a:ea typeface="+mj-ea"/>
                <a:cs typeface="+mj-cs"/>
                <a:sym typeface="Calibri"/>
              </a:defRPr>
            </a:lvl1pPr>
            <a:lvl2pPr marL="783771" indent="-326571" defTabSz="457200">
              <a:lnSpc>
                <a:spcPct val="100000"/>
              </a:lnSpc>
              <a:spcBef>
                <a:spcPts val="700"/>
              </a:spcBef>
              <a:buChar char="–"/>
              <a:defRPr sz="3200">
                <a:latin typeface="+mj-lt"/>
                <a:ea typeface="+mj-ea"/>
                <a:cs typeface="+mj-cs"/>
                <a:sym typeface="Calibri"/>
              </a:defRPr>
            </a:lvl2pPr>
            <a:lvl3pPr marL="1219200" indent="-304800" defTabSz="457200">
              <a:lnSpc>
                <a:spcPct val="100000"/>
              </a:lnSpc>
              <a:spcBef>
                <a:spcPts val="700"/>
              </a:spcBef>
              <a:defRPr sz="3200">
                <a:latin typeface="+mj-lt"/>
                <a:ea typeface="+mj-ea"/>
                <a:cs typeface="+mj-cs"/>
                <a:sym typeface="Calibri"/>
              </a:defRPr>
            </a:lvl3pPr>
            <a:lvl4pPr marL="1737360" indent="-365760" defTabSz="457200">
              <a:lnSpc>
                <a:spcPct val="100000"/>
              </a:lnSpc>
              <a:spcBef>
                <a:spcPts val="700"/>
              </a:spcBef>
              <a:buChar char="–"/>
              <a:defRPr sz="3200">
                <a:latin typeface="+mj-lt"/>
                <a:ea typeface="+mj-ea"/>
                <a:cs typeface="+mj-cs"/>
                <a:sym typeface="Calibri"/>
              </a:defRPr>
            </a:lvl4pPr>
            <a:lvl5pPr marL="2194560" indent="-365760" defTabSz="457200">
              <a:lnSpc>
                <a:spcPct val="100000"/>
              </a:lnSpc>
              <a:spcBef>
                <a:spcPts val="700"/>
              </a:spcBef>
              <a:buChar char="»"/>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pic>
        <p:nvPicPr>
          <p:cNvPr id="467" name="Picture 2" descr="Picture 2"/>
          <p:cNvPicPr>
            <a:picLocks noChangeAspect="1"/>
          </p:cNvPicPr>
          <p:nvPr/>
        </p:nvPicPr>
        <p:blipFill>
          <a:blip r:embed="rId3"/>
          <a:stretch>
            <a:fillRect/>
          </a:stretch>
        </p:blipFill>
        <p:spPr>
          <a:xfrm>
            <a:off x="6064" y="0"/>
            <a:ext cx="9137937" cy="6858000"/>
          </a:xfrm>
          <a:prstGeom prst="rect">
            <a:avLst/>
          </a:prstGeom>
          <a:ln w="12700">
            <a:miter lim="400000"/>
          </a:ln>
        </p:spPr>
      </p:pic>
      <p:sp>
        <p:nvSpPr>
          <p:cNvPr id="46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47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476" name="Title Text"/>
          <p:cNvSpPr txBox="1">
            <a:spLocks noGrp="1"/>
          </p:cNvSpPr>
          <p:nvPr>
            <p:ph type="title"/>
          </p:nvPr>
        </p:nvSpPr>
        <p:spPr>
          <a:xfrm>
            <a:off x="1143000" y="1694857"/>
            <a:ext cx="6858000" cy="2387601"/>
          </a:xfrm>
          <a:prstGeom prst="rect">
            <a:avLst/>
          </a:prstGeom>
        </p:spPr>
        <p:txBody>
          <a:bodyPr anchor="b"/>
          <a:lstStyle>
            <a:lvl1pPr>
              <a:defRPr sz="6000" b="1">
                <a:solidFill>
                  <a:srgbClr val="F8B461"/>
                </a:solidFill>
              </a:defRPr>
            </a:lvl1pPr>
          </a:lstStyle>
          <a:p>
            <a:r>
              <a:t>Title Text</a:t>
            </a:r>
          </a:p>
        </p:txBody>
      </p:sp>
      <p:sp>
        <p:nvSpPr>
          <p:cNvPr id="477" name="Body Level One…"/>
          <p:cNvSpPr txBox="1">
            <a:spLocks noGrp="1"/>
          </p:cNvSpPr>
          <p:nvPr>
            <p:ph type="body" sz="quarter" idx="1"/>
          </p:nvPr>
        </p:nvSpPr>
        <p:spPr>
          <a:xfrm>
            <a:off x="1143000" y="4175592"/>
            <a:ext cx="6858000" cy="1655237"/>
          </a:xfrm>
          <a:prstGeom prst="rect">
            <a:avLst/>
          </a:prstGeom>
        </p:spPr>
        <p:txBody>
          <a:bodyPr/>
          <a:lstStyle>
            <a:lvl1pPr marL="0" indent="0" algn="ctr">
              <a:buSzTx/>
              <a:buFontTx/>
              <a:buNone/>
              <a:defRPr sz="2400">
                <a:solidFill>
                  <a:srgbClr val="333F50"/>
                </a:solidFill>
              </a:defRPr>
            </a:lvl1pPr>
            <a:lvl2pPr marL="0" indent="0" algn="ctr">
              <a:buSzTx/>
              <a:buFontTx/>
              <a:buNone/>
              <a:defRPr sz="2400">
                <a:solidFill>
                  <a:srgbClr val="333F50"/>
                </a:solidFill>
              </a:defRPr>
            </a:lvl2pPr>
            <a:lvl3pPr marL="0" indent="0" algn="ctr">
              <a:buSzTx/>
              <a:buFontTx/>
              <a:buNone/>
              <a:defRPr sz="2400">
                <a:solidFill>
                  <a:srgbClr val="333F50"/>
                </a:solidFill>
              </a:defRPr>
            </a:lvl3pPr>
            <a:lvl4pPr marL="0" indent="0" algn="ctr">
              <a:buSzTx/>
              <a:buFontTx/>
              <a:buNone/>
              <a:defRPr sz="2400">
                <a:solidFill>
                  <a:srgbClr val="333F50"/>
                </a:solidFill>
              </a:defRPr>
            </a:lvl4pPr>
            <a:lvl5pPr marL="0" indent="0" algn="ctr">
              <a:buSzTx/>
              <a:buFontTx/>
              <a:buNone/>
              <a:defRPr sz="2400">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48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486" name="Title Text"/>
          <p:cNvSpPr txBox="1">
            <a:spLocks noGrp="1"/>
          </p:cNvSpPr>
          <p:nvPr>
            <p:ph type="title"/>
          </p:nvPr>
        </p:nvSpPr>
        <p:spPr>
          <a:xfrm>
            <a:off x="330412" y="19050"/>
            <a:ext cx="8406336" cy="1325033"/>
          </a:xfrm>
          <a:prstGeom prst="rect">
            <a:avLst/>
          </a:prstGeom>
        </p:spPr>
        <p:txBody>
          <a:bodyPr anchor="ctr"/>
          <a:lstStyle>
            <a:lvl1pPr algn="l">
              <a:defRPr sz="3000" b="1">
                <a:solidFill>
                  <a:srgbClr val="F8B461"/>
                </a:solidFill>
              </a:defRPr>
            </a:lvl1pPr>
          </a:lstStyle>
          <a:p>
            <a:r>
              <a:t>Title Text</a:t>
            </a:r>
          </a:p>
        </p:txBody>
      </p:sp>
      <p:sp>
        <p:nvSpPr>
          <p:cNvPr id="487" name="Body Level One…"/>
          <p:cNvSpPr txBox="1">
            <a:spLocks noGrp="1"/>
          </p:cNvSpPr>
          <p:nvPr>
            <p:ph type="body" idx="1"/>
          </p:nvPr>
        </p:nvSpPr>
        <p:spPr>
          <a:xfrm>
            <a:off x="330412" y="1618528"/>
            <a:ext cx="8406336" cy="4349749"/>
          </a:xfrm>
          <a:prstGeom prst="rect">
            <a:avLst/>
          </a:prstGeom>
        </p:spPr>
        <p:txBody>
          <a:bodyPr/>
          <a:lstStyle>
            <a:lvl1pPr>
              <a:defRPr>
                <a:solidFill>
                  <a:srgbClr val="333F50"/>
                </a:solidFill>
              </a:defRPr>
            </a:lvl1pPr>
            <a:lvl2pPr>
              <a:defRPr>
                <a:solidFill>
                  <a:srgbClr val="333F50"/>
                </a:solidFill>
              </a:defRPr>
            </a:lvl2pPr>
            <a:lvl3pPr>
              <a:defRPr>
                <a:solidFill>
                  <a:srgbClr val="333F50"/>
                </a:solidFill>
              </a:defRPr>
            </a:lvl3pPr>
            <a:lvl4pPr>
              <a:defRPr>
                <a:solidFill>
                  <a:srgbClr val="333F50"/>
                </a:solidFill>
              </a:defRPr>
            </a:lvl4pPr>
            <a:lvl5pPr>
              <a:defRPr>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48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49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496" name="Title Text"/>
          <p:cNvSpPr txBox="1">
            <a:spLocks noGrp="1"/>
          </p:cNvSpPr>
          <p:nvPr>
            <p:ph type="title"/>
          </p:nvPr>
        </p:nvSpPr>
        <p:spPr>
          <a:xfrm>
            <a:off x="623887" y="1710264"/>
            <a:ext cx="7886701" cy="2853272"/>
          </a:xfrm>
          <a:prstGeom prst="rect">
            <a:avLst/>
          </a:prstGeom>
        </p:spPr>
        <p:txBody>
          <a:bodyPr anchor="b"/>
          <a:lstStyle>
            <a:lvl1pPr algn="l">
              <a:defRPr sz="6000" b="1">
                <a:solidFill>
                  <a:srgbClr val="F8B461"/>
                </a:solidFill>
              </a:defRPr>
            </a:lvl1pPr>
          </a:lstStyle>
          <a:p>
            <a:r>
              <a:t>Title Text</a:t>
            </a:r>
          </a:p>
        </p:txBody>
      </p:sp>
      <p:sp>
        <p:nvSpPr>
          <p:cNvPr id="497" name="Body Level One…"/>
          <p:cNvSpPr txBox="1">
            <a:spLocks noGrp="1"/>
          </p:cNvSpPr>
          <p:nvPr>
            <p:ph type="body" sz="quarter" idx="1"/>
          </p:nvPr>
        </p:nvSpPr>
        <p:spPr>
          <a:xfrm>
            <a:off x="623887" y="4588933"/>
            <a:ext cx="7886701" cy="1500721"/>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9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50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06" name="Title Text"/>
          <p:cNvSpPr txBox="1">
            <a:spLocks noGrp="1"/>
          </p:cNvSpPr>
          <p:nvPr>
            <p:ph type="title"/>
          </p:nvPr>
        </p:nvSpPr>
        <p:spPr>
          <a:xfrm>
            <a:off x="436626" y="1"/>
            <a:ext cx="7886701" cy="1325033"/>
          </a:xfrm>
          <a:prstGeom prst="rect">
            <a:avLst/>
          </a:prstGeom>
        </p:spPr>
        <p:txBody>
          <a:bodyPr anchor="ctr"/>
          <a:lstStyle>
            <a:lvl1pPr algn="l">
              <a:defRPr sz="3000" b="1">
                <a:solidFill>
                  <a:srgbClr val="F8B461"/>
                </a:solidFill>
              </a:defRPr>
            </a:lvl1pPr>
          </a:lstStyle>
          <a:p>
            <a:r>
              <a:t>Title Text</a:t>
            </a:r>
          </a:p>
        </p:txBody>
      </p:sp>
      <p:sp>
        <p:nvSpPr>
          <p:cNvPr id="507" name="Body Level One…"/>
          <p:cNvSpPr txBox="1">
            <a:spLocks noGrp="1"/>
          </p:cNvSpPr>
          <p:nvPr>
            <p:ph type="body" sz="half" idx="1"/>
          </p:nvPr>
        </p:nvSpPr>
        <p:spPr>
          <a:xfrm>
            <a:off x="628650" y="1826684"/>
            <a:ext cx="3867150" cy="3991775"/>
          </a:xfrm>
          <a:prstGeom prst="rect">
            <a:avLst/>
          </a:prstGeom>
        </p:spPr>
        <p:txBody>
          <a:bodyPr/>
          <a:lstStyle>
            <a:lvl1pPr>
              <a:defRPr>
                <a:solidFill>
                  <a:srgbClr val="333F50"/>
                </a:solidFill>
              </a:defRPr>
            </a:lvl1pPr>
            <a:lvl2pPr>
              <a:defRPr>
                <a:solidFill>
                  <a:srgbClr val="333F50"/>
                </a:solidFill>
              </a:defRPr>
            </a:lvl2pPr>
            <a:lvl3pPr>
              <a:defRPr>
                <a:solidFill>
                  <a:srgbClr val="333F50"/>
                </a:solidFill>
              </a:defRPr>
            </a:lvl3pPr>
            <a:lvl4pPr>
              <a:defRPr>
                <a:solidFill>
                  <a:srgbClr val="333F50"/>
                </a:solidFill>
              </a:defRPr>
            </a:lvl4pPr>
            <a:lvl5pPr>
              <a:defRPr>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0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51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16" name="Title Text"/>
          <p:cNvSpPr txBox="1">
            <a:spLocks noGrp="1"/>
          </p:cNvSpPr>
          <p:nvPr>
            <p:ph type="title"/>
          </p:nvPr>
        </p:nvSpPr>
        <p:spPr>
          <a:xfrm>
            <a:off x="355174" y="6350"/>
            <a:ext cx="8646005" cy="1325033"/>
          </a:xfrm>
          <a:prstGeom prst="rect">
            <a:avLst/>
          </a:prstGeom>
        </p:spPr>
        <p:txBody>
          <a:bodyPr anchor="ctr"/>
          <a:lstStyle>
            <a:lvl1pPr algn="l">
              <a:defRPr sz="3000" b="1">
                <a:solidFill>
                  <a:srgbClr val="F8B461"/>
                </a:solidFill>
              </a:defRPr>
            </a:lvl1pPr>
          </a:lstStyle>
          <a:p>
            <a:r>
              <a:t>Title Text</a:t>
            </a:r>
          </a:p>
        </p:txBody>
      </p:sp>
      <p:sp>
        <p:nvSpPr>
          <p:cNvPr id="517" name="Body Level One…"/>
          <p:cNvSpPr txBox="1">
            <a:spLocks noGrp="1"/>
          </p:cNvSpPr>
          <p:nvPr>
            <p:ph type="body" sz="quarter" idx="1"/>
          </p:nvPr>
        </p:nvSpPr>
        <p:spPr>
          <a:xfrm>
            <a:off x="355175" y="1680634"/>
            <a:ext cx="4241206" cy="825504"/>
          </a:xfrm>
          <a:prstGeom prst="rect">
            <a:avLst/>
          </a:prstGeom>
        </p:spPr>
        <p:txBody>
          <a:bodyPr anchor="b"/>
          <a:lstStyle>
            <a:lvl1pPr marL="0" indent="0">
              <a:buSzTx/>
              <a:buFontTx/>
              <a:buNone/>
              <a:defRPr sz="2400" b="1">
                <a:solidFill>
                  <a:srgbClr val="333F50"/>
                </a:solidFill>
              </a:defRPr>
            </a:lvl1pPr>
            <a:lvl2pPr marL="0" indent="0">
              <a:buSzTx/>
              <a:buFontTx/>
              <a:buNone/>
              <a:defRPr sz="2400" b="1">
                <a:solidFill>
                  <a:srgbClr val="333F50"/>
                </a:solidFill>
              </a:defRPr>
            </a:lvl2pPr>
            <a:lvl3pPr marL="0" indent="0">
              <a:buSzTx/>
              <a:buFontTx/>
              <a:buNone/>
              <a:defRPr sz="2400" b="1">
                <a:solidFill>
                  <a:srgbClr val="333F50"/>
                </a:solidFill>
              </a:defRPr>
            </a:lvl3pPr>
            <a:lvl4pPr marL="0" indent="0">
              <a:buSzTx/>
              <a:buFontTx/>
              <a:buNone/>
              <a:defRPr sz="2400" b="1">
                <a:solidFill>
                  <a:srgbClr val="333F50"/>
                </a:solidFill>
              </a:defRPr>
            </a:lvl4pPr>
            <a:lvl5pPr marL="0" indent="0">
              <a:buSzTx/>
              <a:buFontTx/>
              <a:buNone/>
              <a:defRPr sz="2400" b="1">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18" name="Text Placeholder 4"/>
          <p:cNvSpPr>
            <a:spLocks noGrp="1"/>
          </p:cNvSpPr>
          <p:nvPr>
            <p:ph type="body" sz="quarter" idx="21"/>
          </p:nvPr>
        </p:nvSpPr>
        <p:spPr>
          <a:xfrm>
            <a:off x="4354086" y="1680634"/>
            <a:ext cx="4262094" cy="825502"/>
          </a:xfrm>
          <a:prstGeom prst="rect">
            <a:avLst/>
          </a:prstGeom>
        </p:spPr>
        <p:txBody>
          <a:bodyPr anchor="b"/>
          <a:lstStyle/>
          <a:p>
            <a:endParaRPr/>
          </a:p>
        </p:txBody>
      </p:sp>
      <p:sp>
        <p:nvSpPr>
          <p:cNvPr id="519"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526"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27" name="Title Text"/>
          <p:cNvSpPr txBox="1">
            <a:spLocks noGrp="1"/>
          </p:cNvSpPr>
          <p:nvPr>
            <p:ph type="title"/>
          </p:nvPr>
        </p:nvSpPr>
        <p:spPr>
          <a:xfrm>
            <a:off x="436626" y="1"/>
            <a:ext cx="7886701" cy="1325033"/>
          </a:xfrm>
          <a:prstGeom prst="rect">
            <a:avLst/>
          </a:prstGeom>
        </p:spPr>
        <p:txBody>
          <a:bodyPr anchor="ctr"/>
          <a:lstStyle>
            <a:lvl1pPr algn="l">
              <a:defRPr sz="3000" b="1">
                <a:solidFill>
                  <a:srgbClr val="F8B461"/>
                </a:solidFill>
              </a:defRPr>
            </a:lvl1pPr>
          </a:lstStyle>
          <a:p>
            <a:r>
              <a:t>Title Text</a:t>
            </a:r>
          </a:p>
        </p:txBody>
      </p:sp>
      <p:sp>
        <p:nvSpPr>
          <p:cNvPr id="528" name="Slide Number"/>
          <p:cNvSpPr txBox="1">
            <a:spLocks noGrp="1"/>
          </p:cNvSpPr>
          <p:nvPr>
            <p:ph type="sldNum" sz="quarter" idx="2"/>
          </p:nvPr>
        </p:nvSpPr>
        <p:spPr>
          <a:xfrm>
            <a:off x="6279548" y="6224225"/>
            <a:ext cx="273652" cy="264251"/>
          </a:xfrm>
          <a:prstGeom prst="rect">
            <a:avLst/>
          </a:prstGeom>
        </p:spPr>
        <p:txBody>
          <a:bodyPr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535"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36" name="Slide Number"/>
          <p:cNvSpPr txBox="1">
            <a:spLocks noGrp="1"/>
          </p:cNvSpPr>
          <p:nvPr>
            <p:ph type="sldNum" sz="quarter" idx="2"/>
          </p:nvPr>
        </p:nvSpPr>
        <p:spPr>
          <a:xfrm>
            <a:off x="6457950" y="6356351"/>
            <a:ext cx="335862" cy="333084"/>
          </a:xfrm>
          <a:prstGeom prst="rect">
            <a:avLst/>
          </a:prstGeom>
        </p:spPr>
        <p:txBody>
          <a:bodyPr/>
          <a:lstStyle>
            <a:lvl1pPr>
              <a:defRPr>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543"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44" name="Title Text"/>
          <p:cNvSpPr txBox="1">
            <a:spLocks noGrp="1"/>
          </p:cNvSpPr>
          <p:nvPr>
            <p:ph type="title"/>
          </p:nvPr>
        </p:nvSpPr>
        <p:spPr>
          <a:xfrm>
            <a:off x="376451" y="315691"/>
            <a:ext cx="6714701" cy="672793"/>
          </a:xfrm>
          <a:prstGeom prst="rect">
            <a:avLst/>
          </a:prstGeom>
        </p:spPr>
        <p:txBody>
          <a:bodyPr anchor="b"/>
          <a:lstStyle>
            <a:lvl1pPr algn="l">
              <a:defRPr sz="3200" b="1">
                <a:solidFill>
                  <a:srgbClr val="F8B461"/>
                </a:solidFill>
              </a:defRPr>
            </a:lvl1pPr>
          </a:lstStyle>
          <a:p>
            <a:r>
              <a:t>Title Text</a:t>
            </a:r>
          </a:p>
        </p:txBody>
      </p:sp>
      <p:sp>
        <p:nvSpPr>
          <p:cNvPr id="545" name="Body Level One…"/>
          <p:cNvSpPr txBox="1">
            <a:spLocks noGrp="1"/>
          </p:cNvSpPr>
          <p:nvPr>
            <p:ph type="body" sz="half" idx="1"/>
          </p:nvPr>
        </p:nvSpPr>
        <p:spPr>
          <a:xfrm>
            <a:off x="3887787" y="1843669"/>
            <a:ext cx="4629154" cy="4017384"/>
          </a:xfrm>
          <a:prstGeom prst="rect">
            <a:avLst/>
          </a:prstGeom>
        </p:spPr>
        <p:txBody>
          <a:bodyPr/>
          <a:lstStyle>
            <a:lvl1pPr>
              <a:defRPr sz="3200">
                <a:solidFill>
                  <a:srgbClr val="333F50"/>
                </a:solidFill>
              </a:defRPr>
            </a:lvl1pPr>
            <a:lvl2pPr marL="718457" indent="-261257">
              <a:defRPr sz="3200">
                <a:solidFill>
                  <a:srgbClr val="333F50"/>
                </a:solidFill>
              </a:defRPr>
            </a:lvl2pPr>
            <a:lvl3pPr marL="1219200" indent="-304800">
              <a:defRPr sz="3200">
                <a:solidFill>
                  <a:srgbClr val="333F50"/>
                </a:solidFill>
              </a:defRPr>
            </a:lvl3pPr>
            <a:lvl4pPr marL="1737360" indent="-365760">
              <a:defRPr sz="3200">
                <a:solidFill>
                  <a:srgbClr val="333F50"/>
                </a:solidFill>
              </a:defRPr>
            </a:lvl4pPr>
            <a:lvl5pPr marL="2194560" indent="-365760">
              <a:defRPr sz="3200">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46" name="Text Placeholder 3"/>
          <p:cNvSpPr>
            <a:spLocks noGrp="1"/>
          </p:cNvSpPr>
          <p:nvPr>
            <p:ph type="body" sz="quarter" idx="21"/>
          </p:nvPr>
        </p:nvSpPr>
        <p:spPr>
          <a:xfrm>
            <a:off x="627062" y="1843668"/>
            <a:ext cx="2949576" cy="3812119"/>
          </a:xfrm>
          <a:prstGeom prst="rect">
            <a:avLst/>
          </a:prstGeom>
        </p:spPr>
        <p:txBody>
          <a:bodyPr/>
          <a:lstStyle/>
          <a:p>
            <a:endParaRPr/>
          </a:p>
        </p:txBody>
      </p:sp>
      <p:sp>
        <p:nvSpPr>
          <p:cNvPr id="547" name="Slide Number"/>
          <p:cNvSpPr txBox="1">
            <a:spLocks noGrp="1"/>
          </p:cNvSpPr>
          <p:nvPr>
            <p:ph type="sldNum" sz="quarter" idx="2"/>
          </p:nvPr>
        </p:nvSpPr>
        <p:spPr>
          <a:xfrm>
            <a:off x="6457950" y="6356351"/>
            <a:ext cx="335862" cy="333084"/>
          </a:xfrm>
          <a:prstGeom prst="rect">
            <a:avLst/>
          </a:prstGeom>
        </p:spPr>
        <p:txBody>
          <a:bodyPr/>
          <a:lstStyle>
            <a:lvl1pPr>
              <a:defRPr>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554" name="Picture 7" descr="Picture 7"/>
          <p:cNvPicPr>
            <a:picLocks noChangeAspect="1"/>
          </p:cNvPicPr>
          <p:nvPr/>
        </p:nvPicPr>
        <p:blipFill>
          <a:blip r:embed="rId2"/>
          <a:stretch>
            <a:fillRect/>
          </a:stretch>
        </p:blipFill>
        <p:spPr>
          <a:xfrm>
            <a:off x="4762" y="0"/>
            <a:ext cx="9134476" cy="6858000"/>
          </a:xfrm>
          <a:prstGeom prst="rect">
            <a:avLst/>
          </a:prstGeom>
          <a:ln w="12700">
            <a:miter lim="400000"/>
          </a:ln>
        </p:spPr>
      </p:pic>
      <p:sp>
        <p:nvSpPr>
          <p:cNvPr id="555" name="Title Text"/>
          <p:cNvSpPr txBox="1">
            <a:spLocks noGrp="1"/>
          </p:cNvSpPr>
          <p:nvPr>
            <p:ph type="title"/>
          </p:nvPr>
        </p:nvSpPr>
        <p:spPr>
          <a:xfrm>
            <a:off x="334538" y="135466"/>
            <a:ext cx="7315201" cy="853018"/>
          </a:xfrm>
          <a:prstGeom prst="rect">
            <a:avLst/>
          </a:prstGeom>
        </p:spPr>
        <p:txBody>
          <a:bodyPr anchor="b"/>
          <a:lstStyle>
            <a:lvl1pPr algn="l">
              <a:defRPr sz="3200" b="1">
                <a:solidFill>
                  <a:srgbClr val="F8B461"/>
                </a:solidFill>
              </a:defRPr>
            </a:lvl1pPr>
          </a:lstStyle>
          <a:p>
            <a:r>
              <a:t>Title Text</a:t>
            </a:r>
          </a:p>
        </p:txBody>
      </p:sp>
      <p:sp>
        <p:nvSpPr>
          <p:cNvPr id="556" name="Picture Placeholder 2"/>
          <p:cNvSpPr>
            <a:spLocks noGrp="1"/>
          </p:cNvSpPr>
          <p:nvPr>
            <p:ph type="pic" sz="half" idx="21"/>
          </p:nvPr>
        </p:nvSpPr>
        <p:spPr>
          <a:xfrm>
            <a:off x="3887787" y="1724722"/>
            <a:ext cx="4629154" cy="4136329"/>
          </a:xfrm>
          <a:prstGeom prst="rect">
            <a:avLst/>
          </a:prstGeom>
        </p:spPr>
        <p:txBody>
          <a:bodyPr lIns="91439" tIns="45719" rIns="91439" bIns="45719">
            <a:noAutofit/>
          </a:bodyPr>
          <a:lstStyle/>
          <a:p>
            <a:endParaRPr dirty="0"/>
          </a:p>
        </p:txBody>
      </p:sp>
      <p:sp>
        <p:nvSpPr>
          <p:cNvPr id="557" name="Body Level One…"/>
          <p:cNvSpPr txBox="1">
            <a:spLocks noGrp="1"/>
          </p:cNvSpPr>
          <p:nvPr>
            <p:ph type="body" sz="quarter" idx="1"/>
          </p:nvPr>
        </p:nvSpPr>
        <p:spPr>
          <a:xfrm>
            <a:off x="627062" y="1724722"/>
            <a:ext cx="2949576" cy="3812117"/>
          </a:xfrm>
          <a:prstGeom prst="rect">
            <a:avLst/>
          </a:prstGeom>
        </p:spPr>
        <p:txBody>
          <a:bodyPr/>
          <a:lstStyle>
            <a:lvl1pPr marL="0" indent="0">
              <a:buSzTx/>
              <a:buFontTx/>
              <a:buNone/>
              <a:defRPr sz="1600">
                <a:solidFill>
                  <a:srgbClr val="333F50"/>
                </a:solidFill>
              </a:defRPr>
            </a:lvl1pPr>
            <a:lvl2pPr marL="0" indent="0">
              <a:buSzTx/>
              <a:buFontTx/>
              <a:buNone/>
              <a:defRPr sz="1600">
                <a:solidFill>
                  <a:srgbClr val="333F50"/>
                </a:solidFill>
              </a:defRPr>
            </a:lvl2pPr>
            <a:lvl3pPr marL="0" indent="0">
              <a:buSzTx/>
              <a:buFontTx/>
              <a:buNone/>
              <a:defRPr sz="1600">
                <a:solidFill>
                  <a:srgbClr val="333F50"/>
                </a:solidFill>
              </a:defRPr>
            </a:lvl3pPr>
            <a:lvl4pPr marL="0" indent="0">
              <a:buSzTx/>
              <a:buFontTx/>
              <a:buNone/>
              <a:defRPr sz="1600">
                <a:solidFill>
                  <a:srgbClr val="333F50"/>
                </a:solidFill>
              </a:defRPr>
            </a:lvl4pPr>
            <a:lvl5pPr marL="0" indent="0">
              <a:buSzTx/>
              <a:buFontTx/>
              <a:buNone/>
              <a:defRPr sz="1600">
                <a:solidFill>
                  <a:srgbClr val="333F50"/>
                </a:solidFill>
              </a:defRPr>
            </a:lvl5pPr>
          </a:lstStyle>
          <a:p>
            <a:r>
              <a:t>Body Level One</a:t>
            </a:r>
          </a:p>
          <a:p>
            <a:pPr lvl="1"/>
            <a:r>
              <a:t>Body Level Two</a:t>
            </a:r>
          </a:p>
          <a:p>
            <a:pPr lvl="2"/>
            <a:r>
              <a:t>Body Level Three</a:t>
            </a:r>
          </a:p>
          <a:p>
            <a:pPr lvl="3"/>
            <a:r>
              <a:t>Body Level Four</a:t>
            </a:r>
          </a:p>
          <a:p>
            <a:pPr lvl="4"/>
            <a:r>
              <a:t>Body Level Five</a:t>
            </a:r>
          </a:p>
        </p:txBody>
      </p:sp>
      <p:sp>
        <p:nvSpPr>
          <p:cNvPr id="558" name="Slide Number"/>
          <p:cNvSpPr txBox="1">
            <a:spLocks noGrp="1"/>
          </p:cNvSpPr>
          <p:nvPr>
            <p:ph type="sldNum" sz="quarter" idx="2"/>
          </p:nvPr>
        </p:nvSpPr>
        <p:spPr>
          <a:xfrm>
            <a:off x="6457950" y="6356351"/>
            <a:ext cx="335862" cy="333084"/>
          </a:xfrm>
          <a:prstGeom prst="rect">
            <a:avLst/>
          </a:prstGeom>
        </p:spPr>
        <p:txBody>
          <a:bodyPr/>
          <a:lstStyle>
            <a:lvl1pPr>
              <a:defRPr>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51" name="Body Level One…"/>
          <p:cNvSpPr txBox="1">
            <a:spLocks noGrp="1"/>
          </p:cNvSpPr>
          <p:nvPr>
            <p:ph type="body" sz="quarter" idx="1"/>
          </p:nvPr>
        </p:nvSpPr>
        <p:spPr>
          <a:xfrm>
            <a:off x="629841" y="1681163"/>
            <a:ext cx="3868343"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21"/>
          </p:nvPr>
        </p:nvSpPr>
        <p:spPr>
          <a:xfrm>
            <a:off x="4629150" y="1681163"/>
            <a:ext cx="3887393" cy="823914"/>
          </a:xfrm>
          <a:prstGeom prst="rect">
            <a:avLst/>
          </a:prstGeom>
        </p:spPr>
        <p:txBody>
          <a:bodyPr anchor="b"/>
          <a:lstStyle/>
          <a:p>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565" name="Body Level One…"/>
          <p:cNvSpPr txBox="1">
            <a:spLocks noGrp="1"/>
          </p:cNvSpPr>
          <p:nvPr>
            <p:ph type="body" idx="1"/>
          </p:nvPr>
        </p:nvSpPr>
        <p:spPr>
          <a:xfrm>
            <a:off x="628650" y="2226467"/>
            <a:ext cx="7886700" cy="3263508"/>
          </a:xfrm>
          <a:prstGeom prst="rect">
            <a:avLst/>
          </a:prstGeom>
        </p:spPr>
        <p:txBody>
          <a:bodyPr lIns="34289" tIns="34289" rIns="34289" bIns="34289"/>
          <a:lstStyle>
            <a:lvl1pPr>
              <a:defRPr>
                <a:latin typeface="+mj-lt"/>
                <a:ea typeface="+mj-ea"/>
                <a:cs typeface="+mj-cs"/>
                <a:sym typeface="Calibri"/>
              </a:defRPr>
            </a:lvl1pPr>
            <a:lvl2pPr>
              <a:defRPr>
                <a:latin typeface="+mj-lt"/>
                <a:ea typeface="+mj-ea"/>
                <a:cs typeface="+mj-cs"/>
                <a:sym typeface="Calibri"/>
              </a:defRPr>
            </a:lvl2pPr>
            <a:lvl3pPr>
              <a:defRPr>
                <a:latin typeface="+mj-lt"/>
                <a:ea typeface="+mj-ea"/>
                <a:cs typeface="+mj-cs"/>
                <a:sym typeface="Calibri"/>
              </a:defRPr>
            </a:lvl3pPr>
            <a:lvl4pPr>
              <a:defRPr>
                <a:latin typeface="+mj-lt"/>
                <a:ea typeface="+mj-ea"/>
                <a:cs typeface="+mj-cs"/>
                <a:sym typeface="Calibri"/>
              </a:defRPr>
            </a:lvl4pPr>
            <a:lvl5pPr>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pic>
        <p:nvPicPr>
          <p:cNvPr id="566" name="Picture 2" descr="Picture 2"/>
          <p:cNvPicPr>
            <a:picLocks noChangeAspect="1"/>
          </p:cNvPicPr>
          <p:nvPr/>
        </p:nvPicPr>
        <p:blipFill>
          <a:blip r:embed="rId2"/>
          <a:stretch>
            <a:fillRect/>
          </a:stretch>
        </p:blipFill>
        <p:spPr>
          <a:xfrm>
            <a:off x="6063" y="857250"/>
            <a:ext cx="9137940" cy="5143500"/>
          </a:xfrm>
          <a:prstGeom prst="rect">
            <a:avLst/>
          </a:prstGeom>
          <a:ln w="12700">
            <a:miter lim="400000"/>
          </a:ln>
        </p:spPr>
      </p:pic>
      <p:sp>
        <p:nvSpPr>
          <p:cNvPr id="567" name="Slide Number"/>
          <p:cNvSpPr txBox="1">
            <a:spLocks noGrp="1"/>
          </p:cNvSpPr>
          <p:nvPr>
            <p:ph type="sldNum" sz="quarter" idx="2"/>
          </p:nvPr>
        </p:nvSpPr>
        <p:spPr>
          <a:xfrm>
            <a:off x="6317438" y="5511791"/>
            <a:ext cx="235762" cy="225443"/>
          </a:xfrm>
          <a:prstGeom prst="rect">
            <a:avLst/>
          </a:prstGeom>
        </p:spPr>
        <p:txBody>
          <a:bodyPr lIns="34289" tIns="34289" rIns="34289" bIns="34289" anchor="ctr"/>
          <a:lstStyle>
            <a:lvl1pPr algn="r" defTabSz="914400">
              <a:defRPr sz="1200">
                <a:solidFill>
                  <a:srgbClr val="888888"/>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pic>
        <p:nvPicPr>
          <p:cNvPr id="574" name="Picture 6" descr="Picture 6"/>
          <p:cNvPicPr>
            <a:picLocks noChangeAspect="1"/>
          </p:cNvPicPr>
          <p:nvPr/>
        </p:nvPicPr>
        <p:blipFill>
          <a:blip r:embed="rId2"/>
          <a:stretch>
            <a:fillRect/>
          </a:stretch>
        </p:blipFill>
        <p:spPr>
          <a:xfrm>
            <a:off x="3032" y="0"/>
            <a:ext cx="9137937" cy="6858000"/>
          </a:xfrm>
          <a:prstGeom prst="rect">
            <a:avLst/>
          </a:prstGeom>
          <a:ln w="12700">
            <a:miter lim="400000"/>
          </a:ln>
        </p:spPr>
      </p:pic>
      <p:sp>
        <p:nvSpPr>
          <p:cNvPr id="575" name="Title Text"/>
          <p:cNvSpPr txBox="1">
            <a:spLocks noGrp="1"/>
          </p:cNvSpPr>
          <p:nvPr>
            <p:ph type="title"/>
          </p:nvPr>
        </p:nvSpPr>
        <p:spPr>
          <a:xfrm>
            <a:off x="633819" y="472385"/>
            <a:ext cx="7886701" cy="1325564"/>
          </a:xfrm>
          <a:prstGeom prst="rect">
            <a:avLst/>
          </a:prstGeom>
        </p:spPr>
        <p:txBody>
          <a:bodyPr lIns="45718" tIns="45718" rIns="45718" bIns="45718" anchor="ctr"/>
          <a:lstStyle/>
          <a:p>
            <a:r>
              <a:t>Title Text</a:t>
            </a:r>
          </a:p>
        </p:txBody>
      </p:sp>
      <p:sp>
        <p:nvSpPr>
          <p:cNvPr id="576" name="Body Level One…"/>
          <p:cNvSpPr txBox="1">
            <a:spLocks noGrp="1"/>
          </p:cNvSpPr>
          <p:nvPr>
            <p:ph type="body" sz="quarter" idx="1" hasCustomPrompt="1"/>
          </p:nvPr>
        </p:nvSpPr>
        <p:spPr>
          <a:xfrm>
            <a:off x="628651" y="2416873"/>
            <a:ext cx="7886701" cy="798514"/>
          </a:xfrm>
          <a:prstGeom prst="rect">
            <a:avLst/>
          </a:prstGeom>
        </p:spPr>
        <p:txBody>
          <a:bodyPr/>
          <a:lstStyle>
            <a:lvl1pPr marL="0" indent="0" algn="ctr">
              <a:buSzTx/>
              <a:buFontTx/>
              <a:buNone/>
            </a:lvl1pPr>
            <a:lvl2pPr algn="ctr">
              <a:buFontTx/>
            </a:lvl2pPr>
            <a:lvl3pPr algn="ctr">
              <a:buFontTx/>
            </a:lvl3pPr>
            <a:lvl4pPr algn="ctr">
              <a:buFontTx/>
            </a:lvl4pPr>
            <a:lvl5pPr algn="ctr">
              <a:buFontTx/>
            </a:lvl5pPr>
          </a:lstStyle>
          <a:p>
            <a:r>
              <a:t>Insert Subtitle Here</a:t>
            </a:r>
          </a:p>
          <a:p>
            <a:pPr lvl="1"/>
            <a:endParaRPr/>
          </a:p>
          <a:p>
            <a:pPr lvl="2"/>
            <a:endParaRPr/>
          </a:p>
          <a:p>
            <a:pPr lvl="3"/>
            <a:endParaRPr/>
          </a:p>
          <a:p>
            <a:pPr lvl="4"/>
            <a:endParaRPr/>
          </a:p>
        </p:txBody>
      </p:sp>
      <p:sp>
        <p:nvSpPr>
          <p:cNvPr id="577" name="Picture Placeholder 10"/>
          <p:cNvSpPr>
            <a:spLocks noGrp="1"/>
          </p:cNvSpPr>
          <p:nvPr>
            <p:ph type="pic" sz="quarter" idx="21"/>
          </p:nvPr>
        </p:nvSpPr>
        <p:spPr>
          <a:xfrm>
            <a:off x="6416675" y="4432300"/>
            <a:ext cx="2347915" cy="635000"/>
          </a:xfrm>
          <a:prstGeom prst="rect">
            <a:avLst/>
          </a:prstGeom>
        </p:spPr>
        <p:txBody>
          <a:bodyPr lIns="91439" tIns="45719" rIns="91439" bIns="45719">
            <a:noAutofit/>
          </a:bodyPr>
          <a:lstStyle/>
          <a:p>
            <a:endParaRPr dirty="0"/>
          </a:p>
        </p:txBody>
      </p:sp>
      <p:sp>
        <p:nvSpPr>
          <p:cNvPr id="578" name="Slide Number"/>
          <p:cNvSpPr txBox="1">
            <a:spLocks noGrp="1"/>
          </p:cNvSpPr>
          <p:nvPr>
            <p:ph type="sldNum" sz="quarter" idx="2"/>
          </p:nvPr>
        </p:nvSpPr>
        <p:spPr>
          <a:xfrm>
            <a:off x="6553200" y="6356350"/>
            <a:ext cx="358409" cy="350658"/>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585" name="Body Level One…"/>
          <p:cNvSpPr txBox="1">
            <a:spLocks noGrp="1"/>
          </p:cNvSpPr>
          <p:nvPr>
            <p:ph type="body" idx="1"/>
          </p:nvPr>
        </p:nvSpPr>
        <p:spPr>
          <a:xfrm>
            <a:off x="628650" y="1150310"/>
            <a:ext cx="7886700" cy="435134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6" name="Rectangle 1"/>
          <p:cNvSpPr/>
          <p:nvPr/>
        </p:nvSpPr>
        <p:spPr>
          <a:xfrm>
            <a:off x="0" y="-1"/>
            <a:ext cx="9144000" cy="612398"/>
          </a:xfrm>
          <a:prstGeom prst="rect">
            <a:avLst/>
          </a:prstGeom>
          <a:gradFill>
            <a:gsLst>
              <a:gs pos="0">
                <a:srgbClr val="004BFA"/>
              </a:gs>
              <a:gs pos="52000">
                <a:srgbClr val="FFFFFF"/>
              </a:gs>
              <a:gs pos="100000">
                <a:srgbClr val="00A651"/>
              </a:gs>
            </a:gsLst>
            <a:lin ang="5400000"/>
          </a:gradFill>
          <a:ln w="25400">
            <a:solidFill>
              <a:srgbClr val="42719B"/>
            </a:solidFill>
          </a:ln>
        </p:spPr>
        <p:txBody>
          <a:bodyPr lIns="45718" tIns="45718" rIns="45718" bIns="45718" anchor="ctr"/>
          <a:lstStyle/>
          <a:p>
            <a:pPr algn="ctr">
              <a:defRPr>
                <a:solidFill>
                  <a:srgbClr val="FFFFFF"/>
                </a:solidFill>
                <a:latin typeface="+mn-lt"/>
                <a:ea typeface="+mn-ea"/>
                <a:cs typeface="+mn-cs"/>
                <a:sym typeface="Helvetica"/>
              </a:defRPr>
            </a:pPr>
            <a:endParaRPr dirty="0"/>
          </a:p>
        </p:txBody>
      </p:sp>
      <p:pic>
        <p:nvPicPr>
          <p:cNvPr id="587" name="Picture 4" descr="Picture 4"/>
          <p:cNvPicPr>
            <a:picLocks noChangeAspect="1"/>
          </p:cNvPicPr>
          <p:nvPr/>
        </p:nvPicPr>
        <p:blipFill>
          <a:blip r:embed="rId2"/>
          <a:stretch>
            <a:fillRect/>
          </a:stretch>
        </p:blipFill>
        <p:spPr>
          <a:xfrm>
            <a:off x="5374852" y="6198646"/>
            <a:ext cx="1613179" cy="441503"/>
          </a:xfrm>
          <a:prstGeom prst="rect">
            <a:avLst/>
          </a:prstGeom>
          <a:ln w="12700">
            <a:miter lim="400000"/>
          </a:ln>
        </p:spPr>
      </p:pic>
      <p:pic>
        <p:nvPicPr>
          <p:cNvPr id="588" name="Picture 7" descr="Picture 7"/>
          <p:cNvPicPr>
            <a:picLocks noChangeAspect="1"/>
          </p:cNvPicPr>
          <p:nvPr/>
        </p:nvPicPr>
        <p:blipFill>
          <a:blip r:embed="rId3"/>
          <a:stretch>
            <a:fillRect/>
          </a:stretch>
        </p:blipFill>
        <p:spPr>
          <a:xfrm>
            <a:off x="6988030" y="6308521"/>
            <a:ext cx="1846204" cy="273908"/>
          </a:xfrm>
          <a:prstGeom prst="rect">
            <a:avLst/>
          </a:prstGeom>
          <a:ln w="12700">
            <a:miter lim="400000"/>
          </a:ln>
        </p:spPr>
      </p:pic>
      <p:sp>
        <p:nvSpPr>
          <p:cNvPr id="589" name="Slide Number"/>
          <p:cNvSpPr txBox="1">
            <a:spLocks noGrp="1"/>
          </p:cNvSpPr>
          <p:nvPr>
            <p:ph type="sldNum" sz="quarter" idx="2"/>
          </p:nvPr>
        </p:nvSpPr>
        <p:spPr>
          <a:xfrm>
            <a:off x="6553200" y="6356350"/>
            <a:ext cx="358409" cy="350658"/>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6" name="Body Level One…"/>
          <p:cNvSpPr txBox="1">
            <a:spLocks noGrp="1"/>
          </p:cNvSpPr>
          <p:nvPr>
            <p:ph type="body" sz="half" idx="1"/>
          </p:nvPr>
        </p:nvSpPr>
        <p:spPr>
          <a:xfrm>
            <a:off x="3887391" y="987425"/>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7" name="Text Placeholder 3"/>
          <p:cNvSpPr>
            <a:spLocks noGrp="1"/>
          </p:cNvSpPr>
          <p:nvPr>
            <p:ph type="body" sz="quarter" idx="21"/>
          </p:nvPr>
        </p:nvSpPr>
        <p:spPr>
          <a:xfrm>
            <a:off x="629838" y="2057400"/>
            <a:ext cx="2949183" cy="3811588"/>
          </a:xfrm>
          <a:prstGeom prst="rect">
            <a:avLst/>
          </a:prstGeom>
        </p:spPr>
        <p:txBody>
          <a:bodyPr/>
          <a:lstStyle/>
          <a:p>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5"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6" name="Picture Placeholder 2"/>
          <p:cNvSpPr>
            <a:spLocks noGrp="1"/>
          </p:cNvSpPr>
          <p:nvPr>
            <p:ph type="pic" sz="half" idx="21"/>
          </p:nvPr>
        </p:nvSpPr>
        <p:spPr>
          <a:xfrm>
            <a:off x="3887391" y="987425"/>
            <a:ext cx="4629152" cy="4873627"/>
          </a:xfrm>
          <a:prstGeom prst="rect">
            <a:avLst/>
          </a:prstGeom>
        </p:spPr>
        <p:txBody>
          <a:bodyPr lIns="91439" tIns="45719" rIns="91439" bIns="45719">
            <a:noAutofit/>
          </a:bodyPr>
          <a:lstStyle/>
          <a:p>
            <a:endParaRPr dirty="0"/>
          </a:p>
        </p:txBody>
      </p:sp>
      <p:sp>
        <p:nvSpPr>
          <p:cNvPr id="87"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457950" y="6356351"/>
            <a:ext cx="358409" cy="350658"/>
          </a:xfrm>
          <a:prstGeom prst="rect">
            <a:avLst/>
          </a:prstGeom>
          <a:ln w="12700">
            <a:miter lim="400000"/>
          </a:ln>
        </p:spPr>
        <p:txBody>
          <a:bodyPr wrap="none" lIns="45718" tIns="45718" rIns="45718" bIns="45718">
            <a:spAutoFit/>
          </a:bodyPr>
          <a:lstStyle>
            <a:lvl1pPr>
              <a:defRPr>
                <a:latin typeface="Arial"/>
                <a:ea typeface="Arial"/>
                <a:cs typeface="Arial"/>
                <a:sym typeface="Aria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spd="med"/>
  <p:txStyles>
    <p:titleStyle>
      <a:lvl1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5pPr>
      <a:lvl6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6pPr>
      <a:lvl7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7pPr>
      <a:lvl8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8pPr>
      <a:lvl9pPr marL="0" marR="0" indent="0" algn="ctr" defTabSz="914400" rtl="0" latinLnBrk="0">
        <a:lnSpc>
          <a:spcPct val="90000"/>
        </a:lnSpc>
        <a:spcBef>
          <a:spcPts val="0"/>
        </a:spcBef>
        <a:spcAft>
          <a:spcPts val="0"/>
        </a:spcAft>
        <a:buClrTx/>
        <a:buSzTx/>
        <a:buFontTx/>
        <a:buNone/>
        <a:tabLst/>
        <a:defRPr sz="6800" b="0"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hyperlink" Target="https://downloads.aap.org/AAP/PDF/Bright%20Futures/BF4_MentalHealth.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downloads.aap.org/AAP/PDF/Bright%20Futures/BF4_MentalHealth.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downloads.aap.org/AAP/PDF/Bright%20Futures/BF4_MentalHealth.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control" Target="../activeX/activeX1.xml"/><Relationship Id="rId7" Type="http://schemas.openxmlformats.org/officeDocument/2006/relationships/image" Target="../media/image2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notesSlide" Target="../notesSlides/notesSlide17.xml"/><Relationship Id="rId4"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52.xml"/><Relationship Id="rId5" Type="http://schemas.openxmlformats.org/officeDocument/2006/relationships/hyperlink" Target="https://downloads.aap.org/AAP/PDF/Bright%20Futures/BF4_InfancyVisits.pdf" TargetMode="External"/><Relationship Id="rId4" Type="http://schemas.openxmlformats.org/officeDocument/2006/relationships/hyperlink" Target="https://brightfutures.aap.org/Bright%20Futures%20Documents/BF4_InfancyVisit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hyperlink" Target="https://downloads.aap.org/AAP/PDF/Bright%20Futures/BF4_InfancyVisits.pdf"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5" Type="http://schemas.openxmlformats.org/officeDocument/2006/relationships/hyperlink" Target="https://brightfutures.aap.org/clinical-practice/Pediatric-Residency-Resource-Library/Pages/default.aspx" TargetMode="External"/><Relationship Id="rId4" Type="http://schemas.openxmlformats.org/officeDocument/2006/relationships/hyperlink" Target="https://www.aap.org/en/practice-management/bright-futures/bright-futures-in-clinical-practice/bright-futures-educational-resourc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2.xml"/><Relationship Id="rId4" Type="http://schemas.openxmlformats.org/officeDocument/2006/relationships/hyperlink" Target="https://downloads.aap.org/AAP/PDF/Bright%20Futures/BF4_InfancyVisits.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ownloads.aap.org/AAP/PDF/Bright%20Futures/BF4_InfancyVisits.pdf" TargetMode="External"/><Relationship Id="rId3" Type="http://schemas.openxmlformats.org/officeDocument/2006/relationships/slideLayout" Target="../slideLayouts/slideLayout52.xml"/><Relationship Id="rId7" Type="http://schemas.openxmlformats.org/officeDocument/2006/relationships/image" Target="../media/image33.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notesSlide" Target="../notesSlides/notesSlide22.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2.xml"/><Relationship Id="rId4" Type="http://schemas.openxmlformats.org/officeDocument/2006/relationships/hyperlink" Target="https://www.aap.org/en/practice-management/bright-futures/bright-futures-family-centered-care/well-child-visits-parent-and-patient-education/bright-futures-information-for-parents-6-month-visi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Pages/ResponsePage.aspx?id=_15qaE-rrUuPOiKiYyRFucN8FLgvXJtPjuxqphN5pWhUMUc1QVZRVldHOFhWUUJHUjk5Rzc3SlkzVC4u"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hyperlink" Target="https://cssp.org/our-work/project/strengthening-families/" TargetMode="External"/><Relationship Id="rId3" Type="http://schemas.openxmlformats.org/officeDocument/2006/relationships/image" Target="../media/image37.png"/><Relationship Id="rId7" Type="http://schemas.openxmlformats.org/officeDocument/2006/relationships/hyperlink" Target="https://developingchild.harvard.edu/" TargetMode="External"/><Relationship Id="rId2" Type="http://schemas.openxmlformats.org/officeDocument/2006/relationships/notesSlide" Target="../notesSlides/notesSlide26.xml"/><Relationship Id="rId1" Type="http://schemas.openxmlformats.org/officeDocument/2006/relationships/slideLayout" Target="../slideLayouts/slideLayout52.xml"/><Relationship Id="rId6" Type="http://schemas.openxmlformats.org/officeDocument/2006/relationships/hyperlink" Target="https://frac.org/wp-content/uploads/FRAC_AAP_Toolkit_2021.pdf" TargetMode="External"/><Relationship Id="rId5" Type="http://schemas.openxmlformats.org/officeDocument/2006/relationships/hyperlink" Target="https://www.aap.org/en/patient-care/perinatal-mental-health-and-social-support/" TargetMode="External"/><Relationship Id="rId4" Type="http://schemas.openxmlformats.org/officeDocument/2006/relationships/hyperlink" Target="https://www.aap.org/en/patient-care/early-childhood/early-relational-health/" TargetMode="External"/><Relationship Id="rId9" Type="http://schemas.openxmlformats.org/officeDocument/2006/relationships/hyperlink" Target="https://publications.aap.org/pediatrics/article/148/2/e2021052582/179805/Preventing-Childhood-Toxic-Stress-Partnering-With"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postpartumprogress.com/" TargetMode="External"/><Relationship Id="rId3" Type="http://schemas.openxmlformats.org/officeDocument/2006/relationships/hyperlink" Target="https://www.aap.org/en/practice-management/bright-futures/bright-futures-materials-and-tools/bright-futures-guidelines-and-pocket-guide/" TargetMode="External"/><Relationship Id="rId7" Type="http://schemas.openxmlformats.org/officeDocument/2006/relationships/hyperlink" Target="https://www.healthychildren.org/English/ages-stages/baby/Pages/default.aspx" TargetMode="External"/><Relationship Id="rId2" Type="http://schemas.openxmlformats.org/officeDocument/2006/relationships/notesSlide" Target="../notesSlides/notesSlide27.xml"/><Relationship Id="rId1" Type="http://schemas.openxmlformats.org/officeDocument/2006/relationships/slideLayout" Target="../slideLayouts/slideLayout52.xml"/><Relationship Id="rId6" Type="http://schemas.openxmlformats.org/officeDocument/2006/relationships/hyperlink" Target="https://www.feedingamerica.org/need-help-find-food" TargetMode="External"/><Relationship Id="rId5" Type="http://schemas.openxmlformats.org/officeDocument/2006/relationships/hyperlink" Target="https://shop.aap.org/bright-futures-building-positive-parenting-skills-across-ages/" TargetMode="External"/><Relationship Id="rId10" Type="http://schemas.openxmlformats.org/officeDocument/2006/relationships/hyperlink" Target="https://www.zerotothree.org/resources/1535-when-your-baby-is-fussy" TargetMode="External"/><Relationship Id="rId4" Type="http://schemas.openxmlformats.org/officeDocument/2006/relationships/hyperlink" Target="https://downloads.aap.org/AAP/PDF/Bright%20Futures/BF_IntegrateSDoH_Tipsheet.pdf" TargetMode="External"/><Relationship Id="rId9" Type="http://schemas.openxmlformats.org/officeDocument/2006/relationships/hyperlink" Target="https://www.postpartum.ne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_15qaE-rrUuPOiKiYyRFucN8FLgvXJtPjuxqphN5pWhUQ1BENFdRNDg1Slk0S1BVWkVCMDlVQ0cyNS4u" TargetMode="External"/><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386CA58-FADB-47B8-B822-19919DDB609D}"/>
              </a:ext>
            </a:extLst>
          </p:cNvPr>
          <p:cNvSpPr txBox="1">
            <a:spLocks/>
          </p:cNvSpPr>
          <p:nvPr/>
        </p:nvSpPr>
        <p:spPr>
          <a:xfrm>
            <a:off x="395969" y="2288919"/>
            <a:ext cx="8352061" cy="853307"/>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a:lstStyle>
          <a:p>
            <a:pPr marL="0" indent="0" algn="ctr" hangingPunct="1">
              <a:buNone/>
            </a:pPr>
            <a:r>
              <a:rPr lang="en-US" sz="3200" b="1" i="1" dirty="0">
                <a:latin typeface="Arial" panose="020B0604020202020204" pitchFamily="34" charset="0"/>
                <a:cs typeface="Arial" panose="020B0604020202020204" pitchFamily="34" charset="0"/>
              </a:rPr>
              <a:t>Promoting Social-Emotional Health</a:t>
            </a:r>
            <a:br>
              <a:rPr lang="en-US" sz="3200" b="1" i="1" dirty="0">
                <a:latin typeface="Arial" panose="020B0604020202020204" pitchFamily="34" charset="0"/>
                <a:cs typeface="Arial" panose="020B0604020202020204" pitchFamily="34" charset="0"/>
              </a:rPr>
            </a:br>
            <a:r>
              <a:rPr lang="en-US" sz="3200" b="1" i="1" dirty="0">
                <a:latin typeface="Arial" panose="020B0604020202020204" pitchFamily="34" charset="0"/>
                <a:cs typeface="Arial" panose="020B0604020202020204" pitchFamily="34" charset="0"/>
              </a:rPr>
              <a:t> in Infancy</a:t>
            </a:r>
          </a:p>
        </p:txBody>
      </p:sp>
      <p:sp>
        <p:nvSpPr>
          <p:cNvPr id="7" name="TextBox 6">
            <a:extLst>
              <a:ext uri="{FF2B5EF4-FFF2-40B4-BE49-F238E27FC236}">
                <a16:creationId xmlns:a16="http://schemas.microsoft.com/office/drawing/2014/main" id="{C92DB5A2-9DD7-4EE9-97AA-35E690505E20}"/>
              </a:ext>
            </a:extLst>
          </p:cNvPr>
          <p:cNvSpPr txBox="1"/>
          <p:nvPr/>
        </p:nvSpPr>
        <p:spPr>
          <a:xfrm>
            <a:off x="2265778" y="3228945"/>
            <a:ext cx="4856813"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Author: </a:t>
            </a:r>
            <a:r>
              <a:rPr lang="pt-BR" sz="2000" b="1" dirty="0">
                <a:latin typeface="Arial" panose="020B0604020202020204" pitchFamily="34" charset="0"/>
                <a:cs typeface="Arial" panose="020B0604020202020204" pitchFamily="34" charset="0"/>
              </a:rPr>
              <a:t>Robert C. Lee, DO, MS, FAAP</a:t>
            </a:r>
            <a:endParaRPr lang="en-US" b="1"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23B53BB-70D2-03D0-9CE6-E011677D44E1}"/>
              </a:ext>
            </a:extLst>
          </p:cNvPr>
          <p:cNvSpPr txBox="1">
            <a:spLocks noGrp="1"/>
          </p:cNvSpPr>
          <p:nvPr>
            <p:ph type="title"/>
          </p:nvPr>
        </p:nvSpPr>
        <p:spPr>
          <a:xfrm>
            <a:off x="633413" y="473075"/>
            <a:ext cx="78867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br>
              <a:rPr lang="en-US" sz="3600" b="1" i="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AAP Bright Futures National Center </a:t>
            </a:r>
            <a:r>
              <a:rPr lang="en-US" sz="3200" i="1" dirty="0">
                <a:latin typeface="Arial" panose="020B0604020202020204" pitchFamily="34" charset="0"/>
                <a:cs typeface="Arial" panose="020B0604020202020204" pitchFamily="34" charset="0"/>
              </a:rPr>
              <a:t>Bright Futures: Guidelines for Health Supervision of Infants, Children, </a:t>
            </a:r>
            <a:br>
              <a:rPr lang="en-US" sz="3200" i="1"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and Adolescents</a:t>
            </a:r>
            <a:r>
              <a:rPr lang="en-US" sz="3200" dirty="0">
                <a:latin typeface="Arial" panose="020B0604020202020204" pitchFamily="34" charset="0"/>
                <a:cs typeface="Arial" panose="020B0604020202020204" pitchFamily="34" charset="0"/>
              </a:rPr>
              <a:t>, 4th Edition</a:t>
            </a:r>
          </a:p>
          <a:p>
            <a:endParaRPr lang="en-US" sz="3200" dirty="0"/>
          </a:p>
        </p:txBody>
      </p:sp>
    </p:spTree>
    <p:extLst>
      <p:ext uri="{BB962C8B-B14F-4D97-AF65-F5344CB8AC3E}">
        <p14:creationId xmlns:p14="http://schemas.microsoft.com/office/powerpoint/2010/main" val="126085146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 name="Screen Shot 2021-06-25 at 10.19.12 AM.png" descr="Screen Shot 2021-06-25 at 10.19.12 AM.png"/>
          <p:cNvPicPr>
            <a:picLocks noChangeAspect="1"/>
          </p:cNvPicPr>
          <p:nvPr/>
        </p:nvPicPr>
        <p:blipFill>
          <a:blip r:embed="rId3"/>
          <a:stretch>
            <a:fillRect/>
          </a:stretch>
        </p:blipFill>
        <p:spPr>
          <a:xfrm>
            <a:off x="188844" y="1699987"/>
            <a:ext cx="4381447" cy="4369688"/>
          </a:xfrm>
          <a:prstGeom prst="rect">
            <a:avLst/>
          </a:prstGeom>
          <a:ln w="12700">
            <a:miter lim="400000"/>
          </a:ln>
          <a:effectLst>
            <a:outerShdw blurRad="292100" dist="139700" dir="2700000" rotWithShape="0">
              <a:srgbClr val="333333">
                <a:alpha val="64999"/>
              </a:srgbClr>
            </a:outerShdw>
          </a:effectLst>
        </p:spPr>
      </p:pic>
      <p:pic>
        <p:nvPicPr>
          <p:cNvPr id="660" name="Screen Shot 2021-06-25 at 10.19.55 AM.png" descr="Screen Shot 2021-06-25 at 10.19.55 AM.png"/>
          <p:cNvPicPr>
            <a:picLocks noChangeAspect="1"/>
          </p:cNvPicPr>
          <p:nvPr/>
        </p:nvPicPr>
        <p:blipFill>
          <a:blip r:embed="rId4"/>
          <a:stretch>
            <a:fillRect/>
          </a:stretch>
        </p:blipFill>
        <p:spPr>
          <a:xfrm>
            <a:off x="4744854" y="2156853"/>
            <a:ext cx="4213886" cy="3455956"/>
          </a:xfrm>
          <a:prstGeom prst="rect">
            <a:avLst/>
          </a:prstGeom>
          <a:ln w="12700">
            <a:miter lim="400000"/>
          </a:ln>
          <a:effectLst>
            <a:outerShdw blurRad="292100" dist="139700" dir="2700000" rotWithShape="0">
              <a:srgbClr val="333333">
                <a:alpha val="64999"/>
              </a:srgbClr>
            </a:outerShdw>
          </a:effectLst>
        </p:spPr>
      </p:pic>
      <p:sp>
        <p:nvSpPr>
          <p:cNvPr id="6" name="Title 1"/>
          <p:cNvSpPr txBox="1"/>
          <p:nvPr/>
        </p:nvSpPr>
        <p:spPr>
          <a:xfrm>
            <a:off x="-176521" y="769826"/>
            <a:ext cx="9493624" cy="67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defTabSz="914400">
              <a:lnSpc>
                <a:spcPct val="90000"/>
              </a:lnSpc>
              <a:defRPr sz="4400">
                <a:latin typeface="Arial"/>
                <a:ea typeface="Arial"/>
                <a:cs typeface="Arial"/>
                <a:sym typeface="Arial"/>
              </a:defRPr>
            </a:lvl1pPr>
          </a:lstStyle>
          <a:p>
            <a:r>
              <a:rPr lang="en-US" sz="4200" dirty="0"/>
              <a:t>Bright Futures Previsit Questionnaire</a:t>
            </a:r>
            <a:r>
              <a:rPr lang="en-US" sz="4200" baseline="30000" dirty="0"/>
              <a:t>4</a:t>
            </a:r>
            <a:endParaRPr sz="4200" baseline="300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 name="Screen Shot 2021-06-25 at 1.12.00 PM.png" descr="Screen Shot 2021-06-25 at 1.12.00 PM.png"/>
          <p:cNvPicPr>
            <a:picLocks noChangeAspect="1"/>
          </p:cNvPicPr>
          <p:nvPr/>
        </p:nvPicPr>
        <p:blipFill>
          <a:blip r:embed="rId3"/>
          <a:stretch>
            <a:fillRect/>
          </a:stretch>
        </p:blipFill>
        <p:spPr>
          <a:xfrm>
            <a:off x="1413629" y="1508337"/>
            <a:ext cx="6465723" cy="4351340"/>
          </a:xfrm>
          <a:prstGeom prst="rect">
            <a:avLst/>
          </a:prstGeom>
          <a:ln w="12700">
            <a:miter lim="400000"/>
          </a:ln>
          <a:effectLst>
            <a:outerShdw blurRad="292100" dist="139700" dir="2700000" rotWithShape="0">
              <a:srgbClr val="333333">
                <a:alpha val="64999"/>
              </a:srgbClr>
            </a:outerShdw>
          </a:effectLst>
        </p:spPr>
      </p:pic>
      <p:sp>
        <p:nvSpPr>
          <p:cNvPr id="2" name="TextBox 1">
            <a:extLst>
              <a:ext uri="{FF2B5EF4-FFF2-40B4-BE49-F238E27FC236}">
                <a16:creationId xmlns:a16="http://schemas.microsoft.com/office/drawing/2014/main" id="{8DDB22A9-FE11-4B28-803C-90C8816DF0F0}"/>
              </a:ext>
            </a:extLst>
          </p:cNvPr>
          <p:cNvSpPr txBox="1"/>
          <p:nvPr/>
        </p:nvSpPr>
        <p:spPr>
          <a:xfrm flipH="1">
            <a:off x="367384" y="6088593"/>
            <a:ext cx="485605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b="1" dirty="0">
                <a:latin typeface="Arial" panose="020B0604020202020204" pitchFamily="34" charset="0"/>
                <a:cs typeface="Arial" panose="020B0604020202020204" pitchFamily="34" charset="0"/>
              </a:rPr>
              <a:t>NOTE: The </a:t>
            </a:r>
            <a:r>
              <a:rPr kumimoji="0" lang="en-US" sz="1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AAP does not approve nor endorse any specific tool for screening purposes. </a:t>
            </a:r>
          </a:p>
        </p:txBody>
      </p:sp>
      <p:sp>
        <p:nvSpPr>
          <p:cNvPr id="5" name="Title 1"/>
          <p:cNvSpPr txBox="1"/>
          <p:nvPr/>
        </p:nvSpPr>
        <p:spPr>
          <a:xfrm>
            <a:off x="367384" y="769407"/>
            <a:ext cx="8405815" cy="618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lang="en-US" sz="3800" dirty="0"/>
              <a:t>Edinburgh Postnatal Depression Scale</a:t>
            </a:r>
            <a:endParaRPr sz="38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ontent Placeholder 1"/>
          <p:cNvSpPr txBox="1">
            <a:spLocks noGrp="1"/>
          </p:cNvSpPr>
          <p:nvPr>
            <p:ph type="body" idx="1"/>
          </p:nvPr>
        </p:nvSpPr>
        <p:spPr>
          <a:xfrm>
            <a:off x="477200" y="1650225"/>
            <a:ext cx="8295999" cy="4976377"/>
          </a:xfrm>
          <a:prstGeom prst="rect">
            <a:avLst/>
          </a:prstGeom>
        </p:spPr>
        <p:txBody>
          <a:bodyPr>
            <a:normAutofit/>
          </a:bodyPr>
          <a:lstStyle/>
          <a:p>
            <a:pPr marL="228599" indent="-228599">
              <a:lnSpc>
                <a:spcPct val="100000"/>
              </a:lnSpc>
              <a:defRPr>
                <a:latin typeface="Arial"/>
                <a:ea typeface="Arial"/>
                <a:cs typeface="Arial"/>
                <a:sym typeface="Arial"/>
              </a:defRPr>
            </a:pPr>
            <a:r>
              <a:rPr lang="en-US" sz="2200" dirty="0"/>
              <a:t>Are the parent and infant responsive to one another?</a:t>
            </a:r>
          </a:p>
          <a:p>
            <a:pPr marL="228599" indent="-228599">
              <a:lnSpc>
                <a:spcPct val="100000"/>
              </a:lnSpc>
              <a:defRPr>
                <a:latin typeface="Arial"/>
                <a:ea typeface="Arial"/>
                <a:cs typeface="Arial"/>
                <a:sym typeface="Arial"/>
              </a:defRPr>
            </a:pPr>
            <a:r>
              <a:rPr lang="en-US" sz="2200" dirty="0"/>
              <a:t>Is the parent aware of, responsive to, and effective in responding to the infant?</a:t>
            </a:r>
          </a:p>
          <a:p>
            <a:pPr marL="228599" indent="-228599">
              <a:lnSpc>
                <a:spcPct val="100000"/>
              </a:lnSpc>
              <a:defRPr>
                <a:latin typeface="Arial"/>
                <a:ea typeface="Arial"/>
                <a:cs typeface="Arial"/>
                <a:sym typeface="Arial"/>
              </a:defRPr>
            </a:pPr>
            <a:r>
              <a:rPr lang="en-US" sz="2200" dirty="0"/>
              <a:t>Does the parent express and show comfort and confidence with their infant?</a:t>
            </a:r>
          </a:p>
          <a:p>
            <a:pPr marL="228599" indent="-228599">
              <a:lnSpc>
                <a:spcPct val="100000"/>
              </a:lnSpc>
              <a:defRPr>
                <a:latin typeface="Arial"/>
                <a:ea typeface="Arial"/>
                <a:cs typeface="Arial"/>
                <a:sym typeface="Arial"/>
              </a:defRPr>
            </a:pPr>
            <a:r>
              <a:rPr lang="en-US" sz="2200" dirty="0"/>
              <a:t>Does the parent-­infant relationship demonstrate comfort, adequate feeding/eating, and response to the infant’s cues?</a:t>
            </a:r>
          </a:p>
          <a:p>
            <a:pPr marL="228599" indent="-228599">
              <a:lnSpc>
                <a:spcPct val="100000"/>
              </a:lnSpc>
              <a:defRPr>
                <a:latin typeface="Arial"/>
                <a:ea typeface="Arial"/>
                <a:cs typeface="Arial"/>
                <a:sym typeface="Arial"/>
              </a:defRPr>
            </a:pPr>
            <a:r>
              <a:rPr lang="en-US" sz="2200" dirty="0"/>
              <a:t>If the infant is given a book, what is the parent’s response?</a:t>
            </a:r>
          </a:p>
          <a:p>
            <a:pPr marL="228599" indent="-228599">
              <a:lnSpc>
                <a:spcPct val="100000"/>
              </a:lnSpc>
              <a:defRPr>
                <a:latin typeface="Arial"/>
                <a:ea typeface="Arial"/>
                <a:cs typeface="Arial"/>
                <a:sym typeface="Arial"/>
              </a:defRPr>
            </a:pPr>
            <a:r>
              <a:rPr lang="en-US" sz="2200" dirty="0"/>
              <a:t>Does the parent appear to be happy, content, at ease, depressed, tearful, angry, anxious, fatigued, over­whelmed, or uncomfortable?</a:t>
            </a:r>
          </a:p>
        </p:txBody>
      </p:sp>
      <p:sp>
        <p:nvSpPr>
          <p:cNvPr id="3" name="Title 1">
            <a:extLst>
              <a:ext uri="{FF2B5EF4-FFF2-40B4-BE49-F238E27FC236}">
                <a16:creationId xmlns:a16="http://schemas.microsoft.com/office/drawing/2014/main" id="{E825DF5A-2A95-884B-472D-7E97056ECFE2}"/>
              </a:ext>
            </a:extLst>
          </p:cNvPr>
          <p:cNvSpPr txBox="1"/>
          <p:nvPr/>
        </p:nvSpPr>
        <p:spPr>
          <a:xfrm>
            <a:off x="367384" y="769407"/>
            <a:ext cx="8405815" cy="6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dirty="0"/>
              <a:t>Observation of Parent-Child Interaction</a:t>
            </a:r>
            <a:r>
              <a:rPr lang="en-US" baseline="30000" dirty="0"/>
              <a:t>5</a:t>
            </a:r>
            <a:endParaRPr baseline="30000" dirty="0"/>
          </a:p>
        </p:txBody>
      </p:sp>
    </p:spTree>
    <p:extLst>
      <p:ext uri="{BB962C8B-B14F-4D97-AF65-F5344CB8AC3E}">
        <p14:creationId xmlns:p14="http://schemas.microsoft.com/office/powerpoint/2010/main" val="24862149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 name="Screen Shot 2022-01-31 at 11.53.35 AM.png" descr="Screen Shot 2022-01-31 at 11.53.35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130" y="1606336"/>
            <a:ext cx="7786321" cy="4393005"/>
          </a:xfrm>
          <a:prstGeom prst="rect">
            <a:avLst/>
          </a:prstGeom>
          <a:ln w="12700">
            <a:miter lim="400000"/>
          </a:ln>
        </p:spPr>
      </p:pic>
      <p:sp>
        <p:nvSpPr>
          <p:cNvPr id="675" name="Title 1"/>
          <p:cNvSpPr txBox="1"/>
          <p:nvPr/>
        </p:nvSpPr>
        <p:spPr>
          <a:xfrm>
            <a:off x="367384" y="769407"/>
            <a:ext cx="8405815" cy="6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dirty="0"/>
              <a:t>Observation of Parent-Child Interaction</a:t>
            </a:r>
            <a:r>
              <a:rPr lang="en-US" baseline="30000" dirty="0"/>
              <a:t>5</a:t>
            </a:r>
            <a:endParaRPr baseline="30000" dirty="0"/>
          </a:p>
        </p:txBody>
      </p:sp>
      <p:sp>
        <p:nvSpPr>
          <p:cNvPr id="2" name="TextBox 1">
            <a:extLst>
              <a:ext uri="{FF2B5EF4-FFF2-40B4-BE49-F238E27FC236}">
                <a16:creationId xmlns:a16="http://schemas.microsoft.com/office/drawing/2014/main" id="{92F391A7-599F-4A2C-86B4-2CEC182DCF03}"/>
              </a:ext>
            </a:extLst>
          </p:cNvPr>
          <p:cNvSpPr txBox="1"/>
          <p:nvPr/>
        </p:nvSpPr>
        <p:spPr>
          <a:xfrm>
            <a:off x="367384" y="6088593"/>
            <a:ext cx="450941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Source: </a:t>
            </a:r>
            <a:r>
              <a:rPr kumimoji="0" lang="en-US" sz="1400" b="0" i="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Bright Futures Guidelines</a:t>
            </a: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 </a:t>
            </a:r>
            <a:r>
              <a:rPr kumimoji="0" lang="en-US" sz="14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hlinkClick r:id="rId4"/>
              </a:rPr>
              <a:t>4th</a:t>
            </a: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 Edition: Promoting Mental Health</a:t>
            </a:r>
            <a:endPar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 name="Screen Shot 2022-02-09 at 1.33.14 PM.png" descr="Screen Shot 2022-02-09 at 1.33.14 PM.png"/>
          <p:cNvPicPr>
            <a:picLocks noChangeAspect="1"/>
          </p:cNvPicPr>
          <p:nvPr/>
        </p:nvPicPr>
        <p:blipFill>
          <a:blip r:embed="rId3"/>
          <a:stretch>
            <a:fillRect/>
          </a:stretch>
        </p:blipFill>
        <p:spPr>
          <a:xfrm>
            <a:off x="770872" y="1957225"/>
            <a:ext cx="3770142" cy="4503225"/>
          </a:xfrm>
          <a:prstGeom prst="rect">
            <a:avLst/>
          </a:prstGeom>
          <a:ln w="12700">
            <a:miter lim="400000"/>
          </a:ln>
        </p:spPr>
      </p:pic>
      <p:sp>
        <p:nvSpPr>
          <p:cNvPr id="6" name="TextBox 5">
            <a:extLst>
              <a:ext uri="{FF2B5EF4-FFF2-40B4-BE49-F238E27FC236}">
                <a16:creationId xmlns:a16="http://schemas.microsoft.com/office/drawing/2014/main" id="{BE314DF2-4E32-4C96-83F6-086CA76586C7}"/>
              </a:ext>
            </a:extLst>
          </p:cNvPr>
          <p:cNvSpPr txBox="1"/>
          <p:nvPr/>
        </p:nvSpPr>
        <p:spPr>
          <a:xfrm>
            <a:off x="5395080" y="5327252"/>
            <a:ext cx="314507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Source: </a:t>
            </a:r>
            <a:r>
              <a:rPr kumimoji="0" lang="en-US" sz="1400" b="0" i="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Bright Futures Guidelines</a:t>
            </a: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 </a:t>
            </a:r>
            <a:r>
              <a:rPr kumimoji="0" lang="en-US" sz="14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hlinkClick r:id="rId4"/>
              </a:rPr>
              <a:t>4th</a:t>
            </a: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 Edition: Promoting Mental Health</a:t>
            </a:r>
            <a:endPar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9" name="Content Placeholder 1"/>
          <p:cNvSpPr txBox="1">
            <a:spLocks/>
          </p:cNvSpPr>
          <p:nvPr/>
        </p:nvSpPr>
        <p:spPr>
          <a:xfrm>
            <a:off x="626939" y="1530748"/>
            <a:ext cx="7913214" cy="4976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a:lstStyle>
          <a:p>
            <a:pPr hangingPunct="1">
              <a:defRPr sz="2000"/>
            </a:pPr>
            <a:r>
              <a:rPr lang="en-US" sz="2100" dirty="0"/>
              <a:t>Signs of possible problems in emotional well-being in infants:</a:t>
            </a:r>
          </a:p>
        </p:txBody>
      </p:sp>
      <p:pic>
        <p:nvPicPr>
          <p:cNvPr id="3" name="Graphic 2" descr="Woman with kid outline">
            <a:extLst>
              <a:ext uri="{FF2B5EF4-FFF2-40B4-BE49-F238E27FC236}">
                <a16:creationId xmlns:a16="http://schemas.microsoft.com/office/drawing/2014/main" id="{7F3BF9B9-51A8-763A-E26A-521D64D5AD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0929" y="2344781"/>
            <a:ext cx="2502138" cy="2502138"/>
          </a:xfrm>
          <a:prstGeom prst="rect">
            <a:avLst/>
          </a:prstGeom>
        </p:spPr>
      </p:pic>
      <p:sp>
        <p:nvSpPr>
          <p:cNvPr id="2" name="Title 1">
            <a:extLst>
              <a:ext uri="{FF2B5EF4-FFF2-40B4-BE49-F238E27FC236}">
                <a16:creationId xmlns:a16="http://schemas.microsoft.com/office/drawing/2014/main" id="{70D3AD64-0C0B-292A-0470-85D0FC618363}"/>
              </a:ext>
            </a:extLst>
          </p:cNvPr>
          <p:cNvSpPr txBox="1"/>
          <p:nvPr/>
        </p:nvSpPr>
        <p:spPr>
          <a:xfrm>
            <a:off x="367384" y="769407"/>
            <a:ext cx="8405815" cy="6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dirty="0"/>
              <a:t>Observation of Parent-Child Interaction</a:t>
            </a:r>
            <a:r>
              <a:rPr lang="en-US" baseline="30000" dirty="0"/>
              <a:t>5</a:t>
            </a:r>
            <a:endParaRPr baseline="300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7" name="Screen Shot 2022-02-09 at 1.34.15 PM.png" descr="Screen Shot 2022-02-09 at 1.34.15 PM.png"/>
          <p:cNvPicPr>
            <a:picLocks noChangeAspect="1"/>
          </p:cNvPicPr>
          <p:nvPr/>
        </p:nvPicPr>
        <p:blipFill>
          <a:blip r:embed="rId3"/>
          <a:stretch>
            <a:fillRect/>
          </a:stretch>
        </p:blipFill>
        <p:spPr>
          <a:xfrm>
            <a:off x="779340" y="2142209"/>
            <a:ext cx="3790951" cy="3273205"/>
          </a:xfrm>
          <a:prstGeom prst="rect">
            <a:avLst/>
          </a:prstGeom>
          <a:ln w="12700">
            <a:miter lim="400000"/>
          </a:ln>
        </p:spPr>
      </p:pic>
      <p:sp>
        <p:nvSpPr>
          <p:cNvPr id="5" name="TextBox 4">
            <a:extLst>
              <a:ext uri="{FF2B5EF4-FFF2-40B4-BE49-F238E27FC236}">
                <a16:creationId xmlns:a16="http://schemas.microsoft.com/office/drawing/2014/main" id="{BE314DF2-4E32-4C96-83F6-086CA76586C7}"/>
              </a:ext>
            </a:extLst>
          </p:cNvPr>
          <p:cNvSpPr txBox="1"/>
          <p:nvPr/>
        </p:nvSpPr>
        <p:spPr>
          <a:xfrm>
            <a:off x="5628126" y="5415414"/>
            <a:ext cx="314507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Source: </a:t>
            </a:r>
            <a:r>
              <a:rPr kumimoji="0" lang="en-US" sz="1400" b="0" i="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Bright Futures Guidelines</a:t>
            </a: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 </a:t>
            </a:r>
            <a:r>
              <a:rPr kumimoji="0" lang="en-US" sz="14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hlinkClick r:id="rId4"/>
              </a:rPr>
              <a:t>4th</a:t>
            </a: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hlinkClick r:id="rId4"/>
              </a:rPr>
              <a:t> Edition: Promoting Mental Health</a:t>
            </a:r>
            <a:endPar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6" name="Content Placeholder 1"/>
          <p:cNvSpPr txBox="1">
            <a:spLocks/>
          </p:cNvSpPr>
          <p:nvPr/>
        </p:nvSpPr>
        <p:spPr>
          <a:xfrm>
            <a:off x="626939" y="1530748"/>
            <a:ext cx="7913214" cy="4976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a:lstStyle>
          <a:p>
            <a:pPr hangingPunct="1">
              <a:defRPr sz="2000"/>
            </a:pPr>
            <a:r>
              <a:rPr lang="en-US" sz="2100" dirty="0"/>
              <a:t>Factors associated with child maltreatment include:</a:t>
            </a:r>
          </a:p>
        </p:txBody>
      </p:sp>
      <p:pic>
        <p:nvPicPr>
          <p:cNvPr id="3" name="Graphic 2" descr="Man With Pram outline">
            <a:extLst>
              <a:ext uri="{FF2B5EF4-FFF2-40B4-BE49-F238E27FC236}">
                <a16:creationId xmlns:a16="http://schemas.microsoft.com/office/drawing/2014/main" id="{EA0790E5-F365-1F75-46FE-BF96D38271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7183" y="2438192"/>
            <a:ext cx="2243484" cy="2243484"/>
          </a:xfrm>
          <a:prstGeom prst="rect">
            <a:avLst/>
          </a:prstGeom>
        </p:spPr>
      </p:pic>
      <p:sp>
        <p:nvSpPr>
          <p:cNvPr id="2" name="Title 1">
            <a:extLst>
              <a:ext uri="{FF2B5EF4-FFF2-40B4-BE49-F238E27FC236}">
                <a16:creationId xmlns:a16="http://schemas.microsoft.com/office/drawing/2014/main" id="{FDAE4488-F353-1C0B-EDAE-0452049DA327}"/>
              </a:ext>
            </a:extLst>
          </p:cNvPr>
          <p:cNvSpPr txBox="1"/>
          <p:nvPr/>
        </p:nvSpPr>
        <p:spPr>
          <a:xfrm>
            <a:off x="367384" y="769407"/>
            <a:ext cx="8405815" cy="6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dirty="0"/>
              <a:t>Observation of Parent-Child Interaction</a:t>
            </a:r>
            <a:r>
              <a:rPr lang="en-US" baseline="30000" dirty="0"/>
              <a:t>5</a:t>
            </a:r>
            <a:endParaRPr baseline="30000"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ontent Placeholder 3"/>
          <p:cNvSpPr txBox="1">
            <a:spLocks noGrp="1"/>
          </p:cNvSpPr>
          <p:nvPr>
            <p:ph type="body" sz="half" idx="1"/>
          </p:nvPr>
        </p:nvSpPr>
        <p:spPr>
          <a:xfrm>
            <a:off x="1011569" y="1787036"/>
            <a:ext cx="7117444" cy="1641964"/>
          </a:xfrm>
          <a:prstGeom prst="rect">
            <a:avLst/>
          </a:prstGeom>
          <a:solidFill>
            <a:srgbClr val="FFFFFF"/>
          </a:solidFill>
        </p:spPr>
        <p:txBody>
          <a:bodyPr>
            <a:noAutofit/>
          </a:bodyPr>
          <a:lstStyle/>
          <a:p>
            <a:pPr marL="0" indent="-38100">
              <a:lnSpc>
                <a:spcPct val="100000"/>
              </a:lnSpc>
              <a:buSzTx/>
              <a:buNone/>
              <a:defRPr sz="2000"/>
            </a:pPr>
            <a:r>
              <a:rPr sz="2200" dirty="0"/>
              <a:t>Based on the infant’s history, physical exam, previsit questionnaire, and </a:t>
            </a:r>
            <a:r>
              <a:rPr lang="en-US" sz="2200" dirty="0"/>
              <a:t>postpartum </a:t>
            </a:r>
            <a:r>
              <a:rPr sz="2200" dirty="0"/>
              <a:t>depression screening responses, what </a:t>
            </a:r>
            <a:r>
              <a:rPr sz="2200" dirty="0">
                <a:solidFill>
                  <a:srgbClr val="FF0000"/>
                </a:solidFill>
              </a:rPr>
              <a:t>red flags </a:t>
            </a:r>
            <a:r>
              <a:rPr sz="2200" dirty="0"/>
              <a:t>should the clinician focus on</a:t>
            </a:r>
            <a:r>
              <a:rPr lang="en-US" sz="2200" dirty="0"/>
              <a:t> and why?</a:t>
            </a:r>
            <a:endParaRPr sz="2200" dirty="0"/>
          </a:p>
        </p:txBody>
      </p:sp>
      <p:sp>
        <p:nvSpPr>
          <p:cNvPr id="6"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Self-Assessment</a:t>
            </a:r>
            <a:endParaRPr sz="4400" dirty="0"/>
          </a:p>
        </p:txBody>
      </p:sp>
      <p:grpSp>
        <p:nvGrpSpPr>
          <p:cNvPr id="2" name="Group 1">
            <a:extLst>
              <a:ext uri="{FF2B5EF4-FFF2-40B4-BE49-F238E27FC236}">
                <a16:creationId xmlns:a16="http://schemas.microsoft.com/office/drawing/2014/main" id="{120C17B0-23B7-B677-9778-98C14E86A149}"/>
              </a:ext>
            </a:extLst>
          </p:cNvPr>
          <p:cNvGrpSpPr/>
          <p:nvPr/>
        </p:nvGrpSpPr>
        <p:grpSpPr>
          <a:xfrm>
            <a:off x="4980927" y="3475611"/>
            <a:ext cx="2472487" cy="2472486"/>
            <a:chOff x="5263315" y="2966328"/>
            <a:chExt cx="2472487" cy="2472486"/>
          </a:xfrm>
        </p:grpSpPr>
        <p:pic>
          <p:nvPicPr>
            <p:cNvPr id="8" name="Graphic 4" descr="Graphic 4"/>
            <p:cNvPicPr>
              <a:picLocks noChangeAspect="1"/>
            </p:cNvPicPr>
            <p:nvPr/>
          </p:nvPicPr>
          <p:blipFill>
            <a:blip r:embed="rId3"/>
            <a:stretch>
              <a:fillRect/>
            </a:stretch>
          </p:blipFill>
          <p:spPr>
            <a:xfrm>
              <a:off x="5263315" y="2966328"/>
              <a:ext cx="2472487" cy="2472486"/>
            </a:xfrm>
            <a:prstGeom prst="rect">
              <a:avLst/>
            </a:prstGeom>
            <a:ln w="12700">
              <a:miter lim="400000"/>
            </a:ln>
          </p:spPr>
        </p:pic>
        <p:sp>
          <p:nvSpPr>
            <p:cNvPr id="9" name="Rectangle 8"/>
            <p:cNvSpPr/>
            <p:nvPr/>
          </p:nvSpPr>
          <p:spPr>
            <a:xfrm>
              <a:off x="6034633" y="3169394"/>
              <a:ext cx="505267" cy="923330"/>
            </a:xfrm>
            <a:prstGeom prst="rect">
              <a:avLst/>
            </a:prstGeom>
            <a:noFill/>
          </p:spPr>
          <p:txBody>
            <a:bodyPr wrap="none" lIns="91440" tIns="45720" rIns="91440" bIns="45720">
              <a:spAutoFit/>
            </a:bodyPr>
            <a:lstStyle/>
            <a:p>
              <a:pPr algn="ctr"/>
              <a:r>
                <a:rPr lang="en-US" sz="540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ontent Placeholder 3"/>
          <p:cNvSpPr txBox="1">
            <a:spLocks noGrp="1"/>
          </p:cNvSpPr>
          <p:nvPr>
            <p:ph type="body" sz="half" idx="1"/>
          </p:nvPr>
        </p:nvSpPr>
        <p:spPr>
          <a:xfrm>
            <a:off x="1011569" y="1685502"/>
            <a:ext cx="7117444" cy="4449484"/>
          </a:xfrm>
          <a:prstGeom prst="rect">
            <a:avLst/>
          </a:prstGeom>
          <a:solidFill>
            <a:srgbClr val="FFFFFF"/>
          </a:solidFill>
        </p:spPr>
        <p:txBody>
          <a:bodyPr>
            <a:normAutofit/>
          </a:bodyPr>
          <a:lstStyle/>
          <a:p>
            <a:pPr marL="228599" indent="-342900">
              <a:lnSpc>
                <a:spcPct val="100000"/>
              </a:lnSpc>
              <a:buFont typeface="Wingdings" panose="05000000000000000000" pitchFamily="2" charset="2"/>
              <a:buChar char="ü"/>
              <a:defRPr sz="2000">
                <a:uFill>
                  <a:solidFill>
                    <a:srgbClr val="000000"/>
                  </a:solidFill>
                </a:uFill>
              </a:defRPr>
            </a:pPr>
            <a:r>
              <a:rPr lang="en-US" sz="2100" dirty="0"/>
              <a:t>Excessive irritability and difficulty in calming</a:t>
            </a:r>
            <a:endParaRPr lang="en-US" sz="2100" dirty="0">
              <a:solidFill>
                <a:srgbClr val="FF0000"/>
              </a:solidFill>
            </a:endParaRPr>
          </a:p>
          <a:p>
            <a:pPr marL="228599" indent="-342900">
              <a:lnSpc>
                <a:spcPct val="100000"/>
              </a:lnSpc>
              <a:buFont typeface="Wingdings" panose="05000000000000000000" pitchFamily="2" charset="2"/>
              <a:buChar char="ü"/>
              <a:defRPr sz="2000">
                <a:uFill>
                  <a:solidFill>
                    <a:srgbClr val="000000"/>
                  </a:solidFill>
                </a:uFill>
              </a:defRPr>
            </a:pPr>
            <a:r>
              <a:rPr lang="en-US" sz="2100" dirty="0"/>
              <a:t>Feeding difficulty</a:t>
            </a:r>
            <a:endParaRPr lang="en-US" sz="2100" dirty="0">
              <a:solidFill>
                <a:srgbClr val="FF0000"/>
              </a:solidFill>
            </a:endParaRPr>
          </a:p>
          <a:p>
            <a:pPr marL="228599" indent="-342900">
              <a:lnSpc>
                <a:spcPct val="100000"/>
              </a:lnSpc>
              <a:buFont typeface="Wingdings" panose="05000000000000000000" pitchFamily="2" charset="2"/>
              <a:buChar char="ü"/>
              <a:defRPr sz="2000">
                <a:uFill>
                  <a:solidFill>
                    <a:srgbClr val="000000"/>
                  </a:solidFill>
                </a:uFill>
              </a:defRPr>
            </a:pPr>
            <a:r>
              <a:rPr lang="en-US" sz="2100" dirty="0"/>
              <a:t>Developmental delay</a:t>
            </a:r>
            <a:endParaRPr lang="en-US" sz="2100" dirty="0">
              <a:solidFill>
                <a:srgbClr val="FF0000"/>
              </a:solidFill>
            </a:endParaRPr>
          </a:p>
          <a:p>
            <a:pPr marL="228599" indent="-342900">
              <a:lnSpc>
                <a:spcPct val="100000"/>
              </a:lnSpc>
              <a:buFont typeface="Wingdings" panose="05000000000000000000" pitchFamily="2" charset="2"/>
              <a:buChar char="ü"/>
              <a:defRPr sz="2000">
                <a:uFill>
                  <a:solidFill>
                    <a:srgbClr val="000000"/>
                  </a:solidFill>
                </a:uFill>
              </a:defRPr>
            </a:pPr>
            <a:r>
              <a:rPr lang="en-US" sz="2100" dirty="0"/>
              <a:t>Postpartum depression</a:t>
            </a:r>
          </a:p>
          <a:p>
            <a:pPr marL="380999" lvl="1" indent="0">
              <a:lnSpc>
                <a:spcPct val="100000"/>
              </a:lnSpc>
              <a:buNone/>
              <a:defRPr sz="2000">
                <a:uFill>
                  <a:solidFill>
                    <a:srgbClr val="000000"/>
                  </a:solidFill>
                </a:uFill>
              </a:defRPr>
            </a:pPr>
            <a:endParaRPr lang="en-US" sz="2100" dirty="0">
              <a:solidFill>
                <a:srgbClr val="FF0000"/>
              </a:solidFill>
            </a:endParaRPr>
          </a:p>
          <a:p>
            <a:pPr marL="380999" lvl="1" indent="0">
              <a:lnSpc>
                <a:spcPct val="100000"/>
              </a:lnSpc>
              <a:buNone/>
              <a:defRPr sz="2000">
                <a:uFill>
                  <a:solidFill>
                    <a:srgbClr val="000000"/>
                  </a:solidFill>
                </a:uFill>
              </a:defRPr>
            </a:pPr>
            <a:endParaRPr lang="en-US" sz="2100" dirty="0">
              <a:solidFill>
                <a:srgbClr val="FF0000"/>
              </a:solidFill>
            </a:endParaRPr>
          </a:p>
          <a:p>
            <a:pPr marL="380999" lvl="1" indent="0">
              <a:lnSpc>
                <a:spcPct val="100000"/>
              </a:lnSpc>
              <a:buNone/>
              <a:defRPr sz="2000">
                <a:uFill>
                  <a:solidFill>
                    <a:srgbClr val="000000"/>
                  </a:solidFill>
                </a:uFill>
              </a:defRPr>
            </a:pPr>
            <a:endParaRPr lang="en-US" sz="2100" dirty="0"/>
          </a:p>
          <a:p>
            <a:pPr marL="0" indent="-114301">
              <a:lnSpc>
                <a:spcPct val="100000"/>
              </a:lnSpc>
              <a:buNone/>
              <a:defRPr sz="2000">
                <a:uFill>
                  <a:solidFill>
                    <a:srgbClr val="000000"/>
                  </a:solidFill>
                </a:uFill>
              </a:defRPr>
            </a:pPr>
            <a:r>
              <a:rPr lang="en-US" sz="2100" dirty="0"/>
              <a:t>The next slide will remind you of the </a:t>
            </a:r>
            <a:r>
              <a:rPr lang="en-US" sz="2100" i="1" dirty="0"/>
              <a:t>Bright Futures </a:t>
            </a:r>
            <a:r>
              <a:rPr lang="en-US" sz="2100" dirty="0"/>
              <a:t>priorities for this visit.</a:t>
            </a:r>
          </a:p>
          <a:p>
            <a:pPr marL="380999" lvl="1" indent="0">
              <a:lnSpc>
                <a:spcPct val="100000"/>
              </a:lnSpc>
              <a:buNone/>
              <a:defRPr sz="2000">
                <a:uFill>
                  <a:solidFill>
                    <a:srgbClr val="000000"/>
                  </a:solidFill>
                </a:uFill>
              </a:defRPr>
            </a:pPr>
            <a:endParaRPr lang="en-US" sz="2100" dirty="0">
              <a:solidFill>
                <a:srgbClr val="FF0000"/>
              </a:solidFill>
            </a:endParaRPr>
          </a:p>
        </p:txBody>
      </p:sp>
      <p:sp>
        <p:nvSpPr>
          <p:cNvPr id="6"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Self-Assessment Feedback</a:t>
            </a:r>
            <a:endParaRPr sz="4400" dirty="0"/>
          </a:p>
        </p:txBody>
      </p:sp>
      <p:grpSp>
        <p:nvGrpSpPr>
          <p:cNvPr id="2" name="Group 1">
            <a:extLst>
              <a:ext uri="{FF2B5EF4-FFF2-40B4-BE49-F238E27FC236}">
                <a16:creationId xmlns:a16="http://schemas.microsoft.com/office/drawing/2014/main" id="{7F4A4D28-1DF7-B20D-747D-89B2A93EA897}"/>
              </a:ext>
            </a:extLst>
          </p:cNvPr>
          <p:cNvGrpSpPr/>
          <p:nvPr/>
        </p:nvGrpSpPr>
        <p:grpSpPr>
          <a:xfrm>
            <a:off x="5656526" y="2492232"/>
            <a:ext cx="2472487" cy="2472486"/>
            <a:chOff x="5506662" y="2192757"/>
            <a:chExt cx="2472487" cy="2472486"/>
          </a:xfrm>
        </p:grpSpPr>
        <p:pic>
          <p:nvPicPr>
            <p:cNvPr id="8" name="Graphic 4" descr="Graphic 4"/>
            <p:cNvPicPr>
              <a:picLocks noChangeAspect="1"/>
            </p:cNvPicPr>
            <p:nvPr/>
          </p:nvPicPr>
          <p:blipFill>
            <a:blip r:embed="rId6"/>
            <a:stretch>
              <a:fillRect/>
            </a:stretch>
          </p:blipFill>
          <p:spPr>
            <a:xfrm>
              <a:off x="5506662" y="2192757"/>
              <a:ext cx="2472487" cy="2472486"/>
            </a:xfrm>
            <a:prstGeom prst="rect">
              <a:avLst/>
            </a:prstGeom>
            <a:ln w="12700">
              <a:miter lim="400000"/>
            </a:ln>
          </p:spPr>
        </p:pic>
        <p:sp>
          <p:nvSpPr>
            <p:cNvPr id="11" name="Rectangle 10"/>
            <p:cNvSpPr/>
            <p:nvPr/>
          </p:nvSpPr>
          <p:spPr>
            <a:xfrm>
              <a:off x="6309197" y="2297556"/>
              <a:ext cx="410690" cy="923330"/>
            </a:xfrm>
            <a:prstGeom prst="rect">
              <a:avLst/>
            </a:prstGeom>
            <a:noFill/>
          </p:spPr>
          <p:txBody>
            <a:bodyPr wrap="none" lIns="91440" tIns="45720" rIns="91440" bIns="45720">
              <a:spAutoFit/>
            </a:bodyPr>
            <a:lstStyle/>
            <a:p>
              <a:pPr algn="ctr"/>
              <a:r>
                <a:rPr lang="en-US" sz="540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pic>
        <p:nvPicPr>
          <p:cNvPr id="1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70832" y="6037362"/>
            <a:ext cx="609600" cy="609600"/>
          </a:xfrm>
          <a:prstGeom prst="rect">
            <a:avLst/>
          </a:prstGeom>
        </p:spPr>
      </p:pic>
      <p:sp>
        <p:nvSpPr>
          <p:cNvPr id="9" name="Rectangle 8">
            <a:extLst>
              <a:ext uri="{FF2B5EF4-FFF2-40B4-BE49-F238E27FC236}">
                <a16:creationId xmlns:a16="http://schemas.microsoft.com/office/drawing/2014/main" id="{BF6E49F0-AB3D-0284-84F9-B1E7D64CAA26}"/>
              </a:ext>
            </a:extLst>
          </p:cNvPr>
          <p:cNvSpPr/>
          <p:nvPr/>
        </p:nvSpPr>
        <p:spPr>
          <a:xfrm>
            <a:off x="243670" y="5985816"/>
            <a:ext cx="2364063" cy="5635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600" dirty="0">
                <a:solidFill>
                  <a:schemeClr val="tx1"/>
                </a:solidFill>
              </a:rPr>
              <a:t>Click the icon to hear </a:t>
            </a:r>
            <a:br>
              <a:rPr lang="en-US" sz="1600" dirty="0">
                <a:solidFill>
                  <a:schemeClr val="tx1"/>
                </a:solidFill>
              </a:rPr>
            </a:br>
            <a:r>
              <a:rPr lang="en-US" sz="1600" dirty="0">
                <a:solidFill>
                  <a:schemeClr val="tx1"/>
                </a:solidFill>
              </a:rPr>
              <a:t>narrated guidance.</a:t>
            </a:r>
          </a:p>
        </p:txBody>
      </p:sp>
    </p:spTree>
    <p:controls>
      <mc:AlternateContent xmlns:mc="http://schemas.openxmlformats.org/markup-compatibility/2006">
        <mc:Choice xmlns:v="urn:schemas-microsoft-com:vml" Requires="v">
          <p:control name="Image1" r:id="rId3" imgW="47520" imgH="47520"/>
        </mc:Choice>
        <mc:Fallback>
          <p:control name="Image1" r:id="rId3" imgW="47520" imgH="47520">
            <p:pic>
              <p:nvPicPr>
                <p:cNvPr id="4" name="Image1"/>
                <p:cNvPicPr>
                  <a:picLocks/>
                </p:cNvPicPr>
                <p:nvPr/>
              </p:nvPicPr>
              <p:blipFill>
                <a:blip r:embed="rId8"/>
                <a:stretch>
                  <a:fillRect/>
                </a:stretch>
              </p:blipFill>
              <p:spPr>
                <a:xfrm>
                  <a:off x="6719888" y="989013"/>
                  <a:ext cx="46037" cy="46037"/>
                </a:xfrm>
                <a:prstGeom prst="rect">
                  <a:avLst/>
                </a:prstGeom>
              </p:spPr>
            </p:pic>
          </p:control>
        </mc:Fallback>
      </mc:AlternateContent>
    </p:controls>
    <p:extLst>
      <p:ext uri="{BB962C8B-B14F-4D97-AF65-F5344CB8AC3E}">
        <p14:creationId xmlns:p14="http://schemas.microsoft.com/office/powerpoint/2010/main" val="56503806"/>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79"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3" name="6 month priority.jpeg" descr="6 month priority.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83" y="1219221"/>
            <a:ext cx="6593747" cy="4351340"/>
          </a:xfrm>
          <a:prstGeom prst="rect">
            <a:avLst/>
          </a:prstGeom>
          <a:ln w="12700">
            <a:miter lim="400000"/>
          </a:ln>
        </p:spPr>
      </p:pic>
      <p:sp>
        <p:nvSpPr>
          <p:cNvPr id="704" name="TextBox 6"/>
          <p:cNvSpPr txBox="1"/>
          <p:nvPr/>
        </p:nvSpPr>
        <p:spPr>
          <a:xfrm>
            <a:off x="2722650" y="5570561"/>
            <a:ext cx="349321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u="sng">
                <a:solidFill>
                  <a:srgbClr val="0000FF"/>
                </a:solidFill>
                <a:uFill>
                  <a:solidFill>
                    <a:srgbClr val="0000FF"/>
                  </a:solidFill>
                </a:uFill>
                <a:hlinkClick r:id="rId4"/>
              </a:defRPr>
            </a:lvl1pPr>
          </a:lstStyle>
          <a:p>
            <a:endParaRPr dirty="0">
              <a:solidFill>
                <a:schemeClr val="tx1"/>
              </a:solidFill>
              <a:hlinkClick r:id="rId4">
                <a:extLst>
                  <a:ext uri="{A12FA001-AC4F-418D-AE19-62706E023703}">
                    <ahyp:hlinkClr xmlns:ahyp="http://schemas.microsoft.com/office/drawing/2018/hyperlinkcolor" val="tx"/>
                  </a:ext>
                </a:extLst>
              </a:hlinkClick>
            </a:endParaRPr>
          </a:p>
        </p:txBody>
      </p:sp>
      <p:sp>
        <p:nvSpPr>
          <p:cNvPr id="6" name="TextBox 5">
            <a:extLst>
              <a:ext uri="{FF2B5EF4-FFF2-40B4-BE49-F238E27FC236}">
                <a16:creationId xmlns:a16="http://schemas.microsoft.com/office/drawing/2014/main" id="{92F391A7-599F-4A2C-86B4-2CEC182DCF03}"/>
              </a:ext>
            </a:extLst>
          </p:cNvPr>
          <p:cNvSpPr txBox="1"/>
          <p:nvPr/>
        </p:nvSpPr>
        <p:spPr>
          <a:xfrm>
            <a:off x="247926" y="6159510"/>
            <a:ext cx="494944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Source: </a:t>
            </a:r>
            <a:r>
              <a:rPr lang="en-US" sz="1400" i="1" dirty="0">
                <a:latin typeface="Arial" panose="020B0604020202020204" pitchFamily="34" charset="0"/>
                <a:cs typeface="Arial" panose="020B0604020202020204" pitchFamily="34" charset="0"/>
                <a:hlinkClick r:id="rId5"/>
              </a:rPr>
              <a:t>Bright Futures Guidelines</a:t>
            </a:r>
            <a:r>
              <a:rPr lang="en-US" sz="1400" dirty="0">
                <a:latin typeface="Arial" panose="020B0604020202020204" pitchFamily="34" charset="0"/>
                <a:cs typeface="Arial" panose="020B0604020202020204" pitchFamily="34" charset="0"/>
                <a:hlinkClick r:id="rId5"/>
              </a:rPr>
              <a:t>, 4th Edition: Infancy Visits</a:t>
            </a:r>
            <a:endParaRPr lang="en-US" sz="1400" dirty="0">
              <a:latin typeface="Arial" panose="020B0604020202020204" pitchFamily="34" charset="0"/>
              <a:cs typeface="Arial" panose="020B0604020202020204" pitchFamily="34" charset="0"/>
            </a:endParaRPr>
          </a:p>
        </p:txBody>
      </p:sp>
      <p:sp>
        <p:nvSpPr>
          <p:cNvPr id="2" name="Right Arrow 1"/>
          <p:cNvSpPr/>
          <p:nvPr/>
        </p:nvSpPr>
        <p:spPr>
          <a:xfrm>
            <a:off x="1015999" y="2663799"/>
            <a:ext cx="492267" cy="377371"/>
          </a:xfrm>
          <a:prstGeom prst="rightArrow">
            <a:avLst/>
          </a:prstGeom>
          <a:solidFill>
            <a:srgbClr val="FFFF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Right Arrow 7"/>
          <p:cNvSpPr/>
          <p:nvPr/>
        </p:nvSpPr>
        <p:spPr>
          <a:xfrm>
            <a:off x="1023259" y="3091973"/>
            <a:ext cx="492267" cy="377371"/>
          </a:xfrm>
          <a:prstGeom prst="rightArrow">
            <a:avLst/>
          </a:prstGeom>
          <a:solidFill>
            <a:srgbClr val="FFFF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369092" y="667751"/>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Developmental Surveillance</a:t>
            </a:r>
            <a:r>
              <a:rPr lang="en-US" sz="4400" baseline="30000" dirty="0"/>
              <a:t>5</a:t>
            </a:r>
            <a:endParaRPr sz="4400" baseline="30000" dirty="0"/>
          </a:p>
        </p:txBody>
      </p:sp>
      <p:pic>
        <p:nvPicPr>
          <p:cNvPr id="5" name="Milestones.jpeg" descr="Milestones.jpeg"/>
          <p:cNvPicPr>
            <a:picLocks noChangeAspect="1"/>
          </p:cNvPicPr>
          <p:nvPr/>
        </p:nvPicPr>
        <p:blipFill>
          <a:blip r:embed="rId3"/>
          <a:stretch>
            <a:fillRect/>
          </a:stretch>
        </p:blipFill>
        <p:spPr>
          <a:xfrm>
            <a:off x="1000630" y="1407210"/>
            <a:ext cx="3719936" cy="4714568"/>
          </a:xfrm>
          <a:prstGeom prst="rect">
            <a:avLst/>
          </a:prstGeom>
          <a:ln w="12700">
            <a:miter lim="400000"/>
          </a:ln>
        </p:spPr>
      </p:pic>
      <p:pic>
        <p:nvPicPr>
          <p:cNvPr id="3" name="Graphic 2" descr="Clipboard Checked with solid fill">
            <a:extLst>
              <a:ext uri="{FF2B5EF4-FFF2-40B4-BE49-F238E27FC236}">
                <a16:creationId xmlns:a16="http://schemas.microsoft.com/office/drawing/2014/main" id="{94F5F8D8-A202-A77D-3908-1C768E3889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8532" y="2040466"/>
            <a:ext cx="2777068" cy="2777068"/>
          </a:xfrm>
          <a:prstGeom prst="rect">
            <a:avLst/>
          </a:prstGeom>
        </p:spPr>
      </p:pic>
      <p:sp>
        <p:nvSpPr>
          <p:cNvPr id="2" name="TextBox 1">
            <a:extLst>
              <a:ext uri="{FF2B5EF4-FFF2-40B4-BE49-F238E27FC236}">
                <a16:creationId xmlns:a16="http://schemas.microsoft.com/office/drawing/2014/main" id="{77EA2080-80F8-776C-8223-374E16B6F22B}"/>
              </a:ext>
            </a:extLst>
          </p:cNvPr>
          <p:cNvSpPr txBox="1"/>
          <p:nvPr/>
        </p:nvSpPr>
        <p:spPr>
          <a:xfrm>
            <a:off x="247926" y="6159510"/>
            <a:ext cx="494944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Source: </a:t>
            </a:r>
            <a:r>
              <a:rPr lang="en-US" sz="1400" i="1" dirty="0">
                <a:latin typeface="Arial" panose="020B0604020202020204" pitchFamily="34" charset="0"/>
                <a:cs typeface="Arial" panose="020B0604020202020204" pitchFamily="34" charset="0"/>
                <a:hlinkClick r:id="rId6"/>
              </a:rPr>
              <a:t>Bright Futures Guidelines</a:t>
            </a:r>
            <a:r>
              <a:rPr lang="en-US" sz="1400" dirty="0">
                <a:latin typeface="Arial" panose="020B0604020202020204" pitchFamily="34" charset="0"/>
                <a:cs typeface="Arial" panose="020B0604020202020204" pitchFamily="34" charset="0"/>
                <a:hlinkClick r:id="rId6"/>
              </a:rPr>
              <a:t>, 4th Edition: Infancy Visits</a:t>
            </a:r>
            <a:endParaRPr lang="en-US" sz="14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Rectangle 5"/>
          <p:cNvSpPr txBox="1"/>
          <p:nvPr/>
        </p:nvSpPr>
        <p:spPr>
          <a:xfrm>
            <a:off x="827088" y="3519339"/>
            <a:ext cx="7486406"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i="1">
                <a:latin typeface="+mn-lt"/>
                <a:ea typeface="+mn-ea"/>
                <a:cs typeface="+mn-cs"/>
                <a:sym typeface="Helvetica"/>
              </a:defRPr>
            </a:lvl1pPr>
          </a:lstStyle>
          <a:p>
            <a:r>
              <a:rPr dirty="0">
                <a:latin typeface="Arial" panose="020B0604020202020204" pitchFamily="34" charset="0"/>
                <a:cs typeface="Arial" panose="020B0604020202020204" pitchFamily="34" charset="0"/>
              </a:rPr>
              <a:t>Note: The recommendations in this presentation/training do not indicate an exclusive course of treatment or serve as a standard of care. Variations, taking into account individual circumstances, may be appropriate.</a:t>
            </a:r>
          </a:p>
        </p:txBody>
      </p:sp>
      <p:sp>
        <p:nvSpPr>
          <p:cNvPr id="604" name="TextBox 6"/>
          <p:cNvSpPr txBox="1"/>
          <p:nvPr/>
        </p:nvSpPr>
        <p:spPr>
          <a:xfrm>
            <a:off x="828796" y="1618734"/>
            <a:ext cx="7486406"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latin typeface="+mn-lt"/>
                <a:ea typeface="+mn-ea"/>
                <a:cs typeface="+mn-cs"/>
                <a:sym typeface="Helvetica"/>
              </a:defRPr>
            </a:pPr>
            <a:r>
              <a:rPr dirty="0">
                <a:latin typeface="Arial" panose="020B0604020202020204" pitchFamily="34" charset="0"/>
                <a:cs typeface="Arial" panose="020B0604020202020204" pitchFamily="34" charset="0"/>
              </a:rPr>
              <a:t>Robert </a:t>
            </a:r>
            <a:r>
              <a:rPr lang="en-US" dirty="0">
                <a:latin typeface="Arial" panose="020B0604020202020204" pitchFamily="34" charset="0"/>
                <a:cs typeface="Arial" panose="020B0604020202020204" pitchFamily="34" charset="0"/>
              </a:rPr>
              <a:t>C. </a:t>
            </a:r>
            <a:r>
              <a:rPr dirty="0">
                <a:latin typeface="Arial" panose="020B0604020202020204" pitchFamily="34" charset="0"/>
                <a:cs typeface="Arial" panose="020B0604020202020204" pitchFamily="34" charset="0"/>
              </a:rPr>
              <a:t>Lee, DO, MS, FAAP</a:t>
            </a:r>
          </a:p>
          <a:p>
            <a:pPr>
              <a:defRPr>
                <a:latin typeface="Arial"/>
                <a:ea typeface="Arial"/>
                <a:cs typeface="Arial"/>
                <a:sym typeface="Arial"/>
              </a:defRPr>
            </a:pPr>
            <a:r>
              <a:rPr dirty="0">
                <a:latin typeface="Arial" panose="020B0604020202020204" pitchFamily="34" charset="0"/>
                <a:cs typeface="Arial" panose="020B0604020202020204" pitchFamily="34" charset="0"/>
              </a:rPr>
              <a:t>Assistant Professor of Pediatrics</a:t>
            </a:r>
            <a:endParaRPr lang="en-US" dirty="0">
              <a:latin typeface="Arial" panose="020B0604020202020204" pitchFamily="34" charset="0"/>
              <a:cs typeface="Arial" panose="020B0604020202020204" pitchFamily="34" charset="0"/>
            </a:endParaRPr>
          </a:p>
          <a:p>
            <a:pPr>
              <a:defRPr>
                <a:latin typeface="Arial"/>
                <a:ea typeface="Arial"/>
                <a:cs typeface="Arial"/>
                <a:sym typeface="Arial"/>
              </a:defRPr>
            </a:pPr>
            <a:r>
              <a:rPr dirty="0">
                <a:latin typeface="Arial" panose="020B0604020202020204" pitchFamily="34" charset="0"/>
                <a:cs typeface="Arial" panose="020B0604020202020204" pitchFamily="34" charset="0"/>
              </a:rPr>
              <a:t>Associate </a:t>
            </a:r>
            <a:r>
              <a:rPr lang="en-US" dirty="0">
                <a:latin typeface="Arial" panose="020B0604020202020204" pitchFamily="34" charset="0"/>
                <a:cs typeface="Arial" panose="020B0604020202020204" pitchFamily="34" charset="0"/>
              </a:rPr>
              <a:t>Residency </a:t>
            </a:r>
            <a:r>
              <a:rPr dirty="0">
                <a:latin typeface="Arial" panose="020B0604020202020204" pitchFamily="34" charset="0"/>
                <a:cs typeface="Arial" panose="020B0604020202020204" pitchFamily="34" charset="0"/>
              </a:rPr>
              <a:t>Program Director</a:t>
            </a:r>
            <a:endParaRPr lang="en-US" dirty="0">
              <a:latin typeface="Arial" panose="020B0604020202020204" pitchFamily="34" charset="0"/>
              <a:cs typeface="Arial" panose="020B0604020202020204" pitchFamily="34" charset="0"/>
            </a:endParaRPr>
          </a:p>
          <a:p>
            <a:pPr>
              <a:defRPr>
                <a:latin typeface="Arial"/>
                <a:ea typeface="Arial"/>
                <a:cs typeface="Arial"/>
                <a:sym typeface="Arial"/>
              </a:defRPr>
            </a:pPr>
            <a:r>
              <a:rPr lang="en-US" dirty="0">
                <a:latin typeface="Arial" panose="020B0604020202020204" pitchFamily="34" charset="0"/>
                <a:cs typeface="Arial" panose="020B0604020202020204" pitchFamily="34" charset="0"/>
              </a:rPr>
              <a:t>N</a:t>
            </a:r>
            <a:r>
              <a:rPr dirty="0">
                <a:latin typeface="Arial" panose="020B0604020202020204" pitchFamily="34" charset="0"/>
                <a:cs typeface="Arial" panose="020B0604020202020204" pitchFamily="34" charset="0"/>
              </a:rPr>
              <a:t>YU Long Island School of Medicine</a:t>
            </a:r>
          </a:p>
          <a:p>
            <a:pPr>
              <a:defRPr>
                <a:latin typeface="+mn-lt"/>
                <a:ea typeface="+mn-ea"/>
                <a:cs typeface="+mn-cs"/>
                <a:sym typeface="Helvetica"/>
              </a:defRPr>
            </a:pPr>
            <a:endParaRPr dirty="0">
              <a:latin typeface="Arial" panose="020B0604020202020204" pitchFamily="34" charset="0"/>
              <a:cs typeface="Arial" panose="020B0604020202020204" pitchFamily="34" charset="0"/>
            </a:endParaRPr>
          </a:p>
          <a:p>
            <a:pPr>
              <a:defRPr b="1">
                <a:latin typeface="+mn-lt"/>
                <a:ea typeface="+mn-ea"/>
                <a:cs typeface="+mn-cs"/>
                <a:sym typeface="Helvetica"/>
              </a:defRPr>
            </a:pPr>
            <a:r>
              <a:rPr dirty="0">
                <a:latin typeface="Arial" panose="020B0604020202020204" pitchFamily="34" charset="0"/>
                <a:cs typeface="Arial" panose="020B0604020202020204" pitchFamily="34" charset="0"/>
              </a:rPr>
              <a:t>I have nothing to disclose</a:t>
            </a:r>
          </a:p>
        </p:txBody>
      </p:sp>
      <p:sp>
        <p:nvSpPr>
          <p:cNvPr id="605" name="TextBox 9"/>
          <p:cNvSpPr txBox="1"/>
          <p:nvPr/>
        </p:nvSpPr>
        <p:spPr>
          <a:xfrm>
            <a:off x="509065" y="5545271"/>
            <a:ext cx="4159327"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800"/>
              </a:spcBef>
              <a:defRPr sz="1000">
                <a:latin typeface="Arial"/>
                <a:ea typeface="Arial"/>
                <a:cs typeface="Arial"/>
                <a:sym typeface="Arial"/>
              </a:defRPr>
            </a:pPr>
            <a:r>
              <a:rPr dirty="0"/>
              <a:t>This program is supported by the Health Resources and Services Administration (HRSA) of the US Department of Health and Human Services (HHS) as part of an award totaling $5,000,000 with 10 percent financed with non-governmental sources. The contents are those of the author(s) and do not necessarily represent the official views of, nor an endorsement, by HRSA, HHS, or the US Government. For more information, please visit </a:t>
            </a:r>
            <a:r>
              <a:rPr u="sng" dirty="0">
                <a:solidFill>
                  <a:srgbClr val="0000FF"/>
                </a:solidFill>
                <a:uFill>
                  <a:solidFill>
                    <a:srgbClr val="0000FF"/>
                  </a:solidFill>
                </a:uFill>
                <a:hlinkClick r:id="rId3"/>
              </a:rPr>
              <a:t>HRSA.gov</a:t>
            </a:r>
            <a:r>
              <a:rPr dirty="0"/>
              <a:t>.</a:t>
            </a:r>
          </a:p>
        </p:txBody>
      </p:sp>
      <p:sp>
        <p:nvSpPr>
          <p:cNvPr id="606" name="TextBox 8"/>
          <p:cNvSpPr txBox="1"/>
          <p:nvPr/>
        </p:nvSpPr>
        <p:spPr>
          <a:xfrm>
            <a:off x="828796" y="4567995"/>
            <a:ext cx="7486406"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800"/>
              </a:spcBef>
              <a:defRPr sz="1200" b="1" u="sng">
                <a:solidFill>
                  <a:srgbClr val="0563C1"/>
                </a:solidFill>
                <a:latin typeface="+mn-lt"/>
                <a:ea typeface="+mn-ea"/>
                <a:cs typeface="+mn-cs"/>
                <a:sym typeface="Helvetica"/>
              </a:defRPr>
            </a:pPr>
            <a:r>
              <a:rPr lang="en-US" b="1" u="none" dirty="0">
                <a:solidFill>
                  <a:srgbClr val="000000"/>
                </a:solidFill>
                <a:latin typeface="Arial" panose="020B0604020202020204" pitchFamily="34" charset="0"/>
                <a:cs typeface="Arial" panose="020B0604020202020204" pitchFamily="34" charset="0"/>
              </a:rPr>
              <a:t>Citation: </a:t>
            </a:r>
            <a:r>
              <a:rPr b="0" u="none" dirty="0">
                <a:solidFill>
                  <a:srgbClr val="000000"/>
                </a:solidFill>
                <a:latin typeface="Arial" panose="020B0604020202020204" pitchFamily="34" charset="0"/>
                <a:cs typeface="Arial" panose="020B0604020202020204" pitchFamily="34" charset="0"/>
              </a:rPr>
              <a:t>If you plan to use this resource, please cite or credit as: Lee, R</a:t>
            </a:r>
            <a:r>
              <a:rPr lang="en-US" b="0" u="none" dirty="0">
                <a:solidFill>
                  <a:srgbClr val="000000"/>
                </a:solidFill>
                <a:latin typeface="Arial" panose="020B0604020202020204" pitchFamily="34" charset="0"/>
                <a:cs typeface="Arial" panose="020B0604020202020204" pitchFamily="34" charset="0"/>
              </a:rPr>
              <a:t>C</a:t>
            </a:r>
            <a:r>
              <a:rPr b="0" u="none" dirty="0">
                <a:solidFill>
                  <a:srgbClr val="000000"/>
                </a:solidFill>
                <a:latin typeface="Arial" panose="020B0604020202020204" pitchFamily="34" charset="0"/>
                <a:cs typeface="Arial" panose="020B0604020202020204" pitchFamily="34" charset="0"/>
              </a:rPr>
              <a:t> (20</a:t>
            </a:r>
            <a:r>
              <a:rPr lang="en-US" b="0" u="none" dirty="0">
                <a:solidFill>
                  <a:srgbClr val="000000"/>
                </a:solidFill>
                <a:latin typeface="Arial" panose="020B0604020202020204" pitchFamily="34" charset="0"/>
                <a:cs typeface="Arial" panose="020B0604020202020204" pitchFamily="34" charset="0"/>
              </a:rPr>
              <a:t>2</a:t>
            </a:r>
            <a:r>
              <a:rPr b="0" u="none" dirty="0">
                <a:solidFill>
                  <a:srgbClr val="000000"/>
                </a:solidFill>
                <a:latin typeface="Arial" panose="020B0604020202020204" pitchFamily="34" charset="0"/>
                <a:cs typeface="Arial" panose="020B0604020202020204" pitchFamily="34" charset="0"/>
              </a:rPr>
              <a:t>2) </a:t>
            </a:r>
            <a:r>
              <a:rPr b="0" i="1" u="none" dirty="0">
                <a:solidFill>
                  <a:srgbClr val="000000"/>
                </a:solidFill>
                <a:latin typeface="Arial" panose="020B0604020202020204" pitchFamily="34" charset="0"/>
                <a:cs typeface="Arial" panose="020B0604020202020204" pitchFamily="34" charset="0"/>
              </a:rPr>
              <a:t>Bright Futures:</a:t>
            </a:r>
            <a:r>
              <a:rPr b="0" u="none" dirty="0">
                <a:solidFill>
                  <a:srgbClr val="000000"/>
                </a:solidFill>
                <a:latin typeface="Arial" panose="020B0604020202020204" pitchFamily="34" charset="0"/>
                <a:cs typeface="Arial" panose="020B0604020202020204" pitchFamily="34" charset="0"/>
              </a:rPr>
              <a:t> </a:t>
            </a:r>
            <a:r>
              <a:rPr b="0" i="1" u="none" dirty="0">
                <a:solidFill>
                  <a:srgbClr val="000000"/>
                </a:solidFill>
                <a:latin typeface="Arial" panose="020B0604020202020204" pitchFamily="34" charset="0"/>
                <a:cs typeface="Arial" panose="020B0604020202020204" pitchFamily="34" charset="0"/>
              </a:rPr>
              <a:t>Promoting Social</a:t>
            </a:r>
            <a:r>
              <a:rPr lang="en-US" b="0" i="1" u="none" dirty="0">
                <a:solidFill>
                  <a:srgbClr val="000000"/>
                </a:solidFill>
                <a:latin typeface="Arial" panose="020B0604020202020204" pitchFamily="34" charset="0"/>
                <a:cs typeface="Arial" panose="020B0604020202020204" pitchFamily="34" charset="0"/>
              </a:rPr>
              <a:t>-</a:t>
            </a:r>
            <a:r>
              <a:rPr b="0" i="1" u="none" dirty="0">
                <a:solidFill>
                  <a:srgbClr val="000000"/>
                </a:solidFill>
                <a:latin typeface="Arial" panose="020B0604020202020204" pitchFamily="34" charset="0"/>
                <a:cs typeface="Arial" panose="020B0604020202020204" pitchFamily="34" charset="0"/>
              </a:rPr>
              <a:t>Emotional Health In Infancy</a:t>
            </a:r>
            <a:r>
              <a:rPr b="0" u="none" dirty="0">
                <a:solidFill>
                  <a:srgbClr val="000000"/>
                </a:solidFill>
                <a:latin typeface="Arial" panose="020B0604020202020204" pitchFamily="34" charset="0"/>
                <a:cs typeface="Arial" panose="020B0604020202020204" pitchFamily="34" charset="0"/>
              </a:rPr>
              <a:t> [PowerPoint Slides]. 202</a:t>
            </a:r>
            <a:r>
              <a:rPr lang="en-US" b="0" u="none" dirty="0">
                <a:solidFill>
                  <a:srgbClr val="000000"/>
                </a:solidFill>
                <a:latin typeface="Arial" panose="020B0604020202020204" pitchFamily="34" charset="0"/>
                <a:cs typeface="Arial" panose="020B0604020202020204" pitchFamily="34" charset="0"/>
              </a:rPr>
              <a:t>2</a:t>
            </a:r>
            <a:r>
              <a:rPr b="0" u="none" dirty="0">
                <a:solidFill>
                  <a:srgbClr val="000000"/>
                </a:solidFill>
                <a:latin typeface="Arial" panose="020B0604020202020204" pitchFamily="34" charset="0"/>
                <a:cs typeface="Arial" panose="020B0604020202020204" pitchFamily="34" charset="0"/>
              </a:rPr>
              <a:t>. Accessed &lt;date&gt;. </a:t>
            </a:r>
            <a:r>
              <a:rPr lang="en-US" b="0" dirty="0">
                <a:solidFill>
                  <a:srgbClr val="0000FF"/>
                </a:solidFill>
                <a:uFill>
                  <a:solidFill>
                    <a:srgbClr val="0000FF"/>
                  </a:solidFill>
                </a:uFill>
                <a:latin typeface="Arial" panose="020B0604020202020204" pitchFamily="34" charset="0"/>
                <a:cs typeface="Arial" panose="020B0604020202020204" pitchFamily="34" charset="0"/>
                <a:hlinkClick r:id="rId4"/>
              </a:rPr>
              <a:t>https://www.aap.org/en/practice-management/bright-futures/bright-futures-in-clinical-practice/bright-futures-educational-resources/</a:t>
            </a:r>
            <a:endParaRPr b="0" dirty="0">
              <a:solidFill>
                <a:srgbClr val="0000FF"/>
              </a:solidFill>
              <a:uFill>
                <a:solidFill>
                  <a:srgbClr val="0000FF"/>
                </a:solidFill>
              </a:uFill>
              <a:latin typeface="Arial" panose="020B0604020202020204" pitchFamily="34" charset="0"/>
              <a:cs typeface="Arial" panose="020B0604020202020204" pitchFamily="34" charset="0"/>
              <a:hlinkClick r:id="rId5"/>
            </a:endParaRPr>
          </a:p>
        </p:txBody>
      </p:sp>
      <p:sp>
        <p:nvSpPr>
          <p:cNvPr id="7"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lang="en-US" dirty="0"/>
              <a:t>Author &amp; Disclosure Information</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ontent Placeholder 3"/>
          <p:cNvSpPr txBox="1">
            <a:spLocks noGrp="1"/>
          </p:cNvSpPr>
          <p:nvPr>
            <p:ph type="body" sz="half" idx="1"/>
          </p:nvPr>
        </p:nvSpPr>
        <p:spPr>
          <a:xfrm>
            <a:off x="873546" y="2047810"/>
            <a:ext cx="6292998" cy="3335073"/>
          </a:xfrm>
          <a:prstGeom prst="rect">
            <a:avLst/>
          </a:prstGeom>
          <a:solidFill>
            <a:srgbClr val="FFFFFF"/>
          </a:solidFill>
        </p:spPr>
        <p:txBody>
          <a:bodyPr>
            <a:normAutofit/>
          </a:bodyPr>
          <a:lstStyle/>
          <a:p>
            <a:pPr marL="0" indent="0" algn="ctr">
              <a:lnSpc>
                <a:spcPct val="100000"/>
              </a:lnSpc>
              <a:buNone/>
              <a:defRPr sz="2000" b="1">
                <a:uFill>
                  <a:solidFill>
                    <a:srgbClr val="000000"/>
                  </a:solidFill>
                </a:uFill>
                <a:latin typeface="Arial"/>
                <a:ea typeface="Arial"/>
                <a:cs typeface="Arial"/>
                <a:sym typeface="Arial"/>
              </a:defRPr>
            </a:pPr>
            <a:r>
              <a:rPr lang="en-US" sz="2400" dirty="0">
                <a:latin typeface="Arial" panose="020B0604020202020204" pitchFamily="34" charset="0"/>
                <a:cs typeface="Arial" panose="020B0604020202020204" pitchFamily="34" charset="0"/>
              </a:rPr>
              <a:t>Knowledge Questions</a:t>
            </a:r>
            <a:endParaRPr lang="en-US" sz="2400" dirty="0">
              <a:latin typeface="Arial" panose="020B0604020202020204" pitchFamily="34" charset="0"/>
              <a:ea typeface="Alegreya Sans"/>
              <a:cs typeface="Arial" panose="020B0604020202020204" pitchFamily="34" charset="0"/>
              <a:sym typeface="Alegreya Sans"/>
            </a:endParaRPr>
          </a:p>
          <a:p>
            <a:pPr>
              <a:lnSpc>
                <a:spcPct val="100000"/>
              </a:lnSpc>
              <a:buFont typeface="Arial" panose="020B0604020202020204" pitchFamily="34" charset="0"/>
              <a:buChar char="•"/>
              <a:defRPr sz="2000">
                <a:uFill>
                  <a:solidFill>
                    <a:srgbClr val="000000"/>
                  </a:solidFill>
                </a:uFill>
                <a:latin typeface="Arial"/>
                <a:ea typeface="Arial"/>
                <a:cs typeface="Arial"/>
                <a:sym typeface="Arial"/>
              </a:defRPr>
            </a:pPr>
            <a:r>
              <a:rPr lang="en-US" sz="2400" dirty="0">
                <a:latin typeface="Arial" panose="020B0604020202020204" pitchFamily="34" charset="0"/>
                <a:cs typeface="Arial" panose="020B0604020202020204" pitchFamily="34" charset="0"/>
              </a:rPr>
              <a:t>Based on the parent’s concerns and your assessment, what aspects of anticipatory guidance for this family would you highlight?</a:t>
            </a:r>
            <a:endParaRPr lang="en-US" sz="2400" dirty="0">
              <a:latin typeface="Arial" panose="020B0604020202020204" pitchFamily="34" charset="0"/>
              <a:ea typeface="Alegreya Sans"/>
              <a:cs typeface="Arial" panose="020B0604020202020204" pitchFamily="34" charset="0"/>
              <a:sym typeface="Alegreya Sans"/>
            </a:endParaRPr>
          </a:p>
          <a:p>
            <a:pPr>
              <a:lnSpc>
                <a:spcPct val="100000"/>
              </a:lnSpc>
              <a:buFont typeface="Arial" panose="020B0604020202020204" pitchFamily="34" charset="0"/>
              <a:buChar char="•"/>
              <a:defRPr sz="2000">
                <a:uFill>
                  <a:solidFill>
                    <a:srgbClr val="000000"/>
                  </a:solidFill>
                </a:uFill>
                <a:latin typeface="Arial"/>
                <a:ea typeface="Arial"/>
                <a:cs typeface="Arial"/>
                <a:sym typeface="Arial"/>
              </a:defRPr>
            </a:pPr>
            <a:r>
              <a:rPr lang="en-US" sz="2400" dirty="0">
                <a:latin typeface="Arial" panose="020B0604020202020204" pitchFamily="34" charset="0"/>
                <a:cs typeface="Arial" panose="020B0604020202020204" pitchFamily="34" charset="0"/>
              </a:rPr>
              <a:t>What developmental milestones would you encourage the family to expect over the next several months?</a:t>
            </a:r>
            <a:endParaRPr lang="en-US" sz="2400" dirty="0">
              <a:solidFill>
                <a:srgbClr val="FF0000"/>
              </a:solidFill>
            </a:endParaRPr>
          </a:p>
        </p:txBody>
      </p:sp>
      <p:sp>
        <p:nvSpPr>
          <p:cNvPr id="6" name="Title 1"/>
          <p:cNvSpPr txBox="1"/>
          <p:nvPr/>
        </p:nvSpPr>
        <p:spPr>
          <a:xfrm>
            <a:off x="369092" y="893388"/>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Anticipatory Guidance</a:t>
            </a:r>
            <a:endParaRPr sz="4400" dirty="0"/>
          </a:p>
        </p:txBody>
      </p:sp>
      <p:pic>
        <p:nvPicPr>
          <p:cNvPr id="5" name="Content Placeholder 13" descr="Content Placeholder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6429" y="1613274"/>
            <a:ext cx="961379" cy="4351338"/>
          </a:xfrm>
          <a:prstGeom prst="rect">
            <a:avLst/>
          </a:prstGeom>
          <a:ln w="12700">
            <a:miter lim="400000"/>
          </a:ln>
        </p:spPr>
      </p:pic>
    </p:spTree>
    <p:extLst>
      <p:ext uri="{BB962C8B-B14F-4D97-AF65-F5344CB8AC3E}">
        <p14:creationId xmlns:p14="http://schemas.microsoft.com/office/powerpoint/2010/main" val="39415623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ontent Placeholder 3"/>
          <p:cNvSpPr txBox="1">
            <a:spLocks noGrp="1"/>
          </p:cNvSpPr>
          <p:nvPr>
            <p:ph type="body" sz="half" idx="1"/>
          </p:nvPr>
        </p:nvSpPr>
        <p:spPr>
          <a:xfrm>
            <a:off x="438851" y="2053737"/>
            <a:ext cx="6292998" cy="2750525"/>
          </a:xfrm>
          <a:prstGeom prst="rect">
            <a:avLst/>
          </a:prstGeom>
          <a:solidFill>
            <a:srgbClr val="FFFFFF"/>
          </a:solidFill>
        </p:spPr>
        <p:txBody>
          <a:bodyPr>
            <a:normAutofit/>
          </a:bodyPr>
          <a:lstStyle/>
          <a:p>
            <a:pPr>
              <a:lnSpc>
                <a:spcPct val="100000"/>
              </a:lnSpc>
              <a:buFont typeface="Wingdings" panose="05000000000000000000" pitchFamily="2" charset="2"/>
              <a:buChar char="ü"/>
              <a:defRPr sz="2400">
                <a:latin typeface="Arial"/>
                <a:ea typeface="Arial"/>
                <a:cs typeface="Arial"/>
                <a:sym typeface="Arial"/>
              </a:defRPr>
            </a:pPr>
            <a:endParaRPr lang="en-US" sz="2100" dirty="0"/>
          </a:p>
          <a:p>
            <a:pPr>
              <a:lnSpc>
                <a:spcPct val="100000"/>
              </a:lnSpc>
              <a:buFont typeface="Wingdings" panose="05000000000000000000" pitchFamily="2" charset="2"/>
              <a:buChar char="ü"/>
              <a:defRPr sz="2400">
                <a:latin typeface="Arial"/>
                <a:ea typeface="Arial"/>
                <a:cs typeface="Arial"/>
                <a:sym typeface="Arial"/>
              </a:defRPr>
            </a:pPr>
            <a:r>
              <a:rPr lang="en-US" sz="2100" dirty="0"/>
              <a:t> </a:t>
            </a:r>
            <a:r>
              <a:rPr lang="en-US" sz="2400" dirty="0"/>
              <a:t>Discuss living situation and food security</a:t>
            </a:r>
          </a:p>
          <a:p>
            <a:pPr>
              <a:lnSpc>
                <a:spcPct val="100000"/>
              </a:lnSpc>
              <a:buFont typeface="Wingdings" panose="05000000000000000000" pitchFamily="2" charset="2"/>
              <a:buChar char="ü"/>
              <a:defRPr sz="2400">
                <a:latin typeface="Arial"/>
                <a:ea typeface="Arial"/>
                <a:cs typeface="Arial"/>
                <a:sym typeface="Arial"/>
              </a:defRPr>
            </a:pPr>
            <a:r>
              <a:rPr lang="en-US" sz="2400" dirty="0"/>
              <a:t> Discuss postpartum depression</a:t>
            </a:r>
          </a:p>
          <a:p>
            <a:pPr>
              <a:lnSpc>
                <a:spcPct val="100000"/>
              </a:lnSpc>
              <a:buFont typeface="Wingdings" panose="05000000000000000000" pitchFamily="2" charset="2"/>
              <a:buChar char="ü"/>
              <a:defRPr sz="2400">
                <a:latin typeface="Arial"/>
                <a:ea typeface="Arial"/>
                <a:cs typeface="Arial"/>
                <a:sym typeface="Arial"/>
              </a:defRPr>
            </a:pPr>
            <a:r>
              <a:rPr lang="en-US" sz="2400" dirty="0"/>
              <a:t> Discuss infant behavior and development</a:t>
            </a:r>
            <a:endParaRPr lang="en-US" sz="2400" dirty="0">
              <a:solidFill>
                <a:srgbClr val="FF0000"/>
              </a:solidFill>
            </a:endParaRPr>
          </a:p>
          <a:p>
            <a:pPr marL="380999" lvl="1" indent="0">
              <a:lnSpc>
                <a:spcPct val="100000"/>
              </a:lnSpc>
              <a:buNone/>
              <a:defRPr sz="2000">
                <a:uFill>
                  <a:solidFill>
                    <a:srgbClr val="000000"/>
                  </a:solidFill>
                </a:uFill>
              </a:defRPr>
            </a:pPr>
            <a:endParaRPr lang="en-US" sz="2100" dirty="0"/>
          </a:p>
          <a:p>
            <a:pPr marL="380999" lvl="1" indent="0">
              <a:lnSpc>
                <a:spcPct val="100000"/>
              </a:lnSpc>
              <a:buNone/>
              <a:defRPr sz="2000">
                <a:uFill>
                  <a:solidFill>
                    <a:srgbClr val="000000"/>
                  </a:solidFill>
                </a:uFill>
              </a:defRPr>
            </a:pPr>
            <a:endParaRPr lang="en-US" sz="2100" dirty="0">
              <a:solidFill>
                <a:srgbClr val="FF0000"/>
              </a:solidFill>
            </a:endParaRPr>
          </a:p>
        </p:txBody>
      </p:sp>
      <p:sp>
        <p:nvSpPr>
          <p:cNvPr id="6" name="Title 1"/>
          <p:cNvSpPr txBox="1"/>
          <p:nvPr/>
        </p:nvSpPr>
        <p:spPr>
          <a:xfrm>
            <a:off x="369092" y="893386"/>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Anticipatory Guidance Feedback</a:t>
            </a:r>
            <a:endParaRPr sz="4400" dirty="0"/>
          </a:p>
        </p:txBody>
      </p:sp>
      <p:pic>
        <p:nvPicPr>
          <p:cNvPr id="8" name="Content Placeholder 11" descr="Content Placeholder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9484" y="1613274"/>
            <a:ext cx="1575665" cy="4351340"/>
          </a:xfrm>
          <a:prstGeom prst="rect">
            <a:avLst/>
          </a:prstGeom>
          <a:ln w="12700">
            <a:miter lim="400000"/>
          </a:ln>
        </p:spPr>
      </p:pic>
      <p:sp>
        <p:nvSpPr>
          <p:cNvPr id="9" name="TextBox 1"/>
          <p:cNvSpPr txBox="1"/>
          <p:nvPr/>
        </p:nvSpPr>
        <p:spPr>
          <a:xfrm>
            <a:off x="438851" y="5888581"/>
            <a:ext cx="4814829"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indent="-114301">
              <a:defRPr sz="2000">
                <a:uFill>
                  <a:solidFill>
                    <a:srgbClr val="000000"/>
                  </a:solidFill>
                </a:uFill>
              </a:defRPr>
            </a:pPr>
            <a:r>
              <a:rPr lang="en-US" sz="1400" dirty="0">
                <a:latin typeface="Arial" panose="020B0604020202020204" pitchFamily="34" charset="0"/>
                <a:cs typeface="Arial" panose="020B0604020202020204" pitchFamily="34" charset="0"/>
              </a:rPr>
              <a:t>Sample questions for each topic can be found in: </a:t>
            </a:r>
            <a:r>
              <a:rPr lang="en-US" sz="1400" i="1" u="sng" dirty="0">
                <a:solidFill>
                  <a:srgbClr val="0000FF"/>
                </a:solidFill>
                <a:uFill>
                  <a:solidFill>
                    <a:srgbClr val="0000FF"/>
                  </a:solidFill>
                </a:uFill>
                <a:latin typeface="Arial" panose="020B0604020202020204" pitchFamily="34" charset="0"/>
                <a:cs typeface="Arial" panose="020B0604020202020204" pitchFamily="34" charset="0"/>
                <a:hlinkClick r:id="rId4"/>
              </a:rPr>
              <a:t>Bright Futures Guidelines</a:t>
            </a:r>
            <a:r>
              <a:rPr lang="en-US" sz="1400" u="sng" dirty="0">
                <a:solidFill>
                  <a:srgbClr val="0000FF"/>
                </a:solidFill>
                <a:uFill>
                  <a:solidFill>
                    <a:srgbClr val="0000FF"/>
                  </a:solidFill>
                </a:uFill>
                <a:latin typeface="Arial" panose="020B0604020202020204" pitchFamily="34" charset="0"/>
                <a:cs typeface="Arial" panose="020B0604020202020204" pitchFamily="34" charset="0"/>
                <a:hlinkClick r:id="rId4"/>
              </a:rPr>
              <a:t>, 4th Edition: Infancy Visits</a:t>
            </a:r>
            <a:endParaRPr lang="en-US" sz="1400" u="sng" dirty="0">
              <a:solidFill>
                <a:srgbClr val="0000FF"/>
              </a:solidFill>
              <a:uFill>
                <a:solidFill>
                  <a:srgbClr val="0000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3595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 name="Anticipatory Guidance 1.jpeg" descr="Anticipatory Guidance 1.jpeg"/>
          <p:cNvPicPr>
            <a:picLocks noChangeAspect="1"/>
          </p:cNvPicPr>
          <p:nvPr/>
        </p:nvPicPr>
        <p:blipFill>
          <a:blip r:embed="rId5"/>
          <a:stretch>
            <a:fillRect/>
          </a:stretch>
        </p:blipFill>
        <p:spPr>
          <a:xfrm>
            <a:off x="917224" y="1482399"/>
            <a:ext cx="7058347" cy="1600722"/>
          </a:xfrm>
          <a:prstGeom prst="rect">
            <a:avLst/>
          </a:prstGeom>
          <a:ln w="12700">
            <a:miter lim="400000"/>
          </a:ln>
        </p:spPr>
      </p:pic>
      <p:pic>
        <p:nvPicPr>
          <p:cNvPr id="728" name="Anticipatory Guidance 2.jpeg" descr="Anticipatory Guidance 2.jpeg"/>
          <p:cNvPicPr>
            <a:picLocks noChangeAspect="1"/>
          </p:cNvPicPr>
          <p:nvPr/>
        </p:nvPicPr>
        <p:blipFill>
          <a:blip r:embed="rId6"/>
          <a:stretch>
            <a:fillRect/>
          </a:stretch>
        </p:blipFill>
        <p:spPr>
          <a:xfrm>
            <a:off x="899971" y="3065811"/>
            <a:ext cx="7306134" cy="1285249"/>
          </a:xfrm>
          <a:prstGeom prst="rect">
            <a:avLst/>
          </a:prstGeom>
          <a:ln w="12700">
            <a:miter lim="400000"/>
          </a:ln>
        </p:spPr>
      </p:pic>
      <p:pic>
        <p:nvPicPr>
          <p:cNvPr id="729" name="Anticipatory Guidance 3.jpeg" descr="Anticipatory Guidance 3.jpeg"/>
          <p:cNvPicPr>
            <a:picLocks noChangeAspect="1"/>
          </p:cNvPicPr>
          <p:nvPr/>
        </p:nvPicPr>
        <p:blipFill>
          <a:blip r:embed="rId7"/>
          <a:stretch>
            <a:fillRect/>
          </a:stretch>
        </p:blipFill>
        <p:spPr>
          <a:xfrm>
            <a:off x="917224" y="4299301"/>
            <a:ext cx="7012590" cy="1894533"/>
          </a:xfrm>
          <a:prstGeom prst="rect">
            <a:avLst/>
          </a:prstGeom>
          <a:ln w="12700">
            <a:miter lim="400000"/>
          </a:ln>
        </p:spPr>
      </p:pic>
      <p:sp>
        <p:nvSpPr>
          <p:cNvPr id="7"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Anticipatory Guidance</a:t>
            </a:r>
            <a:r>
              <a:rPr lang="en-US" sz="4400" baseline="30000" dirty="0"/>
              <a:t>5</a:t>
            </a:r>
            <a:endParaRPr sz="4400" baseline="30000" dirty="0"/>
          </a:p>
        </p:txBody>
      </p:sp>
      <p:sp>
        <p:nvSpPr>
          <p:cNvPr id="8" name="TextBox 7">
            <a:extLst>
              <a:ext uri="{FF2B5EF4-FFF2-40B4-BE49-F238E27FC236}">
                <a16:creationId xmlns:a16="http://schemas.microsoft.com/office/drawing/2014/main" id="{92F391A7-599F-4A2C-86B4-2CEC182DCF03}"/>
              </a:ext>
            </a:extLst>
          </p:cNvPr>
          <p:cNvSpPr txBox="1"/>
          <p:nvPr/>
        </p:nvSpPr>
        <p:spPr>
          <a:xfrm>
            <a:off x="5412455" y="5954242"/>
            <a:ext cx="3541764"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Source: </a:t>
            </a:r>
            <a:r>
              <a:rPr lang="en-US" sz="1000" i="1" dirty="0">
                <a:latin typeface="Arial" panose="020B0604020202020204" pitchFamily="34" charset="0"/>
                <a:cs typeface="Arial" panose="020B0604020202020204" pitchFamily="34" charset="0"/>
                <a:hlinkClick r:id="rId8"/>
              </a:rPr>
              <a:t>Bright Futures Guidelines</a:t>
            </a:r>
            <a:r>
              <a:rPr lang="en-US" sz="1000" dirty="0">
                <a:latin typeface="Arial" panose="020B0604020202020204" pitchFamily="34" charset="0"/>
                <a:cs typeface="Arial" panose="020B0604020202020204" pitchFamily="34" charset="0"/>
                <a:hlinkClick r:id="rId8"/>
              </a:rPr>
              <a:t>, 4th Edition: Infancy Visits</a:t>
            </a:r>
            <a:endParaRPr lang="en-US" sz="1000" dirty="0">
              <a:latin typeface="Arial" panose="020B0604020202020204" pitchFamily="34" charset="0"/>
              <a:cs typeface="Arial" panose="020B0604020202020204" pitchFamily="34" charset="0"/>
            </a:endParaRPr>
          </a:p>
        </p:txBody>
      </p:sp>
      <p:pic>
        <p:nvPicPr>
          <p:cNvPr id="2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822944" y="6200459"/>
            <a:ext cx="590107" cy="590107"/>
          </a:xfrm>
          <a:prstGeom prst="rect">
            <a:avLst/>
          </a:prstGeom>
        </p:spPr>
      </p:pic>
      <p:sp>
        <p:nvSpPr>
          <p:cNvPr id="9" name="Rectangle 8">
            <a:extLst>
              <a:ext uri="{FF2B5EF4-FFF2-40B4-BE49-F238E27FC236}">
                <a16:creationId xmlns:a16="http://schemas.microsoft.com/office/drawing/2014/main" id="{999DED92-1AF4-455D-A600-C288C93B3FEE}"/>
              </a:ext>
            </a:extLst>
          </p:cNvPr>
          <p:cNvSpPr/>
          <p:nvPr/>
        </p:nvSpPr>
        <p:spPr>
          <a:xfrm>
            <a:off x="313739" y="6211086"/>
            <a:ext cx="2364063" cy="5635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600" dirty="0">
                <a:solidFill>
                  <a:schemeClr val="tx1"/>
                </a:solidFill>
              </a:rPr>
              <a:t>Click the icon to hear </a:t>
            </a:r>
            <a:br>
              <a:rPr lang="en-US" sz="1600" dirty="0">
                <a:solidFill>
                  <a:schemeClr val="tx1"/>
                </a:solidFill>
              </a:rPr>
            </a:br>
            <a:r>
              <a:rPr lang="en-US" sz="1600" dirty="0">
                <a:solidFill>
                  <a:schemeClr val="tx1"/>
                </a:solidFill>
              </a:rPr>
              <a:t>narrated guidance.</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443" fill="hold"/>
                                        <p:tgtEl>
                                          <p:spTgt spid="21"/>
                                        </p:tgtEl>
                                      </p:cBhvr>
                                    </p:cmd>
                                  </p:childTnLst>
                                </p:cTn>
                              </p:par>
                            </p:childTnLst>
                          </p:cTn>
                        </p:par>
                      </p:childTnLst>
                    </p:cTn>
                  </p:par>
                </p:childTnLst>
              </p:cTn>
              <p:nextCondLst>
                <p:cond evt="onClick" delay="0">
                  <p:tgtEl>
                    <p:spTgt spid="21"/>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 name="Anticpatory Guidance.jpeg" descr="Anticpatory Guidance.jpeg"/>
          <p:cNvPicPr>
            <a:picLocks noChangeAspect="1"/>
          </p:cNvPicPr>
          <p:nvPr/>
        </p:nvPicPr>
        <p:blipFill>
          <a:blip r:embed="rId3"/>
          <a:stretch>
            <a:fillRect/>
          </a:stretch>
        </p:blipFill>
        <p:spPr>
          <a:xfrm>
            <a:off x="1135146" y="1264986"/>
            <a:ext cx="6870290" cy="4692232"/>
          </a:xfrm>
          <a:prstGeom prst="rect">
            <a:avLst/>
          </a:prstGeom>
          <a:ln w="12700">
            <a:miter lim="400000"/>
          </a:ln>
        </p:spPr>
      </p:pic>
      <p:sp>
        <p:nvSpPr>
          <p:cNvPr id="7" name="Title 1"/>
          <p:cNvSpPr txBox="1"/>
          <p:nvPr/>
        </p:nvSpPr>
        <p:spPr>
          <a:xfrm>
            <a:off x="522660" y="563259"/>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Reinforce Anticipatory Guidance</a:t>
            </a:r>
            <a:r>
              <a:rPr lang="en-US" sz="4400" baseline="30000" dirty="0"/>
              <a:t>4</a:t>
            </a:r>
            <a:endParaRPr sz="4400" baseline="30000" dirty="0"/>
          </a:p>
        </p:txBody>
      </p:sp>
      <p:sp>
        <p:nvSpPr>
          <p:cNvPr id="9" name="TextBox 1"/>
          <p:cNvSpPr txBox="1"/>
          <p:nvPr/>
        </p:nvSpPr>
        <p:spPr>
          <a:xfrm>
            <a:off x="82214" y="6071925"/>
            <a:ext cx="5100638" cy="761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1200">
                <a:latin typeface="Arial"/>
                <a:ea typeface="Arial"/>
                <a:cs typeface="Arial"/>
                <a:sym typeface="Arial"/>
              </a:defRPr>
            </a:pPr>
            <a:r>
              <a:rPr sz="1200" dirty="0"/>
              <a:t>Online version of Parent </a:t>
            </a:r>
            <a:r>
              <a:rPr lang="en-US" sz="1200" dirty="0"/>
              <a:t>E</a:t>
            </a:r>
            <a:r>
              <a:rPr sz="1200" dirty="0"/>
              <a:t>ducation can be found here:</a:t>
            </a:r>
            <a:br>
              <a:rPr sz="1400" dirty="0"/>
            </a:br>
            <a:r>
              <a:rPr lang="en-US" sz="1050" u="sng" dirty="0">
                <a:solidFill>
                  <a:srgbClr val="0000FF"/>
                </a:solidFill>
                <a:uFill>
                  <a:solidFill>
                    <a:srgbClr val="0000FF"/>
                  </a:solidFill>
                </a:uFill>
                <a:hlinkClick r:id="rId4"/>
              </a:rPr>
              <a:t>https://www.aap.org/en/practice-management/bright-futures/bright-futures-family-centered-care/well-child-visits-parent-and-patient-education/bright-futures-information-for-parents-6-month-visit/</a:t>
            </a:r>
            <a:r>
              <a:rPr sz="1050" dirty="0"/>
              <a:t> </a:t>
            </a:r>
          </a:p>
        </p:txBody>
      </p:sp>
      <p:sp>
        <p:nvSpPr>
          <p:cNvPr id="2" name="Oval 1"/>
          <p:cNvSpPr/>
          <p:nvPr/>
        </p:nvSpPr>
        <p:spPr>
          <a:xfrm>
            <a:off x="694776" y="2618370"/>
            <a:ext cx="3875515" cy="2479927"/>
          </a:xfrm>
          <a:prstGeom prst="ellipse">
            <a:avLst/>
          </a:prstGeom>
          <a:noFill/>
          <a:ln w="38100" cap="flat">
            <a:solidFill>
              <a:srgbClr val="FFFF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 name="Content Placeholder 3" descr="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84" y="4250301"/>
            <a:ext cx="4133601" cy="2239768"/>
          </a:xfrm>
          <a:prstGeom prst="rect">
            <a:avLst/>
          </a:prstGeom>
          <a:ln w="12700">
            <a:miter lim="400000"/>
          </a:ln>
        </p:spPr>
      </p:pic>
      <p:sp>
        <p:nvSpPr>
          <p:cNvPr id="6"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Teaching Points</a:t>
            </a:r>
            <a:endParaRPr sz="4400" dirty="0"/>
          </a:p>
        </p:txBody>
      </p:sp>
      <p:sp>
        <p:nvSpPr>
          <p:cNvPr id="7" name="Content Placeholder 1"/>
          <p:cNvSpPr txBox="1">
            <a:spLocks noGrp="1"/>
          </p:cNvSpPr>
          <p:nvPr>
            <p:ph type="body" idx="1"/>
          </p:nvPr>
        </p:nvSpPr>
        <p:spPr>
          <a:xfrm>
            <a:off x="613684" y="1600589"/>
            <a:ext cx="7913214" cy="2520257"/>
          </a:xfrm>
          <a:prstGeom prst="rect">
            <a:avLst/>
          </a:prstGeom>
        </p:spPr>
        <p:txBody>
          <a:bodyPr>
            <a:normAutofit lnSpcReduction="10000"/>
          </a:bodyPr>
          <a:lstStyle/>
          <a:p>
            <a:pPr>
              <a:lnSpc>
                <a:spcPct val="100000"/>
              </a:lnSpc>
              <a:buFont typeface="Arial" panose="020B0604020202020204" pitchFamily="34" charset="0"/>
              <a:buChar char="•"/>
              <a:defRPr sz="2000">
                <a:uFill>
                  <a:solidFill>
                    <a:srgbClr val="000000"/>
                  </a:solidFill>
                </a:uFill>
                <a:latin typeface="Arial"/>
                <a:ea typeface="Arial"/>
                <a:cs typeface="Arial"/>
                <a:sym typeface="Arial"/>
              </a:defRPr>
            </a:pPr>
            <a:r>
              <a:rPr lang="en-US" sz="2100" dirty="0"/>
              <a:t>Promoting family support during a health supervision visit should included a screening for postpartum depression</a:t>
            </a:r>
            <a:endParaRPr lang="en-US" sz="2100" dirty="0">
              <a:latin typeface="Alegreya Sans"/>
              <a:ea typeface="Alegreya Sans"/>
              <a:cs typeface="Alegreya Sans"/>
              <a:sym typeface="Alegreya Sans"/>
            </a:endParaRPr>
          </a:p>
          <a:p>
            <a:pPr>
              <a:lnSpc>
                <a:spcPct val="100000"/>
              </a:lnSpc>
              <a:buFont typeface="Arial" panose="020B0604020202020204" pitchFamily="34" charset="0"/>
              <a:buChar char="•"/>
              <a:defRPr sz="2000">
                <a:uFill>
                  <a:solidFill>
                    <a:srgbClr val="000000"/>
                  </a:solidFill>
                </a:uFill>
                <a:latin typeface="Arial"/>
                <a:ea typeface="Arial"/>
                <a:cs typeface="Arial"/>
                <a:sym typeface="Arial"/>
              </a:defRPr>
            </a:pPr>
            <a:r>
              <a:rPr lang="en-US" sz="2100" dirty="0"/>
              <a:t>The </a:t>
            </a:r>
            <a:r>
              <a:rPr lang="en-US" sz="2100" b="1" dirty="0"/>
              <a:t>interaction between primary caregiver and infant is central </a:t>
            </a:r>
            <a:r>
              <a:rPr lang="en-US" sz="2100" dirty="0"/>
              <a:t>to the infant’s physical, cognitive, social, and emotional development and self-regulation abilities</a:t>
            </a:r>
            <a:endParaRPr lang="en-US" sz="2100" dirty="0">
              <a:latin typeface="Alegreya Sans"/>
              <a:ea typeface="Alegreya Sans"/>
              <a:cs typeface="Alegreya Sans"/>
              <a:sym typeface="Alegreya Sans"/>
            </a:endParaRPr>
          </a:p>
          <a:p>
            <a:pPr>
              <a:lnSpc>
                <a:spcPct val="100000"/>
              </a:lnSpc>
              <a:buFont typeface="Arial" panose="020B0604020202020204" pitchFamily="34" charset="0"/>
              <a:buChar char="•"/>
              <a:defRPr sz="2000">
                <a:uFill>
                  <a:solidFill>
                    <a:srgbClr val="000000"/>
                  </a:solidFill>
                </a:uFill>
                <a:latin typeface="Arial"/>
                <a:ea typeface="Arial"/>
                <a:cs typeface="Arial"/>
                <a:sym typeface="Arial"/>
              </a:defRPr>
            </a:pPr>
            <a:r>
              <a:rPr lang="en-US" sz="2100" dirty="0"/>
              <a:t>Developmental delays and infant behavioral problems should be addressed using a strength-based approach</a:t>
            </a:r>
            <a:r>
              <a:rPr lang="en-US" sz="2400" dirty="0">
                <a:solidFill>
                  <a:srgbClr val="FFFFFF"/>
                </a:solidFill>
              </a:rPr>
              <a:t>.</a:t>
            </a:r>
          </a:p>
          <a:p>
            <a:pPr marL="228599" indent="-228599">
              <a:defRPr>
                <a:latin typeface="Arial"/>
                <a:ea typeface="Arial"/>
                <a:cs typeface="Arial"/>
                <a:sym typeface="Arial"/>
              </a:defRPr>
            </a:pPr>
            <a:endParaRPr lang="en-US" sz="2100" dirty="0"/>
          </a:p>
        </p:txBody>
      </p:sp>
    </p:spTree>
    <p:extLst>
      <p:ext uri="{BB962C8B-B14F-4D97-AF65-F5344CB8AC3E}">
        <p14:creationId xmlns:p14="http://schemas.microsoft.com/office/powerpoint/2010/main" val="41726151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Content Placeholder 1"/>
          <p:cNvSpPr txBox="1">
            <a:spLocks noGrp="1"/>
          </p:cNvSpPr>
          <p:nvPr>
            <p:ph type="body" idx="1"/>
          </p:nvPr>
        </p:nvSpPr>
        <p:spPr>
          <a:xfrm>
            <a:off x="425512" y="742904"/>
            <a:ext cx="8008358" cy="5505495"/>
          </a:xfrm>
          <a:prstGeom prst="rect">
            <a:avLst/>
          </a:prstGeom>
        </p:spPr>
        <p:txBody>
          <a:bodyPr/>
          <a:lstStyle/>
          <a:p>
            <a:pPr marL="0" indent="0" algn="ctr">
              <a:lnSpc>
                <a:spcPct val="81000"/>
              </a:lnSpc>
              <a:buSzTx/>
              <a:buNone/>
              <a:defRPr sz="2300" b="1"/>
            </a:pPr>
            <a:r>
              <a:rPr lang="en-US" sz="4400" dirty="0"/>
              <a:t>Post-test</a:t>
            </a:r>
          </a:p>
          <a:p>
            <a:pPr marL="0" indent="0" algn="ctr">
              <a:lnSpc>
                <a:spcPct val="100000"/>
              </a:lnSpc>
              <a:buSzTx/>
              <a:buNone/>
              <a:defRPr sz="2300" b="1"/>
            </a:pPr>
            <a:endParaRPr lang="en-US" dirty="0"/>
          </a:p>
          <a:p>
            <a:pPr marL="0" indent="0" algn="ctr">
              <a:lnSpc>
                <a:spcPct val="100000"/>
              </a:lnSpc>
              <a:buSzTx/>
              <a:buNone/>
              <a:defRPr sz="2400"/>
            </a:pPr>
            <a:r>
              <a:rPr sz="2300" dirty="0"/>
              <a:t>Test your knowledge about the topic and review feedback on your responses. Please c</a:t>
            </a:r>
            <a:r>
              <a:rPr lang="en-US" sz="2300" dirty="0"/>
              <a:t>lick</a:t>
            </a:r>
            <a:r>
              <a:rPr sz="2300" dirty="0"/>
              <a:t> the post-test link below.</a:t>
            </a:r>
            <a:endParaRPr lang="en-US" sz="2300" dirty="0"/>
          </a:p>
          <a:p>
            <a:pPr marL="0" indent="0" algn="ctr">
              <a:buSzTx/>
              <a:buNone/>
              <a:defRPr sz="2400"/>
            </a:pPr>
            <a:endParaRPr lang="en-US" sz="2300" dirty="0"/>
          </a:p>
          <a:p>
            <a:pPr marL="0" indent="0" algn="ctr">
              <a:buSzTx/>
              <a:buNone/>
              <a:defRPr sz="2400"/>
            </a:pPr>
            <a:endParaRPr lang="en-US" sz="2300" dirty="0"/>
          </a:p>
          <a:p>
            <a:pPr marL="0" indent="0" algn="ctr">
              <a:buSzTx/>
              <a:buNone/>
              <a:defRPr sz="2400"/>
            </a:pPr>
            <a:endParaRPr lang="en-US" sz="2300" dirty="0"/>
          </a:p>
          <a:p>
            <a:pPr marL="0" indent="0" algn="ctr">
              <a:buSzTx/>
              <a:buNone/>
              <a:defRPr sz="2400"/>
            </a:pPr>
            <a:endParaRPr lang="en-US" sz="2300" dirty="0"/>
          </a:p>
          <a:p>
            <a:pPr marL="0" indent="0" algn="ctr">
              <a:buSzTx/>
              <a:buNone/>
              <a:defRPr sz="2400"/>
            </a:pPr>
            <a:endParaRPr lang="en-US" sz="2300" dirty="0"/>
          </a:p>
          <a:p>
            <a:pPr marL="0" indent="0" algn="ctr">
              <a:buSzTx/>
              <a:buNone/>
              <a:defRPr sz="2400"/>
            </a:pPr>
            <a:endParaRPr lang="en-US" sz="2300" b="1" dirty="0">
              <a:latin typeface="Arial" panose="020B0604020202020204" pitchFamily="34" charset="0"/>
              <a:cs typeface="Arial" panose="020B0604020202020204" pitchFamily="34" charset="0"/>
            </a:endParaRPr>
          </a:p>
          <a:p>
            <a:pPr marL="0" indent="0" algn="ctr">
              <a:buSzTx/>
              <a:buNone/>
              <a:defRPr sz="2400"/>
            </a:pPr>
            <a:r>
              <a:rPr lang="en-US" sz="2300" b="1" dirty="0">
                <a:latin typeface="Arial" panose="020B0604020202020204" pitchFamily="34" charset="0"/>
                <a:cs typeface="Arial" panose="020B0604020202020204" pitchFamily="34" charset="0"/>
              </a:rPr>
              <a:t>Please click on link to be routed to the </a:t>
            </a:r>
            <a:r>
              <a:rPr lang="en-US" sz="2300" b="1" dirty="0">
                <a:latin typeface="Arial" panose="020B0604020202020204" pitchFamily="34" charset="0"/>
                <a:cs typeface="Arial" panose="020B0604020202020204" pitchFamily="34" charset="0"/>
                <a:hlinkClick r:id="rId3"/>
              </a:rPr>
              <a:t>post-test</a:t>
            </a:r>
            <a:endParaRPr lang="en-US" sz="2300" b="1" dirty="0">
              <a:latin typeface="Arial" panose="020B0604020202020204" pitchFamily="34" charset="0"/>
              <a:cs typeface="Arial" panose="020B0604020202020204" pitchFamily="34" charset="0"/>
            </a:endParaRPr>
          </a:p>
          <a:p>
            <a:pPr marL="0" indent="0" algn="ctr">
              <a:buSzTx/>
              <a:buNone/>
              <a:defRPr sz="2400"/>
            </a:pPr>
            <a:endParaRPr sz="2300" dirty="0"/>
          </a:p>
        </p:txBody>
      </p:sp>
      <p:pic>
        <p:nvPicPr>
          <p:cNvPr id="748" name="Picture 2" descr="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8372" y="2666469"/>
            <a:ext cx="2502638" cy="2502639"/>
          </a:xfrm>
          <a:prstGeom prst="rect">
            <a:avLst/>
          </a:prstGeom>
          <a:ln w="12700">
            <a:miter lim="400000"/>
          </a:ln>
        </p:spPr>
      </p:pic>
      <p:sp>
        <p:nvSpPr>
          <p:cNvPr id="5" name="TextBox 4">
            <a:extLst>
              <a:ext uri="{FF2B5EF4-FFF2-40B4-BE49-F238E27FC236}">
                <a16:creationId xmlns:a16="http://schemas.microsoft.com/office/drawing/2014/main" id="{D460C356-0F5F-459E-BCCF-6E75622D650D}"/>
              </a:ext>
            </a:extLst>
          </p:cNvPr>
          <p:cNvSpPr txBox="1"/>
          <p:nvPr/>
        </p:nvSpPr>
        <p:spPr>
          <a:xfrm>
            <a:off x="868157" y="6007681"/>
            <a:ext cx="4275505"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i="0" dirty="0">
                <a:solidFill>
                  <a:srgbClr val="FF0000"/>
                </a:solidFill>
                <a:effectLst/>
                <a:latin typeface="Arial" panose="020B0604020202020204" pitchFamily="34" charset="0"/>
                <a:cs typeface="Arial" panose="020B0604020202020204" pitchFamily="34" charset="0"/>
              </a:rPr>
              <a:t>NOTE: This is for learning purposes only and is NOT approved for CME.</a:t>
            </a:r>
            <a:endParaRPr lang="en-US" sz="16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2" name="Picture 2" descr="Picture 2"/>
          <p:cNvPicPr>
            <a:picLocks noChangeAspect="1"/>
          </p:cNvPicPr>
          <p:nvPr/>
        </p:nvPicPr>
        <p:blipFill>
          <a:blip r:embed="rId3"/>
          <a:stretch>
            <a:fillRect/>
          </a:stretch>
        </p:blipFill>
        <p:spPr>
          <a:xfrm>
            <a:off x="7341202" y="682138"/>
            <a:ext cx="1433705" cy="1034973"/>
          </a:xfrm>
          <a:prstGeom prst="rect">
            <a:avLst/>
          </a:prstGeom>
          <a:ln w="12700">
            <a:miter lim="400000"/>
          </a:ln>
        </p:spPr>
      </p:pic>
      <p:sp>
        <p:nvSpPr>
          <p:cNvPr id="6"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Resources</a:t>
            </a:r>
            <a:endParaRPr sz="4400" dirty="0"/>
          </a:p>
        </p:txBody>
      </p:sp>
      <p:sp>
        <p:nvSpPr>
          <p:cNvPr id="7" name="Content Placeholder 1"/>
          <p:cNvSpPr txBox="1">
            <a:spLocks noGrp="1"/>
          </p:cNvSpPr>
          <p:nvPr>
            <p:ph type="body" idx="1"/>
          </p:nvPr>
        </p:nvSpPr>
        <p:spPr>
          <a:xfrm>
            <a:off x="626939" y="1530748"/>
            <a:ext cx="7913214" cy="4976377"/>
          </a:xfrm>
          <a:prstGeom prst="rect">
            <a:avLst/>
          </a:prstGeom>
        </p:spPr>
        <p:txBody>
          <a:bodyPr>
            <a:noAutofit/>
          </a:bodyPr>
          <a:lstStyle/>
          <a:p>
            <a:pPr marL="0" indent="0" defTabSz="677569">
              <a:lnSpc>
                <a:spcPct val="110000"/>
              </a:lnSpc>
              <a:spcBef>
                <a:spcPts val="600"/>
              </a:spcBef>
              <a:buNone/>
              <a:defRPr sz="1900"/>
            </a:pPr>
            <a:r>
              <a:rPr lang="en-US" sz="2100" dirty="0"/>
              <a:t>Clinician Resources</a:t>
            </a:r>
          </a:p>
          <a:p>
            <a:pPr marL="225425" lvl="1" indent="-225425" defTabSz="677569">
              <a:lnSpc>
                <a:spcPct val="110000"/>
              </a:lnSpc>
              <a:spcBef>
                <a:spcPts val="600"/>
              </a:spcBef>
              <a:defRPr sz="1900"/>
            </a:pPr>
            <a:r>
              <a:rPr lang="en-US" sz="2100" dirty="0">
                <a:hlinkClick r:id="rId4"/>
              </a:rPr>
              <a:t>AAP Early Relational Health</a:t>
            </a:r>
            <a:endParaRPr lang="en-US" sz="2100" dirty="0"/>
          </a:p>
          <a:p>
            <a:pPr marL="225425" lvl="1" indent="-225425" defTabSz="677569">
              <a:lnSpc>
                <a:spcPct val="110000"/>
              </a:lnSpc>
              <a:spcBef>
                <a:spcPts val="600"/>
              </a:spcBef>
              <a:defRPr sz="1900"/>
            </a:pPr>
            <a:r>
              <a:rPr lang="en-US" sz="2100" dirty="0">
                <a:hlinkClick r:id="rId5"/>
              </a:rPr>
              <a:t>AAP Perinatal Mental Health and Social Support</a:t>
            </a:r>
            <a:endParaRPr lang="en-US" sz="2100" dirty="0">
              <a:hlinkClick r:id="rId6"/>
            </a:endParaRPr>
          </a:p>
          <a:p>
            <a:pPr marL="225425" lvl="1" indent="-225425" defTabSz="677569">
              <a:lnSpc>
                <a:spcPct val="110000"/>
              </a:lnSpc>
              <a:spcBef>
                <a:spcPts val="600"/>
              </a:spcBef>
              <a:defRPr sz="1900"/>
            </a:pPr>
            <a:r>
              <a:rPr lang="en-US" sz="2100" dirty="0">
                <a:hlinkClick r:id="rId6"/>
              </a:rPr>
              <a:t>SCREEN and INTERVENE: A Toolkit for Pediatricians to Address Food Insecurity</a:t>
            </a:r>
            <a:endParaRPr lang="en-US" sz="2100" dirty="0"/>
          </a:p>
          <a:p>
            <a:pPr marL="225425" lvl="1" indent="-225425" defTabSz="677569">
              <a:lnSpc>
                <a:spcPct val="110000"/>
              </a:lnSpc>
              <a:spcBef>
                <a:spcPts val="600"/>
              </a:spcBef>
              <a:defRPr sz="1900"/>
            </a:pPr>
            <a:r>
              <a:rPr lang="en-US" sz="2100" dirty="0">
                <a:hlinkClick r:id="rId7"/>
              </a:rPr>
              <a:t>The Center on the Developing Child</a:t>
            </a:r>
            <a:endParaRPr lang="en-US" sz="2100" dirty="0"/>
          </a:p>
          <a:p>
            <a:pPr marL="225425" lvl="1" indent="-225425" defTabSz="677569">
              <a:lnSpc>
                <a:spcPct val="110000"/>
              </a:lnSpc>
              <a:spcBef>
                <a:spcPts val="600"/>
              </a:spcBef>
              <a:defRPr sz="1900"/>
            </a:pPr>
            <a:r>
              <a:rPr lang="en-US" sz="2100" dirty="0">
                <a:hlinkClick r:id="rId8"/>
              </a:rPr>
              <a:t>Center for the Study of Social Policy: Strengthening Families</a:t>
            </a:r>
            <a:endParaRPr lang="en-US" sz="2100" dirty="0"/>
          </a:p>
          <a:p>
            <a:pPr marL="0" indent="0" defTabSz="677569">
              <a:lnSpc>
                <a:spcPct val="110000"/>
              </a:lnSpc>
              <a:spcBef>
                <a:spcPts val="600"/>
              </a:spcBef>
              <a:buNone/>
              <a:defRPr sz="1900"/>
            </a:pPr>
            <a:endParaRPr lang="en-US" sz="2100" dirty="0"/>
          </a:p>
          <a:p>
            <a:pPr marL="0" indent="0" defTabSz="677569">
              <a:lnSpc>
                <a:spcPct val="110000"/>
              </a:lnSpc>
              <a:spcBef>
                <a:spcPts val="600"/>
              </a:spcBef>
              <a:buNone/>
              <a:defRPr sz="1900"/>
            </a:pPr>
            <a:r>
              <a:rPr lang="en-US" sz="2100" dirty="0"/>
              <a:t>AAP Policy Statements</a:t>
            </a:r>
          </a:p>
          <a:p>
            <a:pPr marL="225425" lvl="1" indent="-225425" defTabSz="677569">
              <a:lnSpc>
                <a:spcPct val="110000"/>
              </a:lnSpc>
              <a:spcBef>
                <a:spcPts val="600"/>
              </a:spcBef>
              <a:defRPr sz="1900"/>
            </a:pPr>
            <a:r>
              <a:rPr lang="en-US" sz="2100" dirty="0">
                <a:hlinkClick r:id="rId9"/>
              </a:rPr>
              <a:t>Preventing Childhood Toxic Stress: Partnering with Families and Communities to Promote Relational Health</a:t>
            </a:r>
            <a:endParaRPr lang="en-US" sz="2100" dirty="0"/>
          </a:p>
        </p:txBody>
      </p:sp>
    </p:spTree>
    <p:extLst>
      <p:ext uri="{BB962C8B-B14F-4D97-AF65-F5344CB8AC3E}">
        <p14:creationId xmlns:p14="http://schemas.microsoft.com/office/powerpoint/2010/main" val="16863305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noGrp="1"/>
          </p:cNvSpPr>
          <p:nvPr>
            <p:ph type="body" idx="1"/>
          </p:nvPr>
        </p:nvSpPr>
        <p:spPr>
          <a:xfrm>
            <a:off x="626939" y="1530748"/>
            <a:ext cx="7913214" cy="5171265"/>
          </a:xfrm>
          <a:prstGeom prst="rect">
            <a:avLst/>
          </a:prstGeom>
        </p:spPr>
        <p:txBody>
          <a:bodyPr>
            <a:noAutofit/>
          </a:bodyPr>
          <a:lstStyle/>
          <a:p>
            <a:pPr marL="0" indent="0" defTabSz="677569">
              <a:lnSpc>
                <a:spcPct val="110000"/>
              </a:lnSpc>
              <a:spcBef>
                <a:spcPts val="600"/>
              </a:spcBef>
              <a:buNone/>
              <a:defRPr sz="1900"/>
            </a:pPr>
            <a:r>
              <a:rPr lang="en-US" sz="2200" b="1" dirty="0"/>
              <a:t>Bright Futures Resources</a:t>
            </a:r>
          </a:p>
          <a:p>
            <a:pPr marL="225425" lvl="1" indent="-225425" defTabSz="677569">
              <a:lnSpc>
                <a:spcPct val="110000"/>
              </a:lnSpc>
              <a:spcBef>
                <a:spcPts val="600"/>
              </a:spcBef>
              <a:defRPr sz="1900"/>
            </a:pPr>
            <a:r>
              <a:rPr lang="en-US" sz="2100" i="1" dirty="0">
                <a:hlinkClick r:id="rId3"/>
              </a:rPr>
              <a:t>Bright Futures Guidelines </a:t>
            </a:r>
            <a:r>
              <a:rPr lang="en-US" sz="2100" dirty="0">
                <a:hlinkClick r:id="rId3"/>
              </a:rPr>
              <a:t>and Pocket Guide</a:t>
            </a:r>
            <a:endParaRPr lang="en-US" sz="2100" dirty="0"/>
          </a:p>
          <a:p>
            <a:pPr marL="225425" lvl="1" indent="-225425" defTabSz="677569">
              <a:lnSpc>
                <a:spcPct val="110000"/>
              </a:lnSpc>
              <a:spcBef>
                <a:spcPts val="600"/>
              </a:spcBef>
              <a:defRPr sz="1900"/>
            </a:pPr>
            <a:r>
              <a:rPr lang="en-US" sz="2100" dirty="0">
                <a:hlinkClick r:id="rId4"/>
              </a:rPr>
              <a:t>Integrating Social Determinants of Health Into Health Supervision Visits</a:t>
            </a:r>
            <a:endParaRPr lang="en-US" sz="2100" dirty="0"/>
          </a:p>
          <a:p>
            <a:pPr marL="225425" lvl="1" indent="-225425" defTabSz="677569">
              <a:lnSpc>
                <a:spcPct val="110000"/>
              </a:lnSpc>
              <a:spcBef>
                <a:spcPts val="600"/>
              </a:spcBef>
              <a:defRPr sz="1900"/>
            </a:pPr>
            <a:r>
              <a:rPr lang="en-US" sz="2100" dirty="0">
                <a:hlinkClick r:id="rId5"/>
              </a:rPr>
              <a:t>Bright Futures – Building Positive Parenting Skills Across Ages</a:t>
            </a:r>
            <a:r>
              <a:rPr lang="en-US" sz="2100" dirty="0"/>
              <a:t> PediaLink course</a:t>
            </a:r>
          </a:p>
          <a:p>
            <a:pPr marL="0" lvl="1" indent="0" defTabSz="677569">
              <a:lnSpc>
                <a:spcPct val="110000"/>
              </a:lnSpc>
              <a:spcBef>
                <a:spcPts val="600"/>
              </a:spcBef>
              <a:buNone/>
              <a:defRPr sz="1900"/>
            </a:pPr>
            <a:r>
              <a:rPr lang="en-US" sz="2200" b="1" dirty="0"/>
              <a:t>Resources for Families</a:t>
            </a:r>
          </a:p>
          <a:p>
            <a:pPr>
              <a:buClr>
                <a:srgbClr val="000000"/>
              </a:buClr>
              <a:defRPr sz="1800">
                <a:uFill>
                  <a:solidFill>
                    <a:srgbClr val="000000"/>
                  </a:solidFill>
                </a:uFill>
              </a:defRPr>
            </a:pPr>
            <a:r>
              <a:rPr lang="en-US" sz="2100" dirty="0">
                <a:latin typeface="Arial" panose="020B0604020202020204" pitchFamily="34" charset="0"/>
                <a:cs typeface="Arial" panose="020B0604020202020204" pitchFamily="34" charset="0"/>
                <a:hlinkClick r:id="rId6"/>
              </a:rPr>
              <a:t>Feeding America</a:t>
            </a:r>
            <a:endParaRPr lang="en-US" sz="2100" dirty="0">
              <a:latin typeface="Arial" panose="020B0604020202020204" pitchFamily="34" charset="0"/>
              <a:cs typeface="Arial" panose="020B0604020202020204" pitchFamily="34" charset="0"/>
            </a:endParaRPr>
          </a:p>
          <a:p>
            <a:pPr>
              <a:buClr>
                <a:srgbClr val="000000"/>
              </a:buClr>
              <a:defRPr sz="1800">
                <a:uFill>
                  <a:solidFill>
                    <a:srgbClr val="000000"/>
                  </a:solidFill>
                </a:uFill>
              </a:defRPr>
            </a:pPr>
            <a:r>
              <a:rPr lang="en-US" sz="2100" dirty="0">
                <a:latin typeface="Arial" panose="020B0604020202020204" pitchFamily="34" charset="0"/>
                <a:cs typeface="Arial" panose="020B0604020202020204" pitchFamily="34" charset="0"/>
                <a:hlinkClick r:id="rId7"/>
              </a:rPr>
              <a:t>HealthyChildren.org</a:t>
            </a:r>
            <a:endParaRPr lang="en-US" sz="2100" u="sng" dirty="0">
              <a:solidFill>
                <a:schemeClr val="accent5">
                  <a:satOff val="-3547"/>
                  <a:lumOff val="-10352"/>
                </a:schemeClr>
              </a:solidFill>
              <a:uFill>
                <a:solidFill>
                  <a:srgbClr val="0563C1"/>
                </a:solidFill>
              </a:uFill>
              <a:latin typeface="Arial" panose="020B0604020202020204" pitchFamily="34" charset="0"/>
              <a:cs typeface="Arial" panose="020B0604020202020204" pitchFamily="34" charset="0"/>
            </a:endParaRPr>
          </a:p>
          <a:p>
            <a:pPr>
              <a:buClr>
                <a:srgbClr val="000000"/>
              </a:buClr>
              <a:defRPr sz="1800">
                <a:uFill>
                  <a:solidFill>
                    <a:srgbClr val="000000"/>
                  </a:solidFill>
                </a:uFill>
              </a:defRPr>
            </a:pPr>
            <a:r>
              <a:rPr lang="en-US" sz="2100" dirty="0">
                <a:latin typeface="Arial" panose="020B0604020202020204" pitchFamily="34" charset="0"/>
                <a:cs typeface="Arial" panose="020B0604020202020204" pitchFamily="34" charset="0"/>
                <a:hlinkClick r:id="rId8"/>
              </a:rPr>
              <a:t>Postpartum Progress </a:t>
            </a:r>
            <a:endParaRPr lang="en-US" sz="2100" dirty="0">
              <a:latin typeface="Arial" panose="020B0604020202020204" pitchFamily="34" charset="0"/>
              <a:cs typeface="Arial" panose="020B0604020202020204" pitchFamily="34" charset="0"/>
            </a:endParaRPr>
          </a:p>
          <a:p>
            <a:pPr>
              <a:buClr>
                <a:srgbClr val="000000"/>
              </a:buClr>
              <a:defRPr sz="1800">
                <a:uFill>
                  <a:solidFill>
                    <a:srgbClr val="000000"/>
                  </a:solidFill>
                </a:uFill>
              </a:defRPr>
            </a:pPr>
            <a:r>
              <a:rPr lang="en-US" sz="2100" dirty="0">
                <a:latin typeface="Arial" panose="020B0604020202020204" pitchFamily="34" charset="0"/>
                <a:cs typeface="Arial" panose="020B0604020202020204" pitchFamily="34" charset="0"/>
                <a:hlinkClick r:id="rId9"/>
              </a:rPr>
              <a:t>Postpartum Support International</a:t>
            </a:r>
            <a:endParaRPr lang="en-US" sz="2100" dirty="0">
              <a:latin typeface="Arial" panose="020B0604020202020204" pitchFamily="34" charset="0"/>
              <a:cs typeface="Arial" panose="020B0604020202020204" pitchFamily="34" charset="0"/>
            </a:endParaRPr>
          </a:p>
          <a:p>
            <a:pPr>
              <a:buClr>
                <a:srgbClr val="000000"/>
              </a:buClr>
              <a:defRPr sz="1800">
                <a:uFill>
                  <a:solidFill>
                    <a:srgbClr val="000000"/>
                  </a:solidFill>
                </a:uFill>
              </a:defRPr>
            </a:pPr>
            <a:r>
              <a:rPr lang="en-US" sz="2100" dirty="0">
                <a:latin typeface="Arial" panose="020B0604020202020204" pitchFamily="34" charset="0"/>
                <a:cs typeface="Arial" panose="020B0604020202020204" pitchFamily="34" charset="0"/>
                <a:hlinkClick r:id="rId10"/>
              </a:rPr>
              <a:t>Zero to Three</a:t>
            </a:r>
            <a:endParaRPr lang="en-US" sz="2100" dirty="0">
              <a:solidFill>
                <a:schemeClr val="accent5">
                  <a:satOff val="-3547"/>
                  <a:lumOff val="-10352"/>
                </a:schemeClr>
              </a:solidFill>
              <a:latin typeface="Arial" panose="020B0604020202020204" pitchFamily="34" charset="0"/>
              <a:ea typeface="Alegreya Sans"/>
              <a:cs typeface="Arial" panose="020B0604020202020204" pitchFamily="34" charset="0"/>
              <a:sym typeface="Alegreya Sans"/>
            </a:endParaRPr>
          </a:p>
        </p:txBody>
      </p:sp>
      <p:sp>
        <p:nvSpPr>
          <p:cNvPr id="7"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Resources</a:t>
            </a:r>
            <a:endParaRPr sz="44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914400">
              <a:lnSpc>
                <a:spcPct val="90000"/>
              </a:lnSpc>
              <a:defRPr sz="3600">
                <a:latin typeface="Arial"/>
                <a:ea typeface="Arial"/>
                <a:cs typeface="Arial"/>
                <a:sym typeface="Arial"/>
              </a:defRPr>
            </a:pPr>
            <a:r>
              <a:rPr lang="en-US" sz="4400" dirty="0"/>
              <a:t>References</a:t>
            </a:r>
            <a:endParaRPr sz="4400" dirty="0"/>
          </a:p>
        </p:txBody>
      </p:sp>
      <p:sp>
        <p:nvSpPr>
          <p:cNvPr id="7" name="Content Placeholder 1"/>
          <p:cNvSpPr txBox="1">
            <a:spLocks noGrp="1"/>
          </p:cNvSpPr>
          <p:nvPr>
            <p:ph type="body" idx="1"/>
          </p:nvPr>
        </p:nvSpPr>
        <p:spPr>
          <a:xfrm>
            <a:off x="613684" y="1720529"/>
            <a:ext cx="7913214" cy="4749281"/>
          </a:xfrm>
          <a:prstGeom prst="rect">
            <a:avLst/>
          </a:prstGeom>
        </p:spPr>
        <p:txBody>
          <a:bodyPr>
            <a:normAutofit fontScale="92500" lnSpcReduction="10000"/>
          </a:bodyPr>
          <a:lstStyle/>
          <a:p>
            <a:pPr marL="457200" indent="-457200">
              <a:lnSpc>
                <a:spcPct val="100000"/>
              </a:lnSpc>
              <a:buFont typeface="+mj-lt"/>
              <a:buAutoNum type="arabicPeriod"/>
            </a:pPr>
            <a:r>
              <a:rPr lang="en-US" sz="2100" dirty="0"/>
              <a:t>Klawetter S , Frankel K, Infant mental health: A lens for maternal and child mental health disparities. </a:t>
            </a:r>
            <a:r>
              <a:rPr lang="en-US" sz="2100" i="1" dirty="0"/>
              <a:t>J Hum Behav Soc Environ.</a:t>
            </a:r>
            <a:r>
              <a:rPr lang="en-US" sz="2100" dirty="0"/>
              <a:t> 2018;28(5):557-569</a:t>
            </a:r>
          </a:p>
          <a:p>
            <a:pPr marL="457200" indent="-457200">
              <a:lnSpc>
                <a:spcPct val="100000"/>
              </a:lnSpc>
              <a:buFont typeface="+mj-lt"/>
              <a:buAutoNum type="arabicPeriod"/>
            </a:pPr>
            <a:r>
              <a:rPr lang="en-US" sz="2100" dirty="0"/>
              <a:t>Kozhimannil KB, Trinacty CM, Busch AB, et al. Racial and ethnic disparities in postpartum depression care among low-income women. </a:t>
            </a:r>
            <a:r>
              <a:rPr lang="en-US" sz="2100" i="1" dirty="0"/>
              <a:t>Psychiatric Services.</a:t>
            </a:r>
            <a:r>
              <a:rPr lang="en-US" sz="2100" dirty="0"/>
              <a:t>2011;62(6):619-625</a:t>
            </a:r>
          </a:p>
          <a:p>
            <a:pPr marL="457200" indent="-457200">
              <a:lnSpc>
                <a:spcPct val="100000"/>
              </a:lnSpc>
              <a:buFont typeface="+mj-lt"/>
              <a:buAutoNum type="arabicPeriod"/>
            </a:pPr>
            <a:r>
              <a:rPr lang="en-US" sz="2100" dirty="0"/>
              <a:t>Perry DF, Le HN, Villamil CA, et al. Integrating perinatal depression screening into WIC at federally qualified health center. </a:t>
            </a:r>
            <a:r>
              <a:rPr lang="en-US" sz="2100" i="1" dirty="0"/>
              <a:t>Prog Community Health Partersh. </a:t>
            </a:r>
            <a:r>
              <a:rPr lang="en-US" sz="2100" dirty="0"/>
              <a:t>2015;9(2):253-259</a:t>
            </a:r>
          </a:p>
          <a:p>
            <a:pPr marL="457200" indent="-457200">
              <a:lnSpc>
                <a:spcPct val="100000"/>
              </a:lnSpc>
              <a:buFont typeface="+mj-lt"/>
              <a:buAutoNum type="arabicPeriod"/>
            </a:pPr>
            <a:r>
              <a:rPr lang="en-US" sz="2100" dirty="0"/>
              <a:t>Shaw JS, Hagan JF Jr, Shepard MT, Curry ES, Swanson JT, Janies KM, eds. Bright Futures Tool and Resource Kit. 2nd ed. American Academy of Pediatrics; 2019</a:t>
            </a:r>
          </a:p>
          <a:p>
            <a:pPr marL="457200" indent="-457200">
              <a:lnSpc>
                <a:spcPct val="100000"/>
              </a:lnSpc>
              <a:buFont typeface="+mj-lt"/>
              <a:buAutoNum type="arabicPeriod"/>
            </a:pPr>
            <a:r>
              <a:rPr lang="en-US" sz="2100" dirty="0"/>
              <a:t>Hagan JF, Shaw JS, Duncan PM: American Academy of Pediatrics. </a:t>
            </a:r>
            <a:r>
              <a:rPr lang="en-US" sz="2100" i="1" dirty="0"/>
              <a:t>Bright Futures </a:t>
            </a:r>
            <a:r>
              <a:rPr lang="en-US" sz="2100" dirty="0"/>
              <a:t>Guidelines</a:t>
            </a:r>
            <a:r>
              <a:rPr lang="en-US" sz="2100" i="1" dirty="0"/>
              <a:t> for Health Supervision of Infants, Children, and Adolescents, </a:t>
            </a:r>
            <a:r>
              <a:rPr lang="en-US" sz="2100" dirty="0"/>
              <a:t>4th edition;2017</a:t>
            </a:r>
          </a:p>
          <a:p>
            <a:pPr marL="457200" indent="-457200">
              <a:lnSpc>
                <a:spcPct val="100000"/>
              </a:lnSpc>
              <a:buFont typeface="+mj-lt"/>
              <a:buAutoNum type="arabicPeriod"/>
            </a:pPr>
            <a:endParaRPr lang="en-US" sz="2100" dirty="0"/>
          </a:p>
          <a:p>
            <a:pPr marL="457200" indent="-457200">
              <a:buClr>
                <a:srgbClr val="000000"/>
              </a:buClr>
              <a:buFont typeface="+mj-lt"/>
              <a:buAutoNum type="arabicPeriod"/>
              <a:defRPr sz="1800">
                <a:uFill>
                  <a:solidFill>
                    <a:srgbClr val="000000"/>
                  </a:solidFill>
                </a:uFill>
              </a:defRPr>
            </a:pPr>
            <a:endParaRPr lang="en-US" sz="2100" u="sng" dirty="0">
              <a:solidFill>
                <a:schemeClr val="accent5">
                  <a:satOff val="-3547"/>
                  <a:lumOff val="-10352"/>
                </a:schemeClr>
              </a:solidFill>
              <a:uFill>
                <a:solidFill>
                  <a:srgbClr val="0563C1"/>
                </a:solidFill>
              </a:uFill>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Content Placeholder 1"/>
          <p:cNvSpPr txBox="1">
            <a:spLocks noGrp="1"/>
          </p:cNvSpPr>
          <p:nvPr>
            <p:ph type="body" idx="1"/>
          </p:nvPr>
        </p:nvSpPr>
        <p:spPr>
          <a:xfrm>
            <a:off x="437031" y="730786"/>
            <a:ext cx="8227998" cy="5276895"/>
          </a:xfrm>
          <a:prstGeom prst="rect">
            <a:avLst/>
          </a:prstGeom>
        </p:spPr>
        <p:txBody>
          <a:bodyPr>
            <a:normAutofit/>
          </a:bodyPr>
          <a:lstStyle/>
          <a:p>
            <a:pPr marL="0" indent="0" algn="ctr">
              <a:lnSpc>
                <a:spcPct val="81000"/>
              </a:lnSpc>
              <a:buSzTx/>
              <a:buNone/>
              <a:defRPr sz="2300" b="1"/>
            </a:pPr>
            <a:r>
              <a:rPr sz="4400" dirty="0"/>
              <a:t>Pre-test</a:t>
            </a:r>
          </a:p>
          <a:p>
            <a:pPr marL="0" lvl="1" indent="457200">
              <a:lnSpc>
                <a:spcPct val="81000"/>
              </a:lnSpc>
              <a:buSzTx/>
              <a:buNone/>
              <a:defRPr sz="1200"/>
            </a:pPr>
            <a:endParaRPr dirty="0"/>
          </a:p>
          <a:p>
            <a:pPr marL="0" lvl="1" indent="0" algn="ctr">
              <a:lnSpc>
                <a:spcPct val="100000"/>
              </a:lnSpc>
              <a:buSzTx/>
              <a:buNone/>
              <a:defRPr sz="2300"/>
            </a:pPr>
            <a:r>
              <a:rPr dirty="0"/>
              <a:t>Evaluate your knowledge about the topic before the mini training. Please click on the pre-test link below.</a:t>
            </a:r>
            <a:r>
              <a:rPr lang="en-US" dirty="0"/>
              <a:t> </a:t>
            </a:r>
            <a:endParaRPr dirty="0"/>
          </a:p>
          <a:p>
            <a:pPr marL="0" lvl="1" indent="457200" algn="ctr">
              <a:lnSpc>
                <a:spcPct val="81000"/>
              </a:lnSpc>
              <a:buSzTx/>
              <a:buNone/>
              <a:defRPr sz="2300"/>
            </a:pPr>
            <a:endParaRPr dirty="0"/>
          </a:p>
          <a:p>
            <a:pPr marL="0" lvl="1" indent="457200" algn="ctr">
              <a:lnSpc>
                <a:spcPct val="81000"/>
              </a:lnSpc>
              <a:buSzTx/>
              <a:buNone/>
              <a:defRPr sz="2300"/>
            </a:pPr>
            <a:endParaRPr dirty="0"/>
          </a:p>
          <a:p>
            <a:pPr marL="0" lvl="1" indent="457200" algn="ctr">
              <a:lnSpc>
                <a:spcPct val="81000"/>
              </a:lnSpc>
              <a:buSzTx/>
              <a:buNone/>
              <a:defRPr sz="2300"/>
            </a:pPr>
            <a:r>
              <a:rPr dirty="0"/>
              <a:t> </a:t>
            </a:r>
          </a:p>
          <a:p>
            <a:pPr marL="0" lvl="1" indent="457200" algn="ctr">
              <a:lnSpc>
                <a:spcPct val="81000"/>
              </a:lnSpc>
              <a:buSzTx/>
              <a:buNone/>
              <a:defRPr sz="2300" b="1"/>
            </a:pPr>
            <a:endParaRPr dirty="0"/>
          </a:p>
          <a:p>
            <a:pPr marL="0" lvl="1" indent="457200" algn="ctr">
              <a:lnSpc>
                <a:spcPct val="81000"/>
              </a:lnSpc>
              <a:buSzTx/>
              <a:buNone/>
              <a:defRPr sz="2300" b="1"/>
            </a:pPr>
            <a:endParaRPr lang="en-US" dirty="0"/>
          </a:p>
          <a:p>
            <a:pPr marL="0" lvl="1" indent="457200" algn="ctr">
              <a:lnSpc>
                <a:spcPct val="81000"/>
              </a:lnSpc>
              <a:buSzTx/>
              <a:buNone/>
              <a:defRPr sz="2300" b="1"/>
            </a:pPr>
            <a:endParaRPr lang="en-US" dirty="0"/>
          </a:p>
          <a:p>
            <a:pPr marL="0" lvl="1" indent="457200" algn="ctr">
              <a:lnSpc>
                <a:spcPct val="81000"/>
              </a:lnSpc>
              <a:buSzTx/>
              <a:buNone/>
              <a:defRPr sz="2300" b="1"/>
            </a:pPr>
            <a:endParaRPr dirty="0"/>
          </a:p>
          <a:p>
            <a:pPr marL="0" lvl="1" indent="457200" algn="ctr">
              <a:lnSpc>
                <a:spcPct val="81000"/>
              </a:lnSpc>
              <a:buSzTx/>
              <a:buNone/>
              <a:defRPr sz="2300" b="1"/>
            </a:pPr>
            <a:r>
              <a:rPr lang="en-US" dirty="0"/>
              <a:t>Please click on link to be routed to the </a:t>
            </a:r>
            <a:r>
              <a:rPr lang="en-US" dirty="0">
                <a:hlinkClick r:id="rId3"/>
              </a:rPr>
              <a:t>pre-test</a:t>
            </a:r>
            <a:endParaRPr lang="en-US" dirty="0"/>
          </a:p>
          <a:p>
            <a:pPr marL="0" lvl="1" indent="457200" algn="ctr">
              <a:lnSpc>
                <a:spcPct val="81000"/>
              </a:lnSpc>
              <a:buSzTx/>
              <a:buNone/>
              <a:defRPr sz="2300" b="1"/>
            </a:pPr>
            <a:endParaRPr dirty="0"/>
          </a:p>
        </p:txBody>
      </p:sp>
      <p:pic>
        <p:nvPicPr>
          <p:cNvPr id="611" name="Picture 3" descr="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7577" y="2729192"/>
            <a:ext cx="3806905" cy="2221464"/>
          </a:xfrm>
          <a:prstGeom prst="rect">
            <a:avLst/>
          </a:prstGeom>
          <a:ln w="12700">
            <a:miter lim="400000"/>
          </a:ln>
        </p:spPr>
      </p:pic>
      <p:sp>
        <p:nvSpPr>
          <p:cNvPr id="4" name="TextBox 3">
            <a:extLst>
              <a:ext uri="{FF2B5EF4-FFF2-40B4-BE49-F238E27FC236}">
                <a16:creationId xmlns:a16="http://schemas.microsoft.com/office/drawing/2014/main" id="{D460C356-0F5F-459E-BCCF-6E75622D650D}"/>
              </a:ext>
            </a:extLst>
          </p:cNvPr>
          <p:cNvSpPr txBox="1"/>
          <p:nvPr/>
        </p:nvSpPr>
        <p:spPr>
          <a:xfrm>
            <a:off x="868157" y="6007681"/>
            <a:ext cx="4275505"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i="0" dirty="0">
                <a:solidFill>
                  <a:srgbClr val="FF0000"/>
                </a:solidFill>
                <a:effectLst/>
                <a:latin typeface="Arial" panose="020B0604020202020204" pitchFamily="34" charset="0"/>
                <a:cs typeface="Arial" panose="020B0604020202020204" pitchFamily="34" charset="0"/>
              </a:rPr>
              <a:t>NOTE: This is for learning purposes only and is NOT approved for CME.</a:t>
            </a:r>
            <a:endParaRPr lang="en-US" sz="16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ontent Placeholder 1"/>
          <p:cNvSpPr txBox="1">
            <a:spLocks noGrp="1"/>
          </p:cNvSpPr>
          <p:nvPr>
            <p:ph type="body" idx="1"/>
          </p:nvPr>
        </p:nvSpPr>
        <p:spPr>
          <a:xfrm>
            <a:off x="615393" y="1785844"/>
            <a:ext cx="7677707" cy="3573556"/>
          </a:xfrm>
          <a:prstGeom prst="rect">
            <a:avLst/>
          </a:prstGeom>
        </p:spPr>
        <p:txBody>
          <a:bodyPr>
            <a:normAutofit/>
          </a:bodyPr>
          <a:lstStyle/>
          <a:p>
            <a:pPr>
              <a:lnSpc>
                <a:spcPct val="100000"/>
              </a:lnSpc>
              <a:defRPr sz="2300"/>
            </a:pPr>
            <a:r>
              <a:rPr sz="2100" dirty="0"/>
              <a:t>Recognize and address behaviors that can be clinical clues of social-emotional development delays and disabilities in infants (0-12 months)</a:t>
            </a:r>
          </a:p>
          <a:p>
            <a:pPr>
              <a:lnSpc>
                <a:spcPct val="100000"/>
              </a:lnSpc>
              <a:defRPr sz="2300"/>
            </a:pPr>
            <a:r>
              <a:rPr sz="2100" dirty="0"/>
              <a:t>Identify the role of pediatric health care </a:t>
            </a:r>
            <a:r>
              <a:rPr lang="en-US" sz="2100" dirty="0"/>
              <a:t>professionals</a:t>
            </a:r>
            <a:r>
              <a:rPr sz="2100" dirty="0"/>
              <a:t> in promoting social-emotional health during infancy</a:t>
            </a:r>
          </a:p>
          <a:p>
            <a:pPr>
              <a:lnSpc>
                <a:spcPct val="100000"/>
              </a:lnSpc>
              <a:defRPr sz="2300"/>
            </a:pPr>
            <a:r>
              <a:rPr sz="2100" dirty="0"/>
              <a:t>Describe the use of Bright Futures </a:t>
            </a:r>
            <a:r>
              <a:rPr lang="en-US" sz="2100" dirty="0"/>
              <a:t>core </a:t>
            </a:r>
            <a:r>
              <a:rPr sz="2100" dirty="0"/>
              <a:t>tool</a:t>
            </a:r>
            <a:r>
              <a:rPr lang="en-US" sz="2100" dirty="0"/>
              <a:t>s</a:t>
            </a:r>
            <a:r>
              <a:rPr sz="2100" dirty="0"/>
              <a:t> in the screening of parents and infants at risk for social-emotional dysfunction</a:t>
            </a:r>
          </a:p>
          <a:p>
            <a:pPr>
              <a:lnSpc>
                <a:spcPct val="100000"/>
              </a:lnSpc>
              <a:defRPr sz="2300"/>
            </a:pPr>
            <a:r>
              <a:rPr sz="2100" dirty="0"/>
              <a:t>Use best practices to promote social-emotional health during infancy</a:t>
            </a:r>
          </a:p>
        </p:txBody>
      </p:sp>
      <p:sp>
        <p:nvSpPr>
          <p:cNvPr id="624"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dirty="0"/>
              <a:t>Main Objectives</a:t>
            </a:r>
          </a:p>
        </p:txBody>
      </p:sp>
      <p:sp>
        <p:nvSpPr>
          <p:cNvPr id="625" name="TextBox 4"/>
          <p:cNvSpPr txBox="1"/>
          <p:nvPr/>
        </p:nvSpPr>
        <p:spPr>
          <a:xfrm>
            <a:off x="505746" y="5796207"/>
            <a:ext cx="4471002"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1600" b="1">
                <a:latin typeface="Arial"/>
                <a:ea typeface="Arial"/>
                <a:cs typeface="Arial"/>
                <a:sym typeface="Arial"/>
              </a:defRPr>
            </a:lvl1pPr>
          </a:lstStyle>
          <a:p>
            <a:r>
              <a:rPr dirty="0"/>
              <a:t>NOTE: We use the term “parent” to refer to all parents, caregivers, and legal guardians.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ontent Placeholder 1"/>
          <p:cNvSpPr txBox="1">
            <a:spLocks noGrp="1"/>
          </p:cNvSpPr>
          <p:nvPr>
            <p:ph type="body" idx="1"/>
          </p:nvPr>
        </p:nvSpPr>
        <p:spPr>
          <a:xfrm>
            <a:off x="613684" y="1784749"/>
            <a:ext cx="7913214" cy="4131596"/>
          </a:xfrm>
          <a:prstGeom prst="rect">
            <a:avLst/>
          </a:prstGeom>
        </p:spPr>
        <p:txBody>
          <a:bodyPr>
            <a:normAutofit/>
          </a:bodyPr>
          <a:lstStyle/>
          <a:p>
            <a:pPr>
              <a:lnSpc>
                <a:spcPct val="100000"/>
              </a:lnSpc>
              <a:defRPr sz="2400"/>
            </a:pPr>
            <a:r>
              <a:rPr lang="en-US" sz="2100" dirty="0"/>
              <a:t>“Infant mental health” is the infant’s capacity to experience, regulate, and express emotions; to form safe, stable, nurturing  relationships; and to explore the environment and learn.</a:t>
            </a:r>
          </a:p>
          <a:p>
            <a:pPr>
              <a:lnSpc>
                <a:spcPct val="100000"/>
              </a:lnSpc>
              <a:defRPr sz="2400"/>
            </a:pPr>
            <a:r>
              <a:rPr lang="en-US" sz="2100" dirty="0"/>
              <a:t>The </a:t>
            </a:r>
            <a:r>
              <a:rPr lang="en-US" sz="2100" b="1" dirty="0"/>
              <a:t>interaction between primary caregiver and infant is central </a:t>
            </a:r>
            <a:r>
              <a:rPr lang="en-US" sz="2100" dirty="0"/>
              <a:t>to the infant’s physical, cognitive, social, and emotional development and self-regulation abilities.</a:t>
            </a:r>
          </a:p>
          <a:p>
            <a:pPr>
              <a:lnSpc>
                <a:spcPct val="100000"/>
              </a:lnSpc>
              <a:defRPr sz="2400"/>
            </a:pPr>
            <a:r>
              <a:rPr lang="en-US" sz="2100" dirty="0"/>
              <a:t>Infant’s social-emotional health may be affected by the emotional and physical health of the primary caregiver. </a:t>
            </a:r>
          </a:p>
          <a:p>
            <a:pPr>
              <a:lnSpc>
                <a:spcPct val="100000"/>
              </a:lnSpc>
              <a:defRPr sz="2400"/>
            </a:pPr>
            <a:r>
              <a:rPr lang="en-US" sz="2100" dirty="0"/>
              <a:t>Every Bright Futures health supervision visit must include monitoring the emotional health of the primary caregiver.</a:t>
            </a:r>
          </a:p>
        </p:txBody>
      </p:sp>
      <p:sp>
        <p:nvSpPr>
          <p:cNvPr id="624"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lang="en-US" dirty="0"/>
              <a:t>Scope of Pediatrics</a:t>
            </a:r>
            <a:endParaRPr dirty="0"/>
          </a:p>
        </p:txBody>
      </p:sp>
    </p:spTree>
    <p:extLst>
      <p:ext uri="{BB962C8B-B14F-4D97-AF65-F5344CB8AC3E}">
        <p14:creationId xmlns:p14="http://schemas.microsoft.com/office/powerpoint/2010/main" val="28934879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ontent Placeholder 1"/>
          <p:cNvSpPr txBox="1">
            <a:spLocks noGrp="1"/>
          </p:cNvSpPr>
          <p:nvPr>
            <p:ph type="body" idx="1"/>
          </p:nvPr>
        </p:nvSpPr>
        <p:spPr>
          <a:xfrm>
            <a:off x="480433" y="1530748"/>
            <a:ext cx="8179716" cy="4976377"/>
          </a:xfrm>
          <a:prstGeom prst="rect">
            <a:avLst/>
          </a:prstGeom>
        </p:spPr>
        <p:txBody>
          <a:bodyPr>
            <a:normAutofit fontScale="92500"/>
          </a:bodyPr>
          <a:lstStyle/>
          <a:p>
            <a:pPr marL="225425" indent="-225425" defTabSz="677569">
              <a:lnSpc>
                <a:spcPct val="100000"/>
              </a:lnSpc>
              <a:spcBef>
                <a:spcPts val="600"/>
              </a:spcBef>
              <a:defRPr sz="1900"/>
            </a:pPr>
            <a:r>
              <a:rPr lang="en-US" sz="2100" dirty="0"/>
              <a:t>Maternal and infant mental health disparities exist among historically marginalized and oppressed people and people with low socioeconomic status.</a:t>
            </a:r>
          </a:p>
          <a:p>
            <a:pPr marL="225425" indent="-225425" defTabSz="677569">
              <a:lnSpc>
                <a:spcPct val="100000"/>
              </a:lnSpc>
              <a:spcBef>
                <a:spcPts val="600"/>
              </a:spcBef>
              <a:defRPr sz="1900"/>
            </a:pPr>
            <a:r>
              <a:rPr lang="en-US" sz="2100" dirty="0"/>
              <a:t>Socioeconomic status and race are factors that influence rates of adverse outcomes/status including pregnancy-related depression, post-traumatic stress disorder, toxic stress in children, and parenting stress.</a:t>
            </a:r>
            <a:r>
              <a:rPr lang="en-US" sz="2100" baseline="31999" dirty="0"/>
              <a:t>1</a:t>
            </a:r>
            <a:r>
              <a:rPr lang="en-US" sz="2100" dirty="0"/>
              <a:t> </a:t>
            </a:r>
          </a:p>
          <a:p>
            <a:pPr marL="225425" indent="-225425" defTabSz="677569">
              <a:lnSpc>
                <a:spcPct val="100000"/>
              </a:lnSpc>
              <a:spcBef>
                <a:spcPts val="600"/>
              </a:spcBef>
              <a:defRPr sz="1900"/>
            </a:pPr>
            <a:r>
              <a:rPr lang="en-US" sz="2100" dirty="0"/>
              <a:t>Historically marginalized and oppressed women with low socioeconomic status are less likely to seek behavioral support than White, more affluent women. </a:t>
            </a:r>
          </a:p>
          <a:p>
            <a:pPr marL="720725" lvl="1" indent="-225425" defTabSz="677569">
              <a:lnSpc>
                <a:spcPct val="100000"/>
              </a:lnSpc>
              <a:spcBef>
                <a:spcPts val="600"/>
              </a:spcBef>
              <a:defRPr sz="1900"/>
            </a:pPr>
            <a:r>
              <a:rPr lang="en-US" sz="2100" dirty="0"/>
              <a:t>When they do seek behavioral support, health care professionals are less likely to follow up and less likely to fill relevant prescriptions.</a:t>
            </a:r>
            <a:r>
              <a:rPr lang="en-US" sz="2100" baseline="31999" dirty="0"/>
              <a:t>2</a:t>
            </a:r>
            <a:endParaRPr lang="en-US" sz="2100" dirty="0"/>
          </a:p>
          <a:p>
            <a:pPr marL="225425" indent="-225425" defTabSz="650465">
              <a:lnSpc>
                <a:spcPct val="100000"/>
              </a:lnSpc>
              <a:spcBef>
                <a:spcPts val="500"/>
              </a:spcBef>
              <a:defRPr sz="1900"/>
            </a:pPr>
            <a:r>
              <a:rPr lang="en-US" sz="2100" dirty="0"/>
              <a:t>In community-based screening initiative, historically marginalized and oppressed women with low socioeconomic status who have higher risk for postpartum depression were not routinely screened.</a:t>
            </a:r>
            <a:r>
              <a:rPr lang="en-US" sz="2100" baseline="31999" dirty="0"/>
              <a:t>3</a:t>
            </a:r>
            <a:r>
              <a:rPr lang="en-US" sz="2100" dirty="0"/>
              <a:t>  </a:t>
            </a:r>
          </a:p>
        </p:txBody>
      </p:sp>
      <p:sp>
        <p:nvSpPr>
          <p:cNvPr id="624"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lang="en-US" dirty="0"/>
              <a:t>Equity &amp; Disparities</a:t>
            </a:r>
            <a:endParaRPr dirty="0"/>
          </a:p>
        </p:txBody>
      </p:sp>
    </p:spTree>
    <p:extLst>
      <p:ext uri="{BB962C8B-B14F-4D97-AF65-F5344CB8AC3E}">
        <p14:creationId xmlns:p14="http://schemas.microsoft.com/office/powerpoint/2010/main" val="3259810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ontent Placeholder 1"/>
          <p:cNvSpPr txBox="1">
            <a:spLocks noGrp="1"/>
          </p:cNvSpPr>
          <p:nvPr>
            <p:ph type="body" idx="1"/>
          </p:nvPr>
        </p:nvSpPr>
        <p:spPr>
          <a:xfrm>
            <a:off x="795950" y="1858522"/>
            <a:ext cx="7548681" cy="2269725"/>
          </a:xfrm>
          <a:prstGeom prst="rect">
            <a:avLst/>
          </a:prstGeom>
        </p:spPr>
        <p:txBody>
          <a:bodyPr>
            <a:normAutofit/>
          </a:bodyPr>
          <a:lstStyle/>
          <a:p>
            <a:pPr>
              <a:lnSpc>
                <a:spcPct val="100000"/>
              </a:lnSpc>
              <a:defRPr sz="2000"/>
            </a:pPr>
            <a:r>
              <a:rPr lang="en-US" sz="2100" dirty="0"/>
              <a:t>Residents/trainees should engage in reflection aimed at increasing self-awareness, acknowledging privilege, and fighting bias and discrimination. </a:t>
            </a:r>
          </a:p>
          <a:p>
            <a:pPr>
              <a:lnSpc>
                <a:spcPct val="100000"/>
              </a:lnSpc>
              <a:defRPr sz="2000"/>
            </a:pPr>
            <a:r>
              <a:rPr lang="en-US" sz="2100" dirty="0"/>
              <a:t>Resident/trainees should honor native languages and respect cultural norms as they relate to parental and infant social-emotional health.</a:t>
            </a:r>
          </a:p>
        </p:txBody>
      </p:sp>
      <p:sp>
        <p:nvSpPr>
          <p:cNvPr id="624" name="Title 1"/>
          <p:cNvSpPr txBox="1"/>
          <p:nvPr/>
        </p:nvSpPr>
        <p:spPr>
          <a:xfrm>
            <a:off x="367384" y="769407"/>
            <a:ext cx="8405815"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lang="en-US" sz="4000" dirty="0"/>
              <a:t>Equity – Practice Considerations</a:t>
            </a:r>
            <a:endParaRPr sz="4000" dirty="0"/>
          </a:p>
        </p:txBody>
      </p:sp>
    </p:spTree>
    <p:extLst>
      <p:ext uri="{BB962C8B-B14F-4D97-AF65-F5344CB8AC3E}">
        <p14:creationId xmlns:p14="http://schemas.microsoft.com/office/powerpoint/2010/main" val="42478253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Rectangle 3"/>
          <p:cNvSpPr/>
          <p:nvPr/>
        </p:nvSpPr>
        <p:spPr>
          <a:xfrm>
            <a:off x="506863" y="2415257"/>
            <a:ext cx="8126856" cy="3416316"/>
          </a:xfrm>
          <a:prstGeom prst="rect">
            <a:avLst/>
          </a:prstGeom>
          <a:solidFill>
            <a:schemeClr val="accent1">
              <a:lumMod val="40000"/>
              <a:lumOff val="60000"/>
            </a:schemeClr>
          </a:solidFill>
          <a:ln w="25400">
            <a:no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marL="233363" lvl="8" indent="-233363">
              <a:buSzPct val="100000"/>
              <a:buFont typeface="Arial" panose="020B0604020202020204" pitchFamily="34" charset="0"/>
              <a:buChar char="•"/>
              <a:defRPr>
                <a:latin typeface="Arial"/>
                <a:ea typeface="Arial"/>
                <a:cs typeface="Arial"/>
                <a:sym typeface="Arial"/>
              </a:defRPr>
            </a:pPr>
            <a:r>
              <a:rPr dirty="0"/>
              <a:t>Infant was born at 38 weeks GA with birth weight of 2.9 kg (25%)</a:t>
            </a:r>
            <a:endParaRPr dirty="0">
              <a:solidFill>
                <a:srgbClr val="FFFFFF"/>
              </a:solidFill>
            </a:endParaRPr>
          </a:p>
          <a:p>
            <a:pPr marL="233363" lvl="3" indent="-233363">
              <a:buSzPct val="100000"/>
              <a:buFont typeface="Arial" panose="020B0604020202020204" pitchFamily="34" charset="0"/>
              <a:buChar char="•"/>
              <a:defRPr>
                <a:latin typeface="Arial"/>
                <a:ea typeface="Arial"/>
                <a:cs typeface="Arial"/>
                <a:sym typeface="Arial"/>
              </a:defRPr>
            </a:pPr>
            <a:r>
              <a:rPr dirty="0"/>
              <a:t>Now, at 6 months and 9 days, he weighs 5.18 kg (&lt;2%)</a:t>
            </a:r>
            <a:endParaRPr dirty="0">
              <a:solidFill>
                <a:srgbClr val="FFFFFF"/>
              </a:solidFill>
            </a:endParaRPr>
          </a:p>
          <a:p>
            <a:pPr marL="233363" lvl="3" indent="-233363">
              <a:buSzPct val="100000"/>
              <a:buFont typeface="Arial" panose="020B0604020202020204" pitchFamily="34" charset="0"/>
              <a:buChar char="•"/>
              <a:defRPr>
                <a:latin typeface="Arial"/>
                <a:ea typeface="Arial"/>
                <a:cs typeface="Arial"/>
                <a:sym typeface="Arial"/>
              </a:defRPr>
            </a:pPr>
            <a:r>
              <a:rPr dirty="0"/>
              <a:t>Mother reports that she had no formula at </a:t>
            </a:r>
            <a:r>
              <a:rPr lang="en-US" dirty="0"/>
              <a:t>home,</a:t>
            </a:r>
            <a:r>
              <a:rPr dirty="0"/>
              <a:t> and she has not been able to </a:t>
            </a:r>
            <a:r>
              <a:rPr lang="en-US" dirty="0"/>
              <a:t>g</a:t>
            </a:r>
            <a:r>
              <a:rPr dirty="0"/>
              <a:t>et her WIC EBT card</a:t>
            </a:r>
            <a:endParaRPr dirty="0">
              <a:solidFill>
                <a:srgbClr val="FFFFFF"/>
              </a:solidFill>
            </a:endParaRPr>
          </a:p>
          <a:p>
            <a:pPr marL="233363" lvl="4" indent="-233363">
              <a:buSzPct val="100000"/>
              <a:buFont typeface="Arial" panose="020B0604020202020204" pitchFamily="34" charset="0"/>
              <a:buChar char="•"/>
              <a:defRPr>
                <a:latin typeface="Arial"/>
                <a:ea typeface="Arial"/>
                <a:cs typeface="Arial"/>
                <a:sym typeface="Arial"/>
              </a:defRPr>
            </a:pPr>
            <a:r>
              <a:rPr dirty="0"/>
              <a:t>Hospitalized at 5 months of age for dehydration and weight loss.</a:t>
            </a:r>
            <a:r>
              <a:rPr lang="en-US" dirty="0"/>
              <a:t> </a:t>
            </a:r>
            <a:r>
              <a:rPr dirty="0"/>
              <a:t>He was vomiting after each feeding</a:t>
            </a:r>
            <a:endParaRPr dirty="0">
              <a:solidFill>
                <a:srgbClr val="FFFFFF"/>
              </a:solidFill>
            </a:endParaRPr>
          </a:p>
          <a:p>
            <a:pPr marL="233363" lvl="6" indent="-233363">
              <a:defRPr b="1">
                <a:solidFill>
                  <a:srgbClr val="FFFFFF"/>
                </a:solidFill>
                <a:latin typeface="Arial"/>
                <a:ea typeface="Arial"/>
                <a:cs typeface="Arial"/>
                <a:sym typeface="Arial"/>
              </a:defRPr>
            </a:pPr>
            <a:endParaRPr dirty="0">
              <a:solidFill>
                <a:srgbClr val="FFFFFF"/>
              </a:solidFill>
            </a:endParaRPr>
          </a:p>
          <a:p>
            <a:pPr marL="233363" lvl="6" indent="-233363">
              <a:defRPr b="1">
                <a:latin typeface="Arial"/>
                <a:ea typeface="Arial"/>
                <a:cs typeface="Arial"/>
                <a:sym typeface="Arial"/>
              </a:defRPr>
            </a:pPr>
            <a:r>
              <a:rPr dirty="0"/>
              <a:t>Social History</a:t>
            </a:r>
            <a:endParaRPr dirty="0">
              <a:solidFill>
                <a:srgbClr val="FFFFFF"/>
              </a:solidFill>
            </a:endParaRPr>
          </a:p>
          <a:p>
            <a:pPr marL="233363" indent="-233363">
              <a:buSzPct val="100000"/>
              <a:buFont typeface="Arial" panose="020B0604020202020204" pitchFamily="34" charset="0"/>
              <a:buChar char="•"/>
              <a:defRPr>
                <a:latin typeface="Arial"/>
                <a:ea typeface="Arial"/>
                <a:cs typeface="Arial"/>
                <a:sym typeface="Arial"/>
              </a:defRPr>
            </a:pPr>
            <a:r>
              <a:rPr dirty="0"/>
              <a:t>Mother is 27 years old with </a:t>
            </a:r>
            <a:r>
              <a:rPr lang="en-US" dirty="0"/>
              <a:t>3</a:t>
            </a:r>
            <a:r>
              <a:rPr dirty="0"/>
              <a:t> children under the age of 7</a:t>
            </a:r>
            <a:endParaRPr dirty="0">
              <a:solidFill>
                <a:srgbClr val="FFFFFF"/>
              </a:solidFill>
            </a:endParaRPr>
          </a:p>
          <a:p>
            <a:pPr marL="233363" indent="-233363">
              <a:buSzPct val="100000"/>
              <a:buFont typeface="Arial" panose="020B0604020202020204" pitchFamily="34" charset="0"/>
              <a:buChar char="•"/>
              <a:defRPr>
                <a:latin typeface="Arial"/>
                <a:ea typeface="Arial"/>
                <a:cs typeface="Arial"/>
                <a:sym typeface="Arial"/>
              </a:defRPr>
            </a:pPr>
            <a:r>
              <a:rPr dirty="0"/>
              <a:t>Father works as a TSA agent at the airport</a:t>
            </a:r>
            <a:endParaRPr dirty="0">
              <a:solidFill>
                <a:srgbClr val="FFFFFF"/>
              </a:solidFill>
            </a:endParaRPr>
          </a:p>
          <a:p>
            <a:pPr marL="233363" indent="-233363">
              <a:buSzPct val="100000"/>
              <a:buFont typeface="Arial" panose="020B0604020202020204" pitchFamily="34" charset="0"/>
              <a:buChar char="•"/>
              <a:defRPr>
                <a:latin typeface="Arial"/>
                <a:ea typeface="Arial"/>
                <a:cs typeface="Arial"/>
                <a:sym typeface="Arial"/>
              </a:defRPr>
            </a:pPr>
            <a:r>
              <a:rPr dirty="0"/>
              <a:t>Mother reports that she has no family support and that they live in a one-bedroom apartment near the airport</a:t>
            </a:r>
          </a:p>
        </p:txBody>
      </p:sp>
      <p:sp>
        <p:nvSpPr>
          <p:cNvPr id="6" name="Title 1"/>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lang="en-US" dirty="0"/>
              <a:t>Case Study</a:t>
            </a:r>
            <a:endParaRPr dirty="0"/>
          </a:p>
        </p:txBody>
      </p:sp>
      <p:sp>
        <p:nvSpPr>
          <p:cNvPr id="7" name="Rectangle 2"/>
          <p:cNvSpPr/>
          <p:nvPr/>
        </p:nvSpPr>
        <p:spPr>
          <a:xfrm>
            <a:off x="506863" y="1650810"/>
            <a:ext cx="8126856" cy="584771"/>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lvl="1" algn="ctr">
              <a:defRPr sz="2400" b="1">
                <a:latin typeface="Arial"/>
                <a:ea typeface="Arial"/>
                <a:cs typeface="Arial"/>
                <a:sym typeface="Arial"/>
              </a:defRPr>
            </a:pPr>
            <a:r>
              <a:rPr lang="en-US" sz="1600" dirty="0"/>
              <a:t>6-month-old male with feeding difficulties and failure to thrive presents </a:t>
            </a:r>
          </a:p>
          <a:p>
            <a:pPr lvl="1" algn="ctr">
              <a:defRPr sz="2400" b="1">
                <a:latin typeface="Arial"/>
                <a:ea typeface="Arial"/>
                <a:cs typeface="Arial"/>
                <a:sym typeface="Arial"/>
              </a:defRPr>
            </a:pPr>
            <a:r>
              <a:rPr lang="en-US" sz="1600" dirty="0"/>
              <a:t>for a health supervision visit</a:t>
            </a:r>
            <a:endParaRPr sz="1600" dirty="0"/>
          </a:p>
        </p:txBody>
      </p:sp>
    </p:spTree>
    <p:extLst>
      <p:ext uri="{BB962C8B-B14F-4D97-AF65-F5344CB8AC3E}">
        <p14:creationId xmlns:p14="http://schemas.microsoft.com/office/powerpoint/2010/main" val="1815344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Rectangle 2"/>
          <p:cNvSpPr/>
          <p:nvPr/>
        </p:nvSpPr>
        <p:spPr>
          <a:xfrm>
            <a:off x="506863" y="1523627"/>
            <a:ext cx="8126856" cy="338550"/>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lvl="1" algn="ctr">
              <a:defRPr sz="2400" b="1">
                <a:latin typeface="Arial"/>
                <a:ea typeface="Arial"/>
                <a:cs typeface="Arial"/>
                <a:sym typeface="Arial"/>
              </a:defRPr>
            </a:pPr>
            <a:r>
              <a:rPr sz="1600" dirty="0"/>
              <a:t>During the Physical Examination</a:t>
            </a:r>
          </a:p>
        </p:txBody>
      </p:sp>
      <p:sp>
        <p:nvSpPr>
          <p:cNvPr id="651" name="Rectangle 3"/>
          <p:cNvSpPr/>
          <p:nvPr/>
        </p:nvSpPr>
        <p:spPr>
          <a:xfrm>
            <a:off x="506862" y="5063057"/>
            <a:ext cx="4063429" cy="1200325"/>
          </a:xfrm>
          <a:prstGeom prst="rect">
            <a:avLst/>
          </a:prstGeom>
          <a:solidFill>
            <a:schemeClr val="accent1">
              <a:lumMod val="40000"/>
              <a:lumOff val="60000"/>
            </a:schemeClr>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marL="233363" indent="-233363">
              <a:buSzPct val="100000"/>
              <a:buFont typeface="Arial" panose="020B0604020202020204" pitchFamily="34" charset="0"/>
              <a:buChar char="•"/>
              <a:defRPr>
                <a:latin typeface="Arial"/>
                <a:ea typeface="Arial"/>
                <a:cs typeface="Arial"/>
                <a:sym typeface="Arial"/>
              </a:defRPr>
            </a:pPr>
            <a:r>
              <a:rPr dirty="0"/>
              <a:t>Patient's arms and legs appear</a:t>
            </a:r>
            <a:r>
              <a:rPr lang="en-US" dirty="0"/>
              <a:t> </a:t>
            </a:r>
            <a:r>
              <a:rPr dirty="0"/>
              <a:t>thin</a:t>
            </a:r>
            <a:endParaRPr dirty="0">
              <a:solidFill>
                <a:srgbClr val="FFFFFF"/>
              </a:solidFill>
            </a:endParaRPr>
          </a:p>
          <a:p>
            <a:pPr marL="233363" indent="-233363">
              <a:buSzPct val="100000"/>
              <a:buFont typeface="Arial" panose="020B0604020202020204" pitchFamily="34" charset="0"/>
              <a:buChar char="•"/>
              <a:defRPr>
                <a:latin typeface="Arial"/>
                <a:ea typeface="Arial"/>
                <a:cs typeface="Arial"/>
                <a:sym typeface="Arial"/>
              </a:defRPr>
            </a:pPr>
            <a:r>
              <a:rPr dirty="0"/>
              <a:t>Belly </a:t>
            </a:r>
            <a:r>
              <a:rPr lang="en-US" dirty="0"/>
              <a:t>is</a:t>
            </a:r>
            <a:r>
              <a:rPr dirty="0"/>
              <a:t> distended</a:t>
            </a:r>
            <a:endParaRPr dirty="0">
              <a:solidFill>
                <a:srgbClr val="FFFFFF"/>
              </a:solidFill>
            </a:endParaRPr>
          </a:p>
          <a:p>
            <a:pPr marL="233363" indent="-233363">
              <a:buSzPct val="100000"/>
              <a:buFont typeface="Arial" panose="020B0604020202020204" pitchFamily="34" charset="0"/>
              <a:buChar char="•"/>
              <a:defRPr>
                <a:latin typeface="Arial"/>
                <a:ea typeface="Arial"/>
                <a:cs typeface="Arial"/>
                <a:sym typeface="Arial"/>
              </a:defRPr>
            </a:pPr>
            <a:r>
              <a:rPr dirty="0"/>
              <a:t>D</a:t>
            </a:r>
            <a:r>
              <a:rPr lang="en-US" dirty="0"/>
              <a:t>oes</a:t>
            </a:r>
            <a:r>
              <a:rPr dirty="0"/>
              <a:t> not sit with support and often slid</a:t>
            </a:r>
            <a:r>
              <a:rPr lang="en-US" dirty="0"/>
              <a:t>es</a:t>
            </a:r>
            <a:r>
              <a:rPr dirty="0"/>
              <a:t> to one side</a:t>
            </a:r>
          </a:p>
        </p:txBody>
      </p:sp>
      <p:sp>
        <p:nvSpPr>
          <p:cNvPr id="652" name="Rectangle 6"/>
          <p:cNvSpPr/>
          <p:nvPr/>
        </p:nvSpPr>
        <p:spPr>
          <a:xfrm>
            <a:off x="4570292" y="2151254"/>
            <a:ext cx="4063427" cy="2585319"/>
          </a:xfrm>
          <a:prstGeom prst="rect">
            <a:avLst/>
          </a:prstGeom>
          <a:solidFill>
            <a:schemeClr val="accent1">
              <a:lumMod val="40000"/>
              <a:lumOff val="60000"/>
            </a:schemeClr>
          </a:solidFill>
          <a:ln w="38100">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marL="233363" indent="-233363">
              <a:buSzPct val="100000"/>
              <a:buFont typeface="Arial" panose="020B0604020202020204" pitchFamily="34" charset="0"/>
              <a:buChar char="•"/>
              <a:defRPr>
                <a:latin typeface="Arial"/>
                <a:ea typeface="Arial"/>
                <a:cs typeface="Arial"/>
                <a:sym typeface="Arial"/>
              </a:defRPr>
            </a:pPr>
            <a:r>
              <a:rPr dirty="0"/>
              <a:t>When mother tri</a:t>
            </a:r>
            <a:r>
              <a:rPr lang="en-US" dirty="0"/>
              <a:t>es </a:t>
            </a:r>
            <a:r>
              <a:rPr dirty="0"/>
              <a:t>feeding, seem</a:t>
            </a:r>
            <a:r>
              <a:rPr lang="en-US" dirty="0"/>
              <a:t>s</a:t>
            </a:r>
            <a:r>
              <a:rPr dirty="0"/>
              <a:t> hungry and ready to drink, but then </a:t>
            </a:r>
            <a:r>
              <a:rPr lang="en-US" dirty="0"/>
              <a:t>gives </a:t>
            </a:r>
            <a:r>
              <a:rPr dirty="0"/>
              <a:t>up and turn</a:t>
            </a:r>
            <a:r>
              <a:rPr lang="en-US" dirty="0"/>
              <a:t>s</a:t>
            </a:r>
            <a:r>
              <a:rPr dirty="0"/>
              <a:t> away from his mother</a:t>
            </a:r>
            <a:endParaRPr dirty="0">
              <a:solidFill>
                <a:srgbClr val="FFFFFF"/>
              </a:solidFill>
            </a:endParaRPr>
          </a:p>
          <a:p>
            <a:pPr marL="233363" indent="-233363">
              <a:buSzPct val="100000"/>
              <a:buFont typeface="Arial" panose="020B0604020202020204" pitchFamily="34" charset="0"/>
              <a:buChar char="•"/>
              <a:defRPr>
                <a:latin typeface="Arial"/>
                <a:ea typeface="Arial"/>
                <a:cs typeface="Arial"/>
                <a:sym typeface="Arial"/>
              </a:defRPr>
            </a:pPr>
            <a:r>
              <a:rPr dirty="0"/>
              <a:t>Patient start</a:t>
            </a:r>
            <a:r>
              <a:rPr lang="en-US" dirty="0"/>
              <a:t>s</a:t>
            </a:r>
            <a:r>
              <a:rPr dirty="0"/>
              <a:t> to cry, and mother ha</a:t>
            </a:r>
            <a:r>
              <a:rPr lang="en-US" dirty="0"/>
              <a:t>s</a:t>
            </a:r>
            <a:r>
              <a:rPr dirty="0"/>
              <a:t> difficulty in calming</a:t>
            </a:r>
            <a:endParaRPr dirty="0">
              <a:solidFill>
                <a:srgbClr val="FFFFFF"/>
              </a:solidFill>
            </a:endParaRPr>
          </a:p>
          <a:p>
            <a:pPr marL="233363" lvl="1" indent="-233363">
              <a:buSzPct val="100000"/>
              <a:buFont typeface="Arial" panose="020B0604020202020204" pitchFamily="34" charset="0"/>
              <a:buChar char="•"/>
              <a:defRPr>
                <a:latin typeface="Arial"/>
                <a:ea typeface="Arial"/>
                <a:cs typeface="Arial"/>
                <a:sym typeface="Arial"/>
              </a:defRPr>
            </a:pPr>
            <a:r>
              <a:rPr dirty="0"/>
              <a:t>Seem</a:t>
            </a:r>
            <a:r>
              <a:rPr lang="en-US" dirty="0"/>
              <a:t>s</a:t>
            </a:r>
            <a:r>
              <a:rPr dirty="0"/>
              <a:t> curious when offered a small toy rattle, reache</a:t>
            </a:r>
            <a:r>
              <a:rPr lang="en-US" dirty="0"/>
              <a:t>s</a:t>
            </a:r>
            <a:r>
              <a:rPr dirty="0"/>
              <a:t> for it and transfer</a:t>
            </a:r>
            <a:r>
              <a:rPr lang="en-US" dirty="0"/>
              <a:t>s</a:t>
            </a:r>
            <a:r>
              <a:rPr dirty="0"/>
              <a:t> to other hand</a:t>
            </a:r>
          </a:p>
        </p:txBody>
      </p:sp>
      <p:pic>
        <p:nvPicPr>
          <p:cNvPr id="3" name="Graphic 2" descr="Woman with baby with solid fill">
            <a:extLst>
              <a:ext uri="{FF2B5EF4-FFF2-40B4-BE49-F238E27FC236}">
                <a16:creationId xmlns:a16="http://schemas.microsoft.com/office/drawing/2014/main" id="{8F7FD85F-DB99-40A7-B82C-2466544062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278" y="2103911"/>
            <a:ext cx="2615147" cy="2615147"/>
          </a:xfrm>
          <a:prstGeom prst="rect">
            <a:avLst/>
          </a:prstGeom>
        </p:spPr>
      </p:pic>
      <p:sp>
        <p:nvSpPr>
          <p:cNvPr id="2" name="Title 1">
            <a:extLst>
              <a:ext uri="{FF2B5EF4-FFF2-40B4-BE49-F238E27FC236}">
                <a16:creationId xmlns:a16="http://schemas.microsoft.com/office/drawing/2014/main" id="{CB0A7B43-30A9-7B12-29D3-E267D93F8C9F}"/>
              </a:ext>
            </a:extLst>
          </p:cNvPr>
          <p:cNvSpPr txBox="1"/>
          <p:nvPr/>
        </p:nvSpPr>
        <p:spPr>
          <a:xfrm>
            <a:off x="367384" y="769407"/>
            <a:ext cx="8405815"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90000"/>
              </a:lnSpc>
              <a:defRPr sz="4400">
                <a:latin typeface="Arial"/>
                <a:ea typeface="Arial"/>
                <a:cs typeface="Arial"/>
                <a:sym typeface="Arial"/>
              </a:defRPr>
            </a:lvl1pPr>
          </a:lstStyle>
          <a:p>
            <a:r>
              <a:rPr lang="en-US" dirty="0"/>
              <a:t>Case Study</a:t>
            </a:r>
            <a:endParaRPr dirty="0"/>
          </a:p>
        </p:txBody>
      </p:sp>
    </p:spTree>
  </p:cSld>
  <p:clrMapOvr>
    <a:masterClrMapping/>
  </p:clrMapOvr>
  <p:transition spd="med"/>
</p:sld>
</file>

<file path=ppt/theme/theme1.xml><?xml version="1.0" encoding="utf-8"?>
<a:theme xmlns:a="http://schemas.openxmlformats.org/drawingml/2006/main" name="Bright Futures Template 2017">
  <a:themeElements>
    <a:clrScheme name="Bright Futures Template 2017">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Bright Futures Template 2017">
      <a:majorFont>
        <a:latin typeface="Calibri"/>
        <a:ea typeface="Calibri"/>
        <a:cs typeface="Calibri"/>
      </a:majorFont>
      <a:minorFont>
        <a:latin typeface="Helvetica"/>
        <a:ea typeface="Helvetica"/>
        <a:cs typeface="Helvetica"/>
      </a:minorFont>
    </a:fontScheme>
    <a:fmtScheme name="Bright Futures Template 20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ight Futures Template 2017">
  <a:themeElements>
    <a:clrScheme name="Bright Futures Template 2017">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Bright Futures Template 2017">
      <a:majorFont>
        <a:latin typeface="Calibri"/>
        <a:ea typeface="Calibri"/>
        <a:cs typeface="Calibri"/>
      </a:majorFont>
      <a:minorFont>
        <a:latin typeface="Helvetica"/>
        <a:ea typeface="Helvetica"/>
        <a:cs typeface="Helvetica"/>
      </a:minorFont>
    </a:fontScheme>
    <a:fmtScheme name="Bright Futures Template 20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2715</TotalTime>
  <Words>4088</Words>
  <Application>Microsoft Office PowerPoint</Application>
  <PresentationFormat>On-screen Show (4:3)</PresentationFormat>
  <Paragraphs>296</Paragraphs>
  <Slides>28</Slides>
  <Notes>28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Alegreya Sans</vt:lpstr>
      <vt:lpstr>Arial</vt:lpstr>
      <vt:lpstr>Calibri</vt:lpstr>
      <vt:lpstr>Calibri Light</vt:lpstr>
      <vt:lpstr>Georgia</vt:lpstr>
      <vt:lpstr>Helvetica</vt:lpstr>
      <vt:lpstr>Wingdings</vt:lpstr>
      <vt:lpstr>Bright Futures Template 2017</vt:lpstr>
      <vt:lpstr> AAP Bright Futures National Center Bright Futures: Guidelines for Health Supervision of Infants, Children,  and Adolescents, 4th Edition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 Bright Futures National Center Bright Futures: Guidelines for Health Supervision of Infants, Children,  and Adolescents, 4th Edition  Promoting Social Emotional Health  in Infancy   Author: Robert Lee, DO, MS, FAAP</dc:title>
  <dc:creator>Saucedo, Rosalinda</dc:creator>
  <cp:lastModifiedBy>Janies, Kathryn</cp:lastModifiedBy>
  <cp:revision>128</cp:revision>
  <cp:lastPrinted>2022-04-06T19:10:48Z</cp:lastPrinted>
  <dcterms:modified xsi:type="dcterms:W3CDTF">2022-08-25T18:44:20Z</dcterms:modified>
</cp:coreProperties>
</file>