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9" r:id="rId22"/>
    <p:sldId id="280" r:id="rId23"/>
    <p:sldId id="275" r:id="rId24"/>
    <p:sldId id="276" r:id="rId25"/>
    <p:sldId id="277" r:id="rId26"/>
  </p:sldIdLst>
  <p:sldSz cx="9144000" cy="6858000" type="screen4x3"/>
  <p:notesSz cx="6858000" cy="9144000"/>
  <p:embeddedFontLst>
    <p:embeddedFont>
      <p:font typeface="Alegreya Sans" panose="00000500000000000000" pitchFamily="2"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Helvetica Neue" panose="020B0604020202020204" charset="0"/>
      <p:regular r:id="rId44"/>
      <p:bold r:id="rId45"/>
      <p:italic r:id="rId46"/>
      <p:boldItalic r:id="rId47"/>
    </p:embeddedFont>
    <p:embeddedFont>
      <p:font typeface="Merriweather Sans"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ZCaqk3GUinVymRL2m5GPBO6wn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C128CA-6F91-313C-5403-7655BEB00EDE}" name="Nkem Chineme" initials="NC" userId="Nkem Chinem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325F22-FA56-4E9B-9DA3-420769B8D681}">
  <a:tblStyle styleId="{C5325F22-FA56-4E9B-9DA3-420769B8D68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A070E1B-1AA6-47FA-9DE0-6850A3C0922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031" autoAdjust="0"/>
  </p:normalViewPr>
  <p:slideViewPr>
    <p:cSldViewPr snapToGrid="0">
      <p:cViewPr varScale="1">
        <p:scale>
          <a:sx n="68" d="100"/>
          <a:sy n="68" d="100"/>
        </p:scale>
        <p:origin x="284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font" Target="fonts/font27.fntdata"/><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rt.org/en/health-topics/infective-endocardit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ediatrics.aappublications.org/content/142/5/e2018258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d0c82dc4c8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g1d0c82dc4c8_2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Today we are going to do a facilitated mini training. The idea is to encourage discussion around this topic. In this training we will explore important considerations for wellness care as it relates to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Primary care for children with Complex Congenital Heart Defects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Before we begin our training, let’s take a moment to define reproductive health.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Can anyone specify what elements might be included in care for children with complex congenital heart defects?  When you think of the term “Complex Congenital Defects” what comes to mind?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Alegreya Sans"/>
              <a:buNone/>
            </a:pPr>
            <a:endParaRPr lang="en-US" dirty="0">
              <a:latin typeface="Alegreya Sans"/>
              <a:ea typeface="Alegreya Sans"/>
              <a:cs typeface="Alegreya Sans"/>
              <a:sym typeface="Alegreya Sans"/>
            </a:endParaRPr>
          </a:p>
          <a:p>
            <a:pPr marL="0" marR="0" lvl="0" indent="0" algn="l" rtl="0">
              <a:lnSpc>
                <a:spcPct val="100000"/>
              </a:lnSpc>
              <a:spcBef>
                <a:spcPts val="0"/>
              </a:spcBef>
              <a:spcAft>
                <a:spcPts val="0"/>
              </a:spcAft>
              <a:buClr>
                <a:schemeClr val="dk1"/>
              </a:buClr>
              <a:buSzPts val="1200"/>
              <a:buFont typeface="Alegreya Sans"/>
              <a:buNone/>
            </a:pPr>
            <a:endParaRPr lang="en-US" dirty="0">
              <a:latin typeface="Alegreya Sans"/>
              <a:sym typeface="Alegreya Sans"/>
            </a:endParaRPr>
          </a:p>
          <a:p>
            <a:pPr marL="0" marR="0" lvl="0" indent="0" algn="l" rtl="0">
              <a:lnSpc>
                <a:spcPct val="100000"/>
              </a:lnSpc>
              <a:spcBef>
                <a:spcPts val="0"/>
              </a:spcBef>
              <a:spcAft>
                <a:spcPts val="0"/>
              </a:spcAft>
              <a:buClr>
                <a:schemeClr val="dk1"/>
              </a:buClr>
              <a:buSzPts val="1200"/>
              <a:buFont typeface="Alegreya Sans"/>
              <a:buNone/>
            </a:pPr>
            <a:endParaRPr dirty="0"/>
          </a:p>
          <a:p>
            <a:pPr marL="0" marR="0" lvl="0" indent="0" algn="l" rtl="0">
              <a:lnSpc>
                <a:spcPct val="100000"/>
              </a:lnSpc>
              <a:spcBef>
                <a:spcPts val="0"/>
              </a:spcBef>
              <a:spcAft>
                <a:spcPts val="0"/>
              </a:spcAft>
              <a:buClr>
                <a:schemeClr val="dk1"/>
              </a:buClr>
              <a:buSzPts val="1200"/>
              <a:buFont typeface="Calibri"/>
              <a:buNone/>
            </a:pPr>
            <a:endParaRPr dirty="0">
              <a:latin typeface="Alegreya Sans"/>
              <a:ea typeface="Alegreya Sans"/>
              <a:cs typeface="Alegreya Sans"/>
              <a:sym typeface="Alegreya Sans"/>
            </a:endParaRPr>
          </a:p>
          <a:p>
            <a:pPr marL="0" marR="0" lvl="0" indent="0" algn="l" rtl="0">
              <a:lnSpc>
                <a:spcPct val="100000"/>
              </a:lnSpc>
              <a:spcBef>
                <a:spcPts val="0"/>
              </a:spcBef>
              <a:spcAft>
                <a:spcPts val="0"/>
              </a:spcAft>
              <a:buClr>
                <a:schemeClr val="dk1"/>
              </a:buClr>
              <a:buSzPts val="1200"/>
              <a:buFont typeface="Calibri"/>
              <a:buNone/>
            </a:pPr>
            <a:endParaRPr dirty="0">
              <a:latin typeface="Alegreya Sans"/>
              <a:ea typeface="Alegreya Sans"/>
              <a:cs typeface="Alegreya Sans"/>
              <a:sym typeface="Alegreya Sans"/>
            </a:endParaRPr>
          </a:p>
        </p:txBody>
      </p:sp>
      <p:sp>
        <p:nvSpPr>
          <p:cNvPr id="43" name="Google Shape;43;g1d0c82dc4c8_2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d0c82dc4c8_2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1d0c82dc4c8_2_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Subacute Bacterial Endocarditis (SBE) prophylaxis is recommended prior to gingival manipulation and other potentially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bacteremic</a:t>
            </a:r>
            <a:r>
              <a:rPr lang="en-US" sz="1800" kern="100" dirty="0">
                <a:effectLst/>
                <a:latin typeface="Calibri" panose="020F0502020204030204" pitchFamily="34" charset="0"/>
                <a:ea typeface="Calibri" panose="020F0502020204030204" pitchFamily="34" charset="0"/>
                <a:cs typeface="Calibri" panose="020F0502020204030204" pitchFamily="34" charset="0"/>
              </a:rPr>
              <a:t>, high-risk interventions and surgeries to avoid cardiac infection.  The cardiac conditions for which SBE prophylaxis is recommended are as follows: [refer to slide]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An antibiotic for prophylaxis should be administered in a single dose before invasive procedures, including dental work. If the dose of antibiotic is </a:t>
            </a:r>
            <a:r>
              <a:rPr lang="en-US" sz="1800" i="1" kern="100" dirty="0">
                <a:effectLst/>
                <a:latin typeface="Calibri" panose="020F0502020204030204" pitchFamily="34" charset="0"/>
                <a:ea typeface="Calibri" panose="020F0502020204030204" pitchFamily="34" charset="0"/>
                <a:cs typeface="Calibri" panose="020F0502020204030204" pitchFamily="34" charset="0"/>
              </a:rPr>
              <a:t>inadvertently</a:t>
            </a:r>
            <a:r>
              <a:rPr lang="en-US" sz="1800" kern="100" dirty="0">
                <a:effectLst/>
                <a:latin typeface="Calibri" panose="020F0502020204030204" pitchFamily="34" charset="0"/>
                <a:ea typeface="Calibri" panose="020F0502020204030204" pitchFamily="34" charset="0"/>
                <a:cs typeface="Calibri" panose="020F0502020204030204" pitchFamily="34" charset="0"/>
              </a:rPr>
              <a:t> not administered before the procedure, the dosage may be administered up to 2 hours after the procedure. Amoxicillin is the preferred choice for oral therapy because it is well absorbed in the GI tract and provides high and sustained serum concentrations. For individuals who are allergic to penicillin or amoxicillin, the use of cephalexin or another first-generation oral cephalosporin, clindamycin, azithromycin, or clarithromycin is recommended.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AHA SBE guidelines link -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https://www.heart.org/en/health-topics/infective-endocarditis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solidFill>
                <a:srgbClr val="000000"/>
              </a:solidFill>
              <a:latin typeface="Helvetica Neue"/>
              <a:ea typeface="Helvetica Neue"/>
              <a:cs typeface="Helvetica Neue"/>
              <a:sym typeface="Helvetica Neue"/>
            </a:endParaRPr>
          </a:p>
        </p:txBody>
      </p:sp>
      <p:sp>
        <p:nvSpPr>
          <p:cNvPr id="108" name="Google Shape;108;g1d0c82dc4c8_2_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d0c82dc4c8_2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d0c82dc4c8_2_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With normal biventricular function and the absence of hemodynamically significant residual lesions, most patients with repaired CHD will benefit from physical activity and conditioning and typically do not have any significant restrictions unless specifically indicated by a pediatric cardiologist.</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important for all children with CHD to avoid a sedentary lifestyle and thus obesity, hypertension, and diabetes which can worsen their overall cardiovascular health.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Has anyone had experience talking to families and children with CCHD about exercise?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Did the conversation go well or not so well? What went well? What could be better?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p:txBody>
      </p:sp>
      <p:sp>
        <p:nvSpPr>
          <p:cNvPr id="115" name="Google Shape;115;g1d0c82dc4c8_2_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d0c82dc4c8_2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d0c82dc4c8_2_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This table goes into some concern specific exercise restrictions. As you can see - low intensity sports are recommended for the aortic dilation, and all others can do high intensity with some restrictions.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Some patients with CHD are at risk of sudden decompensation based on the type of lesion and its severity. Recommendations may vary by individual patient and should be discussed with a pediatric cardiologist. Patients with CHD on anticoagulation treatment should be advised not to participate in contact sports.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rtl="0">
              <a:lnSpc>
                <a:spcPct val="100000"/>
              </a:lnSpc>
              <a:spcBef>
                <a:spcPts val="0"/>
              </a:spcBef>
              <a:spcAft>
                <a:spcPts val="0"/>
              </a:spcAft>
              <a:buClr>
                <a:srgbClr val="000000"/>
              </a:buClr>
              <a:buSzPts val="1400"/>
              <a:buFont typeface="Arial"/>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a:t>
            </a:r>
            <a:r>
              <a:rPr lang="en-US" sz="1200" b="0" i="0" u="none" strike="noStrike" cap="none" dirty="0">
                <a:solidFill>
                  <a:srgbClr val="1A1A1A"/>
                </a:solidFill>
                <a:latin typeface="Open Sans"/>
                <a:ea typeface="Open Sans"/>
                <a:cs typeface="Open Sans"/>
                <a:sym typeface="Open Sans"/>
              </a:rPr>
              <a:t>Adapted from Van Hare GF, Ackerman MJ, Evangelista JA, et al. Eligibility and disqualification recommendations for competitive athletes with cardiovascular abnormalities: task force 4: congenital heart disease: a scientific statement from the American Heart Association and American College of Cardiology. </a:t>
            </a:r>
            <a:r>
              <a:rPr lang="en-US" sz="1200" b="0" i="1" u="none" strike="noStrike" cap="none" dirty="0">
                <a:solidFill>
                  <a:srgbClr val="1A1A1A"/>
                </a:solidFill>
                <a:latin typeface="Open Sans"/>
                <a:ea typeface="Open Sans"/>
                <a:cs typeface="Open Sans"/>
                <a:sym typeface="Open Sans"/>
              </a:rPr>
              <a:t>J Am Coll </a:t>
            </a:r>
            <a:r>
              <a:rPr lang="en-US" sz="1200" b="0" i="1" u="none" strike="noStrike" cap="none" dirty="0" err="1">
                <a:solidFill>
                  <a:srgbClr val="1A1A1A"/>
                </a:solidFill>
                <a:latin typeface="Open Sans"/>
                <a:ea typeface="Open Sans"/>
                <a:cs typeface="Open Sans"/>
                <a:sym typeface="Open Sans"/>
              </a:rPr>
              <a:t>Cardiol</a:t>
            </a:r>
            <a:r>
              <a:rPr lang="en-US" sz="1200" b="0" i="0" u="none" strike="noStrike" cap="none" dirty="0">
                <a:solidFill>
                  <a:srgbClr val="1A1A1A"/>
                </a:solidFill>
                <a:latin typeface="Open Sans"/>
                <a:ea typeface="Open Sans"/>
                <a:cs typeface="Open Sans"/>
                <a:sym typeface="Open Sans"/>
              </a:rPr>
              <a:t>. 2015;66(21):2372–2384.</a:t>
            </a:r>
            <a:endParaRPr lang="en-US" sz="12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SzPts val="1400"/>
              <a:buNone/>
            </a:pPr>
            <a:endParaRPr dirty="0"/>
          </a:p>
        </p:txBody>
      </p:sp>
      <p:sp>
        <p:nvSpPr>
          <p:cNvPr id="122" name="Google Shape;122;g1d0c82dc4c8_2_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d0c82dc4c8_2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d0c82dc4c8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 discussed previously it is important to address risk factors for development of obesity early on even in patients with CCHD. It is important to introduce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exercise</a:t>
            </a:r>
            <a:r>
              <a:rPr lang="en-US" sz="1800" kern="100" dirty="0">
                <a:effectLst/>
                <a:latin typeface="Calibri" panose="020F0502020204030204" pitchFamily="34" charset="0"/>
                <a:ea typeface="Calibri" panose="020F0502020204030204" pitchFamily="34" charset="0"/>
                <a:cs typeface="Calibri" panose="020F0502020204030204" pitchFamily="34" charset="0"/>
              </a:rPr>
              <a:t> prescription — "Prescription to play for 60 minutes of active physical activity per day" to avoid obesity.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Because patients with CCHD are at a high risk of hearing loss and vision abnormalities, they should undergo more frequent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hearing and vision screenings </a:t>
            </a:r>
            <a:r>
              <a:rPr lang="en-US" sz="1800" kern="100" dirty="0">
                <a:effectLst/>
                <a:latin typeface="Calibri" panose="020F0502020204030204" pitchFamily="34" charset="0"/>
                <a:ea typeface="Calibri" panose="020F0502020204030204" pitchFamily="34" charset="0"/>
                <a:cs typeface="Calibri" panose="020F0502020204030204" pitchFamily="34" charset="0"/>
              </a:rPr>
              <a:t>than is routine in primary care.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Children with CCHD are also at increased risk of developmental disorders or disabilities. Periodic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developmental</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surveillance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screening</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evaluation</a:t>
            </a:r>
            <a:r>
              <a:rPr lang="en-US" sz="1800" kern="100" dirty="0">
                <a:effectLst/>
                <a:latin typeface="Calibri" panose="020F0502020204030204" pitchFamily="34" charset="0"/>
                <a:ea typeface="Calibri" panose="020F0502020204030204" pitchFamily="34" charset="0"/>
                <a:cs typeface="Calibri" panose="020F0502020204030204" pitchFamily="34" charset="0"/>
              </a:rPr>
              <a:t>, and reevaluation throughout childhood may enhance identification of significant deficits. This will allow for appropriate therapies and education to enhance academic, behavioral, psychosocial, and adaptive functioning. </a:t>
            </a:r>
          </a:p>
          <a:p>
            <a:pPr marL="0" marR="0">
              <a:lnSpc>
                <a:spcPct val="107000"/>
              </a:lnSpc>
              <a:spcBef>
                <a:spcPts val="0"/>
              </a:spcBef>
              <a:spcAft>
                <a:spcPts val="800"/>
              </a:spcAft>
            </a:pP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2800" b="0" i="0" dirty="0">
                <a:solidFill>
                  <a:srgbClr val="FF0000"/>
                </a:solidFill>
                <a:effectLst/>
                <a:latin typeface="Calibri" panose="020F0502020204030204" pitchFamily="34" charset="0"/>
              </a:rPr>
              <a:t>Compared to peers, children and adolescents with CHD are 5 times more likely to suffer anxiety/depression. For children with complex CHD (ex, single ventricle physiology), the risk is 7 times higher than peers.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Screening for and addressing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substance abuse </a:t>
            </a:r>
            <a:r>
              <a:rPr lang="en-US" sz="1800" kern="100" dirty="0">
                <a:effectLst/>
                <a:latin typeface="Calibri" panose="020F0502020204030204" pitchFamily="34" charset="0"/>
                <a:ea typeface="Calibri" panose="020F0502020204030204" pitchFamily="34" charset="0"/>
                <a:cs typeface="Calibri" panose="020F0502020204030204" pitchFamily="34" charset="0"/>
              </a:rPr>
              <a:t>and risk of teen-aged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pregnancy</a:t>
            </a:r>
            <a:r>
              <a:rPr lang="en-US" sz="1800" kern="100" dirty="0">
                <a:effectLst/>
                <a:latin typeface="Calibri" panose="020F0502020204030204" pitchFamily="34" charset="0"/>
                <a:ea typeface="Calibri" panose="020F0502020204030204" pitchFamily="34" charset="0"/>
                <a:cs typeface="Calibri" panose="020F0502020204030204" pitchFamily="34" charset="0"/>
              </a:rPr>
              <a:t> (and giving information regarding appropriate contraception and safe sex practices) are important topics for discussion at adolescent primary care visits. Certain CCHDs have a very high risk of maternal morbidity and mortality.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important to discuss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career planning </a:t>
            </a:r>
            <a:r>
              <a:rPr lang="en-US" sz="1800" kern="100" dirty="0">
                <a:effectLst/>
                <a:latin typeface="Calibri" panose="020F0502020204030204" pitchFamily="34" charset="0"/>
                <a:ea typeface="Calibri" panose="020F0502020204030204" pitchFamily="34" charset="0"/>
                <a:cs typeface="Calibri" panose="020F0502020204030204" pitchFamily="34" charset="0"/>
              </a:rPr>
              <a:t>in the teens and young adult years. For CCHD, it is crucial to have health insurance coverage as an adult, as individuals with a CHD are typically followed by cardiology throughout their life.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also important for adolescents with CHD to have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peer support groups</a:t>
            </a:r>
            <a:r>
              <a:rPr lang="en-US" sz="1800" kern="100" dirty="0">
                <a:effectLst/>
                <a:latin typeface="Calibri" panose="020F0502020204030204" pitchFamily="34" charset="0"/>
                <a:ea typeface="Calibri" panose="020F0502020204030204" pitchFamily="34" charset="0"/>
                <a:cs typeface="Calibri" panose="020F0502020204030204" pitchFamily="34" charset="0"/>
              </a:rPr>
              <a:t>. Many cardiac surgical centers have specific summer camps and activities geared towards children with CCHD and the PCP can encourage adolescents to participate in these.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Which of these considerations do you already routinely apply in your practice and which do you think you could start applying?</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lang="en-US" i="0" dirty="0">
              <a:solidFill>
                <a:srgbClr val="1A1A1A"/>
              </a:solidFill>
            </a:endParaRPr>
          </a:p>
          <a:p>
            <a:pPr marL="457200" marR="0" lvl="0" indent="-228600" algn="l" rtl="0">
              <a:lnSpc>
                <a:spcPct val="100000"/>
              </a:lnSpc>
              <a:spcBef>
                <a:spcPts val="0"/>
              </a:spcBef>
              <a:spcAft>
                <a:spcPts val="0"/>
              </a:spcAft>
              <a:buSzPts val="1400"/>
              <a:buNone/>
            </a:pPr>
            <a:endParaRPr lang="en-US" i="0" dirty="0">
              <a:solidFill>
                <a:srgbClr val="1A1A1A"/>
              </a:solidFill>
            </a:endParaRP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i="0" dirty="0">
              <a:solidFill>
                <a:srgbClr val="000000"/>
              </a:solidFill>
            </a:endParaRPr>
          </a:p>
          <a:p>
            <a:pPr marL="457200" marR="0" lvl="0" indent="-228600" algn="l" rtl="0">
              <a:lnSpc>
                <a:spcPct val="100000"/>
              </a:lnSpc>
              <a:spcBef>
                <a:spcPts val="0"/>
              </a:spcBef>
              <a:spcAft>
                <a:spcPts val="0"/>
              </a:spcAft>
              <a:buSzPts val="1400"/>
              <a:buNone/>
            </a:pPr>
            <a:endParaRPr dirty="0"/>
          </a:p>
        </p:txBody>
      </p:sp>
      <p:sp>
        <p:nvSpPr>
          <p:cNvPr id="130" name="Google Shape;130;g1d0c82dc4c8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d0c82dc4c8_2_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d0c82dc4c8_2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Let’s now turn our attention to identifying syndromes that may be associated with CCHD, as in these children, multiple body systems will require special attention from the PCP.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legreya Sans"/>
                <a:ea typeface="Alegreya Sans"/>
                <a:cs typeface="Alegreya Sans"/>
                <a:sym typeface="Alegreya Sans"/>
              </a:rPr>
              <a:t>Are you aware of other types of genetic syndromes that are often associated with CHD?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Alegreya Sans"/>
              <a:ea typeface="Alegreya Sans"/>
              <a:cs typeface="Alegreya Sans"/>
              <a:sym typeface="Alegreya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effectLst/>
                <a:latin typeface="Alegreya Sans" panose="00000500000000000000" pitchFamily="2" charset="0"/>
                <a:ea typeface="Calibri" panose="020F0502020204030204" pitchFamily="34" charset="0"/>
                <a:cs typeface="Times New Roman" panose="02020603050405020304" pitchFamily="18" charset="0"/>
              </a:rPr>
              <a:t>&lt;wait for responses/discuss responses&gt; </a:t>
            </a:r>
            <a:endParaRPr lang="en-US" sz="12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37" name="Google Shape;137;g1d0c82dc4c8_2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0c82dc4c8_2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d0c82dc4c8_2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Some CHDs occur in isolation, without syndromic features. In infancy, it can be very difficult to recognize facial or skeletal features that will, over time, become more apparent, and which will allow providers to recognize syndromic patterns.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Thus, an infant may be recognized to have a severe cardiac malformation at birth or even prenatally, but the care team may not recognize at that early stage a relevant syndrome (which can have implications on other organ development and function, such as eyes, kidneys, and hearing) and long-term implications on development.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PCP should remain alert for the possibility of unrecognized syndromic features.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next slide briefly outlines several such syndromes for which the PCP should remain alert.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endParaRPr lang="en-US" dirty="0">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endParaRPr dirty="0">
              <a:latin typeface="Alegreya Sans"/>
              <a:ea typeface="Alegreya Sans"/>
              <a:cs typeface="Alegreya Sans"/>
              <a:sym typeface="Alegreya Sans"/>
            </a:endParaRPr>
          </a:p>
        </p:txBody>
      </p:sp>
      <p:sp>
        <p:nvSpPr>
          <p:cNvPr id="143" name="Google Shape;143;g1d0c82dc4c8_2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d0c82dc4c8_2_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While it’s beyond the scope of this presentation to explore these in more detail, this slide serves as a reference for some relatively common syndromes associated with CHD.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Lantin-</a:t>
            </a:r>
            <a:r>
              <a:rPr lang="en-US" sz="1200" dirty="0" err="1"/>
              <a:t>Hermosso</a:t>
            </a:r>
            <a:r>
              <a:rPr lang="en-US" sz="1200" dirty="0"/>
              <a:t>, MR </a:t>
            </a:r>
            <a:r>
              <a:rPr lang="en-US" sz="1200" i="1" dirty="0">
                <a:solidFill>
                  <a:srgbClr val="000000"/>
                </a:solidFill>
              </a:rPr>
              <a:t>et al</a:t>
            </a:r>
            <a:r>
              <a:rPr lang="en-US" sz="1200" dirty="0">
                <a:solidFill>
                  <a:srgbClr val="000000"/>
                </a:solidFill>
              </a:rPr>
              <a:t>.  “The Care of Children With Congenital Heart Disease in their Primary Medical Home”. Policy Statement. American Academy of Pediatrics. Pediatrics (2017) 140 (5). E20172607</a:t>
            </a:r>
            <a:r>
              <a:rPr lang="en-US" dirty="0">
                <a:solidFill>
                  <a:srgbClr val="000000"/>
                </a:solidFill>
                <a:latin typeface="Arial"/>
                <a:ea typeface="Arial"/>
                <a:cs typeface="Arial"/>
                <a:sym typeface="Arial"/>
              </a:rPr>
              <a:t>.</a:t>
            </a:r>
          </a:p>
          <a:p>
            <a:pPr marL="0" lvl="0" indent="0" algn="l" rtl="0">
              <a:lnSpc>
                <a:spcPct val="100000"/>
              </a:lnSpc>
              <a:spcBef>
                <a:spcPts val="0"/>
              </a:spcBef>
              <a:spcAft>
                <a:spcPts val="0"/>
              </a:spcAft>
              <a:buSzPts val="1400"/>
              <a:buNone/>
            </a:pPr>
            <a:endParaRPr b="1" dirty="0"/>
          </a:p>
        </p:txBody>
      </p:sp>
      <p:sp>
        <p:nvSpPr>
          <p:cNvPr id="149" name="Google Shape;149;g1d0c82dc4c8_2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0c82dc4c8_2_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d0c82dc4c8_2_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chromosomal microdeletion at 22q11.2 which causes DiGeorge Syndrome (DGS) results in impaired development of the pharyngeal pouch system. Thus, patients may have developmental abnormalities of craniofacial structures, parathyroid glands, thymus and cardiac outflow tract. Since the late 1990s, patients diagnosed with outflow tract anomalies are routinely tested for 22q11.2 deletion. If not yet completed, genetic evaluation should be pursued in such patients.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important to evaluate the immune function of these patients, particularly in the first 3 years of life, to determine if it is safe to give live vaccines (MMR, Varicella). These should not be given unless advised that it would be safe and effective by an Immunologist. With low T-cell number/function (CD4%), not only is immune deficiency expected, but also the risk of immune dysregulation presenting as auto-immunity or atopy increases.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 one study (Deshpande et al), among the 415 patients diagnosed with DGS, 25% reported congenital heart defects, 4.1% reported autoimmunity, and 6.7% reported asthma.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Font typeface="Arial"/>
              <a:buNone/>
            </a:pPr>
            <a:endParaRPr i="0" dirty="0">
              <a:solidFill>
                <a:srgbClr val="212121"/>
              </a:solidFill>
            </a:endParaRPr>
          </a:p>
        </p:txBody>
      </p:sp>
      <p:sp>
        <p:nvSpPr>
          <p:cNvPr id="157" name="Google Shape;157;g1d0c82dc4c8_2_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0c82dc4c8_2_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d0c82dc4c8_2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d0c82dc4c8_2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0c82dc4c8_2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0c82dc4c8_2_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2018 report from the American Academy of Pediatrics provides new practice-based quality improvement guidance on </a:t>
            </a:r>
            <a:r>
              <a:rPr lang="en-US"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six key elements of health care transition</a:t>
            </a:r>
            <a:r>
              <a:rPr lang="en-US" sz="1800" kern="100" dirty="0">
                <a:effectLst/>
                <a:latin typeface="Calibri" panose="020F0502020204030204" pitchFamily="34" charset="0"/>
                <a:ea typeface="Calibri" panose="020F0502020204030204" pitchFamily="34" charset="0"/>
                <a:cs typeface="Calibri" panose="020F0502020204030204" pitchFamily="34" charset="0"/>
              </a:rPr>
              <a:t>, and  these include (1) a transition policy, (2) tracking and monitoring, (3) readiness assessment, (4) transition planning (including patient education to fill the gaps in knowledge identified by the readiness assessment), (5) transfer of care, and (6) transfer completion.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This process is typically addressed at pediatric cardiology visits, but it is important for the PCP to address any concerns that the adolescent may have regarding this, to empower patients with CHDs to successfully navigate their health care needs as adults.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Has anyone had experience talking to families and children with CCHD about adult transition?</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Did the conversation go well or not so well? What went well? What could be better?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p:txBody>
      </p:sp>
      <p:sp>
        <p:nvSpPr>
          <p:cNvPr id="171" name="Google Shape;171;g1d0c82dc4c8_2_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d0c82dc4c8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g1d0c82dc4c8_2_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Children with complex congenital heart conditions need all of the usual preventative healthcare and anticipatory guidance that children without these conditions need. However, due to their intensive needs for critical care support, surgeries and often long admissions in the first several years of life, it can be challenging for the primary care provider (PCP) to keep the child up to date with preventative care.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This training will aim to highlight the role of pediatricians in supporting health needs of children and adolescents with Complex CHD (CCHD), review special considerations that apply to this population including- nutrition, vaccines/Respiratory syncytial virus (RSV) </a:t>
            </a:r>
            <a:r>
              <a:rPr lang="en-US" sz="1800" dirty="0">
                <a:latin typeface="Alegreya Sans" panose="00000500000000000000" pitchFamily="2" charset="0"/>
              </a:rPr>
              <a:t>prophylaxis</a:t>
            </a:r>
            <a:r>
              <a:rPr lang="en-US" sz="1800" kern="100" dirty="0">
                <a:effectLst/>
                <a:latin typeface="Calibri" panose="020F0502020204030204" pitchFamily="34" charset="0"/>
                <a:ea typeface="Calibri" panose="020F0502020204030204" pitchFamily="34" charset="0"/>
                <a:cs typeface="Calibri" panose="020F0502020204030204" pitchFamily="34" charset="0"/>
              </a:rPr>
              <a:t>, Subacute Bacterial Endocarditis (SBE) prophylaxis and sports/activities.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Syndromes associated with CCHD and best practices for pediatric to adult health care transition will also be reviewed.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l" rtl="0">
              <a:lnSpc>
                <a:spcPct val="107000"/>
              </a:lnSpc>
              <a:spcBef>
                <a:spcPts val="0"/>
              </a:spcBef>
              <a:spcAft>
                <a:spcPts val="0"/>
              </a:spcAft>
              <a:buSzPts val="1400"/>
              <a:buNone/>
            </a:pPr>
            <a:endParaRPr dirty="0">
              <a:latin typeface="Calibri"/>
              <a:ea typeface="Calibri"/>
              <a:cs typeface="Calibri"/>
              <a:sym typeface="Calibri"/>
            </a:endParaRPr>
          </a:p>
          <a:p>
            <a:pPr marL="457200" marR="0" lvl="0" indent="-228600" algn="l" rtl="0">
              <a:lnSpc>
                <a:spcPct val="100000"/>
              </a:lnSpc>
              <a:spcBef>
                <a:spcPts val="80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endParaRPr sz="200" dirty="0"/>
          </a:p>
          <a:p>
            <a:pPr marL="457200" marR="0" lvl="0" indent="-228600" algn="l" rtl="0">
              <a:lnSpc>
                <a:spcPct val="100000"/>
              </a:lnSpc>
              <a:spcBef>
                <a:spcPts val="0"/>
              </a:spcBef>
              <a:spcAft>
                <a:spcPts val="0"/>
              </a:spcAft>
              <a:buSzPts val="1400"/>
              <a:buNone/>
            </a:pPr>
            <a:endParaRPr dirty="0"/>
          </a:p>
        </p:txBody>
      </p:sp>
      <p:sp>
        <p:nvSpPr>
          <p:cNvPr id="50" name="Google Shape;50;g1d0c82dc4c8_2_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resources on slide&gt;</a:t>
            </a:r>
            <a:endParaRPr dirty="0"/>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&lt;Refer to accompanying case study document&gt;</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legreya Sans" panose="00000500000000000000" pitchFamily="2"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&lt;How can [your/our] practice</a:t>
            </a:r>
            <a:r>
              <a:rPr lang="en-US" sz="1800" dirty="0">
                <a:effectLst/>
                <a:latin typeface="Alegreya Sans" panose="00000500000000000000" pitchFamily="2" charset="0"/>
                <a:ea typeface="Calibri" panose="020F0502020204030204" pitchFamily="34" charset="0"/>
                <a:cs typeface="Times New Roman" panose="02020603050405020304" pitchFamily="18" charset="0"/>
              </a:rPr>
              <a:t> improve care for Children with Complex Congenital Heart Defects?</a:t>
            </a: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 Do you anticipate any changes to processes or workflow? What are some barriers you might encounter, and how could those barriers be mitigated?&gt;</a:t>
            </a:r>
            <a:endParaRPr lang="en-US" sz="1800" dirty="0">
              <a:effectLst/>
              <a:latin typeface="Alegreya Sans" panose="00000500000000000000" pitchFamily="2"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dirty="0">
                <a:effectLst/>
                <a:latin typeface="Alegreya Sans" panose="00000500000000000000" pitchFamily="2" charset="0"/>
                <a:ea typeface="Calibri" panose="020F0502020204030204" pitchFamily="34" charset="0"/>
                <a:cs typeface="Times New Roman" panose="02020603050405020304" pitchFamily="18" charset="0"/>
              </a:rPr>
              <a:t>&lt;call attention to the evaluation link&gt;</a:t>
            </a:r>
            <a:endParaRPr lang="en-US" dirty="0"/>
          </a:p>
        </p:txBody>
      </p:sp>
      <p:sp>
        <p:nvSpPr>
          <p:cNvPr id="158" name="Google Shape;15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881624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d0c82dc4c8_2_1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d0c82dc4c8_2_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9" name="Google Shape;179;g1d0c82dc4c8_2_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d0c82dc4c8_2_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1d0c82dc4c8_2_1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d0c82dc4c8_2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d0c82dc4c8_2_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Thank you for your time and participation today! </a:t>
            </a:r>
            <a:endParaRPr dirty="0"/>
          </a:p>
          <a:p>
            <a:pPr marL="0" marR="0" lvl="0" indent="0" algn="l" rtl="0">
              <a:lnSpc>
                <a:spcPct val="100000"/>
              </a:lnSpc>
              <a:spcBef>
                <a:spcPts val="0"/>
              </a:spcBef>
              <a:spcAft>
                <a:spcPts val="0"/>
              </a:spcAft>
              <a:buClr>
                <a:schemeClr val="dk1"/>
              </a:buClr>
              <a:buSzPts val="1200"/>
              <a:buFont typeface="Calibri"/>
              <a:buNone/>
            </a:pPr>
            <a:endParaRPr sz="1200" i="1" dirty="0">
              <a:latin typeface="Alegreya Sans"/>
              <a:ea typeface="Alegreya Sans"/>
              <a:cs typeface="Alegreya Sans"/>
              <a:sym typeface="Alegreya Sans"/>
            </a:endParaRPr>
          </a:p>
          <a:p>
            <a:pPr marL="0" lvl="0" indent="0" algn="l" rtl="0">
              <a:lnSpc>
                <a:spcPct val="100000"/>
              </a:lnSpc>
              <a:spcBef>
                <a:spcPts val="0"/>
              </a:spcBef>
              <a:spcAft>
                <a:spcPts val="0"/>
              </a:spcAft>
              <a:buSzPts val="1400"/>
              <a:buNone/>
            </a:pPr>
            <a:endParaRPr dirty="0">
              <a:latin typeface="Alegreya Sans"/>
              <a:ea typeface="Alegreya Sans"/>
              <a:cs typeface="Alegreya Sans"/>
              <a:sym typeface="Alegreya Sans"/>
            </a:endParaRPr>
          </a:p>
        </p:txBody>
      </p:sp>
      <p:sp>
        <p:nvSpPr>
          <p:cNvPr id="193" name="Google Shape;193;g1d0c82dc4c8_2_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d0c82dc4c8_2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1d0c82dc4c8_2_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Congenital heart defects represent a broad spectrum of conditions ranging from simple defects with excellent prognosis to complex heart defects that require multiple procedures and have uncertain outcomes. Some of the common simple congenital heart defects are atrial septal defects (ASD), ventricular septal defects (VSD), pulmonary valve stenosis (PS), patent ductus arteriosus (PDA), and aortic stenosis (AS).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Complex CHD may be divided into those that cause cyanosis, lesions with single ventricular physiology, and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acyonotic</a:t>
            </a:r>
            <a:r>
              <a:rPr lang="en-US" sz="1800" kern="100" dirty="0">
                <a:effectLst/>
                <a:latin typeface="Calibri" panose="020F0502020204030204" pitchFamily="34" charset="0"/>
                <a:ea typeface="Calibri" panose="020F0502020204030204" pitchFamily="34" charset="0"/>
                <a:cs typeface="Calibri" panose="020F0502020204030204" pitchFamily="34" charset="0"/>
              </a:rPr>
              <a:t> CHD such as Double Outlet Right Ventricle (DORV), Total Anomalous Pulmonary Venous Return (TAPVR), and </a:t>
            </a:r>
            <a:r>
              <a:rPr lang="en-US" sz="1800" dirty="0">
                <a:latin typeface="Alegreya Sans" panose="00000500000000000000" pitchFamily="2" charset="0"/>
              </a:rPr>
              <a:t>severe valvar stenosis. </a:t>
            </a:r>
            <a:r>
              <a:rPr lang="en-US" sz="1800" kern="100" dirty="0">
                <a:effectLst/>
                <a:latin typeface="Calibri" panose="020F0502020204030204" pitchFamily="34" charset="0"/>
                <a:ea typeface="Calibri" panose="020F0502020204030204" pitchFamily="34" charset="0"/>
                <a:cs typeface="Calibri" panose="020F0502020204030204" pitchFamily="34" charset="0"/>
              </a:rPr>
              <a:t>CCHD are lesions for which neonates require early surgical intervention to survive.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Arrhythmias also comprise a significant proportion of CHD, and in addition to long QT syndrome,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Brugada</a:t>
            </a:r>
            <a:r>
              <a:rPr lang="en-US" sz="1800" kern="100" dirty="0">
                <a:effectLst/>
                <a:latin typeface="Calibri" panose="020F0502020204030204" pitchFamily="34" charset="0"/>
                <a:ea typeface="Calibri" panose="020F0502020204030204" pitchFamily="34" charset="0"/>
                <a:cs typeface="Calibri" panose="020F0502020204030204" pitchFamily="34" charset="0"/>
              </a:rPr>
              <a:t> syndrome, </a:t>
            </a:r>
            <a:r>
              <a:rPr lang="en-US" sz="2800" b="0" i="0" dirty="0">
                <a:solidFill>
                  <a:srgbClr val="FF0000"/>
                </a:solidFill>
                <a:effectLst/>
                <a:latin typeface="Calibri" panose="020F0502020204030204" pitchFamily="34" charset="0"/>
              </a:rPr>
              <a:t>Wolf-Parkinson -Syndrome (WPW) </a:t>
            </a:r>
            <a:r>
              <a:rPr lang="en-US" sz="1800" kern="100" dirty="0">
                <a:effectLst/>
                <a:latin typeface="Calibri" panose="020F0502020204030204" pitchFamily="34" charset="0"/>
                <a:ea typeface="Calibri" panose="020F0502020204030204" pitchFamily="34" charset="0"/>
                <a:cs typeface="Calibri" panose="020F0502020204030204" pitchFamily="34" charset="0"/>
              </a:rPr>
              <a:t>syndrome/</a:t>
            </a:r>
            <a:r>
              <a:rPr lang="en-US" sz="2800" b="0" i="0" dirty="0">
                <a:solidFill>
                  <a:srgbClr val="FF0000"/>
                </a:solidFill>
                <a:effectLst/>
                <a:latin typeface="Calibri" panose="020F0502020204030204" pitchFamily="34" charset="0"/>
              </a:rPr>
              <a:t>Supraventricular Tachycardia (SVT)</a:t>
            </a:r>
            <a:r>
              <a:rPr lang="en-US" sz="1800" kern="100" dirty="0">
                <a:effectLst/>
                <a:latin typeface="Calibri" panose="020F0502020204030204" pitchFamily="34" charset="0"/>
                <a:ea typeface="Calibri" panose="020F0502020204030204" pitchFamily="34" charset="0"/>
                <a:cs typeface="Calibri" panose="020F0502020204030204" pitchFamily="34" charset="0"/>
              </a:rPr>
              <a:t>, can occur in post-operative CHD patients.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For the purpose of this review, the focus will be on complex CHD patients as they typically can have other associated defects and lesions requiring special attention in the medical home.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Google Shape;57;g1d0c82dc4c8_2_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d0c82dc4c8_2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1d0c82dc4c8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And so with that overview of terminology, let’s start by examining the role of the medical home in the care of children with CCHD.</a:t>
            </a:r>
            <a:endParaRPr dirty="0"/>
          </a:p>
        </p:txBody>
      </p:sp>
      <p:sp>
        <p:nvSpPr>
          <p:cNvPr id="64" name="Google Shape;64;g1d0c82dc4c8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d0c82dc4c8_2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1d0c82dc4c8_2_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Has anyone had experience talking to families of children with CCHD about their care needs across the lifespan?</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Did the conversation go well or not so well? What went well? What could be better?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Children with CCHD have complex health care needs throughout their lifespan and primary care physicians play a significant role in impacting these health care needs. This slide summarizes how focus from the medical home can shift over the course of the child’s development.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Many patients with CHD are being identified prenatally and parents like to identify pediatricians well versed with these defects to have a smooth transition after discharge from the hospital. Until late childhood and early adolescence, parental support and coordinating various health care needs involving different specialists is a key role of the PCP. In late adolescence, involving the teenager in their own care and understanding the importance of lifestyle initiatives, high risk behavior avoidance and ultimately transition to adult care is at the forefront of the PCP responsibilities.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Google Shape;70;g1d0c82dc4c8_2_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d0c82dc4c8_2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1d0c82dc4c8_2_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Is anyone familiar with post-operative considerations for patients with CCHD? If yes</a:t>
            </a:r>
            <a:r>
              <a:rPr lang="en-US" sz="1800" b="1" u="sng" kern="100" dirty="0">
                <a:effectLst/>
                <a:latin typeface="Calibri" panose="020F0502020204030204" pitchFamily="34" charset="0"/>
                <a:ea typeface="Calibri" panose="020F0502020204030204" pitchFamily="34" charset="0"/>
                <a:cs typeface="Calibri" panose="020F0502020204030204" pitchFamily="34" charset="0"/>
              </a:rPr>
              <a:t>,</a:t>
            </a:r>
            <a:r>
              <a:rPr lang="en-US" sz="1800" b="1" kern="100" dirty="0">
                <a:effectLst/>
                <a:latin typeface="Calibri" panose="020F0502020204030204" pitchFamily="34" charset="0"/>
                <a:ea typeface="Calibri" panose="020F0502020204030204" pitchFamily="34" charset="0"/>
                <a:cs typeface="Calibri" panose="020F0502020204030204" pitchFamily="34" charset="0"/>
              </a:rPr>
              <a:t> which ones have you implemented?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 post-operative patients with CCHD, there are several important points to assess, such as their baseline oxygen saturation, discharge weight, medications, feeding, and oxygen requirements are key data points at the first office visit.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Post surgery, it is important to assess the immediate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post-operative course </a:t>
            </a:r>
            <a:r>
              <a:rPr lang="en-US" sz="1800" kern="100" dirty="0">
                <a:effectLst/>
                <a:latin typeface="Calibri" panose="020F0502020204030204" pitchFamily="34" charset="0"/>
                <a:ea typeface="Calibri" panose="020F0502020204030204" pitchFamily="34" charset="0"/>
                <a:cs typeface="Calibri" panose="020F0502020204030204" pitchFamily="34" charset="0"/>
              </a:rPr>
              <a:t>as many children may have transient issues that need to be addressed such as feeding difficulties, repetition of abnormal blood work, etc.</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Some of these patients may be on diuretics and consulting cardiology colleagues to determine discontinuation of these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medications</a:t>
            </a:r>
            <a:r>
              <a:rPr lang="en-US" sz="1800" kern="100" dirty="0">
                <a:effectLst/>
                <a:latin typeface="Calibri" panose="020F0502020204030204" pitchFamily="34" charset="0"/>
                <a:ea typeface="Calibri" panose="020F0502020204030204" pitchFamily="34" charset="0"/>
                <a:cs typeface="Calibri" panose="020F0502020204030204" pitchFamily="34" charset="0"/>
              </a:rPr>
              <a:t> may be warranted. Such patients need close follow-up with their PCP and may require hospitalization and intravenous fluids early in their course of treatment.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important to be aware of their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baseline oxygen saturations </a:t>
            </a:r>
            <a:r>
              <a:rPr lang="en-US" sz="1800" kern="100" dirty="0">
                <a:effectLst/>
                <a:latin typeface="Calibri" panose="020F0502020204030204" pitchFamily="34" charset="0"/>
                <a:ea typeface="Calibri" panose="020F0502020204030204" pitchFamily="34" charset="0"/>
                <a:cs typeface="Calibri" panose="020F0502020204030204" pitchFamily="34" charset="0"/>
              </a:rPr>
              <a:t>and what their goal saturations are supposed to be as in some cases such as patients with single ventricle physiology supplemental oxygen may be detrimental to patient’s health.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Assessment of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weight gain </a:t>
            </a:r>
            <a:r>
              <a:rPr lang="en-US" sz="1800" kern="100" dirty="0">
                <a:effectLst/>
                <a:latin typeface="Calibri" panose="020F0502020204030204" pitchFamily="34" charset="0"/>
                <a:ea typeface="Calibri" panose="020F0502020204030204" pitchFamily="34" charset="0"/>
                <a:cs typeface="Calibri" panose="020F0502020204030204" pitchFamily="34" charset="0"/>
              </a:rPr>
              <a:t>following discharge from the hospital is important to assess feeding difficulties or need for caloric concentration.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Feeding requirements </a:t>
            </a:r>
            <a:r>
              <a:rPr lang="en-US" sz="1800" kern="100" dirty="0">
                <a:effectLst/>
                <a:latin typeface="Calibri" panose="020F0502020204030204" pitchFamily="34" charset="0"/>
                <a:ea typeface="Calibri" panose="020F0502020204030204" pitchFamily="34" charset="0"/>
                <a:cs typeface="Calibri" panose="020F0502020204030204" pitchFamily="34" charset="0"/>
              </a:rPr>
              <a:t>such as patients with NG feeding tubes may need referral to gastroenterology, speech therapy, physical and occupational therapy.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Assessment for associated defects such as VACTERL anomalies and may need</a:t>
            </a:r>
            <a:r>
              <a:rPr lang="en-US" sz="1800" b="1" kern="100" dirty="0">
                <a:effectLst/>
                <a:latin typeface="Calibri" panose="020F0502020204030204" pitchFamily="34" charset="0"/>
                <a:ea typeface="Calibri" panose="020F0502020204030204" pitchFamily="34" charset="0"/>
                <a:cs typeface="Calibri" panose="020F0502020204030204" pitchFamily="34" charset="0"/>
              </a:rPr>
              <a:t> additional services such as referral </a:t>
            </a:r>
            <a:r>
              <a:rPr lang="en-US" sz="1800" kern="100" dirty="0">
                <a:effectLst/>
                <a:latin typeface="Calibri" panose="020F0502020204030204" pitchFamily="34" charset="0"/>
                <a:ea typeface="Calibri" panose="020F0502020204030204" pitchFamily="34" charset="0"/>
                <a:cs typeface="Calibri" panose="020F0502020204030204" pitchFamily="34" charset="0"/>
              </a:rPr>
              <a:t>to other specialists.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For patients with presence of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pacemakers or other devices</a:t>
            </a:r>
            <a:r>
              <a:rPr lang="en-US" sz="1800" kern="100" dirty="0">
                <a:effectLst/>
                <a:latin typeface="Calibri" panose="020F0502020204030204" pitchFamily="34" charset="0"/>
                <a:ea typeface="Calibri" panose="020F0502020204030204" pitchFamily="34" charset="0"/>
                <a:cs typeface="Calibri" panose="020F0502020204030204" pitchFamily="34" charset="0"/>
              </a:rPr>
              <a:t>, it is important to notate MRI compatibility in their chart and educate the families about it.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 addition, it is vital to be aware of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future planned surgical interventions </a:t>
            </a:r>
            <a:r>
              <a:rPr lang="en-US" sz="1800" kern="100" dirty="0">
                <a:effectLst/>
                <a:latin typeface="Calibri" panose="020F0502020204030204" pitchFamily="34" charset="0"/>
                <a:ea typeface="Calibri" panose="020F0502020204030204" pitchFamily="34" charset="0"/>
                <a:cs typeface="Calibri" panose="020F0502020204030204" pitchFamily="34" charset="0"/>
              </a:rPr>
              <a:t>and timing of these interventions as it would dictate timing of routine immunization. Understanding that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residual cardiac defects </a:t>
            </a:r>
            <a:r>
              <a:rPr lang="en-US" sz="1800" kern="100" dirty="0">
                <a:effectLst/>
                <a:latin typeface="Calibri" panose="020F0502020204030204" pitchFamily="34" charset="0"/>
                <a:ea typeface="Calibri" panose="020F0502020204030204" pitchFamily="34" charset="0"/>
                <a:cs typeface="Calibri" panose="020F0502020204030204" pitchFamily="34" charset="0"/>
              </a:rPr>
              <a:t>such as patients with heart failure, baseline cyanosis, shunt dependence for pulmonary blood flow, or single-ventricle physiology have a limited cardiopulmonary reserve and are sensitive to intravascular volume changes. These patients may decompensate rapidly during childhood respiratory or gastrointestinal infections, when respiratory function and enteral intake are impaired or fluid losses are magnified.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Google Shape;78;g1d0c82dc4c8_2_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d0c82dc4c8_2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d0c82dc4c8_2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aim is to stay on the growth curve in infants with heart disease. As those with CHD typically have increased basal metabolic demands due to inefficiency of oxygenation and increased cardiac output, it is important to be vigilant for growth failure in this patient population.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Typically, term neonates require about 100-120 kcal/kg/day of intake for adequate weight gain in infancy, for children with CCHD 120-150 Kcal/kg/day may be needed for growth. It may be difficult for a child with a shunting lesion to keep up with the 20-50% increase needed to accommodate the inefficiency of their circulation. For example, breast milk will almost certainly need to be supplemented (to up to 30 kcal/oz), and nasogastric tube or gastrostomy tube may be needed if the baby is unable to thrive without it due to increased work of breathing and metabolic demands.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Goal weight gain 20 gm/day (up to 6 months of age) is recommended. Thereafter, 5-10 grams/day in infancy should be adequate for growth.</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Look to your cardiology team for guidance when needed.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After the initial cardiac surgeries are completed and as these infants progress through childhood and adolescence, it is important to aim for a heart healthy diet and avoidance of overweight and obesity.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Do these nutritional considerations align with what you already recommend for patients with CCHD?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85" name="Google Shape;85;g1d0c82dc4c8_2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d0c82dc4c8_2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1d0c82dc4c8_2_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As pediatricians we are aware of the importance and benefits of immunization. This is exemplified in patients with CCHD due to the additional risk of hospitalization with preventable illnesses in this patient population. In CCHD, the typical schedule of childhood vaccines will probably be interrupted by necessary cardiac surgeries. Most cardiac surgical centers avoid vaccinations 4-6 weeks prior to and following surgery. It is vital to discuss this with your patients’ pediatric cardiologist as different centers may have different policies.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There are certain precautions that need to be maintained post blood transfusion based on the type of blood product for live vaccines as outlined in the table shown here.  Recommended intervals are extrapolated from an estimated half-life of 30 days for passively acquired antibody and an observed interference with the immune response to measles vaccine and live varicella vaccines. Live vaccines should also be avoided in 22q11 deletion patients until cleared by Immunology.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
                <a:srgbClr val="000000"/>
              </a:buClr>
              <a:buSzPts val="1400"/>
              <a:buFont typeface="Arial"/>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important to continue annual influenza vaccinations and COVID-19 vaccines throughout childhood </a:t>
            </a:r>
            <a:r>
              <a:rPr lang="en-US" sz="1800" dirty="0">
                <a:latin typeface="Alegreya Sans" panose="00000500000000000000" pitchFamily="2" charset="0"/>
              </a:rPr>
              <a:t>(or per latest guidelines &amp; when age appropriate) </a:t>
            </a:r>
            <a:r>
              <a:rPr lang="en-US" sz="1800" kern="100" dirty="0">
                <a:effectLst/>
                <a:latin typeface="Calibri" panose="020F0502020204030204" pitchFamily="34" charset="0"/>
                <a:ea typeface="Calibri" panose="020F0502020204030204" pitchFamily="34" charset="0"/>
                <a:cs typeface="Calibri" panose="020F0502020204030204" pitchFamily="34" charset="0"/>
              </a:rPr>
              <a:t>for these children with complex CHD.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What type of immunization challenges have you seen in your practice, when it comes to patients with CCHD?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dirty="0"/>
          </a:p>
        </p:txBody>
      </p:sp>
      <p:sp>
        <p:nvSpPr>
          <p:cNvPr id="92" name="Google Shape;92;g1d0c82dc4c8_2_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d0c82dc4c8_2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d0c82dc4c8_2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Regarding RSV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Respiratory Syncytial Virus)</a:t>
            </a:r>
            <a:r>
              <a:rPr lang="en-US" sz="1800" kern="100" dirty="0">
                <a:effectLst/>
                <a:latin typeface="Calibri" panose="020F0502020204030204" pitchFamily="34" charset="0"/>
                <a:ea typeface="Calibri" panose="020F0502020204030204" pitchFamily="34" charset="0"/>
                <a:cs typeface="Calibri" panose="020F0502020204030204" pitchFamily="34" charset="0"/>
              </a:rPr>
              <a:t> prevention, Palivizumab injections can be given monthly in the winter season for 5 injections. Be aware of the latest guidelines as they change yearly and by geographical location. Patients may need to be assessed on a case-by-case basis.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Current recommendations for infants that qualify for Palivizumab include those with hemodynamically significant CHD as outlined here.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Infants who continue to require RSV prophylaxis after cardio-pulmonary bypass should receive an additional Palivizumab dose as soon as possible after the procedure (even if sooner than a month from the previous dose). This is because, as evidence shows, a mean decrease in palivizumab serum concentration of 58% was observed after surgical procedures that involve cardiopulmonary bypass</a:t>
            </a:r>
            <a:r>
              <a:rPr lang="en-US" sz="1800" kern="1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Do these RSV Prophylaxis considerations align with what you already recommend for patients with CCHD?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&lt;wait for responses/discuss responses&gt;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Clr>
                <a:schemeClr val="dk1"/>
              </a:buClr>
              <a:buSzPts val="1400"/>
              <a:buFont typeface="Arial"/>
              <a:buNone/>
            </a:pPr>
            <a:endParaRPr lang="en-US" sz="1100" dirty="0">
              <a:solidFill>
                <a:srgbClr val="1A1A1A"/>
              </a:solidFill>
              <a:highlight>
                <a:srgbClr val="FFFFFF"/>
              </a:highlight>
              <a:latin typeface="Open Sans"/>
              <a:ea typeface="Open Sans"/>
              <a:cs typeface="Open Sans"/>
              <a:sym typeface="Open Sans"/>
            </a:endParaRPr>
          </a:p>
          <a:p>
            <a:pPr marL="457200" lvl="0" indent="-228600" algn="l" rtl="0">
              <a:lnSpc>
                <a:spcPct val="100000"/>
              </a:lnSpc>
              <a:spcBef>
                <a:spcPts val="0"/>
              </a:spcBef>
              <a:spcAft>
                <a:spcPts val="0"/>
              </a:spcAft>
              <a:buClr>
                <a:schemeClr val="dk1"/>
              </a:buClr>
              <a:buSzPts val="1400"/>
              <a:buFont typeface="Arial"/>
              <a:buNone/>
            </a:pPr>
            <a:endParaRPr lang="en-US" sz="1100" dirty="0">
              <a:solidFill>
                <a:srgbClr val="1A1A1A"/>
              </a:solidFill>
              <a:highlight>
                <a:srgbClr val="FFFFFF"/>
              </a:highlight>
              <a:latin typeface="Open Sans"/>
              <a:ea typeface="Open Sans"/>
              <a:cs typeface="Open Sans"/>
              <a:sym typeface="Open Sans"/>
            </a:endParaRPr>
          </a:p>
          <a:p>
            <a:pPr marL="457200" lvl="0" indent="-228600" algn="l" rtl="0">
              <a:lnSpc>
                <a:spcPct val="100000"/>
              </a:lnSpc>
              <a:spcBef>
                <a:spcPts val="0"/>
              </a:spcBef>
              <a:spcAft>
                <a:spcPts val="0"/>
              </a:spcAft>
              <a:buClr>
                <a:schemeClr val="dk1"/>
              </a:buClr>
              <a:buSzPts val="1400"/>
              <a:buFont typeface="Arial"/>
              <a:buNone/>
            </a:pPr>
            <a:r>
              <a:rPr lang="en-US" sz="1100" dirty="0">
                <a:solidFill>
                  <a:srgbClr val="1A1A1A"/>
                </a:solidFill>
                <a:highlight>
                  <a:srgbClr val="FFFFFF"/>
                </a:highlight>
                <a:latin typeface="Open Sans"/>
                <a:ea typeface="Open Sans"/>
                <a:cs typeface="Open Sans"/>
                <a:sym typeface="Open Sans"/>
              </a:rPr>
              <a:t>1. </a:t>
            </a:r>
            <a:r>
              <a:rPr lang="en-US" sz="1100" dirty="0">
                <a:solidFill>
                  <a:schemeClr val="dk1"/>
                </a:solidFill>
                <a:latin typeface="Calibri"/>
                <a:ea typeface="Calibri"/>
                <a:cs typeface="Calibri"/>
                <a:sym typeface="Calibri"/>
              </a:rPr>
              <a:t>Brady, Michael T., et al. “Updated Guidance for Palivizumab Prophylaxis among Infants and Young Children at Increased Risk of Hospitalization for Respiratory Syncytial Virus Infection.” Pediatrics, vol. 134, no. 2, 2014, pp. 415–420</a:t>
            </a:r>
            <a:endParaRPr lang="en-US" sz="1100" dirty="0"/>
          </a:p>
        </p:txBody>
      </p:sp>
      <p:sp>
        <p:nvSpPr>
          <p:cNvPr id="100" name="Google Shape;100;g1d0c82dc4c8_2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5"/>
          <p:cNvSpPr txBox="1">
            <a:spLocks noGrp="1"/>
          </p:cNvSpPr>
          <p:nvPr>
            <p:ph type="ctrTitle"/>
          </p:nvPr>
        </p:nvSpPr>
        <p:spPr>
          <a:xfrm>
            <a:off x="685800" y="1867661"/>
            <a:ext cx="7772400" cy="92333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 name="Google Shape;19;p15"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
        <p:nvSpPr>
          <p:cNvPr id="20" name="Google Shape;20;p15"/>
          <p:cNvSpPr>
            <a:spLocks noGrp="1"/>
          </p:cNvSpPr>
          <p:nvPr>
            <p:ph type="pic" idx="2"/>
          </p:nvPr>
        </p:nvSpPr>
        <p:spPr>
          <a:xfrm>
            <a:off x="0" y="3337686"/>
            <a:ext cx="4171758" cy="3520314"/>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144619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2569464"/>
            <a:ext cx="8229600" cy="343982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F5AA2C"/>
              </a:buClr>
              <a:buSzPts val="32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57200" y="1309038"/>
            <a:ext cx="8229600" cy="64633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Clr>
                <a:srgbClr val="D84E19"/>
              </a:buClr>
              <a:buSzPts val="3600"/>
              <a:buFont typeface="Georgia"/>
              <a:buNone/>
              <a:defRPr sz="3600" b="1" i="0" cap="small">
                <a:solidFill>
                  <a:srgbClr val="D84E19"/>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57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9"/>
          <p:cNvSpPr txBox="1">
            <a:spLocks noGrp="1"/>
          </p:cNvSpPr>
          <p:nvPr>
            <p:ph type="body" idx="2"/>
          </p:nvPr>
        </p:nvSpPr>
        <p:spPr>
          <a:xfrm>
            <a:off x="4648200" y="2194560"/>
            <a:ext cx="4038600" cy="383601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accent3"/>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rgbClr val="7F7F7F"/>
              </a:buClr>
              <a:buSzPts val="2000"/>
              <a:buFont typeface="Merriweather Sans"/>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57200" y="2340864"/>
            <a:ext cx="8349140" cy="830997"/>
          </a:xfrm>
          <a:prstGeom prst="rect">
            <a:avLst/>
          </a:prstGeom>
          <a:noFill/>
          <a:ln>
            <a:noFill/>
          </a:ln>
        </p:spPr>
        <p:txBody>
          <a:bodyPr spcFirstLastPara="1" wrap="square" lIns="91425" tIns="45700" rIns="91425" bIns="45700" anchor="t" anchorCtr="0">
            <a:spAutoFit/>
          </a:bodyPr>
          <a:lstStyle>
            <a:lvl1pPr lvl="0" algn="ctr">
              <a:lnSpc>
                <a:spcPct val="100000"/>
              </a:lnSpc>
              <a:spcBef>
                <a:spcPts val="0"/>
              </a:spcBef>
              <a:spcAft>
                <a:spcPts val="0"/>
              </a:spcAft>
              <a:buClr>
                <a:srgbClr val="F5AA2C"/>
              </a:buClr>
              <a:buSzPts val="4800"/>
              <a:buFont typeface="Calibri"/>
              <a:buNone/>
              <a:defRPr sz="4800" b="1" i="0">
                <a:solidFill>
                  <a:srgbClr val="F5AA2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a:spLocks noGrp="1"/>
          </p:cNvSpPr>
          <p:nvPr>
            <p:ph type="pic" idx="2"/>
          </p:nvPr>
        </p:nvSpPr>
        <p:spPr>
          <a:xfrm>
            <a:off x="0" y="3337686"/>
            <a:ext cx="4171758" cy="3520314"/>
          </a:xfrm>
          <a:prstGeom prst="rect">
            <a:avLst/>
          </a:prstGeom>
          <a:noFill/>
          <a:ln>
            <a:noFill/>
          </a:ln>
        </p:spPr>
      </p:sp>
      <p:pic>
        <p:nvPicPr>
          <p:cNvPr id="31" name="Google Shape;31;p20" descr="1LineAAPLogoReverse.png"/>
          <p:cNvPicPr preferRelativeResize="0"/>
          <p:nvPr/>
        </p:nvPicPr>
        <p:blipFill rotWithShape="1">
          <a:blip r:embed="rId3">
            <a:alphaModFix/>
          </a:blip>
          <a:srcRect/>
          <a:stretch/>
        </p:blipFill>
        <p:spPr>
          <a:xfrm>
            <a:off x="5125316" y="5874485"/>
            <a:ext cx="3681024" cy="54202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20623" y="2514600"/>
            <a:ext cx="2167128" cy="30777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accent1"/>
              </a:buClr>
              <a:buSzPts val="2000"/>
              <a:buFont typeface="Calibri"/>
              <a:buNone/>
              <a:defRPr sz="2000" b="1">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a:spLocks noGrp="1"/>
          </p:cNvSpPr>
          <p:nvPr>
            <p:ph type="pic" idx="2"/>
          </p:nvPr>
        </p:nvSpPr>
        <p:spPr>
          <a:xfrm>
            <a:off x="3136392" y="1371600"/>
            <a:ext cx="2606040" cy="3913632"/>
          </a:xfrm>
          <a:prstGeom prst="rect">
            <a:avLst/>
          </a:prstGeom>
          <a:noFill/>
          <a:ln>
            <a:noFill/>
          </a:ln>
        </p:spPr>
      </p:sp>
      <p:sp>
        <p:nvSpPr>
          <p:cNvPr id="35" name="Google Shape;35;p21"/>
          <p:cNvSpPr>
            <a:spLocks noGrp="1"/>
          </p:cNvSpPr>
          <p:nvPr>
            <p:ph type="pic" idx="3"/>
          </p:nvPr>
        </p:nvSpPr>
        <p:spPr>
          <a:xfrm>
            <a:off x="5943600" y="1371600"/>
            <a:ext cx="2615184" cy="3913632"/>
          </a:xfrm>
          <a:prstGeom prst="rect">
            <a:avLst/>
          </a:prstGeom>
          <a:noFill/>
          <a:ln>
            <a:noFill/>
          </a:ln>
        </p:spPr>
      </p:sp>
      <p:sp>
        <p:nvSpPr>
          <p:cNvPr id="36" name="Google Shape;36;p21"/>
          <p:cNvSpPr txBox="1">
            <a:spLocks noGrp="1"/>
          </p:cNvSpPr>
          <p:nvPr>
            <p:ph type="body" idx="1"/>
          </p:nvPr>
        </p:nvSpPr>
        <p:spPr>
          <a:xfrm>
            <a:off x="3136392" y="5349240"/>
            <a:ext cx="5413248"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r Graph">
  <p:cSld name="Table or Graph">
    <p:spTree>
      <p:nvGrpSpPr>
        <p:cNvPr id="1" name="Shape 37"/>
        <p:cNvGrpSpPr/>
        <p:nvPr/>
      </p:nvGrpSpPr>
      <p:grpSpPr>
        <a:xfrm>
          <a:off x="0" y="0"/>
          <a:ext cx="0" cy="0"/>
          <a:chOff x="0" y="0"/>
          <a:chExt cx="0" cy="0"/>
        </a:xfrm>
      </p:grpSpPr>
      <p:sp>
        <p:nvSpPr>
          <p:cNvPr id="38" name="Google Shape;38;p22"/>
          <p:cNvSpPr>
            <a:spLocks noGrp="1"/>
          </p:cNvSpPr>
          <p:nvPr>
            <p:ph type="pic" idx="2"/>
          </p:nvPr>
        </p:nvSpPr>
        <p:spPr>
          <a:xfrm>
            <a:off x="283463" y="594360"/>
            <a:ext cx="8559599" cy="5138928"/>
          </a:xfrm>
          <a:prstGeom prst="rect">
            <a:avLst/>
          </a:prstGeom>
          <a:noFill/>
          <a:ln>
            <a:noFill/>
          </a:ln>
        </p:spPr>
      </p:sp>
      <p:sp>
        <p:nvSpPr>
          <p:cNvPr id="39" name="Google Shape;39;p22"/>
          <p:cNvSpPr txBox="1">
            <a:spLocks noGrp="1"/>
          </p:cNvSpPr>
          <p:nvPr>
            <p:ph type="body" idx="1"/>
          </p:nvPr>
        </p:nvSpPr>
        <p:spPr>
          <a:xfrm>
            <a:off x="283462" y="5741663"/>
            <a:ext cx="8559599"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80"/>
              </a:spcBef>
              <a:spcAft>
                <a:spcPts val="0"/>
              </a:spcAft>
              <a:buClr>
                <a:srgbClr val="F5AA2C"/>
              </a:buClr>
              <a:buSzPts val="1400"/>
              <a:buFont typeface="Calibri"/>
              <a:buNone/>
              <a:defRPr sz="1400"/>
            </a:lvl1pPr>
            <a:lvl2pPr marL="914400" lvl="1" indent="-342900" algn="l">
              <a:lnSpc>
                <a:spcPct val="100000"/>
              </a:lnSpc>
              <a:spcBef>
                <a:spcPts val="360"/>
              </a:spcBef>
              <a:spcAft>
                <a:spcPts val="0"/>
              </a:spcAft>
              <a:buClr>
                <a:schemeClr val="dk1"/>
              </a:buClr>
              <a:buSzPts val="1800"/>
              <a:buChar char="–"/>
              <a:defRPr/>
            </a:lvl2pPr>
            <a:lvl3pPr marL="1371600" lvl="2" indent="-381000" algn="l">
              <a:lnSpc>
                <a:spcPct val="100000"/>
              </a:lnSpc>
              <a:spcBef>
                <a:spcPts val="480"/>
              </a:spcBef>
              <a:spcAft>
                <a:spcPts val="0"/>
              </a:spcAft>
              <a:buClr>
                <a:srgbClr val="7F7F7F"/>
              </a:buClr>
              <a:buSzPts val="2400"/>
              <a:buFont typeface="Merriweather Sans"/>
              <a:buChar char="▪"/>
              <a:defRPr/>
            </a:lvl3pPr>
            <a:lvl4pPr marL="1828800" lvl="3" indent="-355600" algn="l">
              <a:lnSpc>
                <a:spcPct val="100000"/>
              </a:lnSpc>
              <a:spcBef>
                <a:spcPts val="400"/>
              </a:spcBef>
              <a:spcAft>
                <a:spcPts val="0"/>
              </a:spcAft>
              <a:buClr>
                <a:schemeClr val="dk1"/>
              </a:buClr>
              <a:buSzPts val="2000"/>
              <a:buFont typeface="Merriweather Sans"/>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mbria"/>
              <a:buNone/>
              <a:defRPr sz="4400" b="0" i="0" u="none" strike="noStrike" cap="none">
                <a:solidFill>
                  <a:schemeClr val="dk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2372063"/>
            <a:ext cx="8229600" cy="375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p:nvPr/>
        </p:nvSpPr>
        <p:spPr>
          <a:xfrm>
            <a:off x="-1" y="0"/>
            <a:ext cx="9148459" cy="16409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4"/>
          <p:cNvSpPr/>
          <p:nvPr/>
        </p:nvSpPr>
        <p:spPr>
          <a:xfrm>
            <a:off x="-1" y="164093"/>
            <a:ext cx="9148460" cy="164093"/>
          </a:xfrm>
          <a:prstGeom prst="rect">
            <a:avLst/>
          </a:prstGeom>
          <a:solidFill>
            <a:srgbClr val="1585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4"/>
          <p:cNvSpPr/>
          <p:nvPr/>
        </p:nvSpPr>
        <p:spPr>
          <a:xfrm>
            <a:off x="0" y="328186"/>
            <a:ext cx="9144000" cy="164093"/>
          </a:xfrm>
          <a:prstGeom prst="rect">
            <a:avLst/>
          </a:prstGeom>
          <a:solidFill>
            <a:srgbClr val="AFE3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14" descr="1LineAAPLogoPositive280_blue.png"/>
          <p:cNvPicPr preferRelativeResize="0"/>
          <p:nvPr/>
        </p:nvPicPr>
        <p:blipFill rotWithShape="1">
          <a:blip r:embed="rId8">
            <a:alphaModFix/>
          </a:blip>
          <a:srcRect/>
          <a:stretch/>
        </p:blipFill>
        <p:spPr>
          <a:xfrm>
            <a:off x="5488133" y="6126163"/>
            <a:ext cx="3444501" cy="509149"/>
          </a:xfrm>
          <a:prstGeom prst="rect">
            <a:avLst/>
          </a:prstGeom>
          <a:noFill/>
          <a:ln>
            <a:noFill/>
          </a:ln>
        </p:spPr>
      </p:pic>
      <p:cxnSp>
        <p:nvCxnSpPr>
          <p:cNvPr id="16" name="Google Shape;16;p14"/>
          <p:cNvCxnSpPr/>
          <p:nvPr/>
        </p:nvCxnSpPr>
        <p:spPr>
          <a:xfrm>
            <a:off x="363869" y="6499491"/>
            <a:ext cx="5007233" cy="0"/>
          </a:xfrm>
          <a:prstGeom prst="straightConnector1">
            <a:avLst/>
          </a:prstGeom>
          <a:noFill/>
          <a:ln w="50800" cap="flat" cmpd="sng">
            <a:solidFill>
              <a:srgbClr val="AFE3F5"/>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m02.safelinks.protection.outlook.com/?url=http%3A%2F%2Fbit.ly%2FAHI_Spark&amp;data=04%7C01%7Cdwaldron%40aap.org%7Cd6a88ad5d9a54d60b2e208d99a14fdc2%7C686a5effab4f4bad8f3a22a2632445b9%7C0%7C0%7C637710237238828077%7CUnknown%7CTWFpbGZsb3d8eyJWIjoiMC4wLjAwMDAiLCJQIjoiV2luMzIiLCJBTiI6Ik1haWwiLCJXVCI6Mn0%3D%7C1000&amp;sdata=TQrbIMqocsmNrQ9eD4EqEbfd9rgpg7atGWJplbAOkM8%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rt.org/en/health-topics/infective-endocarditi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healthychildren.org/English/health-issues/conditions/heart/Pages/Congenital-Heart-Defects-Resources-to-Help-Your-Child-Thrive-From-Birth-to-Adulthood-.aspx?_gl=1*5m93on*_ga*MjAyOTA0NTkxOS4xNjMwMDg5MDA4*_ga_FD9D3XZVQQ*MTY4MzY1MDUxMy41MTcuMS4xNjgzNjUyMjg2LjAuMC4w&amp;_ga=2.165675390.1986405310.1683556552-2029045919.1630089008" TargetMode="External"/><Relationship Id="rId3" Type="http://schemas.openxmlformats.org/officeDocument/2006/relationships/hyperlink" Target="https://www.aap.org/CHDcare" TargetMode="External"/><Relationship Id="rId7" Type="http://schemas.openxmlformats.org/officeDocument/2006/relationships/hyperlink" Target="https://www.healthychildren.org/English/health-issues/conditions/heart/Pages/Challenges-Faced-by-Parents-of-Children-with-Congenital-Heart-Disease.aspx?_gl=1*5m93on*_ga*MjAyOTA0NTkxOS4xNjMwMDg5MDA4*_ga_FD9D3XZVQQ*MTY4MzY1MDUxMy41MTcuMS4xNjgzNjUyMjg2LjAuMC4w&amp;_ga=2.165675390.1986405310.1683556552-2029045919.1630089008" TargetMode="External"/><Relationship Id="rId12"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aap.org/link/01112237005e43f78ff9302f9768951d.aspx" TargetMode="External"/><Relationship Id="rId11" Type="http://schemas.openxmlformats.org/officeDocument/2006/relationships/hyperlink" Target="https://www.healthychildren.org/English/health-issues/conditions/heart/Pages/Dental-Care-for-Children-with-Heart-Conditions.aspx?_gl=1*puskhb*_ga*MjAyOTA0NTkxOS4xNjMwMDg5MDA4*_ga_FD9D3XZVQQ*MTY4MzY1MDUxMy41MTcuMS4xNjgzNjUyMzE2LjAuMC4w&amp;_ga=2.170199520.1986405310.1683556552-2029045919.1630089008" TargetMode="External"/><Relationship Id="rId5" Type="http://schemas.openxmlformats.org/officeDocument/2006/relationships/hyperlink" Target="https://publications.aap.org/pediatrics/article/140/5/e20172607/37782/The-Care-of-Children-With-Congenital-Heart-Disease?_ga=2.70736088.933241104.1662664319-2029045919.1630089008" TargetMode="External"/><Relationship Id="rId10" Type="http://schemas.openxmlformats.org/officeDocument/2006/relationships/hyperlink" Target="https://www.healthychildren.org/English/health-issues/conditions/heart/Pages/Helping-Children-With-Congenital-Heart-Disease-Stay-Healthy,-Active-&amp;-Fit.aspx?_gl=1*puskhb*_ga*MjAyOTA0NTkxOS4xNjMwMDg5MDA4*_ga_FD9D3XZVQQ*MTY4MzY1MDUxMy41MTcuMS4xNjgzNjUyMzE2LjAuMC4w&amp;_ga=2.170199520.1986405310.1683556552-2029045919.1630089008" TargetMode="External"/><Relationship Id="rId4" Type="http://schemas.openxmlformats.org/officeDocument/2006/relationships/hyperlink" Target="https://www.aap.org/en/patient-care/congenital-heart-defects/congenital-heart-defects-toolkit/awareness-of-congenital-heart-defects-among-healthcare-clinicians-video-curriculum/" TargetMode="External"/><Relationship Id="rId9" Type="http://schemas.openxmlformats.org/officeDocument/2006/relationships/hyperlink" Target="https://www.healthychildren.org/English/ages-stages/young-adult/Pages/College-Congenital-Heart-Disease-Parents.aspx?_gl=1*puskhb*_ga*MjAyOTA0NTkxOS4xNjMwMDg5MDA4*_ga_FD9D3XZVQQ*MTY4MzY1MDUxMy41MTcuMS4xNjgzNjUyMzE2LjAuMC4w&amp;_ga=2.170199520.1986405310.1683556552-2029045919.163008900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urveymonkey.com/r/CHDAwareness?Tool=%5bMT2%5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g1d0c82dc4c8_2_0"/>
          <p:cNvSpPr txBox="1">
            <a:spLocks noGrp="1"/>
          </p:cNvSpPr>
          <p:nvPr>
            <p:ph type="ctrTitle"/>
          </p:nvPr>
        </p:nvSpPr>
        <p:spPr>
          <a:xfrm>
            <a:off x="685800" y="706700"/>
            <a:ext cx="7574400" cy="2708434"/>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chemeClr val="lt1"/>
              </a:buClr>
              <a:buSzPts val="4400"/>
              <a:buFont typeface="Alegreya Sans"/>
              <a:buNone/>
            </a:pPr>
            <a:r>
              <a:rPr lang="en-US" sz="4400" b="1" dirty="0">
                <a:latin typeface="Alegreya Sans"/>
                <a:ea typeface="Alegreya Sans"/>
                <a:cs typeface="Alegreya Sans"/>
                <a:sym typeface="Alegreya Sans"/>
              </a:rPr>
              <a:t>Facilitated Mini Training – </a:t>
            </a:r>
            <a:br>
              <a:rPr lang="en-US" sz="4400" b="1" dirty="0">
                <a:latin typeface="Alegreya Sans"/>
                <a:ea typeface="Alegreya Sans"/>
                <a:cs typeface="Alegreya Sans"/>
                <a:sym typeface="Alegreya Sans"/>
              </a:rPr>
            </a:br>
            <a:r>
              <a:rPr lang="en-US" sz="4400" b="1" dirty="0">
                <a:latin typeface="Alegreya Sans"/>
                <a:ea typeface="Alegreya Sans"/>
                <a:cs typeface="Alegreya Sans"/>
                <a:sym typeface="Alegreya Sans"/>
              </a:rPr>
              <a:t>Primary Care  for Children with Complex Congenital Heart Defects</a:t>
            </a:r>
            <a:endParaRPr dirty="0"/>
          </a:p>
        </p:txBody>
      </p:sp>
      <p:sp>
        <p:nvSpPr>
          <p:cNvPr id="46" name="Google Shape;46;g1d0c82dc4c8_2_0"/>
          <p:cNvSpPr txBox="1"/>
          <p:nvPr/>
        </p:nvSpPr>
        <p:spPr>
          <a:xfrm>
            <a:off x="883800" y="3646188"/>
            <a:ext cx="7376400" cy="198512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40"/>
              </a:spcBef>
              <a:spcAft>
                <a:spcPts val="0"/>
              </a:spcAft>
              <a:buClr>
                <a:srgbClr val="000000"/>
              </a:buClr>
              <a:buSzPts val="3200"/>
              <a:buFont typeface="Arial"/>
              <a:buNone/>
            </a:pPr>
            <a:r>
              <a:rPr lang="en-US" sz="1400" b="0" i="0" u="none" strike="noStrike" cap="none" dirty="0">
                <a:solidFill>
                  <a:schemeClr val="lt1"/>
                </a:solidFill>
                <a:latin typeface="Alegreya Sans"/>
                <a:ea typeface="Alegreya Sans"/>
                <a:cs typeface="Alegreya Sans"/>
                <a:sym typeface="Alegreya Sans"/>
              </a:rPr>
              <a:t>This project is funded through a cooperative agreement (#5NU38OT000282) between the American Academy of Pediatrics and the Centers for Disease Control and Prevention’s National Center on Birth Defects and Developmental Disabilities. Developed in April 2023. </a:t>
            </a: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Alegreya Sans"/>
                <a:ea typeface="Alegreya Sans"/>
                <a:cs typeface="Alegreya Sans"/>
                <a:sym typeface="Alegreya Sans"/>
              </a:rPr>
              <a:t>The format for this training was inspired by the Spark trainings developed by the Adolescent Health Initiative at the University of Michigan. Their trainings can be found on their website at: </a:t>
            </a:r>
            <a:r>
              <a:rPr lang="en-US" sz="1400" b="0" i="0" u="sng" strike="noStrike" cap="none" dirty="0">
                <a:solidFill>
                  <a:schemeClr val="hlink"/>
                </a:solidFill>
                <a:latin typeface="Alegreya Sans"/>
                <a:ea typeface="Alegreya Sans"/>
                <a:cs typeface="Alegreya Sans"/>
                <a:sym typeface="Alegreya Sans"/>
                <a:hlinkClick r:id="rId3"/>
              </a:rPr>
              <a:t>http://bit.ly/AHI_Spark</a:t>
            </a:r>
            <a:r>
              <a:rPr lang="en-US" sz="1400" b="0" i="0" u="none" strike="noStrike" cap="none" dirty="0">
                <a:solidFill>
                  <a:schemeClr val="lt1"/>
                </a:solidFill>
                <a:latin typeface="Alegreya Sans"/>
                <a:ea typeface="Alegreya Sans"/>
                <a:cs typeface="Alegreya Sans"/>
                <a:sym typeface="Alegreya Sans"/>
              </a:rPr>
              <a:t>.</a:t>
            </a:r>
            <a:endParaRPr sz="1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1d0c82dc4c8_2_56"/>
          <p:cNvSpPr txBox="1">
            <a:spLocks noGrp="1"/>
          </p:cNvSpPr>
          <p:nvPr>
            <p:ph type="title"/>
          </p:nvPr>
        </p:nvSpPr>
        <p:spPr>
          <a:xfrm>
            <a:off x="457200" y="596078"/>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sz="4000">
                <a:latin typeface="Alegreya Sans"/>
                <a:ea typeface="Alegreya Sans"/>
                <a:cs typeface="Alegreya Sans"/>
                <a:sym typeface="Alegreya Sans"/>
              </a:rPr>
              <a:t>SBE prophylaxis</a:t>
            </a:r>
            <a:endParaRPr sz="4000">
              <a:latin typeface="Alegreya Sans"/>
              <a:ea typeface="Alegreya Sans"/>
              <a:cs typeface="Alegreya Sans"/>
              <a:sym typeface="Alegreya Sans"/>
            </a:endParaRPr>
          </a:p>
        </p:txBody>
      </p:sp>
      <p:sp>
        <p:nvSpPr>
          <p:cNvPr id="111" name="Google Shape;111;g1d0c82dc4c8_2_56"/>
          <p:cNvSpPr txBox="1">
            <a:spLocks noGrp="1"/>
          </p:cNvSpPr>
          <p:nvPr>
            <p:ph type="body" idx="1"/>
          </p:nvPr>
        </p:nvSpPr>
        <p:spPr>
          <a:xfrm>
            <a:off x="457200" y="1132401"/>
            <a:ext cx="8229600" cy="5140075"/>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r>
              <a:rPr lang="en-US" sz="2800" dirty="0">
                <a:latin typeface="Alegreya Sans" panose="00000500000000000000" pitchFamily="2" charset="0"/>
              </a:rPr>
              <a:t>Cardiac conditions for which Subacute Bacterial Endocarditis (SBE) Prophylaxis is recommended:</a:t>
            </a:r>
            <a:endParaRPr sz="36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Personal history of previous infective endocarditis </a:t>
            </a:r>
            <a:endParaRPr sz="22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Prosthetic cardiac valves </a:t>
            </a:r>
            <a:endParaRPr sz="22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Unrepaired cyanotic CHD, including those palliated with shunts and conduits </a:t>
            </a:r>
            <a:endParaRPr sz="22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First 6 months after complete repair of CHD, with prosthetic material or device </a:t>
            </a:r>
            <a:endParaRPr sz="22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Repaired CHD with residual defects (persistent leaks or abnormal flows at or adjacent to prosthetic patch or device)</a:t>
            </a:r>
            <a:endParaRPr sz="2200" dirty="0">
              <a:latin typeface="Alegreya Sans" panose="00000500000000000000" pitchFamily="2" charset="0"/>
            </a:endParaRPr>
          </a:p>
          <a:p>
            <a:pPr marL="457200" lvl="0" indent="-419100" algn="l" rtl="0">
              <a:lnSpc>
                <a:spcPct val="100000"/>
              </a:lnSpc>
              <a:spcBef>
                <a:spcPts val="640"/>
              </a:spcBef>
              <a:spcAft>
                <a:spcPts val="0"/>
              </a:spcAft>
              <a:buSzPts val="3000"/>
              <a:buChar char="•"/>
            </a:pPr>
            <a:r>
              <a:rPr lang="en-US" sz="2200" dirty="0">
                <a:latin typeface="Alegreya Sans" panose="00000500000000000000" pitchFamily="2" charset="0"/>
              </a:rPr>
              <a:t>Heart transplant patients with abnormal cardiac valve function </a:t>
            </a:r>
            <a:endParaRPr sz="2200" dirty="0">
              <a:latin typeface="Alegreya Sans" panose="00000500000000000000" pitchFamily="2" charset="0"/>
            </a:endParaRPr>
          </a:p>
        </p:txBody>
      </p:sp>
      <p:sp>
        <p:nvSpPr>
          <p:cNvPr id="2" name="TextBox 1">
            <a:extLst>
              <a:ext uri="{FF2B5EF4-FFF2-40B4-BE49-F238E27FC236}">
                <a16:creationId xmlns:a16="http://schemas.microsoft.com/office/drawing/2014/main" id="{AD6422CF-0FA8-9286-BAF6-476DF3EBB716}"/>
              </a:ext>
            </a:extLst>
          </p:cNvPr>
          <p:cNvSpPr txBox="1"/>
          <p:nvPr/>
        </p:nvSpPr>
        <p:spPr>
          <a:xfrm>
            <a:off x="457200" y="5805528"/>
            <a:ext cx="6838732" cy="553998"/>
          </a:xfrm>
          <a:prstGeom prst="rect">
            <a:avLst/>
          </a:prstGeom>
          <a:noFill/>
        </p:spPr>
        <p:txBody>
          <a:bodyPr wrap="none" rtlCol="0">
            <a:spAutoFit/>
          </a:bodyPr>
          <a:lstStyle/>
          <a:p>
            <a:r>
              <a:rPr lang="en-US" sz="1600" dirty="0">
                <a:solidFill>
                  <a:srgbClr val="000000"/>
                </a:solidFill>
                <a:latin typeface="Alegreya Sans" panose="00000500000000000000" pitchFamily="2" charset="0"/>
                <a:ea typeface="Helvetica Neue"/>
                <a:cs typeface="Helvetica Neue"/>
                <a:sym typeface="Helvetica Neue"/>
              </a:rPr>
              <a:t>AHA SBE guidelines - </a:t>
            </a:r>
            <a:r>
              <a:rPr lang="en-US" sz="1600" u="sng" dirty="0">
                <a:solidFill>
                  <a:schemeClr val="hlink"/>
                </a:solidFill>
                <a:latin typeface="Alegreya Sans" panose="00000500000000000000" pitchFamily="2" charset="0"/>
                <a:ea typeface="Helvetica Neue"/>
                <a:cs typeface="Helvetica Neue"/>
                <a:sym typeface="Helvetica Neue"/>
                <a:hlinkClick r:id="rId3"/>
              </a:rPr>
              <a:t>https://www.heart.org/en/health-topics/infective-endocarditis</a:t>
            </a:r>
            <a:endParaRPr lang="en-US" sz="1600" dirty="0">
              <a:solidFill>
                <a:srgbClr val="000000"/>
              </a:solidFill>
              <a:latin typeface="Alegreya Sans" panose="00000500000000000000" pitchFamily="2" charset="0"/>
              <a:ea typeface="Helvetica Neue"/>
              <a:cs typeface="Helvetica Neue"/>
              <a:sym typeface="Helvetica Neue"/>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d0c82dc4c8_2_62"/>
          <p:cNvSpPr txBox="1">
            <a:spLocks noGrp="1"/>
          </p:cNvSpPr>
          <p:nvPr>
            <p:ph type="title"/>
          </p:nvPr>
        </p:nvSpPr>
        <p:spPr>
          <a:xfrm>
            <a:off x="457200" y="1138547"/>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3600"/>
              <a:buNone/>
            </a:pPr>
            <a:r>
              <a:rPr lang="en-US" sz="4000">
                <a:latin typeface="Alegreya Sans"/>
                <a:ea typeface="Alegreya Sans"/>
                <a:cs typeface="Alegreya Sans"/>
                <a:sym typeface="Alegreya Sans"/>
              </a:rPr>
              <a:t>Exercise and Sports participation</a:t>
            </a:r>
            <a:endParaRPr sz="4000">
              <a:latin typeface="Alegreya Sans"/>
              <a:ea typeface="Alegreya Sans"/>
              <a:cs typeface="Alegreya Sans"/>
              <a:sym typeface="Alegreya Sans"/>
            </a:endParaRPr>
          </a:p>
        </p:txBody>
      </p:sp>
      <p:sp>
        <p:nvSpPr>
          <p:cNvPr id="118" name="Google Shape;118;g1d0c82dc4c8_2_62"/>
          <p:cNvSpPr txBox="1">
            <a:spLocks noGrp="1"/>
          </p:cNvSpPr>
          <p:nvPr>
            <p:ph type="body" idx="1"/>
          </p:nvPr>
        </p:nvSpPr>
        <p:spPr>
          <a:xfrm>
            <a:off x="457200" y="2141952"/>
            <a:ext cx="8229600" cy="3439822"/>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640"/>
              </a:spcBef>
              <a:spcAft>
                <a:spcPts val="0"/>
              </a:spcAft>
              <a:buClr>
                <a:srgbClr val="F5AA2C"/>
              </a:buClr>
              <a:buSzPts val="3000"/>
              <a:buChar char="•"/>
            </a:pPr>
            <a:r>
              <a:rPr lang="en-US" sz="2400" dirty="0">
                <a:latin typeface="Alegreya Sans" panose="00000500000000000000" pitchFamily="2" charset="0"/>
              </a:rPr>
              <a:t>Encourage normal physical activity and sports for children with “repaired CHD” without hemodynamically significant residual lesions</a:t>
            </a:r>
          </a:p>
          <a:p>
            <a:pPr marL="457200" lvl="0" indent="-419100" algn="l" rtl="0">
              <a:lnSpc>
                <a:spcPct val="100000"/>
              </a:lnSpc>
              <a:spcBef>
                <a:spcPts val="640"/>
              </a:spcBef>
              <a:spcAft>
                <a:spcPts val="0"/>
              </a:spcAft>
              <a:buClr>
                <a:srgbClr val="F5AA2C"/>
              </a:buClr>
              <a:buSzPts val="3000"/>
              <a:buChar char="•"/>
            </a:pPr>
            <a:r>
              <a:rPr lang="en-US" sz="2400" dirty="0">
                <a:latin typeface="Alegreya Sans" panose="00000500000000000000" pitchFamily="2" charset="0"/>
              </a:rPr>
              <a:t>Avoid sedentary lifestyle – obesity, hypertension</a:t>
            </a:r>
            <a:r>
              <a:rPr lang="en-US" sz="2400" dirty="0">
                <a:solidFill>
                  <a:schemeClr val="tx1"/>
                </a:solidFill>
                <a:latin typeface="Alegreya Sans" panose="00000500000000000000" pitchFamily="2" charset="0"/>
              </a:rPr>
              <a:t>,</a:t>
            </a:r>
            <a:r>
              <a:rPr lang="en-US" sz="2400" dirty="0">
                <a:latin typeface="Alegreya Sans" panose="00000500000000000000" pitchFamily="2" charset="0"/>
              </a:rPr>
              <a:t> and diabetes</a:t>
            </a:r>
            <a:endParaRPr sz="2400" dirty="0">
              <a:latin typeface="Alegreya Sans" panose="00000500000000000000" pitchFamily="2" charset="0"/>
            </a:endParaRPr>
          </a:p>
          <a:p>
            <a:pPr marL="457200" lvl="0" indent="-228600" algn="l" rtl="0">
              <a:lnSpc>
                <a:spcPct val="100000"/>
              </a:lnSpc>
              <a:spcBef>
                <a:spcPts val="640"/>
              </a:spcBef>
              <a:spcAft>
                <a:spcPts val="0"/>
              </a:spcAft>
              <a:buClr>
                <a:srgbClr val="F5AA2C"/>
              </a:buClr>
              <a:buSzPts val="32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d0c82dc4c8_2_68"/>
          <p:cNvSpPr txBox="1">
            <a:spLocks noGrp="1"/>
          </p:cNvSpPr>
          <p:nvPr>
            <p:ph type="title"/>
          </p:nvPr>
        </p:nvSpPr>
        <p:spPr>
          <a:xfrm>
            <a:off x="457199" y="480863"/>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sz="4000" dirty="0">
                <a:latin typeface="Alegreya Sans"/>
                <a:ea typeface="Alegreya Sans"/>
                <a:cs typeface="Alegreya Sans"/>
                <a:sym typeface="Alegreya Sans"/>
              </a:rPr>
              <a:t>Exercise restrictions</a:t>
            </a:r>
            <a:endParaRPr sz="4000" dirty="0">
              <a:latin typeface="Alegreya Sans"/>
              <a:ea typeface="Alegreya Sans"/>
              <a:cs typeface="Alegreya Sans"/>
              <a:sym typeface="Alegreya Sans"/>
            </a:endParaRPr>
          </a:p>
        </p:txBody>
      </p:sp>
      <p:graphicFrame>
        <p:nvGraphicFramePr>
          <p:cNvPr id="126" name="Google Shape;126;g1d0c82dc4c8_2_68"/>
          <p:cNvGraphicFramePr/>
          <p:nvPr>
            <p:extLst>
              <p:ext uri="{D42A27DB-BD31-4B8C-83A1-F6EECF244321}">
                <p14:modId xmlns:p14="http://schemas.microsoft.com/office/powerpoint/2010/main" val="4209116845"/>
              </p:ext>
            </p:extLst>
          </p:nvPr>
        </p:nvGraphicFramePr>
        <p:xfrm>
          <a:off x="297262" y="1216843"/>
          <a:ext cx="8549475" cy="4302697"/>
        </p:xfrm>
        <a:graphic>
          <a:graphicData uri="http://schemas.openxmlformats.org/drawingml/2006/table">
            <a:tbl>
              <a:tblPr>
                <a:noFill/>
                <a:tableStyleId>{0A070E1B-1AA6-47FA-9DE0-6850A3C09224}</a:tableStyleId>
              </a:tblPr>
              <a:tblGrid>
                <a:gridCol w="4260670">
                  <a:extLst>
                    <a:ext uri="{9D8B030D-6E8A-4147-A177-3AD203B41FA5}">
                      <a16:colId xmlns:a16="http://schemas.microsoft.com/office/drawing/2014/main" val="20000"/>
                    </a:ext>
                  </a:extLst>
                </a:gridCol>
                <a:gridCol w="2124222">
                  <a:extLst>
                    <a:ext uri="{9D8B030D-6E8A-4147-A177-3AD203B41FA5}">
                      <a16:colId xmlns:a16="http://schemas.microsoft.com/office/drawing/2014/main" val="20001"/>
                    </a:ext>
                  </a:extLst>
                </a:gridCol>
                <a:gridCol w="2164583">
                  <a:extLst>
                    <a:ext uri="{9D8B030D-6E8A-4147-A177-3AD203B41FA5}">
                      <a16:colId xmlns:a16="http://schemas.microsoft.com/office/drawing/2014/main" val="20002"/>
                    </a:ext>
                  </a:extLst>
                </a:gridCol>
              </a:tblGrid>
              <a:tr h="513483">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dirty="0"/>
                        <a:t>Cardiac Concern</a:t>
                      </a:r>
                      <a:endParaRPr sz="16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a:t>Low intensity sports</a:t>
                      </a:r>
                      <a:endParaRPr sz="1600" b="1"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1600" b="1" u="none" strike="noStrike" cap="none" dirty="0"/>
                        <a:t>Exercise Restriction</a:t>
                      </a:r>
                      <a:endParaRPr sz="16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7225">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dirty="0"/>
                        <a:t>Aortic dilation, aneurysm, coarctation of aorta</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600" b="1" i="0" u="none" strike="noStrike" cap="none" dirty="0">
                          <a:solidFill>
                            <a:srgbClr val="000000"/>
                          </a:solidFill>
                          <a:effectLst/>
                          <a:latin typeface="Arial"/>
                          <a:ea typeface="Arial"/>
                          <a:cs typeface="Arial"/>
                          <a:sym typeface="Arial"/>
                        </a:rPr>
                        <a:t>✓</a:t>
                      </a:r>
                      <a:endParaRPr sz="14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r>
                        <a:rPr lang="en-US" sz="1400" u="none" strike="noStrike" cap="none" dirty="0"/>
                        <a:t> depending on severity</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2100">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dirty="0"/>
                        <a:t>Moderate to severely depressed ventricular function</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 </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endParaRPr lang="en-US" sz="12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27825">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dirty="0"/>
                        <a:t>Severe pulmonary and systemic hypertension (untreated)</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 </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endParaRPr lang="en-US" sz="12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2100">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dirty="0"/>
                        <a:t>Severe aortic stenosis</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dirty="0"/>
                        <a:t> </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2100">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Untreated cyanotic heart disease</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 </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endParaRPr lang="en-US" sz="12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27825">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Untreated anomalous coronary artery origin with an intramural course</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 </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endParaRPr lang="en-US" sz="12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2100">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Exercise induced arrhythmia</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500"/>
                        <a:buFont typeface="Arial"/>
                        <a:buNone/>
                      </a:pPr>
                      <a:r>
                        <a:rPr lang="en-US" sz="1400" u="none" strike="noStrike" cap="none"/>
                        <a:t> </a:t>
                      </a: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1500"/>
                        <a:buFont typeface="Arial"/>
                        <a:buNone/>
                        <a:tabLst/>
                        <a:defRPr/>
                      </a:pPr>
                      <a:r>
                        <a:rPr lang="en-US" sz="1400" b="1" i="0" u="none" strike="noStrike" cap="none" dirty="0">
                          <a:solidFill>
                            <a:srgbClr val="000000"/>
                          </a:solidFill>
                          <a:effectLst/>
                          <a:latin typeface="Arial"/>
                          <a:ea typeface="Arial"/>
                          <a:cs typeface="Arial"/>
                          <a:sym typeface="Arial"/>
                        </a:rPr>
                        <a:t>✓</a:t>
                      </a:r>
                      <a:endParaRPr lang="en-US" sz="1200" b="1"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92100">
                <a:tc>
                  <a:txBody>
                    <a:bodyPr/>
                    <a:lstStyle/>
                    <a:p>
                      <a:pPr marL="0" marR="0" lvl="0" indent="0" algn="l" rtl="0">
                        <a:lnSpc>
                          <a:spcPct val="115000"/>
                        </a:lnSpc>
                        <a:spcBef>
                          <a:spcPts val="0"/>
                        </a:spcBef>
                        <a:spcAft>
                          <a:spcPts val="0"/>
                        </a:spcAft>
                        <a:buNone/>
                      </a:pPr>
                      <a:r>
                        <a:rPr lang="en-US" sz="1400" strike="noStrike" dirty="0"/>
                        <a:t>Pa</a:t>
                      </a:r>
                      <a:r>
                        <a:rPr lang="en-US" sz="1400" dirty="0"/>
                        <a:t>tients </a:t>
                      </a:r>
                      <a:r>
                        <a:rPr lang="en-US" sz="1400" dirty="0">
                          <a:solidFill>
                            <a:schemeClr val="tx1"/>
                          </a:solidFill>
                        </a:rPr>
                        <a:t>with CHD </a:t>
                      </a:r>
                      <a:r>
                        <a:rPr lang="en-US" sz="1400" dirty="0"/>
                        <a:t>on anticoagulants</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400" u="none" strike="noStrike" cap="none"/>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400" b="1" i="0" u="none" strike="noStrike" cap="none" dirty="0">
                          <a:solidFill>
                            <a:srgbClr val="000000"/>
                          </a:solidFill>
                          <a:effectLst/>
                          <a:latin typeface="Arial"/>
                          <a:ea typeface="Arial"/>
                          <a:cs typeface="Arial"/>
                          <a:sym typeface="Arial"/>
                        </a:rPr>
                        <a:t>✓</a:t>
                      </a:r>
                      <a:r>
                        <a:rPr lang="en-US" sz="1200" b="1" i="0" u="none" strike="noStrike" cap="none" dirty="0">
                          <a:solidFill>
                            <a:srgbClr val="000000"/>
                          </a:solidFill>
                          <a:effectLst/>
                          <a:latin typeface="Arial"/>
                          <a:ea typeface="Arial"/>
                          <a:cs typeface="Arial"/>
                          <a:sym typeface="Arial"/>
                        </a:rPr>
                        <a:t> </a:t>
                      </a:r>
                      <a:r>
                        <a:rPr lang="en-US" sz="1400" dirty="0"/>
                        <a:t>avoid contact sports</a:t>
                      </a:r>
                      <a:endParaRPr sz="1400" u="none" strike="noStrike" cap="none" dirty="0"/>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BC7FD9D7-9D22-FA87-E5AA-7BA46DA7F9A4}"/>
              </a:ext>
            </a:extLst>
          </p:cNvPr>
          <p:cNvSpPr txBox="1"/>
          <p:nvPr/>
        </p:nvSpPr>
        <p:spPr>
          <a:xfrm>
            <a:off x="297262" y="5618014"/>
            <a:ext cx="5458265" cy="938719"/>
          </a:xfrm>
          <a:prstGeom prst="rect">
            <a:avLst/>
          </a:prstGeom>
          <a:noFill/>
        </p:spPr>
        <p:txBody>
          <a:bodyPr wrap="square">
            <a:spAutoFit/>
          </a:bodyPr>
          <a:lstStyle/>
          <a:p>
            <a:pPr indent="-228600">
              <a:buSzPts val="1400"/>
              <a:defRPr/>
            </a:pPr>
            <a:r>
              <a:rPr lang="en-US" sz="1100" b="0" i="0" u="none" strike="noStrike" cap="none" dirty="0">
                <a:solidFill>
                  <a:srgbClr val="1A1A1A"/>
                </a:solidFill>
                <a:latin typeface="Alegreya Sans" panose="00000500000000000000" pitchFamily="2" charset="0"/>
                <a:ea typeface="Open Sans"/>
                <a:cs typeface="Open Sans"/>
                <a:sym typeface="Open Sans"/>
              </a:rPr>
              <a:t>Adapted from </a:t>
            </a:r>
            <a:r>
              <a:rPr lang="en-US" sz="1100" kern="100" dirty="0">
                <a:effectLst/>
                <a:latin typeface="Alegreya Sans" panose="00000500000000000000" pitchFamily="2" charset="0"/>
                <a:ea typeface="Calibri" panose="020F0502020204030204" pitchFamily="34" charset="0"/>
                <a:cs typeface="Calibri" panose="020F0502020204030204" pitchFamily="34" charset="0"/>
              </a:rPr>
              <a:t>Van Hare GF, Ackerman MJ, Evangelista JA, </a:t>
            </a:r>
            <a:r>
              <a:rPr lang="en-US" sz="1100" i="1" kern="100" dirty="0">
                <a:effectLst/>
                <a:latin typeface="Alegreya Sans" panose="00000500000000000000" pitchFamily="2" charset="0"/>
                <a:ea typeface="Calibri" panose="020F0502020204030204" pitchFamily="34" charset="0"/>
                <a:cs typeface="Calibri" panose="020F0502020204030204" pitchFamily="34" charset="0"/>
              </a:rPr>
              <a:t>et al</a:t>
            </a:r>
            <a:r>
              <a:rPr lang="en-US" sz="1100" kern="100" dirty="0">
                <a:effectLst/>
                <a:latin typeface="Alegreya Sans" panose="00000500000000000000" pitchFamily="2" charset="0"/>
                <a:ea typeface="Calibri" panose="020F0502020204030204" pitchFamily="34" charset="0"/>
                <a:cs typeface="Calibri" panose="020F0502020204030204" pitchFamily="34" charset="0"/>
              </a:rPr>
              <a:t>. Eligibility and disqualification recommendations for competitive athletes with cardiovascular abnormalities: task force 4: congenital heart disease: a scientific statement from the American Heart Association and American College of Cardiology. </a:t>
            </a:r>
            <a:r>
              <a:rPr lang="en-US" sz="1100" i="1" kern="100" dirty="0">
                <a:effectLst/>
                <a:latin typeface="Alegreya Sans" panose="00000500000000000000" pitchFamily="2" charset="0"/>
                <a:ea typeface="Calibri" panose="020F0502020204030204" pitchFamily="34" charset="0"/>
                <a:cs typeface="Calibri" panose="020F0502020204030204" pitchFamily="34" charset="0"/>
              </a:rPr>
              <a:t>J Am Coll </a:t>
            </a:r>
            <a:r>
              <a:rPr lang="en-US" sz="1100" i="1" kern="100" dirty="0" err="1">
                <a:effectLst/>
                <a:latin typeface="Alegreya Sans" panose="00000500000000000000" pitchFamily="2" charset="0"/>
                <a:ea typeface="Calibri" panose="020F0502020204030204" pitchFamily="34" charset="0"/>
                <a:cs typeface="Calibri" panose="020F0502020204030204" pitchFamily="34" charset="0"/>
              </a:rPr>
              <a:t>Cardiol</a:t>
            </a:r>
            <a:r>
              <a:rPr lang="en-US" sz="1100" i="1" kern="100" dirty="0">
                <a:effectLst/>
                <a:latin typeface="Alegreya Sans" panose="00000500000000000000" pitchFamily="2" charset="0"/>
                <a:ea typeface="Calibri" panose="020F0502020204030204" pitchFamily="34" charset="0"/>
                <a:cs typeface="Calibri" panose="020F0502020204030204" pitchFamily="34" charset="0"/>
              </a:rPr>
              <a:t>.</a:t>
            </a:r>
            <a:r>
              <a:rPr lang="en-US" sz="1100" kern="100" dirty="0">
                <a:effectLst/>
                <a:latin typeface="Alegreya Sans" panose="00000500000000000000" pitchFamily="2" charset="0"/>
                <a:ea typeface="Calibri" panose="020F0502020204030204" pitchFamily="34" charset="0"/>
                <a:cs typeface="Calibri" panose="020F0502020204030204" pitchFamily="34" charset="0"/>
              </a:rPr>
              <a:t> 2015;66(21):2372–2384</a:t>
            </a:r>
            <a:endParaRPr lang="en-US" sz="110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latin typeface="Alegreya Sans" panose="00000500000000000000" pitchFamily="2"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d0c82dc4c8_2_75"/>
          <p:cNvSpPr txBox="1">
            <a:spLocks noGrp="1"/>
          </p:cNvSpPr>
          <p:nvPr>
            <p:ph type="title"/>
          </p:nvPr>
        </p:nvSpPr>
        <p:spPr>
          <a:xfrm>
            <a:off x="593124" y="817957"/>
            <a:ext cx="8229600" cy="708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3600"/>
              <a:buNone/>
            </a:pPr>
            <a:r>
              <a:rPr lang="en-US" sz="4000">
                <a:latin typeface="Alegreya Sans"/>
                <a:ea typeface="Alegreya Sans"/>
                <a:cs typeface="Alegreya Sans"/>
                <a:sym typeface="Alegreya Sans"/>
              </a:rPr>
              <a:t>Later Childhood/Adolescence</a:t>
            </a:r>
            <a:endParaRPr sz="4000">
              <a:latin typeface="Alegreya Sans"/>
              <a:ea typeface="Alegreya Sans"/>
              <a:cs typeface="Alegreya Sans"/>
              <a:sym typeface="Alegreya Sans"/>
            </a:endParaRPr>
          </a:p>
        </p:txBody>
      </p:sp>
      <p:sp>
        <p:nvSpPr>
          <p:cNvPr id="133" name="Google Shape;133;g1d0c82dc4c8_2_75"/>
          <p:cNvSpPr txBox="1">
            <a:spLocks noGrp="1"/>
          </p:cNvSpPr>
          <p:nvPr>
            <p:ph type="body" idx="1"/>
          </p:nvPr>
        </p:nvSpPr>
        <p:spPr>
          <a:xfrm>
            <a:off x="457200" y="1599523"/>
            <a:ext cx="8686800" cy="3384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Lifestyle &amp; exercise</a:t>
            </a: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Routine vision and hearing assessments</a:t>
            </a: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Behavioral and developmental screenings</a:t>
            </a:r>
            <a:endParaRPr sz="2400" dirty="0">
              <a:latin typeface="Alegreya Sans" panose="00000500000000000000" pitchFamily="2" charset="0"/>
            </a:endParaRPr>
          </a:p>
          <a:p>
            <a:pPr lvl="1"/>
            <a:r>
              <a:rPr lang="en-US" sz="2000" dirty="0">
                <a:latin typeface="Alegreya Sans" panose="00000500000000000000" pitchFamily="2" charset="0"/>
              </a:rPr>
              <a:t>Depression (ex: PHQ)  and Anxiety (ex: GAD-7)</a:t>
            </a:r>
            <a:endParaRPr sz="2000" dirty="0">
              <a:latin typeface="Alegreya Sans" panose="00000500000000000000" pitchFamily="2" charset="0"/>
            </a:endParaRPr>
          </a:p>
          <a:p>
            <a:pPr lvl="1"/>
            <a:r>
              <a:rPr lang="en-US" sz="2000" dirty="0">
                <a:latin typeface="Alegreya Sans" panose="00000500000000000000" pitchFamily="2" charset="0"/>
              </a:rPr>
              <a:t>ADHD evaluation (ex: Vanderbilt forms)</a:t>
            </a:r>
            <a:endParaRPr sz="2000" dirty="0">
              <a:latin typeface="Alegreya Sans" panose="00000500000000000000" pitchFamily="2" charset="0"/>
            </a:endParaRP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Substance abuse</a:t>
            </a:r>
            <a:endParaRPr sz="2400" dirty="0">
              <a:latin typeface="Alegreya Sans" panose="00000500000000000000" pitchFamily="2" charset="0"/>
            </a:endParaRP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Contraception and pregnancy</a:t>
            </a:r>
            <a:endParaRPr sz="2400" dirty="0">
              <a:latin typeface="Alegreya Sans" panose="00000500000000000000" pitchFamily="2" charset="0"/>
            </a:endParaRP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Career planning</a:t>
            </a:r>
            <a:endParaRPr sz="2400" dirty="0">
              <a:latin typeface="Alegreya Sans" panose="00000500000000000000" pitchFamily="2" charset="0"/>
            </a:endParaRPr>
          </a:p>
          <a:p>
            <a:pPr marL="457200" lvl="0" indent="-406400" algn="l" rtl="0">
              <a:lnSpc>
                <a:spcPct val="100000"/>
              </a:lnSpc>
              <a:spcBef>
                <a:spcPts val="640"/>
              </a:spcBef>
              <a:spcAft>
                <a:spcPts val="0"/>
              </a:spcAft>
              <a:buClr>
                <a:srgbClr val="F5AA2C"/>
              </a:buClr>
              <a:buSzPts val="2800"/>
              <a:buChar char="•"/>
            </a:pPr>
            <a:r>
              <a:rPr lang="en-US" sz="2400" dirty="0">
                <a:latin typeface="Alegreya Sans" panose="00000500000000000000" pitchFamily="2" charset="0"/>
              </a:rPr>
              <a:t>Peer support groups</a:t>
            </a:r>
            <a:endParaRPr sz="2400" dirty="0">
              <a:latin typeface="Alegreya Sans" panose="00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d0c82dc4c8_2_81"/>
          <p:cNvSpPr txBox="1">
            <a:spLocks noGrp="1"/>
          </p:cNvSpPr>
          <p:nvPr>
            <p:ph type="title"/>
          </p:nvPr>
        </p:nvSpPr>
        <p:spPr>
          <a:xfrm>
            <a:off x="457200" y="2340864"/>
            <a:ext cx="8349000" cy="15699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4800"/>
              <a:buNone/>
            </a:pPr>
            <a:r>
              <a:rPr lang="en-US"/>
              <a:t>Syndromes Associated with CCHD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d0c82dc4c8_2_86"/>
          <p:cNvSpPr txBox="1">
            <a:spLocks noGrp="1"/>
          </p:cNvSpPr>
          <p:nvPr>
            <p:ph type="title"/>
          </p:nvPr>
        </p:nvSpPr>
        <p:spPr>
          <a:xfrm>
            <a:off x="457200" y="889180"/>
            <a:ext cx="8229600" cy="7080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sz="4000" dirty="0">
                <a:latin typeface="Alegreya Sans"/>
                <a:ea typeface="Alegreya Sans"/>
                <a:cs typeface="Alegreya Sans"/>
                <a:sym typeface="Alegreya Sans"/>
              </a:rPr>
              <a:t>Is it JUST the heart?</a:t>
            </a:r>
            <a:endParaRPr sz="4000" dirty="0">
              <a:latin typeface="Alegreya Sans"/>
              <a:ea typeface="Alegreya Sans"/>
              <a:cs typeface="Alegreya Sans"/>
              <a:sym typeface="Alegreya Sans"/>
            </a:endParaRPr>
          </a:p>
        </p:txBody>
      </p:sp>
      <p:sp>
        <p:nvSpPr>
          <p:cNvPr id="146" name="Google Shape;146;g1d0c82dc4c8_2_86"/>
          <p:cNvSpPr txBox="1">
            <a:spLocks noGrp="1"/>
          </p:cNvSpPr>
          <p:nvPr>
            <p:ph type="body" idx="1"/>
          </p:nvPr>
        </p:nvSpPr>
        <p:spPr>
          <a:xfrm>
            <a:off x="457200" y="1928264"/>
            <a:ext cx="8229600" cy="3439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5AA2C"/>
              </a:buClr>
              <a:buSzPts val="3200"/>
              <a:buChar char="•"/>
            </a:pPr>
            <a:r>
              <a:rPr lang="en-US" dirty="0">
                <a:latin typeface="Alegreya Sans" panose="00000500000000000000" pitchFamily="2" charset="0"/>
              </a:rPr>
              <a:t>U</a:t>
            </a:r>
            <a:r>
              <a:rPr lang="en-US" dirty="0">
                <a:latin typeface="Alegreya Sans" panose="00000500000000000000" pitchFamily="2" charset="0"/>
                <a:sym typeface="Calibri"/>
              </a:rPr>
              <a:t>nrecognized syndromic features</a:t>
            </a:r>
          </a:p>
          <a:p>
            <a:pPr lvl="1"/>
            <a:r>
              <a:rPr lang="en-US" sz="2000" dirty="0">
                <a:latin typeface="Alegreya Sans" panose="00000500000000000000" pitchFamily="2" charset="0"/>
              </a:rPr>
              <a:t>Some CHDs occur in isolation, without syndromic features.</a:t>
            </a:r>
          </a:p>
          <a:p>
            <a:pPr lvl="1"/>
            <a:r>
              <a:rPr lang="en-US" sz="2000" dirty="0">
                <a:latin typeface="Alegreya Sans" panose="00000500000000000000" pitchFamily="2" charset="0"/>
              </a:rPr>
              <a:t>Syndromic features not evident during infancy- require serial evaluation. </a:t>
            </a:r>
            <a:endParaRPr sz="2000" dirty="0">
              <a:latin typeface="Alegreya Sans" panose="00000500000000000000" pitchFamily="2" charset="0"/>
            </a:endParaRPr>
          </a:p>
          <a:p>
            <a:pPr lvl="1"/>
            <a:r>
              <a:rPr lang="en-US" sz="2000" dirty="0">
                <a:latin typeface="Alegreya Sans" panose="00000500000000000000" pitchFamily="2" charset="0"/>
              </a:rPr>
              <a:t>Impact on the development and function of other organs, skeletal development, cognition, and immune function.</a:t>
            </a:r>
            <a:endParaRPr sz="2000" dirty="0">
              <a:latin typeface="Alegreya Sans" panose="000005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d0c82dc4c8_2_92"/>
          <p:cNvSpPr txBox="1">
            <a:spLocks noGrp="1"/>
          </p:cNvSpPr>
          <p:nvPr>
            <p:ph type="body" idx="1"/>
          </p:nvPr>
        </p:nvSpPr>
        <p:spPr>
          <a:xfrm>
            <a:off x="376480" y="5721213"/>
            <a:ext cx="8514300" cy="430887"/>
          </a:xfrm>
          <a:prstGeom prst="rect">
            <a:avLst/>
          </a:prstGeom>
          <a:noFill/>
          <a:ln>
            <a:noFill/>
          </a:ln>
        </p:spPr>
        <p:txBody>
          <a:bodyPr spcFirstLastPara="1" wrap="square" lIns="0" tIns="0" rIns="0" bIns="0" anchor="t" anchorCtr="0">
            <a:spAutoFit/>
          </a:bodyPr>
          <a:lstStyle/>
          <a:p>
            <a:pPr marL="0" marR="0" indent="0">
              <a:spcBef>
                <a:spcPts val="0"/>
              </a:spcBef>
              <a:buSzPct val="100000"/>
            </a:pPr>
            <a:r>
              <a:rPr lang="en-US" sz="1400" kern="100" dirty="0">
                <a:effectLst/>
                <a:latin typeface="Alegreya Sans" panose="00000500000000000000" pitchFamily="2" charset="0"/>
                <a:ea typeface="Calibri" panose="020F0502020204030204" pitchFamily="34" charset="0"/>
                <a:cs typeface="Calibri" panose="020F0502020204030204" pitchFamily="34" charset="0"/>
              </a:rPr>
              <a:t>Lantin-Hermoso, MR et al. The Care of Children With Congenital Heart Disease in Their Primary Medical Home . Policy Statement, American Academy of Pediatrics. November 01 2017, </a:t>
            </a:r>
            <a:r>
              <a:rPr lang="en-US" sz="1400" i="1" kern="100" dirty="0">
                <a:effectLst/>
                <a:latin typeface="Alegreya Sans" panose="00000500000000000000" pitchFamily="2" charset="0"/>
                <a:ea typeface="Calibri" panose="020F0502020204030204" pitchFamily="34" charset="0"/>
                <a:cs typeface="Calibri" panose="020F0502020204030204" pitchFamily="34" charset="0"/>
              </a:rPr>
              <a:t>Pediatrics. </a:t>
            </a:r>
            <a:r>
              <a:rPr lang="en-US" sz="1400" kern="100" dirty="0">
                <a:effectLst/>
                <a:latin typeface="Alegreya Sans" panose="00000500000000000000" pitchFamily="2" charset="0"/>
                <a:ea typeface="Calibri" panose="020F0502020204030204" pitchFamily="34" charset="0"/>
                <a:cs typeface="Calibri" panose="020F0502020204030204" pitchFamily="34" charset="0"/>
              </a:rPr>
              <a:t>2017;140(5)</a:t>
            </a:r>
            <a:r>
              <a:rPr lang="en-US" sz="1400" i="1" kern="100" dirty="0">
                <a:effectLst/>
                <a:latin typeface="Alegreya Sans" panose="00000500000000000000" pitchFamily="2" charset="0"/>
                <a:ea typeface="Calibri" panose="020F0502020204030204" pitchFamily="34" charset="0"/>
                <a:cs typeface="Calibri" panose="020F0502020204030204" pitchFamily="34" charset="0"/>
              </a:rPr>
              <a:t> </a:t>
            </a:r>
            <a:endParaRPr lang="en-US" sz="1400" kern="100" dirty="0">
              <a:effectLst/>
              <a:latin typeface="Alegreya Sans" panose="00000500000000000000" pitchFamily="2" charset="0"/>
              <a:ea typeface="Calibri" panose="020F0502020204030204" pitchFamily="34" charset="0"/>
              <a:cs typeface="Times New Roman" panose="02020603050405020304" pitchFamily="18" charset="0"/>
            </a:endParaRPr>
          </a:p>
        </p:txBody>
      </p:sp>
      <p:graphicFrame>
        <p:nvGraphicFramePr>
          <p:cNvPr id="152" name="Google Shape;152;g1d0c82dc4c8_2_92"/>
          <p:cNvGraphicFramePr/>
          <p:nvPr>
            <p:extLst>
              <p:ext uri="{D42A27DB-BD31-4B8C-83A1-F6EECF244321}">
                <p14:modId xmlns:p14="http://schemas.microsoft.com/office/powerpoint/2010/main" val="1221837577"/>
              </p:ext>
            </p:extLst>
          </p:nvPr>
        </p:nvGraphicFramePr>
        <p:xfrm>
          <a:off x="949425" y="1453433"/>
          <a:ext cx="7245150" cy="4146725"/>
        </p:xfrm>
        <a:graphic>
          <a:graphicData uri="http://schemas.openxmlformats.org/drawingml/2006/table">
            <a:tbl>
              <a:tblPr>
                <a:noFill/>
                <a:tableStyleId>{0A070E1B-1AA6-47FA-9DE0-6850A3C09224}</a:tableStyleId>
              </a:tblPr>
              <a:tblGrid>
                <a:gridCol w="3622575">
                  <a:extLst>
                    <a:ext uri="{9D8B030D-6E8A-4147-A177-3AD203B41FA5}">
                      <a16:colId xmlns:a16="http://schemas.microsoft.com/office/drawing/2014/main" val="20000"/>
                    </a:ext>
                  </a:extLst>
                </a:gridCol>
                <a:gridCol w="3622575">
                  <a:extLst>
                    <a:ext uri="{9D8B030D-6E8A-4147-A177-3AD203B41FA5}">
                      <a16:colId xmlns:a16="http://schemas.microsoft.com/office/drawing/2014/main" val="20001"/>
                    </a:ext>
                  </a:extLst>
                </a:gridCol>
              </a:tblGrid>
              <a:tr h="7267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Common, Presently Known Chromosome Abnormalities</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Select Presently Known Single Gene Defects</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Cri-du-chat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Ehlers-Danlos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1"/>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DiGeorge syndrome (22q11)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Ellis-van Creveld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2"/>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Down syndrome (trisomy 21)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Holt-Oram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3"/>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Trisomy 18 and trisomy 13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Marfan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4"/>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Turner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Mucopolysaccharidoses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5"/>
                  </a:ext>
                </a:extLst>
              </a:tr>
              <a:tr h="4275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Wolf-Hirschhorn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Noonan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6"/>
                  </a:ext>
                </a:extLst>
              </a:tr>
              <a:tr h="427500">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 </a:t>
                      </a:r>
                      <a:endParaRPr sz="1400" u="none" strike="noStrike" cap="none" dirty="0"/>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Smith-Lemli-Opitz syndrome </a:t>
                      </a:r>
                      <a:endParaRPr sz="1400" u="none" strike="noStrike" cap="none"/>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7"/>
                  </a:ext>
                </a:extLst>
              </a:tr>
              <a:tr h="4275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Williams syndrome </a:t>
                      </a:r>
                      <a:endParaRPr sz="1400" u="none" strike="noStrike" cap="none" dirty="0"/>
                    </a:p>
                  </a:txBody>
                  <a:tcPr marL="91450" marR="91450" marT="45725" marB="45725" anchor="ctr">
                    <a:lnL w="9525" cap="flat" cmpd="sng">
                      <a:solidFill>
                        <a:srgbClr val="1A1A1A"/>
                      </a:solidFill>
                      <a:prstDash val="solid"/>
                      <a:round/>
                      <a:headEnd type="none" w="sm" len="sm"/>
                      <a:tailEnd type="none" w="sm" len="sm"/>
                    </a:lnL>
                    <a:lnR w="9525" cap="flat" cmpd="sng">
                      <a:solidFill>
                        <a:srgbClr val="1A1A1A"/>
                      </a:solidFill>
                      <a:prstDash val="solid"/>
                      <a:round/>
                      <a:headEnd type="none" w="sm" len="sm"/>
                      <a:tailEnd type="none" w="sm" len="sm"/>
                    </a:lnR>
                    <a:lnT w="9525" cap="flat" cmpd="sng">
                      <a:solidFill>
                        <a:srgbClr val="1A1A1A"/>
                      </a:solidFill>
                      <a:prstDash val="solid"/>
                      <a:round/>
                      <a:headEnd type="none" w="sm" len="sm"/>
                      <a:tailEnd type="none" w="sm" len="sm"/>
                    </a:lnT>
                    <a:lnB w="9525" cap="flat" cmpd="sng">
                      <a:solidFill>
                        <a:srgbClr val="1A1A1A"/>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53" name="Google Shape;153;g1d0c82dc4c8_2_92"/>
          <p:cNvSpPr/>
          <p:nvPr/>
        </p:nvSpPr>
        <p:spPr>
          <a:xfrm>
            <a:off x="869086" y="818186"/>
            <a:ext cx="7433460" cy="369332"/>
          </a:xfrm>
          <a:prstGeom prst="rect">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3200" b="1" i="0" u="none" strike="noStrike" cap="small" dirty="0">
                <a:solidFill>
                  <a:srgbClr val="D84E19"/>
                </a:solidFill>
                <a:latin typeface="Alegreya Sans"/>
                <a:ea typeface="Alegreya Sans"/>
                <a:cs typeface="Alegreya Sans"/>
                <a:sym typeface="Alegreya Sans"/>
              </a:rPr>
              <a:t>Genetic Abnormalities Associated With CHD</a:t>
            </a:r>
            <a:endParaRPr sz="3200" b="1" i="0" u="none" strike="noStrike" cap="small" dirty="0">
              <a:solidFill>
                <a:srgbClr val="D84E19"/>
              </a:solidFill>
              <a:latin typeface="Alegreya Sans"/>
              <a:ea typeface="Alegreya Sans"/>
              <a:cs typeface="Alegreya Sans"/>
              <a:sym typeface="Alegrey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d0c82dc4c8_2_98"/>
          <p:cNvSpPr txBox="1">
            <a:spLocks noGrp="1"/>
          </p:cNvSpPr>
          <p:nvPr>
            <p:ph type="title"/>
          </p:nvPr>
        </p:nvSpPr>
        <p:spPr>
          <a:xfrm>
            <a:off x="457200" y="578800"/>
            <a:ext cx="8284500" cy="12006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22q11 deletion syndrome </a:t>
            </a:r>
            <a:br>
              <a:rPr lang="en-US" dirty="0">
                <a:latin typeface="Alegreya Sans"/>
                <a:ea typeface="Alegreya Sans"/>
                <a:cs typeface="Alegreya Sans"/>
                <a:sym typeface="Alegreya Sans"/>
              </a:rPr>
            </a:br>
            <a:r>
              <a:rPr lang="en-US" dirty="0">
                <a:latin typeface="Alegreya Sans"/>
                <a:ea typeface="Alegreya Sans"/>
                <a:cs typeface="Alegreya Sans"/>
                <a:sym typeface="Alegreya Sans"/>
              </a:rPr>
              <a:t>(“DiGeorge Syndrome”)</a:t>
            </a:r>
            <a:endParaRPr dirty="0">
              <a:latin typeface="Calibri"/>
              <a:ea typeface="Calibri"/>
              <a:cs typeface="Calibri"/>
              <a:sym typeface="Calibri"/>
            </a:endParaRPr>
          </a:p>
        </p:txBody>
      </p:sp>
      <p:sp>
        <p:nvSpPr>
          <p:cNvPr id="160" name="Google Shape;160;g1d0c82dc4c8_2_98"/>
          <p:cNvSpPr txBox="1"/>
          <p:nvPr/>
        </p:nvSpPr>
        <p:spPr>
          <a:xfrm>
            <a:off x="530350" y="2130525"/>
            <a:ext cx="3712500" cy="270840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tx1"/>
                </a:solidFill>
                <a:latin typeface="Alegreya Sans" panose="00000500000000000000" pitchFamily="2" charset="0"/>
                <a:ea typeface="Calibri"/>
                <a:cs typeface="Calibri"/>
                <a:sym typeface="Calibri"/>
              </a:rPr>
              <a:t>Possible Cardiac (</a:t>
            </a:r>
            <a:r>
              <a:rPr lang="en-US" sz="2400" dirty="0" err="1">
                <a:solidFill>
                  <a:schemeClr val="tx1"/>
                </a:solidFill>
                <a:latin typeface="Alegreya Sans" panose="00000500000000000000" pitchFamily="2" charset="0"/>
                <a:ea typeface="Calibri"/>
                <a:cs typeface="Calibri"/>
                <a:sym typeface="Calibri"/>
              </a:rPr>
              <a:t>Conotruncal</a:t>
            </a:r>
            <a:r>
              <a:rPr lang="en-US" sz="2400" dirty="0">
                <a:solidFill>
                  <a:schemeClr val="tx1"/>
                </a:solidFill>
                <a:latin typeface="Alegreya Sans" panose="00000500000000000000" pitchFamily="2" charset="0"/>
                <a:ea typeface="Calibri"/>
                <a:cs typeface="Calibri"/>
                <a:sym typeface="Calibri"/>
              </a:rPr>
              <a:t>) Defects:</a:t>
            </a:r>
            <a:endParaRPr sz="2400" dirty="0">
              <a:solidFill>
                <a:schemeClr val="tx1"/>
              </a:solidFill>
              <a:latin typeface="Alegreya Sans" panose="00000500000000000000" pitchFamily="2" charset="0"/>
              <a:ea typeface="Calibri"/>
              <a:cs typeface="Calibri"/>
              <a:sym typeface="Calibri"/>
            </a:endParaRPr>
          </a:p>
          <a:p>
            <a:pPr marL="0" lvl="0" indent="0" algn="l" rtl="0">
              <a:spcBef>
                <a:spcPts val="0"/>
              </a:spcBef>
              <a:spcAft>
                <a:spcPts val="0"/>
              </a:spcAft>
              <a:buNone/>
            </a:pPr>
            <a:endParaRPr sz="1600" b="1" u="sng" dirty="0">
              <a:solidFill>
                <a:schemeClr val="dk2"/>
              </a:solidFill>
              <a:latin typeface="Alegreya Sans" panose="00000500000000000000" pitchFamily="2" charset="0"/>
              <a:ea typeface="Calibri"/>
              <a:cs typeface="Calibri"/>
              <a:sym typeface="Calibri"/>
            </a:endParaRPr>
          </a:p>
          <a:p>
            <a:pPr marL="457200" lvl="0" indent="-323850" algn="l" rtl="0">
              <a:spcBef>
                <a:spcPts val="0"/>
              </a:spcBef>
              <a:spcAft>
                <a:spcPts val="0"/>
              </a:spcAft>
              <a:buClr>
                <a:srgbClr val="FFC000"/>
              </a:buClr>
              <a:buSzPts val="1500"/>
              <a:buChar char="●"/>
            </a:pPr>
            <a:r>
              <a:rPr lang="en-US" sz="2000" dirty="0">
                <a:solidFill>
                  <a:schemeClr val="dk1"/>
                </a:solidFill>
                <a:latin typeface="Alegreya Sans" panose="00000500000000000000" pitchFamily="2" charset="0"/>
              </a:rPr>
              <a:t>D-Transposition of the great arteries</a:t>
            </a:r>
            <a:endParaRPr sz="2000" dirty="0">
              <a:solidFill>
                <a:schemeClr val="dk1"/>
              </a:solidFill>
              <a:latin typeface="Alegreya Sans" panose="00000500000000000000" pitchFamily="2" charset="0"/>
            </a:endParaRPr>
          </a:p>
          <a:p>
            <a:pPr marL="457200" lvl="0" indent="-323850" algn="l" rtl="0">
              <a:spcBef>
                <a:spcPts val="0"/>
              </a:spcBef>
              <a:spcAft>
                <a:spcPts val="0"/>
              </a:spcAft>
              <a:buClr>
                <a:srgbClr val="FFC000"/>
              </a:buClr>
              <a:buSzPts val="1500"/>
              <a:buChar char="●"/>
            </a:pPr>
            <a:r>
              <a:rPr lang="en-US" sz="2000" dirty="0">
                <a:solidFill>
                  <a:schemeClr val="dk1"/>
                </a:solidFill>
                <a:latin typeface="Alegreya Sans" panose="00000500000000000000" pitchFamily="2" charset="0"/>
              </a:rPr>
              <a:t>Tetralogy of Fallot</a:t>
            </a:r>
            <a:endParaRPr sz="2000" dirty="0">
              <a:solidFill>
                <a:schemeClr val="dk1"/>
              </a:solidFill>
              <a:latin typeface="Alegreya Sans" panose="00000500000000000000" pitchFamily="2" charset="0"/>
            </a:endParaRPr>
          </a:p>
          <a:p>
            <a:pPr marL="457200" lvl="0" indent="-323850" algn="l" rtl="0">
              <a:spcBef>
                <a:spcPts val="0"/>
              </a:spcBef>
              <a:spcAft>
                <a:spcPts val="0"/>
              </a:spcAft>
              <a:buClr>
                <a:srgbClr val="FFC000"/>
              </a:buClr>
              <a:buSzPts val="1500"/>
              <a:buChar char="●"/>
            </a:pPr>
            <a:r>
              <a:rPr lang="en-US" sz="2000" dirty="0">
                <a:solidFill>
                  <a:schemeClr val="dk1"/>
                </a:solidFill>
                <a:latin typeface="Alegreya Sans" panose="00000500000000000000" pitchFamily="2" charset="0"/>
              </a:rPr>
              <a:t>Truncus </a:t>
            </a:r>
            <a:r>
              <a:rPr lang="en-US" sz="2000" dirty="0" err="1">
                <a:solidFill>
                  <a:schemeClr val="dk1"/>
                </a:solidFill>
                <a:latin typeface="Alegreya Sans" panose="00000500000000000000" pitchFamily="2" charset="0"/>
              </a:rPr>
              <a:t>Arteriosis</a:t>
            </a:r>
            <a:endParaRPr sz="2000" dirty="0">
              <a:solidFill>
                <a:schemeClr val="dk1"/>
              </a:solidFill>
              <a:latin typeface="Alegreya Sans" panose="00000500000000000000" pitchFamily="2" charset="0"/>
            </a:endParaRPr>
          </a:p>
          <a:p>
            <a:pPr marL="457200" lvl="0" indent="-323850" algn="l" rtl="0">
              <a:spcBef>
                <a:spcPts val="0"/>
              </a:spcBef>
              <a:spcAft>
                <a:spcPts val="0"/>
              </a:spcAft>
              <a:buClr>
                <a:srgbClr val="FFC000"/>
              </a:buClr>
              <a:buSzPts val="1500"/>
              <a:buChar char="●"/>
            </a:pPr>
            <a:r>
              <a:rPr lang="en-US" sz="2000" dirty="0">
                <a:solidFill>
                  <a:schemeClr val="dk1"/>
                </a:solidFill>
                <a:latin typeface="Alegreya Sans" panose="00000500000000000000" pitchFamily="2" charset="0"/>
              </a:rPr>
              <a:t>Interrupted Aortic Arch</a:t>
            </a:r>
            <a:endParaRPr sz="2000" b="1" u="sng" dirty="0">
              <a:solidFill>
                <a:schemeClr val="dk2"/>
              </a:solidFill>
              <a:latin typeface="Alegreya Sans" panose="00000500000000000000" pitchFamily="2" charset="0"/>
              <a:ea typeface="Calibri"/>
              <a:cs typeface="Calibri"/>
              <a:sym typeface="Calibri"/>
            </a:endParaRPr>
          </a:p>
        </p:txBody>
      </p:sp>
      <p:sp>
        <p:nvSpPr>
          <p:cNvPr id="161" name="Google Shape;161;g1d0c82dc4c8_2_98"/>
          <p:cNvSpPr txBox="1"/>
          <p:nvPr/>
        </p:nvSpPr>
        <p:spPr>
          <a:xfrm>
            <a:off x="4572000" y="2130525"/>
            <a:ext cx="4425600" cy="39395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tx1"/>
                </a:solidFill>
                <a:latin typeface="Alegreya Sans" panose="00000500000000000000" pitchFamily="2" charset="0"/>
                <a:ea typeface="Calibri"/>
                <a:cs typeface="Calibri"/>
                <a:sym typeface="Calibri"/>
              </a:rPr>
              <a:t>Non-</a:t>
            </a:r>
            <a:r>
              <a:rPr lang="en-US" sz="2400" dirty="0" err="1">
                <a:solidFill>
                  <a:schemeClr val="tx1"/>
                </a:solidFill>
                <a:latin typeface="Alegreya Sans" panose="00000500000000000000" pitchFamily="2" charset="0"/>
                <a:ea typeface="Calibri"/>
                <a:cs typeface="Calibri"/>
                <a:sym typeface="Calibri"/>
              </a:rPr>
              <a:t>Cardica</a:t>
            </a:r>
            <a:r>
              <a:rPr lang="en-US" sz="2400" dirty="0">
                <a:solidFill>
                  <a:schemeClr val="tx1"/>
                </a:solidFill>
                <a:latin typeface="Alegreya Sans" panose="00000500000000000000" pitchFamily="2" charset="0"/>
                <a:ea typeface="Calibri"/>
                <a:cs typeface="Calibri"/>
                <a:sym typeface="Calibri"/>
              </a:rPr>
              <a:t> Features of 22q11 Deletion Syndrome:</a:t>
            </a:r>
            <a:endParaRPr sz="2400" dirty="0">
              <a:solidFill>
                <a:schemeClr val="tx1"/>
              </a:solidFill>
              <a:latin typeface="Alegreya Sans" panose="00000500000000000000" pitchFamily="2" charset="0"/>
              <a:ea typeface="Calibri"/>
              <a:cs typeface="Calibri"/>
              <a:sym typeface="Calibri"/>
            </a:endParaRPr>
          </a:p>
          <a:p>
            <a:pPr marL="0" lvl="0" indent="0" algn="l" rtl="0">
              <a:spcBef>
                <a:spcPts val="0"/>
              </a:spcBef>
              <a:spcAft>
                <a:spcPts val="0"/>
              </a:spcAft>
              <a:buNone/>
            </a:pPr>
            <a:endParaRPr sz="1600" dirty="0">
              <a:solidFill>
                <a:schemeClr val="dk1"/>
              </a:solidFill>
              <a:latin typeface="Alegreya Sans" panose="00000500000000000000" pitchFamily="2" charset="0"/>
            </a:endParaRPr>
          </a:p>
          <a:p>
            <a:pPr marL="457200" lvl="0" indent="-330200" algn="l" rtl="0">
              <a:spcBef>
                <a:spcPts val="0"/>
              </a:spcBef>
              <a:spcAft>
                <a:spcPts val="0"/>
              </a:spcAft>
              <a:buClr>
                <a:srgbClr val="FFC000"/>
              </a:buClr>
              <a:buSzPts val="1600"/>
              <a:buChar char="●"/>
            </a:pPr>
            <a:r>
              <a:rPr lang="en-US" sz="2000" dirty="0">
                <a:solidFill>
                  <a:schemeClr val="dk1"/>
                </a:solidFill>
                <a:latin typeface="Alegreya Sans" panose="00000500000000000000" pitchFamily="2" charset="0"/>
              </a:rPr>
              <a:t>Craniofacial differences</a:t>
            </a:r>
            <a:endParaRPr sz="2000" dirty="0">
              <a:solidFill>
                <a:schemeClr val="dk1"/>
              </a:solidFill>
              <a:latin typeface="Alegreya Sans" panose="00000500000000000000" pitchFamily="2" charset="0"/>
            </a:endParaRPr>
          </a:p>
          <a:p>
            <a:pPr marL="457200" lvl="0" indent="-330200" algn="l" rtl="0">
              <a:spcBef>
                <a:spcPts val="0"/>
              </a:spcBef>
              <a:spcAft>
                <a:spcPts val="0"/>
              </a:spcAft>
              <a:buClr>
                <a:srgbClr val="FFC000"/>
              </a:buClr>
              <a:buSzPts val="1600"/>
              <a:buChar char="●"/>
            </a:pPr>
            <a:r>
              <a:rPr lang="en-US" sz="2000" dirty="0">
                <a:solidFill>
                  <a:schemeClr val="dk1"/>
                </a:solidFill>
                <a:latin typeface="Alegreya Sans" panose="00000500000000000000" pitchFamily="2" charset="0"/>
              </a:rPr>
              <a:t>Abnormal calcium homeostasis </a:t>
            </a:r>
            <a:br>
              <a:rPr lang="en-US" sz="2000" dirty="0">
                <a:solidFill>
                  <a:schemeClr val="dk1"/>
                </a:solidFill>
                <a:latin typeface="Alegreya Sans" panose="00000500000000000000" pitchFamily="2" charset="0"/>
              </a:rPr>
            </a:br>
            <a:r>
              <a:rPr lang="en-US" sz="2000" dirty="0">
                <a:solidFill>
                  <a:schemeClr val="dk1"/>
                </a:solidFill>
                <a:latin typeface="Alegreya Sans" panose="00000500000000000000" pitchFamily="2" charset="0"/>
              </a:rPr>
              <a:t>(due to parathyroid dysfunction)</a:t>
            </a:r>
            <a:endParaRPr sz="2000" dirty="0">
              <a:solidFill>
                <a:schemeClr val="dk1"/>
              </a:solidFill>
              <a:latin typeface="Alegreya Sans" panose="00000500000000000000" pitchFamily="2" charset="0"/>
            </a:endParaRPr>
          </a:p>
          <a:p>
            <a:pPr marL="457200" lvl="0" indent="-330200" algn="l" rtl="0">
              <a:spcBef>
                <a:spcPts val="0"/>
              </a:spcBef>
              <a:spcAft>
                <a:spcPts val="0"/>
              </a:spcAft>
              <a:buClr>
                <a:srgbClr val="FFC000"/>
              </a:buClr>
              <a:buSzPts val="1600"/>
              <a:buChar char="●"/>
            </a:pPr>
            <a:r>
              <a:rPr lang="en-US" sz="2000" dirty="0">
                <a:solidFill>
                  <a:schemeClr val="dk1"/>
                </a:solidFill>
                <a:latin typeface="Alegreya Sans" panose="00000500000000000000" pitchFamily="2" charset="0"/>
              </a:rPr>
              <a:t>Caution re: live vaccines (MMR/Varicella) (due to T-cell inadequacy)</a:t>
            </a:r>
            <a:endParaRPr sz="1800" dirty="0">
              <a:solidFill>
                <a:schemeClr val="dk1"/>
              </a:solidFill>
              <a:latin typeface="Alegreya Sans" panose="00000500000000000000" pitchFamily="2" charset="0"/>
            </a:endParaRPr>
          </a:p>
          <a:p>
            <a:pPr marL="457200" lvl="0" indent="-330200" algn="l" rtl="0">
              <a:spcBef>
                <a:spcPts val="0"/>
              </a:spcBef>
              <a:spcAft>
                <a:spcPts val="0"/>
              </a:spcAft>
              <a:buClr>
                <a:srgbClr val="FFC000"/>
              </a:buClr>
              <a:buSzPts val="1600"/>
              <a:buChar char="●"/>
            </a:pPr>
            <a:r>
              <a:rPr lang="en-US" sz="2000" dirty="0">
                <a:solidFill>
                  <a:schemeClr val="dk1"/>
                </a:solidFill>
                <a:latin typeface="Alegreya Sans" panose="00000500000000000000" pitchFamily="2" charset="0"/>
              </a:rPr>
              <a:t>Auto-immunity (4%)</a:t>
            </a:r>
            <a:br>
              <a:rPr lang="en-US" sz="2000" dirty="0">
                <a:solidFill>
                  <a:schemeClr val="dk1"/>
                </a:solidFill>
                <a:latin typeface="Alegreya Sans" panose="00000500000000000000" pitchFamily="2" charset="0"/>
              </a:rPr>
            </a:br>
            <a:r>
              <a:rPr lang="en-US" sz="2000" dirty="0">
                <a:solidFill>
                  <a:schemeClr val="dk1"/>
                </a:solidFill>
                <a:latin typeface="Alegreya Sans" panose="00000500000000000000" pitchFamily="2" charset="0"/>
              </a:rPr>
              <a:t>Asthma (6.7%)</a:t>
            </a:r>
            <a:br>
              <a:rPr lang="en-US" sz="2000" dirty="0">
                <a:solidFill>
                  <a:schemeClr val="dk1"/>
                </a:solidFill>
                <a:latin typeface="Alegreya Sans" panose="00000500000000000000" pitchFamily="2" charset="0"/>
              </a:rPr>
            </a:br>
            <a:r>
              <a:rPr lang="en-US" sz="2000" dirty="0">
                <a:solidFill>
                  <a:schemeClr val="dk1"/>
                </a:solidFill>
                <a:latin typeface="Alegreya Sans" panose="00000500000000000000" pitchFamily="2" charset="0"/>
              </a:rPr>
              <a:t>(due to T-cell dysregulation)</a:t>
            </a:r>
            <a:endParaRPr sz="1800" dirty="0">
              <a:solidFill>
                <a:schemeClr val="dk1"/>
              </a:solidFill>
              <a:latin typeface="Alegreya Sans" panose="000005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d0c82dc4c8_2_104"/>
          <p:cNvSpPr txBox="1">
            <a:spLocks noGrp="1"/>
          </p:cNvSpPr>
          <p:nvPr>
            <p:ph type="title"/>
          </p:nvPr>
        </p:nvSpPr>
        <p:spPr>
          <a:xfrm>
            <a:off x="457200" y="2340864"/>
            <a:ext cx="8349000" cy="156962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4800"/>
              <a:buNone/>
            </a:pPr>
            <a:r>
              <a:rPr lang="en-US" dirty="0"/>
              <a:t>Transition from Pediatric to Adult-Focused Care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0c82dc4c8_2_109"/>
          <p:cNvSpPr txBox="1">
            <a:spLocks noGrp="1"/>
          </p:cNvSpPr>
          <p:nvPr>
            <p:ph type="title"/>
          </p:nvPr>
        </p:nvSpPr>
        <p:spPr>
          <a:xfrm>
            <a:off x="457200" y="902521"/>
            <a:ext cx="8229600" cy="64629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Transition from adolescence to adult </a:t>
            </a:r>
            <a:endParaRPr>
              <a:latin typeface="Alegreya Sans"/>
              <a:ea typeface="Alegreya Sans"/>
              <a:cs typeface="Alegreya Sans"/>
              <a:sym typeface="Alegreya Sans"/>
            </a:endParaRPr>
          </a:p>
        </p:txBody>
      </p:sp>
      <p:pic>
        <p:nvPicPr>
          <p:cNvPr id="174" name="Google Shape;174;g1d0c82dc4c8_2_109"/>
          <p:cNvPicPr preferRelativeResize="0"/>
          <p:nvPr/>
        </p:nvPicPr>
        <p:blipFill rotWithShape="1">
          <a:blip r:embed="rId3">
            <a:alphaModFix/>
          </a:blip>
          <a:srcRect/>
          <a:stretch/>
        </p:blipFill>
        <p:spPr>
          <a:xfrm>
            <a:off x="731946" y="1825810"/>
            <a:ext cx="7680107" cy="3917092"/>
          </a:xfrm>
          <a:prstGeom prst="rect">
            <a:avLst/>
          </a:prstGeom>
          <a:noFill/>
          <a:ln>
            <a:noFill/>
          </a:ln>
        </p:spPr>
      </p:pic>
      <p:sp>
        <p:nvSpPr>
          <p:cNvPr id="175" name="Google Shape;175;g1d0c82dc4c8_2_109"/>
          <p:cNvSpPr txBox="1"/>
          <p:nvPr/>
        </p:nvSpPr>
        <p:spPr>
          <a:xfrm>
            <a:off x="457199" y="5937421"/>
            <a:ext cx="4757351" cy="480219"/>
          </a:xfrm>
          <a:prstGeom prst="rect">
            <a:avLst/>
          </a:prstGeom>
          <a:noFill/>
          <a:ln>
            <a:noFill/>
          </a:ln>
        </p:spPr>
        <p:txBody>
          <a:bodyPr spcFirstLastPara="1" wrap="square" lIns="91425" tIns="45700" rIns="91425" bIns="45700" anchor="t" anchorCtr="0">
            <a:spAutoFit/>
          </a:bodyPr>
          <a:lstStyle/>
          <a:p>
            <a:pPr marR="0">
              <a:lnSpc>
                <a:spcPct val="107000"/>
              </a:lnSpc>
              <a:spcBef>
                <a:spcPts val="0"/>
              </a:spcBef>
              <a:spcAft>
                <a:spcPts val="200"/>
              </a:spcAft>
              <a:buSzPct val="100000"/>
            </a:pPr>
            <a:r>
              <a:rPr lang="en-US" sz="1100" kern="100" dirty="0">
                <a:effectLst/>
                <a:latin typeface="Alegreya Sans" panose="00000500000000000000" pitchFamily="2" charset="0"/>
                <a:ea typeface="Calibri" panose="020F0502020204030204" pitchFamily="34" charset="0"/>
                <a:cs typeface="Calibri" panose="020F0502020204030204" pitchFamily="34" charset="0"/>
              </a:rPr>
              <a:t>White PH and Cooley WC, </a:t>
            </a:r>
            <a:r>
              <a:rPr lang="en-US" sz="1100" i="1" kern="100" dirty="0">
                <a:effectLst/>
                <a:latin typeface="Alegreya Sans" panose="00000500000000000000" pitchFamily="2" charset="0"/>
                <a:ea typeface="Calibri" panose="020F0502020204030204" pitchFamily="34" charset="0"/>
                <a:cs typeface="Calibri" panose="020F0502020204030204" pitchFamily="34" charset="0"/>
              </a:rPr>
              <a:t>et al</a:t>
            </a:r>
            <a:r>
              <a:rPr lang="en-US" sz="1100" kern="100" dirty="0">
                <a:effectLst/>
                <a:latin typeface="Alegreya Sans" panose="00000500000000000000" pitchFamily="2" charset="0"/>
                <a:ea typeface="Calibri" panose="020F0502020204030204" pitchFamily="34" charset="0"/>
                <a:cs typeface="Calibri" panose="020F0502020204030204" pitchFamily="34" charset="0"/>
              </a:rPr>
              <a:t>. Supporting the Health Care Transition From Adolescence to Adulthood in the Medical Home. </a:t>
            </a:r>
            <a:r>
              <a:rPr lang="en-US" sz="1100" i="1" kern="100" dirty="0">
                <a:effectLst/>
                <a:latin typeface="Alegreya Sans" panose="00000500000000000000" pitchFamily="2" charset="0"/>
                <a:ea typeface="Calibri" panose="020F0502020204030204" pitchFamily="34" charset="0"/>
                <a:cs typeface="Calibri" panose="020F0502020204030204" pitchFamily="34" charset="0"/>
              </a:rPr>
              <a:t>Pediatrics.</a:t>
            </a:r>
            <a:r>
              <a:rPr lang="en-US" sz="1100" kern="100" dirty="0">
                <a:effectLst/>
                <a:latin typeface="Alegreya Sans" panose="00000500000000000000" pitchFamily="2" charset="0"/>
                <a:ea typeface="Calibri" panose="020F0502020204030204" pitchFamily="34" charset="0"/>
                <a:cs typeface="Calibri" panose="020F0502020204030204" pitchFamily="34" charset="0"/>
              </a:rPr>
              <a:t> 2018;142(5)</a:t>
            </a:r>
            <a:endParaRPr lang="en-US" sz="1100" kern="100" dirty="0">
              <a:effectLst/>
              <a:latin typeface="Alegreya Sans" panose="00000500000000000000" pitchFamily="2"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1d0c82dc4c8_2_7"/>
          <p:cNvSpPr txBox="1">
            <a:spLocks noGrp="1"/>
          </p:cNvSpPr>
          <p:nvPr>
            <p:ph type="title"/>
          </p:nvPr>
        </p:nvSpPr>
        <p:spPr>
          <a:xfrm>
            <a:off x="457200" y="962335"/>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sz="4000" dirty="0">
                <a:latin typeface="Alegreya Sans"/>
                <a:ea typeface="Alegreya Sans"/>
                <a:cs typeface="Alegreya Sans"/>
                <a:sym typeface="Alegreya Sans"/>
              </a:rPr>
              <a:t>Learning</a:t>
            </a:r>
            <a:r>
              <a:rPr lang="en-US" dirty="0">
                <a:latin typeface="Alegreya Sans"/>
                <a:ea typeface="Alegreya Sans"/>
                <a:cs typeface="Alegreya Sans"/>
                <a:sym typeface="Alegreya Sans"/>
              </a:rPr>
              <a:t> Objectives</a:t>
            </a:r>
            <a:endParaRPr dirty="0"/>
          </a:p>
        </p:txBody>
      </p:sp>
      <p:sp>
        <p:nvSpPr>
          <p:cNvPr id="53" name="Google Shape;53;g1d0c82dc4c8_2_7"/>
          <p:cNvSpPr txBox="1">
            <a:spLocks noGrp="1"/>
          </p:cNvSpPr>
          <p:nvPr>
            <p:ph type="body" idx="1"/>
          </p:nvPr>
        </p:nvSpPr>
        <p:spPr>
          <a:xfrm>
            <a:off x="457200" y="1670181"/>
            <a:ext cx="8499425" cy="4395000"/>
          </a:xfrm>
          <a:prstGeom prst="rect">
            <a:avLst/>
          </a:prstGeom>
          <a:noFill/>
          <a:ln>
            <a:noFill/>
          </a:ln>
        </p:spPr>
        <p:txBody>
          <a:bodyPr spcFirstLastPara="1" wrap="square" lIns="91425" tIns="45700" rIns="91425" bIns="45700" anchor="t" anchorCtr="0">
            <a:noAutofit/>
          </a:bodyPr>
          <a:lstStyle/>
          <a:p>
            <a:r>
              <a:rPr lang="en-US" sz="2400" dirty="0">
                <a:latin typeface="Alegreya Sans" panose="00000500000000000000" pitchFamily="2" charset="0"/>
              </a:rPr>
              <a:t>Examine the role of pediatricians in supporting health needs of children and adolescents with Complex CHD (CCHD).</a:t>
            </a:r>
            <a:endParaRPr sz="2400" dirty="0">
              <a:latin typeface="Alegreya Sans" panose="00000500000000000000" pitchFamily="2" charset="0"/>
            </a:endParaRPr>
          </a:p>
          <a:p>
            <a:r>
              <a:rPr lang="en-US" sz="2400" dirty="0">
                <a:latin typeface="Alegreya Sans" panose="00000500000000000000" pitchFamily="2" charset="0"/>
              </a:rPr>
              <a:t>Review and understand </a:t>
            </a:r>
            <a:r>
              <a:rPr lang="en-US" sz="2400" b="1" dirty="0">
                <a:latin typeface="Alegreya Sans" panose="00000500000000000000" pitchFamily="2" charset="0"/>
              </a:rPr>
              <a:t>important considerations </a:t>
            </a:r>
            <a:r>
              <a:rPr lang="en-US" sz="2400" dirty="0">
                <a:latin typeface="Alegreya Sans" panose="00000500000000000000" pitchFamily="2" charset="0"/>
              </a:rPr>
              <a:t>for children with complex congenital heart disease around the topics of:</a:t>
            </a:r>
            <a:endParaRPr sz="2400" dirty="0">
              <a:latin typeface="Alegreya Sans" panose="00000500000000000000" pitchFamily="2" charset="0"/>
            </a:endParaRPr>
          </a:p>
          <a:p>
            <a:pPr lvl="1"/>
            <a:r>
              <a:rPr lang="en-US" sz="2000" dirty="0">
                <a:latin typeface="Alegreya Sans" panose="00000500000000000000" pitchFamily="2" charset="0"/>
              </a:rPr>
              <a:t>Nutrition </a:t>
            </a:r>
            <a:endParaRPr sz="2000" dirty="0">
              <a:latin typeface="Alegreya Sans" panose="00000500000000000000" pitchFamily="2" charset="0"/>
            </a:endParaRPr>
          </a:p>
          <a:p>
            <a:pPr lvl="1"/>
            <a:r>
              <a:rPr lang="en-US" sz="2000" dirty="0">
                <a:latin typeface="Alegreya Sans" panose="00000500000000000000" pitchFamily="2" charset="0"/>
              </a:rPr>
              <a:t>Immunizations</a:t>
            </a:r>
            <a:endParaRPr sz="2000" dirty="0">
              <a:latin typeface="Alegreya Sans" panose="00000500000000000000" pitchFamily="2" charset="0"/>
            </a:endParaRPr>
          </a:p>
          <a:p>
            <a:pPr lvl="1"/>
            <a:r>
              <a:rPr lang="en-US" sz="2000" dirty="0">
                <a:latin typeface="Alegreya Sans" panose="00000500000000000000" pitchFamily="2" charset="0"/>
              </a:rPr>
              <a:t>RSV prophylaxis </a:t>
            </a:r>
            <a:endParaRPr sz="2000" dirty="0">
              <a:latin typeface="Alegreya Sans" panose="00000500000000000000" pitchFamily="2" charset="0"/>
            </a:endParaRPr>
          </a:p>
          <a:p>
            <a:pPr lvl="1"/>
            <a:r>
              <a:rPr lang="en-US" sz="2000" dirty="0">
                <a:latin typeface="Alegreya Sans" panose="00000500000000000000" pitchFamily="2" charset="0"/>
              </a:rPr>
              <a:t>SBE prophylaxis</a:t>
            </a:r>
            <a:endParaRPr sz="2000" dirty="0">
              <a:latin typeface="Alegreya Sans" panose="00000500000000000000" pitchFamily="2" charset="0"/>
            </a:endParaRPr>
          </a:p>
          <a:p>
            <a:pPr lvl="1"/>
            <a:r>
              <a:rPr lang="en-US" sz="2000" dirty="0">
                <a:latin typeface="Alegreya Sans" panose="00000500000000000000" pitchFamily="2" charset="0"/>
              </a:rPr>
              <a:t>Exercise restrictions </a:t>
            </a:r>
            <a:endParaRPr sz="2000" dirty="0">
              <a:latin typeface="Alegreya Sans" panose="00000500000000000000" pitchFamily="2" charset="0"/>
            </a:endParaRPr>
          </a:p>
          <a:p>
            <a:r>
              <a:rPr lang="en-US" sz="2400" dirty="0">
                <a:latin typeface="Alegreya Sans" panose="00000500000000000000" pitchFamily="2" charset="0"/>
              </a:rPr>
              <a:t>Review syndromes associated with CCHD.  </a:t>
            </a:r>
            <a:endParaRPr sz="2400" dirty="0">
              <a:latin typeface="Alegreya Sans" panose="00000500000000000000" pitchFamily="2" charset="0"/>
            </a:endParaRPr>
          </a:p>
          <a:p>
            <a:r>
              <a:rPr lang="en-US" sz="2400" dirty="0">
                <a:latin typeface="Alegreya Sans" panose="00000500000000000000" pitchFamily="2" charset="0"/>
              </a:rPr>
              <a:t>Review best practices for </a:t>
            </a:r>
            <a:r>
              <a:rPr lang="en-US" sz="2400" dirty="0">
                <a:solidFill>
                  <a:schemeClr val="tx1"/>
                </a:solidFill>
                <a:latin typeface="Alegreya Sans" panose="00000500000000000000" pitchFamily="2" charset="0"/>
              </a:rPr>
              <a:t>pediatric to adult health care transition</a:t>
            </a:r>
            <a:r>
              <a:rPr lang="en-US" sz="2400" dirty="0">
                <a:latin typeface="Alegreya Sans" panose="00000500000000000000" pitchFamily="2" charset="0"/>
              </a:rPr>
              <a:t>.</a:t>
            </a:r>
            <a:endParaRPr sz="2400" dirty="0">
              <a:latin typeface="Alegreya Sans" panose="00000500000000000000" pitchFamily="2" charset="0"/>
            </a:endParaRPr>
          </a:p>
          <a:p>
            <a:pPr marL="0" lvl="0" indent="0" algn="l" rtl="0">
              <a:lnSpc>
                <a:spcPct val="90000"/>
              </a:lnSpc>
              <a:spcBef>
                <a:spcPts val="0"/>
              </a:spcBef>
              <a:spcAft>
                <a:spcPts val="0"/>
              </a:spcAft>
              <a:buSzPts val="3200"/>
              <a:buNone/>
            </a:pP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956603" y="753571"/>
            <a:ext cx="7730196" cy="646331"/>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Resources</a:t>
            </a:r>
            <a:endParaRPr dirty="0">
              <a:latin typeface="Alegreya Sans"/>
              <a:ea typeface="Alegreya Sans"/>
              <a:cs typeface="Alegreya Sans"/>
              <a:sym typeface="Alegreya Sans"/>
            </a:endParaRPr>
          </a:p>
        </p:txBody>
      </p:sp>
      <p:sp>
        <p:nvSpPr>
          <p:cNvPr id="154" name="Google Shape;154;p9"/>
          <p:cNvSpPr txBox="1">
            <a:spLocks noGrp="1"/>
          </p:cNvSpPr>
          <p:nvPr>
            <p:ph type="body" idx="1"/>
          </p:nvPr>
        </p:nvSpPr>
        <p:spPr>
          <a:xfrm>
            <a:off x="457199" y="1545375"/>
            <a:ext cx="8229600" cy="4609384"/>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pPr>
            <a:r>
              <a:rPr lang="en-US" sz="2000" dirty="0">
                <a:latin typeface="Alegreya Sans"/>
                <a:sym typeface="Alegreya Sans"/>
                <a:hlinkClick r:id="rId3"/>
              </a:rPr>
              <a:t>Congenital Health Defects Awareness Toolkit</a:t>
            </a:r>
            <a:endParaRPr lang="en-US" sz="2000" b="1" dirty="0">
              <a:latin typeface="Alegreya Sans"/>
              <a:sym typeface="Alegreya Sans"/>
            </a:endParaRPr>
          </a:p>
          <a:p>
            <a:pPr fontAlgn="base">
              <a:spcAft>
                <a:spcPts val="1200"/>
              </a:spcAft>
            </a:pPr>
            <a:r>
              <a:rPr lang="en-US" sz="2000" dirty="0">
                <a:solidFill>
                  <a:schemeClr val="bg2">
                    <a:lumMod val="60000"/>
                    <a:lumOff val="40000"/>
                  </a:schemeClr>
                </a:solidFill>
                <a:latin typeface="Alegreya Sans"/>
                <a:hlinkClick r:id="rId4"/>
              </a:rPr>
              <a:t>Video-Based Curriculum: Awareness of CHD Among Healthcare Clinicians</a:t>
            </a:r>
            <a:endParaRPr lang="en-US" sz="2000" dirty="0">
              <a:solidFill>
                <a:schemeClr val="bg2">
                  <a:lumMod val="60000"/>
                  <a:lumOff val="40000"/>
                </a:schemeClr>
              </a:solidFill>
              <a:latin typeface="Alegreya Sans"/>
            </a:endParaRPr>
          </a:p>
          <a:p>
            <a:pPr fontAlgn="base">
              <a:spcAft>
                <a:spcPts val="1200"/>
              </a:spcAft>
            </a:pPr>
            <a:r>
              <a:rPr lang="en-US" sz="2000" dirty="0">
                <a:latin typeface="Alegreya Sans"/>
                <a:ea typeface="Alegreya Sans"/>
                <a:cs typeface="Alegreya Sans"/>
                <a:sym typeface="Alegreya Sans"/>
                <a:hlinkClick r:id="rId5"/>
              </a:rPr>
              <a:t>AAP Policy Statement: The Care of Children With Congenital Heart Disease in Their Primary Medical Home</a:t>
            </a:r>
            <a:endParaRPr lang="en-US" sz="2000" dirty="0">
              <a:latin typeface="Alegreya Sans"/>
              <a:ea typeface="Alegreya Sans"/>
              <a:cs typeface="Alegreya Sans"/>
              <a:sym typeface="Alegreya Sans"/>
            </a:endParaRPr>
          </a:p>
          <a:p>
            <a:pPr indent="-457200">
              <a:lnSpc>
                <a:spcPct val="150000"/>
              </a:lnSpc>
              <a:spcBef>
                <a:spcPts val="0"/>
              </a:spcBef>
            </a:pPr>
            <a:r>
              <a:rPr lang="en-US" sz="2000" dirty="0">
                <a:latin typeface="Alegreya Sans"/>
                <a:sym typeface="Alegreya Sans"/>
                <a:hlinkClick r:id="rId6"/>
              </a:rPr>
              <a:t>AAP Congenital Heart Public Health Consortium</a:t>
            </a:r>
            <a:endParaRPr lang="en-US" sz="2000" dirty="0">
              <a:latin typeface="Alegreya Sans"/>
              <a:sym typeface="Alegreya Sans"/>
            </a:endParaRPr>
          </a:p>
          <a:p>
            <a:pPr indent="-457200">
              <a:lnSpc>
                <a:spcPct val="150000"/>
              </a:lnSpc>
              <a:spcBef>
                <a:spcPts val="0"/>
              </a:spcBef>
            </a:pPr>
            <a:r>
              <a:rPr lang="en-US" sz="2000" dirty="0">
                <a:latin typeface="Alegreya Sans" panose="00000500000000000000" pitchFamily="2" charset="0"/>
                <a:sym typeface="Alegreya Sans"/>
              </a:rPr>
              <a:t>HealthyChildren.org Articles:</a:t>
            </a:r>
          </a:p>
          <a:p>
            <a:pPr lvl="1" fontAlgn="base"/>
            <a:r>
              <a:rPr lang="en-US" sz="1600" dirty="0">
                <a:solidFill>
                  <a:schemeClr val="bg2">
                    <a:lumMod val="60000"/>
                    <a:lumOff val="40000"/>
                  </a:schemeClr>
                </a:solidFill>
                <a:latin typeface="Alegreya Sans"/>
                <a:hlinkClick r:id="rId7"/>
              </a:rPr>
              <a:t>Challenges Faced by Parents of Children with Congenital Heart Disease</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8"/>
              </a:rPr>
              <a:t>Congenital Heart Defects: Resources to Help Your Child Thrive From Birth to Adulthood</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9"/>
              </a:rPr>
              <a:t>College with Congenital Heart Disease: Information for Parents</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10"/>
              </a:rPr>
              <a:t>Helping Children With Congenital Heart Disease Stay Healthy, Active &amp; Fit</a:t>
            </a:r>
            <a:endParaRPr lang="en-US" sz="1600" dirty="0">
              <a:solidFill>
                <a:schemeClr val="bg2">
                  <a:lumMod val="60000"/>
                  <a:lumOff val="40000"/>
                </a:schemeClr>
              </a:solidFill>
              <a:latin typeface="Alegreya Sans"/>
            </a:endParaRPr>
          </a:p>
          <a:p>
            <a:pPr lvl="1" fontAlgn="base"/>
            <a:r>
              <a:rPr lang="en-US" sz="1600" dirty="0">
                <a:solidFill>
                  <a:schemeClr val="bg2">
                    <a:lumMod val="60000"/>
                    <a:lumOff val="40000"/>
                  </a:schemeClr>
                </a:solidFill>
                <a:latin typeface="Alegreya Sans"/>
                <a:hlinkClick r:id="rId11"/>
              </a:rPr>
              <a:t>Dental Care for Children with Heart Conditions</a:t>
            </a:r>
            <a:endParaRPr lang="en-US" sz="1600" dirty="0">
              <a:solidFill>
                <a:schemeClr val="bg2">
                  <a:lumMod val="60000"/>
                  <a:lumOff val="40000"/>
                </a:schemeClr>
              </a:solidFill>
              <a:latin typeface="Alegreya Sans"/>
            </a:endParaRPr>
          </a:p>
        </p:txBody>
      </p:sp>
      <p:pic>
        <p:nvPicPr>
          <p:cNvPr id="3" name="Picture 2" descr="A picture containing text, font, screenshot, graphics&#10;&#10;Description automatically generated">
            <a:extLst>
              <a:ext uri="{FF2B5EF4-FFF2-40B4-BE49-F238E27FC236}">
                <a16:creationId xmlns:a16="http://schemas.microsoft.com/office/drawing/2014/main" id="{5A6EB1A2-752D-014B-75E5-C83D9BC411D9}"/>
              </a:ext>
            </a:extLst>
          </p:cNvPr>
          <p:cNvPicPr>
            <a:picLocks noChangeAspect="1"/>
          </p:cNvPicPr>
          <p:nvPr/>
        </p:nvPicPr>
        <p:blipFill>
          <a:blip r:embed="rId12"/>
          <a:stretch>
            <a:fillRect/>
          </a:stretch>
        </p:blipFill>
        <p:spPr>
          <a:xfrm>
            <a:off x="5901397" y="899044"/>
            <a:ext cx="3005145" cy="10017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708261"/>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Case-</a:t>
            </a:r>
            <a:r>
              <a:rPr lang="en-US" dirty="0">
                <a:latin typeface="Alegreya Sans"/>
                <a:ea typeface="Alegreya Sans"/>
                <a:cs typeface="Alegreya Sans"/>
                <a:sym typeface="Alegreya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Study and Discussion</a:t>
            </a:r>
            <a:endParaRPr lang="en-US" dirty="0">
              <a:latin typeface="Alegreya Sans"/>
              <a:ea typeface="Alegreya Sans"/>
              <a:cs typeface="Alegreya Sans"/>
              <a:sym typeface="Alegreya Sans"/>
            </a:endParaRPr>
          </a:p>
        </p:txBody>
      </p:sp>
      <p:sp>
        <p:nvSpPr>
          <p:cNvPr id="161" name="Google Shape;161;p10"/>
          <p:cNvSpPr txBox="1">
            <a:spLocks noGrp="1"/>
          </p:cNvSpPr>
          <p:nvPr>
            <p:ph type="body" idx="1"/>
          </p:nvPr>
        </p:nvSpPr>
        <p:spPr>
          <a:xfrm>
            <a:off x="457200" y="1582321"/>
            <a:ext cx="8229600" cy="4337216"/>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F5AA2C"/>
              </a:buClr>
              <a:buSzPts val="3200"/>
              <a:buNone/>
            </a:pPr>
            <a:r>
              <a:rPr lang="en-US">
                <a:latin typeface="Alegreya Sans"/>
                <a:ea typeface="Alegreya Sans"/>
                <a:cs typeface="Alegreya Sans"/>
                <a:sym typeface="Alegreya Sans"/>
              </a:rPr>
              <a:t>See case study document</a:t>
            </a:r>
            <a:endParaRPr>
              <a:latin typeface="Alegreya Sans"/>
              <a:ea typeface="Alegreya Sans"/>
              <a:cs typeface="Alegreya Sans"/>
              <a:sym typeface="Alegreya Sans"/>
            </a:endParaRPr>
          </a:p>
          <a:p>
            <a:pPr marL="342900" lvl="0" indent="-139700" algn="l" rtl="0">
              <a:lnSpc>
                <a:spcPct val="100000"/>
              </a:lnSpc>
              <a:spcBef>
                <a:spcPts val="0"/>
              </a:spcBef>
              <a:spcAft>
                <a:spcPts val="0"/>
              </a:spcAft>
              <a:buClr>
                <a:srgbClr val="F5AA2C"/>
              </a:buClr>
              <a:buSzPts val="32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457200" y="708261"/>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Evaluation Survey</a:t>
            </a:r>
          </a:p>
        </p:txBody>
      </p:sp>
      <p:sp>
        <p:nvSpPr>
          <p:cNvPr id="161" name="Google Shape;161;p10"/>
          <p:cNvSpPr txBox="1">
            <a:spLocks noGrp="1"/>
          </p:cNvSpPr>
          <p:nvPr>
            <p:ph type="body" idx="1"/>
          </p:nvPr>
        </p:nvSpPr>
        <p:spPr>
          <a:xfrm>
            <a:off x="457201" y="1582321"/>
            <a:ext cx="5124734" cy="4337216"/>
          </a:xfrm>
          <a:prstGeom prst="rect">
            <a:avLst/>
          </a:prstGeom>
          <a:noFill/>
          <a:ln>
            <a:noFill/>
          </a:ln>
        </p:spPr>
        <p:txBody>
          <a:bodyPr spcFirstLastPara="1" wrap="square" lIns="91425" tIns="45700" rIns="91425" bIns="45700" anchor="t" anchorCtr="0">
            <a:noAutofit/>
          </a:bodyPr>
          <a:lstStyle/>
          <a:p>
            <a:pPr marL="203200" indent="0">
              <a:spcBef>
                <a:spcPts val="0"/>
              </a:spcBef>
              <a:buNone/>
            </a:pPr>
            <a:r>
              <a:rPr lang="en-US" sz="2800" dirty="0"/>
              <a:t>If you </a:t>
            </a:r>
            <a:r>
              <a:rPr lang="en-US" sz="2800" u="sng" dirty="0"/>
              <a:t>facilitated this presentation</a:t>
            </a:r>
            <a:r>
              <a:rPr lang="en-US" sz="2800" dirty="0"/>
              <a:t>, please complete this </a:t>
            </a:r>
            <a:r>
              <a:rPr lang="en-US" sz="2800" dirty="0">
                <a:hlinkClick r:id="rId3"/>
              </a:rPr>
              <a:t>evaluation survey </a:t>
            </a:r>
            <a:r>
              <a:rPr lang="en-US" sz="2800" dirty="0"/>
              <a:t>and select </a:t>
            </a:r>
            <a:r>
              <a:rPr lang="en-US" sz="2800" u="sng" dirty="0"/>
              <a:t>facilitator</a:t>
            </a:r>
            <a:r>
              <a:rPr lang="en-US" sz="2800" dirty="0"/>
              <a:t>.</a:t>
            </a:r>
          </a:p>
          <a:p>
            <a:pPr marL="203200" indent="0">
              <a:spcBef>
                <a:spcPts val="0"/>
              </a:spcBef>
              <a:buNone/>
            </a:pPr>
            <a:endParaRPr lang="en-US" sz="2800" dirty="0"/>
          </a:p>
          <a:p>
            <a:pPr marL="203200" indent="0">
              <a:spcBef>
                <a:spcPts val="0"/>
              </a:spcBef>
              <a:buNone/>
            </a:pPr>
            <a:r>
              <a:rPr lang="en-US" sz="2800" dirty="0"/>
              <a:t>If you </a:t>
            </a:r>
            <a:r>
              <a:rPr lang="en-US" sz="2800" u="sng" dirty="0"/>
              <a:t>participated as a trainee</a:t>
            </a:r>
            <a:r>
              <a:rPr lang="en-US" sz="2800" dirty="0"/>
              <a:t>, please also complete this </a:t>
            </a:r>
            <a:r>
              <a:rPr lang="en-US" sz="2800" dirty="0">
                <a:hlinkClick r:id="rId3"/>
              </a:rPr>
              <a:t>evaluation survey </a:t>
            </a:r>
            <a:r>
              <a:rPr lang="en-US" sz="2800" dirty="0"/>
              <a:t> and select </a:t>
            </a:r>
            <a:r>
              <a:rPr lang="en-US" sz="2800" u="sng" dirty="0"/>
              <a:t>trainee</a:t>
            </a:r>
            <a:r>
              <a:rPr lang="en-US" sz="2800" dirty="0"/>
              <a:t>.</a:t>
            </a:r>
          </a:p>
          <a:p>
            <a:pPr marL="203200" indent="0">
              <a:spcBef>
                <a:spcPts val="0"/>
              </a:spcBef>
              <a:buNone/>
            </a:pPr>
            <a:endParaRPr dirty="0"/>
          </a:p>
        </p:txBody>
      </p:sp>
      <p:pic>
        <p:nvPicPr>
          <p:cNvPr id="9" name="Graphic 8" descr="Clipboard outline">
            <a:extLst>
              <a:ext uri="{FF2B5EF4-FFF2-40B4-BE49-F238E27FC236}">
                <a16:creationId xmlns:a16="http://schemas.microsoft.com/office/drawing/2014/main" id="{7F9C5F9C-D848-EBFA-7530-A16778DE46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7660" y="1093663"/>
            <a:ext cx="4421875" cy="4503945"/>
          </a:xfrm>
          <a:prstGeom prst="rect">
            <a:avLst/>
          </a:prstGeom>
        </p:spPr>
      </p:pic>
      <p:pic>
        <p:nvPicPr>
          <p:cNvPr id="3" name="Picture 2" descr="A qr code with black squares&#10;&#10;Description automatically generated with low confidence">
            <a:extLst>
              <a:ext uri="{FF2B5EF4-FFF2-40B4-BE49-F238E27FC236}">
                <a16:creationId xmlns:a16="http://schemas.microsoft.com/office/drawing/2014/main" id="{A8FA0A06-537D-21CE-D344-C4BCEB683CF0}"/>
              </a:ext>
            </a:extLst>
          </p:cNvPr>
          <p:cNvPicPr>
            <a:picLocks noChangeAspect="1"/>
          </p:cNvPicPr>
          <p:nvPr/>
        </p:nvPicPr>
        <p:blipFill>
          <a:blip r:embed="rId6"/>
          <a:stretch>
            <a:fillRect/>
          </a:stretch>
        </p:blipFill>
        <p:spPr>
          <a:xfrm>
            <a:off x="5949605" y="2671937"/>
            <a:ext cx="2157984" cy="2157984"/>
          </a:xfrm>
          <a:prstGeom prst="rect">
            <a:avLst/>
          </a:prstGeom>
        </p:spPr>
      </p:pic>
    </p:spTree>
    <p:extLst>
      <p:ext uri="{BB962C8B-B14F-4D97-AF65-F5344CB8AC3E}">
        <p14:creationId xmlns:p14="http://schemas.microsoft.com/office/powerpoint/2010/main" val="206331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d0c82dc4c8_2_116"/>
          <p:cNvSpPr txBox="1">
            <a:spLocks noGrp="1"/>
          </p:cNvSpPr>
          <p:nvPr>
            <p:ph type="body" idx="1"/>
          </p:nvPr>
        </p:nvSpPr>
        <p:spPr>
          <a:xfrm>
            <a:off x="457200" y="1122575"/>
            <a:ext cx="8229600" cy="4980600"/>
          </a:xfrm>
          <a:prstGeom prst="rect">
            <a:avLst/>
          </a:prstGeom>
          <a:noFill/>
          <a:ln>
            <a:noFill/>
          </a:ln>
        </p:spPr>
        <p:txBody>
          <a:bodyPr spcFirstLastPara="1" wrap="square" lIns="91425" tIns="45700" rIns="91425" bIns="45700" anchor="t" anchorCtr="0">
            <a:noAutofit/>
          </a:bodyPr>
          <a:lstStyle/>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ACIP timing and spacing guidelines for immunization. Centers for Disease Control and Prevention. https://www.cdc.gov/vaccines/hcp/acip-recs/general-recs/timing.html. Published July 12, 2022. Accessed September 6, 2022. </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Altshuler</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E,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et al. </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DiGeorge Syndrome: Consider the Diagnosis.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BMJ Case Reports</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2022 Feb 2;15(2):e245164.</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Brady, Michael T., et al. Updated Guidance for Palivizumab Prophylaxis among Infants and Young Children at Increased Risk of Hospitalization for Respiratory Syncytial Virus Infection.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Pediatrics</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2014;134(2): 415-420.</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Chamsi</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-Pasha MA, </a:t>
            </a: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Chamsi</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-Pasha H. Critical congenital heart disease screening.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Avicenna J Med. </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2016 Jul-Sep;6(3):65-8</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Deshpande, DR,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et al. </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Relationship Between Severity of T cell Lymphopenia and Immune Dysregulation in Patients With DiGeorge Syndrome (22q11.2 Deletions and/or Related TBX1 Mutations): A USIDNET Study .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J Clin Immunol</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2021;41(1):29–37</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Gonzalez, Vincent J., et al. Mental Health Disorders in Children with Congenital Heart Disease.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Pediatrics</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2021; 147(2)</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Hoffman JI, Kaplan S, </a:t>
            </a: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Liberthson</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RR. Prevalence of congenital heart disease.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Am Heart J.</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2004;147:425-39 </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Lantin-Hermoso, MR et al. The Care of Children With Congenital Heart Disease in Their Primary Medical Home . Policy Statement, American Academy of Pediatrics. November 01 2017,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Pediatrics. </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2017;140(5)</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 </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Marino B et al. Neurodevelopmental Outcomes in Children With Congenital Heart Disease: Evaluation and Management. A Scientific Statement From the American Heart Association.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Circulation</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2012;126:1143–1172</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Selamet</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Tierney, </a:t>
            </a:r>
            <a:r>
              <a:rPr lang="en-US" sz="1150" kern="100" dirty="0" err="1">
                <a:effectLst/>
                <a:latin typeface="Alegreya Sans" panose="00000500000000000000" pitchFamily="2" charset="0"/>
                <a:ea typeface="Calibri" panose="020F0502020204030204" pitchFamily="34" charset="0"/>
                <a:cs typeface="Calibri" panose="020F0502020204030204" pitchFamily="34" charset="0"/>
              </a:rPr>
              <a:t>Elif</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Seda. “The Benefit of Exercise in Children with Congenital Heart Disease.”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Current Opinion in Pediatrics</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vol. 32, no. 5, 2020, pp. 626–632</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Van Hare GF, Ackerman MJ, Evangelista JA,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et al</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Eligibility and disqualification recommendations for competitive athletes with cardiovascular abnormalities: task force 4: congenital heart disease: a scientific statement from the American Heart Association and American College of Cardiology.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J Am Coll </a:t>
            </a:r>
            <a:r>
              <a:rPr lang="en-US" sz="1150" i="1" kern="100" dirty="0" err="1">
                <a:effectLst/>
                <a:latin typeface="Alegreya Sans" panose="00000500000000000000" pitchFamily="2" charset="0"/>
                <a:ea typeface="Calibri" panose="020F0502020204030204" pitchFamily="34" charset="0"/>
                <a:cs typeface="Calibri" panose="020F0502020204030204" pitchFamily="34" charset="0"/>
              </a:rPr>
              <a:t>Cardiol</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2015;66(21):2372–2384</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White PH and Cooley WC,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et al</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Supporting the Health Care Transition From Adolescence to Adulthood in the Medical Home.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Pediatrics.</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2018;142(5)</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0" marR="0" indent="-182880">
              <a:lnSpc>
                <a:spcPct val="107000"/>
              </a:lnSpc>
              <a:spcBef>
                <a:spcPts val="0"/>
              </a:spcBef>
              <a:spcAft>
                <a:spcPts val="200"/>
              </a:spcAft>
              <a:buSzPct val="100000"/>
              <a:buFont typeface="Arial" panose="020B0604020202020204" pitchFamily="34" charset="0"/>
              <a:buChar char="•"/>
            </a:pPr>
            <a:r>
              <a:rPr lang="en-US" sz="1150" kern="100" dirty="0">
                <a:effectLst/>
                <a:latin typeface="Alegreya Sans" panose="00000500000000000000" pitchFamily="2" charset="0"/>
                <a:ea typeface="Calibri" panose="020F0502020204030204" pitchFamily="34" charset="0"/>
                <a:cs typeface="Calibri" panose="020F0502020204030204" pitchFamily="34" charset="0"/>
              </a:rPr>
              <a:t>Wilson W,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et al.</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Prevention of Infective Endocarditis. Guidelines From the American Heart Association: A Guideline From the American Heart Association Rheumatic Fever, Endocarditis, and Kawasaki Disease Committee, Council on Cardiovascular Disease in the Young, and the Council on Clinical Cardiology, Council on Cardiovascular Surgery and Anesthesia, and the Quality of Care and Outcomes Research Interdisciplinary Working Group. </a:t>
            </a:r>
            <a:r>
              <a:rPr lang="en-US" sz="1150" i="1" kern="100" dirty="0">
                <a:effectLst/>
                <a:latin typeface="Alegreya Sans" panose="00000500000000000000" pitchFamily="2" charset="0"/>
                <a:ea typeface="Calibri" panose="020F0502020204030204" pitchFamily="34" charset="0"/>
                <a:cs typeface="Calibri" panose="020F0502020204030204" pitchFamily="34" charset="0"/>
              </a:rPr>
              <a:t>Circulation</a:t>
            </a:r>
            <a:r>
              <a:rPr lang="en-US" sz="1150" kern="100" dirty="0">
                <a:effectLst/>
                <a:latin typeface="Alegreya Sans" panose="00000500000000000000" pitchFamily="2" charset="0"/>
                <a:ea typeface="Calibri" panose="020F0502020204030204" pitchFamily="34" charset="0"/>
                <a:cs typeface="Calibri" panose="020F0502020204030204" pitchFamily="34" charset="0"/>
              </a:rPr>
              <a:t>. 2007;116:1736–1754</a:t>
            </a:r>
            <a:endParaRPr lang="en-US" sz="1150" kern="100" dirty="0">
              <a:effectLst/>
              <a:latin typeface="Alegreya Sans" panose="00000500000000000000" pitchFamily="2" charset="0"/>
              <a:ea typeface="Calibri" panose="020F0502020204030204" pitchFamily="34" charset="0"/>
              <a:cs typeface="Times New Roman" panose="02020603050405020304" pitchFamily="18" charset="0"/>
            </a:endParaRPr>
          </a:p>
        </p:txBody>
      </p:sp>
      <p:sp>
        <p:nvSpPr>
          <p:cNvPr id="182" name="Google Shape;182;g1d0c82dc4c8_2_116"/>
          <p:cNvSpPr txBox="1">
            <a:spLocks noGrp="1"/>
          </p:cNvSpPr>
          <p:nvPr>
            <p:ph type="title"/>
          </p:nvPr>
        </p:nvSpPr>
        <p:spPr>
          <a:xfrm>
            <a:off x="457200" y="476073"/>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References</a:t>
            </a:r>
            <a:endParaRPr dirty="0"/>
          </a:p>
        </p:txBody>
      </p:sp>
      <p:sp>
        <p:nvSpPr>
          <p:cNvPr id="183" name="Google Shape;183;g1d0c82dc4c8_2_116"/>
          <p:cNvSpPr/>
          <p:nvPr/>
        </p:nvSpPr>
        <p:spPr>
          <a:xfrm>
            <a:off x="457200" y="5506034"/>
            <a:ext cx="65" cy="184666"/>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5B616B"/>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d0c82dc4c8_2_123"/>
          <p:cNvSpPr txBox="1">
            <a:spLocks noGrp="1"/>
          </p:cNvSpPr>
          <p:nvPr>
            <p:ph type="title"/>
          </p:nvPr>
        </p:nvSpPr>
        <p:spPr>
          <a:xfrm>
            <a:off x="457200" y="799867"/>
            <a:ext cx="8229600" cy="646331"/>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Acknowledgements</a:t>
            </a:r>
            <a:endParaRPr dirty="0">
              <a:latin typeface="Alegreya Sans"/>
              <a:ea typeface="Alegreya Sans"/>
              <a:cs typeface="Alegreya Sans"/>
              <a:sym typeface="Alegreya Sans"/>
            </a:endParaRPr>
          </a:p>
        </p:txBody>
      </p:sp>
      <p:sp>
        <p:nvSpPr>
          <p:cNvPr id="189" name="Google Shape;189;g1d0c82dc4c8_2_123"/>
          <p:cNvSpPr txBox="1">
            <a:spLocks noGrp="1"/>
          </p:cNvSpPr>
          <p:nvPr>
            <p:ph type="body" idx="1"/>
          </p:nvPr>
        </p:nvSpPr>
        <p:spPr>
          <a:xfrm>
            <a:off x="457200" y="1446198"/>
            <a:ext cx="8521700" cy="4345078"/>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F5AA2C"/>
              </a:buClr>
              <a:buSzPts val="3200"/>
              <a:buChar char="•"/>
            </a:pPr>
            <a:r>
              <a:rPr lang="en-US" sz="2800" dirty="0">
                <a:latin typeface="Alegreya Sans"/>
                <a:ea typeface="Alegreya Sans"/>
                <a:cs typeface="Alegreya Sans"/>
                <a:sym typeface="Alegreya Sans"/>
              </a:rPr>
              <a:t>Lead content authors: </a:t>
            </a:r>
            <a:endParaRPr sz="2800" dirty="0"/>
          </a:p>
          <a:p>
            <a:pPr lvl="1"/>
            <a:r>
              <a:rPr lang="en-US" sz="2000" dirty="0">
                <a:latin typeface="Alegreya Sans"/>
                <a:sym typeface="Alegreya Sans"/>
              </a:rPr>
              <a:t>Kourtney Santucci, MD, FAAP </a:t>
            </a:r>
          </a:p>
          <a:p>
            <a:pPr lvl="1"/>
            <a:r>
              <a:rPr lang="en-US" sz="2000" dirty="0">
                <a:latin typeface="Alegreya Sans"/>
                <a:sym typeface="Alegreya Sans"/>
              </a:rPr>
              <a:t>Divya Suthar, MD, MHA</a:t>
            </a:r>
          </a:p>
          <a:p>
            <a:r>
              <a:rPr lang="en-US" sz="2800" dirty="0">
                <a:latin typeface="Alegreya Sans"/>
                <a:sym typeface="Alegreya Sans"/>
              </a:rPr>
              <a:t>Reviewers: </a:t>
            </a:r>
            <a:endParaRPr lang="en-US" sz="2800" dirty="0">
              <a:latin typeface="Alegreya Sans"/>
            </a:endParaRPr>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Regina Lantin Hermoso, MD</a:t>
            </a:r>
          </a:p>
          <a:p>
            <a:pPr marL="914400" lvl="1" indent="-342900" algn="l" rtl="0">
              <a:lnSpc>
                <a:spcPct val="100000"/>
              </a:lnSpc>
              <a:spcBef>
                <a:spcPts val="360"/>
              </a:spcBef>
              <a:spcAft>
                <a:spcPts val="0"/>
              </a:spcAft>
              <a:buSzPts val="1800"/>
              <a:buChar char="–"/>
            </a:pPr>
            <a:r>
              <a:rPr lang="en-US" sz="2000" dirty="0">
                <a:latin typeface="Alegreya Sans"/>
                <a:ea typeface="Alegreya Sans"/>
                <a:cs typeface="Alegreya Sans"/>
                <a:sym typeface="Alegreya Sans"/>
              </a:rPr>
              <a:t> Katrina Johnson, MD</a:t>
            </a:r>
            <a:endParaRPr lang="en-US" sz="1800" dirty="0">
              <a:latin typeface="Alegreya Sans"/>
              <a:ea typeface="Alegreya Sans"/>
              <a:cs typeface="Alegreya Sans"/>
              <a:sym typeface="Alegreya Sans"/>
            </a:endParaRPr>
          </a:p>
          <a:p>
            <a:r>
              <a:rPr lang="en-US" sz="2800" dirty="0">
                <a:latin typeface="Alegreya Sans"/>
                <a:sym typeface="Alegreya Sans"/>
              </a:rPr>
              <a:t>Conflict of Interest Disclosures </a:t>
            </a:r>
            <a:endParaRPr sz="2800" dirty="0">
              <a:latin typeface="Alegreya Sans"/>
            </a:endParaRPr>
          </a:p>
          <a:p>
            <a:pPr marL="657225" lvl="1" indent="-257175" algn="l" rtl="0">
              <a:lnSpc>
                <a:spcPct val="100000"/>
              </a:lnSpc>
              <a:spcBef>
                <a:spcPts val="0"/>
              </a:spcBef>
              <a:spcAft>
                <a:spcPts val="0"/>
              </a:spcAft>
              <a:buSzPts val="2400"/>
              <a:buChar char="–"/>
            </a:pPr>
            <a:r>
              <a:rPr lang="en-US" sz="1800" dirty="0">
                <a:latin typeface="Alegreya Sans"/>
                <a:ea typeface="Alegreya Sans"/>
                <a:cs typeface="Alegreya Sans"/>
                <a:sym typeface="Alegreya Sans"/>
              </a:rPr>
              <a:t>In the past 12 months, the lead content developers for this training have had the following financial relationships with the manufacturer(s) of any commercial product(s) and/or provider(s) of commercial service(s):</a:t>
            </a:r>
            <a:endParaRPr dirty="0"/>
          </a:p>
          <a:p>
            <a:pPr marL="1114425" lvl="2" indent="-257175" algn="l" rtl="0">
              <a:lnSpc>
                <a:spcPct val="100000"/>
              </a:lnSpc>
              <a:spcBef>
                <a:spcPts val="0"/>
              </a:spcBef>
              <a:spcAft>
                <a:spcPts val="0"/>
              </a:spcAft>
              <a:buSzPts val="2400"/>
              <a:buChar char="▪"/>
            </a:pPr>
            <a:r>
              <a:rPr lang="en-US" sz="1800" dirty="0">
                <a:latin typeface="Alegreya Sans"/>
                <a:ea typeface="Alegreya Sans"/>
                <a:cs typeface="Alegreya Sans"/>
                <a:sym typeface="Alegreya Sans"/>
              </a:rPr>
              <a:t>None</a:t>
            </a:r>
            <a:endParaRPr dirty="0"/>
          </a:p>
          <a:p>
            <a:pPr marL="457200" lvl="0" indent="-431800" algn="l" rtl="0">
              <a:lnSpc>
                <a:spcPct val="100000"/>
              </a:lnSpc>
              <a:spcBef>
                <a:spcPts val="640"/>
              </a:spcBef>
              <a:spcAft>
                <a:spcPts val="0"/>
              </a:spcAft>
              <a:buClr>
                <a:srgbClr val="F5AA2C"/>
              </a:buClr>
              <a:buSzPts val="3200"/>
              <a:buChar char="•"/>
            </a:pPr>
            <a:r>
              <a:rPr lang="en-US" sz="2400" i="1" dirty="0">
                <a:latin typeface="Alegreya Sans"/>
                <a:ea typeface="Alegreya Sans"/>
                <a:cs typeface="Alegreya Sans"/>
                <a:sym typeface="Alegreya Sans"/>
              </a:rPr>
              <a:t>The views presented in this session do not necessarily represent the views and opinions of the AAP.</a:t>
            </a:r>
            <a:endParaRPr sz="2400" i="1" dirty="0">
              <a:latin typeface="Alegreya Sans"/>
              <a:ea typeface="Alegreya Sans"/>
              <a:cs typeface="Alegreya Sans"/>
              <a:sym typeface="Alegreya Sans"/>
            </a:endParaRPr>
          </a:p>
          <a:p>
            <a:pPr marL="457200" lvl="0" indent="-228600" algn="l" rtl="0">
              <a:lnSpc>
                <a:spcPct val="100000"/>
              </a:lnSpc>
              <a:spcBef>
                <a:spcPts val="640"/>
              </a:spcBef>
              <a:spcAft>
                <a:spcPts val="0"/>
              </a:spcAft>
              <a:buClr>
                <a:srgbClr val="F5AA2C"/>
              </a:buClr>
              <a:buSzPts val="32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d0c82dc4c8_2_128"/>
          <p:cNvSpPr txBox="1">
            <a:spLocks noGrp="1"/>
          </p:cNvSpPr>
          <p:nvPr>
            <p:ph type="ctrTitle"/>
          </p:nvPr>
        </p:nvSpPr>
        <p:spPr>
          <a:xfrm>
            <a:off x="685800" y="2117043"/>
            <a:ext cx="7772400" cy="738664"/>
          </a:xfrm>
          <a:prstGeom prst="rect">
            <a:avLst/>
          </a:prstGeom>
          <a:noFill/>
          <a:ln>
            <a:noFill/>
          </a:ln>
        </p:spPr>
        <p:txBody>
          <a:bodyPr spcFirstLastPara="1" wrap="square" lIns="0" tIns="0" rIns="0" bIns="0" anchor="t" anchorCtr="0">
            <a:spAutoFit/>
          </a:bodyPr>
          <a:lstStyle/>
          <a:p>
            <a:pPr>
              <a:buClr>
                <a:srgbClr val="F5AA2C"/>
              </a:buClr>
              <a:buSzPts val="4800"/>
            </a:pPr>
            <a:r>
              <a:rPr lang="en-US" sz="4800" b="1" dirty="0">
                <a:solidFill>
                  <a:srgbClr val="F5AA2C"/>
                </a:solidFill>
                <a:sym typeface="Alegreya Sans"/>
              </a:rPr>
              <a:t>Thank you!</a:t>
            </a:r>
            <a:endParaRPr sz="4800" b="1" dirty="0">
              <a:solidFill>
                <a:srgbClr val="F5AA2C"/>
              </a:solidFill>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1d0c82dc4c8_2_13"/>
          <p:cNvSpPr txBox="1">
            <a:spLocks noGrp="1"/>
          </p:cNvSpPr>
          <p:nvPr>
            <p:ph type="title"/>
          </p:nvPr>
        </p:nvSpPr>
        <p:spPr>
          <a:xfrm>
            <a:off x="457200" y="969500"/>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sz="4000" dirty="0">
                <a:latin typeface="Alegreya Sans"/>
                <a:ea typeface="Alegreya Sans"/>
                <a:cs typeface="Alegreya Sans"/>
                <a:sym typeface="Alegreya Sans"/>
              </a:rPr>
              <a:t>Types of CHD</a:t>
            </a:r>
            <a:endParaRPr sz="4000" dirty="0">
              <a:latin typeface="Alegreya Sans"/>
              <a:ea typeface="Alegreya Sans"/>
              <a:cs typeface="Alegreya Sans"/>
              <a:sym typeface="Alegreya Sans"/>
            </a:endParaRPr>
          </a:p>
        </p:txBody>
      </p:sp>
      <p:sp>
        <p:nvSpPr>
          <p:cNvPr id="60" name="Google Shape;60;g1d0c82dc4c8_2_13"/>
          <p:cNvSpPr txBox="1">
            <a:spLocks noGrp="1"/>
          </p:cNvSpPr>
          <p:nvPr>
            <p:ph type="body" idx="1"/>
          </p:nvPr>
        </p:nvSpPr>
        <p:spPr>
          <a:xfrm>
            <a:off x="457200" y="1709100"/>
            <a:ext cx="8229600" cy="343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r>
              <a:rPr lang="en-US" sz="2400" dirty="0">
                <a:latin typeface="Alegreya Sans" panose="00000500000000000000" pitchFamily="2" charset="0"/>
              </a:rPr>
              <a:t>CHD can be classified as simple and complex. </a:t>
            </a:r>
            <a:endParaRPr sz="2400"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Simple CHD: Atrial septal defects (ASD), </a:t>
            </a:r>
            <a:r>
              <a:rPr lang="en-US" sz="2400" dirty="0">
                <a:solidFill>
                  <a:schemeClr val="tx1"/>
                </a:solidFill>
                <a:latin typeface="Alegreya Sans" panose="00000500000000000000" pitchFamily="2" charset="0"/>
              </a:rPr>
              <a:t>v</a:t>
            </a:r>
            <a:r>
              <a:rPr lang="en-US" sz="2400" dirty="0">
                <a:latin typeface="Alegreya Sans" panose="00000500000000000000" pitchFamily="2" charset="0"/>
              </a:rPr>
              <a:t>entricular septal defects (VSD), mild pulmonary valve stenosis (PS), </a:t>
            </a:r>
            <a:r>
              <a:rPr lang="en-US" sz="2400" i="0" dirty="0">
                <a:solidFill>
                  <a:srgbClr val="212121"/>
                </a:solidFill>
                <a:latin typeface="Alegreya Sans" panose="00000500000000000000" pitchFamily="2" charset="0"/>
                <a:sym typeface="Calibri"/>
              </a:rPr>
              <a:t>patent ductus arteriosus (PDA) and mild aortic stenosis (AS).</a:t>
            </a:r>
            <a:endParaRPr sz="2400" dirty="0">
              <a:latin typeface="Alegreya Sans" panose="00000500000000000000" pitchFamily="2" charset="0"/>
              <a:sym typeface="Calibri"/>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Complex CHD: Cyanotic CHD, CHD with single ventricular physiology, </a:t>
            </a:r>
            <a:r>
              <a:rPr lang="en-US" sz="2400" dirty="0" err="1">
                <a:latin typeface="Alegreya Sans" panose="00000500000000000000" pitchFamily="2" charset="0"/>
              </a:rPr>
              <a:t>acyanotic</a:t>
            </a:r>
            <a:r>
              <a:rPr lang="en-US" sz="2400" dirty="0">
                <a:latin typeface="Alegreya Sans" panose="00000500000000000000" pitchFamily="2" charset="0"/>
              </a:rPr>
              <a:t> CHD such as DORV, TAPVR, severe valvar stenosis. </a:t>
            </a:r>
          </a:p>
          <a:p>
            <a:pPr marL="25400" lvl="0" indent="0" algn="l" rtl="0">
              <a:lnSpc>
                <a:spcPct val="100000"/>
              </a:lnSpc>
              <a:spcBef>
                <a:spcPts val="640"/>
              </a:spcBef>
              <a:spcAft>
                <a:spcPts val="0"/>
              </a:spcAft>
              <a:buClr>
                <a:srgbClr val="F5AA2C"/>
              </a:buClr>
              <a:buSzPts val="3200"/>
              <a:buNone/>
            </a:pPr>
            <a:endParaRPr sz="800" dirty="0">
              <a:latin typeface="Alegreya Sans" panose="00000500000000000000" pitchFamily="2" charset="0"/>
            </a:endParaRPr>
          </a:p>
          <a:p>
            <a:pPr marL="0" lvl="0" indent="0" algn="l" rtl="0">
              <a:lnSpc>
                <a:spcPct val="100000"/>
              </a:lnSpc>
              <a:spcBef>
                <a:spcPts val="640"/>
              </a:spcBef>
              <a:spcAft>
                <a:spcPts val="0"/>
              </a:spcAft>
              <a:buNone/>
            </a:pPr>
            <a:r>
              <a:rPr lang="en-US" sz="2400" dirty="0">
                <a:latin typeface="Alegreya Sans" panose="00000500000000000000" pitchFamily="2" charset="0"/>
              </a:rPr>
              <a:t>Arrhythmias: Long QT syndrome, </a:t>
            </a:r>
            <a:r>
              <a:rPr lang="en-US" sz="2400" dirty="0" err="1">
                <a:latin typeface="Alegreya Sans" panose="00000500000000000000" pitchFamily="2" charset="0"/>
              </a:rPr>
              <a:t>Brugada</a:t>
            </a:r>
            <a:r>
              <a:rPr lang="en-US" sz="2400" dirty="0">
                <a:latin typeface="Alegreya Sans" panose="00000500000000000000" pitchFamily="2" charset="0"/>
              </a:rPr>
              <a:t> syndrome, WPW syndrome/SVT, can occur in post-operative CHD patients.</a:t>
            </a:r>
            <a:endParaRPr dirty="0">
              <a:latin typeface="Alegreya Sans"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1d0c82dc4c8_2_19"/>
          <p:cNvSpPr txBox="1">
            <a:spLocks noGrp="1"/>
          </p:cNvSpPr>
          <p:nvPr>
            <p:ph type="title"/>
          </p:nvPr>
        </p:nvSpPr>
        <p:spPr>
          <a:xfrm>
            <a:off x="457200" y="2340864"/>
            <a:ext cx="8349000" cy="8310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SzPts val="4800"/>
              <a:buNone/>
            </a:pPr>
            <a:r>
              <a:rPr lang="en-US"/>
              <a:t>Wellness Considerations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1d0c82dc4c8_2_24"/>
          <p:cNvSpPr txBox="1">
            <a:spLocks noGrp="1"/>
          </p:cNvSpPr>
          <p:nvPr>
            <p:ph type="body" idx="1"/>
          </p:nvPr>
        </p:nvSpPr>
        <p:spPr>
          <a:xfrm>
            <a:off x="457200" y="5644063"/>
            <a:ext cx="8229588" cy="486672"/>
          </a:xfrm>
          <a:prstGeom prst="rect">
            <a:avLst/>
          </a:prstGeom>
          <a:noFill/>
          <a:ln>
            <a:noFill/>
          </a:ln>
        </p:spPr>
        <p:txBody>
          <a:bodyPr spcFirstLastPara="1" wrap="square" lIns="0" tIns="0" rIns="0" bIns="0" anchor="t" anchorCtr="0">
            <a:spAutoFit/>
          </a:bodyPr>
          <a:lstStyle/>
          <a:p>
            <a:pPr marL="0" marR="0" indent="0">
              <a:lnSpc>
                <a:spcPct val="107000"/>
              </a:lnSpc>
              <a:spcBef>
                <a:spcPts val="0"/>
              </a:spcBef>
              <a:spcAft>
                <a:spcPts val="200"/>
              </a:spcAft>
              <a:buSzPct val="100000"/>
              <a:buNone/>
            </a:pPr>
            <a:r>
              <a:rPr lang="en-US" sz="1400" kern="100" dirty="0">
                <a:effectLst/>
                <a:latin typeface="Calibri" panose="020F0502020204030204" pitchFamily="34" charset="0"/>
                <a:ea typeface="Calibri" panose="020F0502020204030204" pitchFamily="34" charset="0"/>
                <a:cs typeface="Calibri" panose="020F0502020204030204" pitchFamily="34" charset="0"/>
              </a:rPr>
              <a:t>Lantin-Hermoso, MR et al. The Care of Children With Congenital Heart Disease in Their Primary Medical Home. Policy Statement, American Academy of Pediatrics. November 01 2017, </a:t>
            </a:r>
            <a:r>
              <a:rPr lang="en-US" sz="1400" i="1" kern="100" dirty="0">
                <a:effectLst/>
                <a:latin typeface="Calibri" panose="020F0502020204030204" pitchFamily="34" charset="0"/>
                <a:ea typeface="Calibri" panose="020F0502020204030204" pitchFamily="34" charset="0"/>
                <a:cs typeface="Calibri" panose="020F0502020204030204" pitchFamily="34" charset="0"/>
              </a:rPr>
              <a:t>Pediatrics. </a:t>
            </a:r>
            <a:r>
              <a:rPr lang="en-US" sz="1400" kern="100" dirty="0">
                <a:effectLst/>
                <a:latin typeface="Calibri" panose="020F0502020204030204" pitchFamily="34" charset="0"/>
                <a:ea typeface="Calibri" panose="020F0502020204030204" pitchFamily="34" charset="0"/>
                <a:cs typeface="Calibri" panose="020F0502020204030204" pitchFamily="34" charset="0"/>
              </a:rPr>
              <a:t>2017;140(5)</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3" name="Google Shape;73;g1d0c82dc4c8_2_24" descr="Targets of PCP engagement across the life span."/>
          <p:cNvPicPr preferRelativeResize="0"/>
          <p:nvPr/>
        </p:nvPicPr>
        <p:blipFill rotWithShape="1">
          <a:blip r:embed="rId3">
            <a:alphaModFix/>
          </a:blip>
          <a:srcRect/>
          <a:stretch/>
        </p:blipFill>
        <p:spPr>
          <a:xfrm>
            <a:off x="68271" y="2090850"/>
            <a:ext cx="9007466" cy="2906714"/>
          </a:xfrm>
          <a:prstGeom prst="rect">
            <a:avLst/>
          </a:prstGeom>
          <a:noFill/>
          <a:ln>
            <a:noFill/>
          </a:ln>
        </p:spPr>
      </p:pic>
      <p:sp>
        <p:nvSpPr>
          <p:cNvPr id="74" name="Google Shape;74;g1d0c82dc4c8_2_24"/>
          <p:cNvSpPr txBox="1">
            <a:spLocks noGrp="1"/>
          </p:cNvSpPr>
          <p:nvPr>
            <p:ph type="title"/>
          </p:nvPr>
        </p:nvSpPr>
        <p:spPr>
          <a:xfrm>
            <a:off x="457200" y="744578"/>
            <a:ext cx="8229600" cy="64629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3600"/>
              <a:buNone/>
            </a:pPr>
            <a:r>
              <a:rPr lang="en-US" dirty="0">
                <a:latin typeface="Alegreya Sans"/>
                <a:ea typeface="Alegreya Sans"/>
                <a:cs typeface="Alegreya Sans"/>
                <a:sym typeface="Alegreya Sans"/>
              </a:rPr>
              <a:t>Overview of Primary Care Needs for CCHD</a:t>
            </a:r>
            <a:endParaRPr dirty="0">
              <a:latin typeface="Alegreya Sans"/>
              <a:ea typeface="Alegreya Sans"/>
              <a:cs typeface="Alegreya Sans"/>
              <a:sym typeface="Alegrey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1d0c82dc4c8_2_31"/>
          <p:cNvSpPr txBox="1">
            <a:spLocks noGrp="1"/>
          </p:cNvSpPr>
          <p:nvPr>
            <p:ph type="title"/>
          </p:nvPr>
        </p:nvSpPr>
        <p:spPr>
          <a:xfrm>
            <a:off x="457200" y="832919"/>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a:latin typeface="Alegreya Sans"/>
                <a:ea typeface="Alegreya Sans"/>
                <a:cs typeface="Alegreya Sans"/>
                <a:sym typeface="Alegreya Sans"/>
              </a:rPr>
              <a:t>Considerations for Post-Operative Visits </a:t>
            </a:r>
            <a:endParaRPr>
              <a:latin typeface="Alegreya Sans"/>
              <a:ea typeface="Alegreya Sans"/>
              <a:cs typeface="Alegreya Sans"/>
              <a:sym typeface="Alegreya Sans"/>
            </a:endParaRPr>
          </a:p>
        </p:txBody>
      </p:sp>
      <p:sp>
        <p:nvSpPr>
          <p:cNvPr id="81" name="Google Shape;81;g1d0c82dc4c8_2_31"/>
          <p:cNvSpPr txBox="1">
            <a:spLocks noGrp="1"/>
          </p:cNvSpPr>
          <p:nvPr>
            <p:ph type="body" idx="1"/>
          </p:nvPr>
        </p:nvSpPr>
        <p:spPr>
          <a:xfrm>
            <a:off x="395419" y="1708034"/>
            <a:ext cx="8353200" cy="39168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Surgical course </a:t>
            </a:r>
            <a:endParaRPr sz="2400"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Discharge medications</a:t>
            </a:r>
            <a:endParaRPr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Baseline oxygen saturation</a:t>
            </a:r>
            <a:endParaRPr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Discharge weight: weight gain</a:t>
            </a:r>
            <a:endParaRPr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Feeding requirements</a:t>
            </a:r>
            <a:endParaRPr dirty="0">
              <a:latin typeface="Alegreya Sans" panose="00000500000000000000" pitchFamily="2" charset="0"/>
            </a:endParaRP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Specialty referrals for associated defects</a:t>
            </a:r>
          </a:p>
          <a:p>
            <a:pPr marL="457200" lvl="0" indent="-431800" algn="l" rtl="0">
              <a:lnSpc>
                <a:spcPct val="100000"/>
              </a:lnSpc>
              <a:spcBef>
                <a:spcPts val="640"/>
              </a:spcBef>
              <a:spcAft>
                <a:spcPts val="0"/>
              </a:spcAft>
              <a:buClr>
                <a:srgbClr val="F5AA2C"/>
              </a:buClr>
              <a:buSzPts val="3200"/>
              <a:buChar char="•"/>
            </a:pPr>
            <a:r>
              <a:rPr lang="en-US" sz="2400" dirty="0">
                <a:latin typeface="Alegreya Sans" panose="00000500000000000000" pitchFamily="2" charset="0"/>
              </a:rPr>
              <a:t>Presence of pacemaker </a:t>
            </a:r>
            <a:endParaRPr sz="2400" dirty="0">
              <a:latin typeface="Alegreya Sans" panose="00000500000000000000" pitchFamily="2" charset="0"/>
            </a:endParaRPr>
          </a:p>
          <a:p>
            <a:pPr marL="457200" lvl="0" indent="-431800" algn="l" rtl="0">
              <a:spcBef>
                <a:spcPts val="640"/>
              </a:spcBef>
              <a:spcAft>
                <a:spcPts val="0"/>
              </a:spcAft>
              <a:buSzPts val="3200"/>
              <a:buChar char="•"/>
            </a:pPr>
            <a:r>
              <a:rPr lang="en-US" sz="2400" dirty="0">
                <a:latin typeface="Alegreya Sans" panose="00000500000000000000" pitchFamily="2" charset="0"/>
              </a:rPr>
              <a:t>Residual cardiac defects and future planned interventions </a:t>
            </a:r>
            <a:endParaRPr sz="2400" dirty="0">
              <a:latin typeface="Alegreya Sans"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d0c82dc4c8_2_37"/>
          <p:cNvSpPr txBox="1">
            <a:spLocks noGrp="1"/>
          </p:cNvSpPr>
          <p:nvPr>
            <p:ph type="title"/>
          </p:nvPr>
        </p:nvSpPr>
        <p:spPr>
          <a:xfrm>
            <a:off x="457200" y="713891"/>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3600"/>
              <a:buNone/>
            </a:pPr>
            <a:r>
              <a:rPr lang="en-US" sz="4000">
                <a:latin typeface="Alegreya Sans"/>
                <a:ea typeface="Alegreya Sans"/>
                <a:cs typeface="Alegreya Sans"/>
                <a:sym typeface="Alegreya Sans"/>
              </a:rPr>
              <a:t>Nutrition</a:t>
            </a:r>
            <a:endParaRPr sz="4000">
              <a:latin typeface="Alegreya Sans"/>
              <a:ea typeface="Alegreya Sans"/>
              <a:cs typeface="Alegreya Sans"/>
              <a:sym typeface="Alegreya Sans"/>
            </a:endParaRPr>
          </a:p>
        </p:txBody>
      </p:sp>
      <p:sp>
        <p:nvSpPr>
          <p:cNvPr id="88" name="Google Shape;88;g1d0c82dc4c8_2_37"/>
          <p:cNvSpPr txBox="1">
            <a:spLocks noGrp="1"/>
          </p:cNvSpPr>
          <p:nvPr>
            <p:ph type="body" idx="1"/>
          </p:nvPr>
        </p:nvSpPr>
        <p:spPr>
          <a:xfrm>
            <a:off x="508350" y="1589191"/>
            <a:ext cx="6863121" cy="415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latin typeface="Alegreya Sans" panose="00000500000000000000" pitchFamily="2" charset="0"/>
              </a:rPr>
              <a:t>Infancy</a:t>
            </a:r>
            <a:endParaRPr sz="2400" b="1" dirty="0">
              <a:latin typeface="Alegreya Sans" panose="00000500000000000000" pitchFamily="2" charset="0"/>
            </a:endParaRPr>
          </a:p>
          <a:p>
            <a:pPr marL="457200" lvl="0" indent="-355600" algn="l" rtl="0">
              <a:lnSpc>
                <a:spcPct val="115000"/>
              </a:lnSpc>
              <a:spcBef>
                <a:spcPts val="0"/>
              </a:spcBef>
              <a:spcAft>
                <a:spcPts val="0"/>
              </a:spcAft>
              <a:buSzPts val="2000"/>
              <a:buFont typeface="Calibri"/>
              <a:buChar char="•"/>
            </a:pPr>
            <a:r>
              <a:rPr lang="en-US" sz="2400" dirty="0">
                <a:latin typeface="Alegreya Sans" panose="00000500000000000000" pitchFamily="2" charset="0"/>
              </a:rPr>
              <a:t>Aiming to “stay on the curves”</a:t>
            </a:r>
            <a:endParaRPr sz="2400" dirty="0">
              <a:latin typeface="Alegreya Sans" panose="00000500000000000000" pitchFamily="2" charset="0"/>
            </a:endParaRPr>
          </a:p>
          <a:p>
            <a:pPr marL="457200" lvl="0" indent="-355600" algn="l" rtl="0">
              <a:lnSpc>
                <a:spcPct val="115000"/>
              </a:lnSpc>
              <a:spcBef>
                <a:spcPts val="0"/>
              </a:spcBef>
              <a:spcAft>
                <a:spcPts val="0"/>
              </a:spcAft>
              <a:buSzPts val="2000"/>
              <a:buFont typeface="Calibri"/>
              <a:buChar char="•"/>
            </a:pPr>
            <a:r>
              <a:rPr lang="en-US" sz="2400" dirty="0">
                <a:latin typeface="Alegreya Sans" panose="00000500000000000000" pitchFamily="2" charset="0"/>
              </a:rPr>
              <a:t>Need for a caloric concentration increase</a:t>
            </a:r>
            <a:endParaRPr sz="2400" dirty="0">
              <a:solidFill>
                <a:srgbClr val="000000"/>
              </a:solidFill>
              <a:latin typeface="Alegreya Sans" panose="00000500000000000000" pitchFamily="2" charset="0"/>
            </a:endParaRPr>
          </a:p>
          <a:p>
            <a:pPr marL="457200" lvl="0" indent="-355600" algn="l" rtl="0">
              <a:lnSpc>
                <a:spcPct val="115000"/>
              </a:lnSpc>
              <a:spcBef>
                <a:spcPts val="0"/>
              </a:spcBef>
              <a:spcAft>
                <a:spcPts val="0"/>
              </a:spcAft>
              <a:buSzPts val="2000"/>
              <a:buFont typeface="Calibri"/>
              <a:buChar char="•"/>
            </a:pPr>
            <a:r>
              <a:rPr lang="en-US" sz="2400" dirty="0">
                <a:solidFill>
                  <a:srgbClr val="000000"/>
                </a:solidFill>
                <a:latin typeface="Alegreya Sans" panose="00000500000000000000" pitchFamily="2" charset="0"/>
              </a:rPr>
              <a:t>Goal weight gain:</a:t>
            </a:r>
          </a:p>
          <a:p>
            <a:pPr lvl="1"/>
            <a:r>
              <a:rPr lang="en-US" sz="2000" dirty="0">
                <a:latin typeface="Alegreya Sans" panose="00000500000000000000" pitchFamily="2" charset="0"/>
              </a:rPr>
              <a:t>20 gm/day (up to 6 months of age) </a:t>
            </a:r>
          </a:p>
          <a:p>
            <a:pPr lvl="1"/>
            <a:r>
              <a:rPr lang="en-US" sz="2000" dirty="0">
                <a:latin typeface="Alegreya Sans" panose="00000500000000000000" pitchFamily="2" charset="0"/>
              </a:rPr>
              <a:t>5-10 grams/day (6+ months)</a:t>
            </a:r>
            <a:endParaRPr sz="2000" dirty="0">
              <a:latin typeface="Alegreya Sans" panose="00000500000000000000" pitchFamily="2" charset="0"/>
            </a:endParaRPr>
          </a:p>
          <a:p>
            <a:pPr marL="0" lvl="0" indent="0" algn="l" rtl="0">
              <a:lnSpc>
                <a:spcPct val="115000"/>
              </a:lnSpc>
              <a:spcBef>
                <a:spcPts val="0"/>
              </a:spcBef>
              <a:spcAft>
                <a:spcPts val="0"/>
              </a:spcAft>
              <a:buSzPts val="3200"/>
              <a:buNone/>
            </a:pPr>
            <a:r>
              <a:rPr lang="en-US" sz="2400" b="1" dirty="0">
                <a:solidFill>
                  <a:srgbClr val="000000"/>
                </a:solidFill>
                <a:latin typeface="Alegreya Sans" panose="00000500000000000000" pitchFamily="2" charset="0"/>
              </a:rPr>
              <a:t>Childhood/Adolescence </a:t>
            </a:r>
            <a:endParaRPr sz="2400" b="1" dirty="0">
              <a:solidFill>
                <a:srgbClr val="000000"/>
              </a:solidFill>
              <a:latin typeface="Alegreya Sans" panose="00000500000000000000" pitchFamily="2" charset="0"/>
            </a:endParaRPr>
          </a:p>
          <a:p>
            <a:pPr marL="457200" lvl="0" indent="-355600" algn="l" rtl="0">
              <a:lnSpc>
                <a:spcPct val="115000"/>
              </a:lnSpc>
              <a:spcBef>
                <a:spcPts val="0"/>
              </a:spcBef>
              <a:spcAft>
                <a:spcPts val="0"/>
              </a:spcAft>
              <a:buSzPts val="2000"/>
              <a:buFont typeface="Calibri"/>
              <a:buChar char="•"/>
            </a:pPr>
            <a:r>
              <a:rPr lang="en-US" sz="2400" dirty="0">
                <a:latin typeface="Alegreya Sans" panose="00000500000000000000" pitchFamily="2" charset="0"/>
              </a:rPr>
              <a:t>Heart-healthy diet and avoidance of overweight and obesity</a:t>
            </a:r>
            <a:endParaRPr sz="2400" dirty="0">
              <a:latin typeface="Alegreya Sans" panose="00000500000000000000" pitchFamily="2" charset="0"/>
            </a:endParaRPr>
          </a:p>
          <a:p>
            <a:pPr marL="0" lvl="0" indent="0" algn="l" rtl="0">
              <a:lnSpc>
                <a:spcPct val="100000"/>
              </a:lnSpc>
              <a:spcBef>
                <a:spcPts val="640"/>
              </a:spcBef>
              <a:spcAft>
                <a:spcPts val="0"/>
              </a:spcAft>
              <a:buSzPts val="3200"/>
              <a:buNone/>
            </a:pPr>
            <a:endParaRPr dirty="0">
              <a:latin typeface="Alegreya Sans" panose="000005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d0c82dc4c8_2_43"/>
          <p:cNvSpPr txBox="1">
            <a:spLocks noGrp="1"/>
          </p:cNvSpPr>
          <p:nvPr>
            <p:ph type="title"/>
          </p:nvPr>
        </p:nvSpPr>
        <p:spPr>
          <a:xfrm>
            <a:off x="457200" y="659120"/>
            <a:ext cx="82296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rgbClr val="D84E19"/>
              </a:buClr>
              <a:buSzPts val="3600"/>
              <a:buFont typeface="Georgia"/>
              <a:buNone/>
            </a:pPr>
            <a:r>
              <a:rPr lang="en-US" dirty="0">
                <a:latin typeface="Alegreya Sans"/>
                <a:ea typeface="Alegreya Sans"/>
                <a:cs typeface="Alegreya Sans"/>
                <a:sym typeface="Alegreya Sans"/>
              </a:rPr>
              <a:t>Immunizations </a:t>
            </a:r>
            <a:endParaRPr dirty="0">
              <a:latin typeface="Alegreya Sans"/>
              <a:ea typeface="Alegreya Sans"/>
              <a:cs typeface="Alegreya Sans"/>
              <a:sym typeface="Alegreya Sans"/>
            </a:endParaRPr>
          </a:p>
        </p:txBody>
      </p:sp>
      <p:sp>
        <p:nvSpPr>
          <p:cNvPr id="95" name="Google Shape;95;g1d0c82dc4c8_2_43"/>
          <p:cNvSpPr txBox="1">
            <a:spLocks noGrp="1"/>
          </p:cNvSpPr>
          <p:nvPr>
            <p:ph type="body" idx="1"/>
          </p:nvPr>
        </p:nvSpPr>
        <p:spPr>
          <a:xfrm>
            <a:off x="457200" y="1673680"/>
            <a:ext cx="8319600" cy="45252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SzPts val="3200"/>
              <a:buChar char="•"/>
            </a:pPr>
            <a:r>
              <a:rPr lang="en-US" sz="2400" dirty="0">
                <a:latin typeface="Alegreya Sans" panose="00000500000000000000" pitchFamily="2" charset="0"/>
              </a:rPr>
              <a:t>Avoid immunizations 4-6 weeks pre- and post-surgeries</a:t>
            </a:r>
          </a:p>
          <a:p>
            <a:pPr marL="457200" lvl="0" indent="-431800" algn="l" rtl="0">
              <a:lnSpc>
                <a:spcPct val="100000"/>
              </a:lnSpc>
              <a:spcBef>
                <a:spcPts val="400"/>
              </a:spcBef>
              <a:spcAft>
                <a:spcPts val="0"/>
              </a:spcAft>
              <a:buSzPts val="3200"/>
              <a:buChar char="•"/>
            </a:pPr>
            <a:r>
              <a:rPr lang="en-US" sz="2400" dirty="0">
                <a:latin typeface="Alegreya Sans" panose="00000500000000000000" pitchFamily="2" charset="0"/>
              </a:rPr>
              <a:t>Live vaccine precautions post blood transfusion</a:t>
            </a:r>
            <a:endParaRPr sz="2400" dirty="0">
              <a:latin typeface="Alegreya Sans" panose="00000500000000000000" pitchFamily="2" charset="0"/>
            </a:endParaRPr>
          </a:p>
          <a:p>
            <a:pPr marL="457200" lvl="0" indent="-228600" algn="l" rtl="0">
              <a:lnSpc>
                <a:spcPct val="100000"/>
              </a:lnSpc>
              <a:spcBef>
                <a:spcPts val="400"/>
              </a:spcBef>
              <a:spcAft>
                <a:spcPts val="0"/>
              </a:spcAft>
              <a:buSzPts val="3200"/>
              <a:buNone/>
            </a:pPr>
            <a:endParaRPr sz="2400" dirty="0">
              <a:latin typeface="Alegreya Sans" panose="00000500000000000000" pitchFamily="2" charset="0"/>
            </a:endParaRPr>
          </a:p>
          <a:p>
            <a:pPr marL="457200" lvl="0" indent="-228600" algn="l" rtl="0">
              <a:lnSpc>
                <a:spcPct val="100000"/>
              </a:lnSpc>
              <a:spcBef>
                <a:spcPts val="400"/>
              </a:spcBef>
              <a:spcAft>
                <a:spcPts val="0"/>
              </a:spcAft>
              <a:buSzPts val="3200"/>
              <a:buNone/>
            </a:pPr>
            <a:endParaRPr sz="2400" dirty="0">
              <a:latin typeface="Alegreya Sans" panose="00000500000000000000" pitchFamily="2" charset="0"/>
            </a:endParaRPr>
          </a:p>
          <a:p>
            <a:pPr marL="457200" lvl="0" indent="-228600" algn="l" rtl="0">
              <a:lnSpc>
                <a:spcPct val="100000"/>
              </a:lnSpc>
              <a:spcBef>
                <a:spcPts val="400"/>
              </a:spcBef>
              <a:spcAft>
                <a:spcPts val="0"/>
              </a:spcAft>
              <a:buSzPts val="3200"/>
              <a:buNone/>
            </a:pPr>
            <a:endParaRPr sz="2400" dirty="0">
              <a:latin typeface="Alegreya Sans" panose="00000500000000000000" pitchFamily="2" charset="0"/>
            </a:endParaRPr>
          </a:p>
          <a:p>
            <a:pPr marL="457200" lvl="0" indent="-228600" algn="l" rtl="0">
              <a:lnSpc>
                <a:spcPct val="100000"/>
              </a:lnSpc>
              <a:spcBef>
                <a:spcPts val="400"/>
              </a:spcBef>
              <a:spcAft>
                <a:spcPts val="0"/>
              </a:spcAft>
              <a:buSzPts val="3200"/>
              <a:buNone/>
            </a:pPr>
            <a:endParaRPr sz="2400" dirty="0">
              <a:latin typeface="Alegreya Sans" panose="00000500000000000000" pitchFamily="2" charset="0"/>
            </a:endParaRPr>
          </a:p>
          <a:p>
            <a:pPr marL="457200" lvl="0" indent="-228600" algn="l" rtl="0">
              <a:lnSpc>
                <a:spcPct val="100000"/>
              </a:lnSpc>
              <a:spcBef>
                <a:spcPts val="400"/>
              </a:spcBef>
              <a:spcAft>
                <a:spcPts val="0"/>
              </a:spcAft>
              <a:buSzPts val="3200"/>
              <a:buNone/>
            </a:pPr>
            <a:endParaRPr sz="2400" dirty="0">
              <a:latin typeface="Alegreya Sans" panose="00000500000000000000" pitchFamily="2" charset="0"/>
            </a:endParaRPr>
          </a:p>
          <a:p>
            <a:pPr marL="25400" lvl="0" indent="0" algn="l" rtl="0">
              <a:lnSpc>
                <a:spcPct val="100000"/>
              </a:lnSpc>
              <a:spcBef>
                <a:spcPts val="400"/>
              </a:spcBef>
              <a:spcAft>
                <a:spcPts val="0"/>
              </a:spcAft>
              <a:buSzPts val="3200"/>
              <a:buNone/>
            </a:pPr>
            <a:endParaRPr sz="2400" dirty="0">
              <a:latin typeface="Alegreya Sans" panose="00000500000000000000" pitchFamily="2" charset="0"/>
            </a:endParaRPr>
          </a:p>
          <a:p>
            <a:pPr marL="457200" lvl="0" indent="-431800" algn="l" rtl="0">
              <a:lnSpc>
                <a:spcPct val="100000"/>
              </a:lnSpc>
              <a:spcBef>
                <a:spcPts val="400"/>
              </a:spcBef>
              <a:spcAft>
                <a:spcPts val="400"/>
              </a:spcAft>
              <a:buSzPts val="3200"/>
              <a:buChar char="•"/>
            </a:pPr>
            <a:r>
              <a:rPr lang="en-US" sz="2400" dirty="0">
                <a:latin typeface="Alegreya Sans" panose="00000500000000000000" pitchFamily="2" charset="0"/>
              </a:rPr>
              <a:t>Continue annual influenza vaccinations and COVID- 19 vaccines (or per latest guidelines &amp; when age appropriate)</a:t>
            </a:r>
            <a:endParaRPr sz="2400" dirty="0">
              <a:latin typeface="Alegreya Sans" panose="00000500000000000000" pitchFamily="2" charset="0"/>
            </a:endParaRPr>
          </a:p>
        </p:txBody>
      </p:sp>
      <p:graphicFrame>
        <p:nvGraphicFramePr>
          <p:cNvPr id="96" name="Google Shape;96;g1d0c82dc4c8_2_43"/>
          <p:cNvGraphicFramePr/>
          <p:nvPr>
            <p:extLst>
              <p:ext uri="{D42A27DB-BD31-4B8C-83A1-F6EECF244321}">
                <p14:modId xmlns:p14="http://schemas.microsoft.com/office/powerpoint/2010/main" val="2558045614"/>
              </p:ext>
            </p:extLst>
          </p:nvPr>
        </p:nvGraphicFramePr>
        <p:xfrm>
          <a:off x="1143307" y="2781886"/>
          <a:ext cx="6436450" cy="1959625"/>
        </p:xfrm>
        <a:graphic>
          <a:graphicData uri="http://schemas.openxmlformats.org/drawingml/2006/table">
            <a:tbl>
              <a:tblPr firstRow="1" firstCol="1" bandRow="1">
                <a:noFill/>
                <a:tableStyleId>{C5325F22-FA56-4E9B-9DA3-420769B8D681}</a:tableStyleId>
              </a:tblPr>
              <a:tblGrid>
                <a:gridCol w="3218225">
                  <a:extLst>
                    <a:ext uri="{9D8B030D-6E8A-4147-A177-3AD203B41FA5}">
                      <a16:colId xmlns:a16="http://schemas.microsoft.com/office/drawing/2014/main" val="20000"/>
                    </a:ext>
                  </a:extLst>
                </a:gridCol>
                <a:gridCol w="3218225">
                  <a:extLst>
                    <a:ext uri="{9D8B030D-6E8A-4147-A177-3AD203B41FA5}">
                      <a16:colId xmlns:a16="http://schemas.microsoft.com/office/drawing/2014/main" val="20001"/>
                    </a:ext>
                  </a:extLst>
                </a:gridCol>
              </a:tblGrid>
              <a:tr h="750875">
                <a:tc>
                  <a:txBody>
                    <a:bodyPr/>
                    <a:lstStyle/>
                    <a:p>
                      <a:pPr marL="0" marR="0" lvl="0" indent="0" algn="l" rtl="0">
                        <a:lnSpc>
                          <a:spcPct val="107000"/>
                        </a:lnSpc>
                        <a:spcBef>
                          <a:spcPts val="0"/>
                        </a:spcBef>
                        <a:spcAft>
                          <a:spcPts val="0"/>
                        </a:spcAft>
                        <a:buNone/>
                      </a:pPr>
                      <a:r>
                        <a:rPr lang="en-US" sz="1400" u="none" strike="noStrike" cap="none" dirty="0"/>
                        <a:t>Product used in blood transfusion</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a:t>Recommended interval before measles- or live varicella-containing vaccine administration (months)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41750">
                <a:tc>
                  <a:txBody>
                    <a:bodyPr/>
                    <a:lstStyle/>
                    <a:p>
                      <a:pPr marL="0" marR="0" lvl="0" indent="0" algn="l" rtl="0">
                        <a:lnSpc>
                          <a:spcPct val="107000"/>
                        </a:lnSpc>
                        <a:spcBef>
                          <a:spcPts val="0"/>
                        </a:spcBef>
                        <a:spcAft>
                          <a:spcPts val="0"/>
                        </a:spcAft>
                        <a:buNone/>
                      </a:pPr>
                      <a:r>
                        <a:rPr lang="en-US" sz="1400" u="none" strike="noStrike" cap="none"/>
                        <a:t>RBCs, washed</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a:t>None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241750">
                <a:tc>
                  <a:txBody>
                    <a:bodyPr/>
                    <a:lstStyle/>
                    <a:p>
                      <a:pPr marL="0" marR="0" lvl="0" indent="0" algn="l" rtl="0">
                        <a:lnSpc>
                          <a:spcPct val="107000"/>
                        </a:lnSpc>
                        <a:spcBef>
                          <a:spcPts val="0"/>
                        </a:spcBef>
                        <a:spcAft>
                          <a:spcPts val="0"/>
                        </a:spcAft>
                        <a:buNone/>
                      </a:pPr>
                      <a:r>
                        <a:rPr lang="en-US" sz="1400" u="none" strike="noStrike" cap="none"/>
                        <a:t>RBCs, adenine-saline added</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a:t>3</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241750">
                <a:tc>
                  <a:txBody>
                    <a:bodyPr/>
                    <a:lstStyle/>
                    <a:p>
                      <a:pPr marL="0" marR="0" lvl="0" indent="0" algn="l" rtl="0">
                        <a:lnSpc>
                          <a:spcPct val="107000"/>
                        </a:lnSpc>
                        <a:spcBef>
                          <a:spcPts val="0"/>
                        </a:spcBef>
                        <a:spcAft>
                          <a:spcPts val="0"/>
                        </a:spcAft>
                        <a:buNone/>
                      </a:pPr>
                      <a:r>
                        <a:rPr lang="en-US" sz="1400" u="none" strike="noStrike" cap="none"/>
                        <a:t>Packed RBCs (hematocrit 65%)</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a:t>6</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241750">
                <a:tc>
                  <a:txBody>
                    <a:bodyPr/>
                    <a:lstStyle/>
                    <a:p>
                      <a:pPr marL="0" marR="0" lvl="0" indent="0" algn="l" rtl="0">
                        <a:lnSpc>
                          <a:spcPct val="107000"/>
                        </a:lnSpc>
                        <a:spcBef>
                          <a:spcPts val="0"/>
                        </a:spcBef>
                        <a:spcAft>
                          <a:spcPts val="0"/>
                        </a:spcAft>
                        <a:buNone/>
                      </a:pPr>
                      <a:r>
                        <a:rPr lang="en-US" sz="1400" u="none" strike="noStrike" cap="none" dirty="0"/>
                        <a:t>Whole blood (hematocrit 35%-50%)</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a:t>6</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241750">
                <a:tc>
                  <a:txBody>
                    <a:bodyPr/>
                    <a:lstStyle/>
                    <a:p>
                      <a:pPr marL="0" marR="0" lvl="0" indent="0" algn="l" rtl="0">
                        <a:lnSpc>
                          <a:spcPct val="107000"/>
                        </a:lnSpc>
                        <a:spcBef>
                          <a:spcPts val="0"/>
                        </a:spcBef>
                        <a:spcAft>
                          <a:spcPts val="0"/>
                        </a:spcAft>
                        <a:buNone/>
                      </a:pPr>
                      <a:r>
                        <a:rPr lang="en-US" sz="1400" u="none" strike="noStrike" cap="none"/>
                        <a:t>Plasma/platelet products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400" u="none" strike="noStrike" cap="none" dirty="0"/>
                        <a:t>7</a:t>
                      </a: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d0c82dc4c8_2_50"/>
          <p:cNvSpPr txBox="1">
            <a:spLocks noGrp="1"/>
          </p:cNvSpPr>
          <p:nvPr>
            <p:ph type="title"/>
          </p:nvPr>
        </p:nvSpPr>
        <p:spPr>
          <a:xfrm>
            <a:off x="368525" y="735625"/>
            <a:ext cx="8229600" cy="70784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3600"/>
              <a:buNone/>
            </a:pPr>
            <a:r>
              <a:rPr lang="en-US" sz="4000">
                <a:latin typeface="Alegreya Sans"/>
                <a:ea typeface="Alegreya Sans"/>
                <a:cs typeface="Alegreya Sans"/>
                <a:sym typeface="Alegreya Sans"/>
              </a:rPr>
              <a:t>RSV prophylaxis</a:t>
            </a:r>
            <a:endParaRPr sz="4000">
              <a:latin typeface="Alegreya Sans"/>
              <a:ea typeface="Alegreya Sans"/>
              <a:cs typeface="Alegreya Sans"/>
              <a:sym typeface="Alegreya Sans"/>
            </a:endParaRPr>
          </a:p>
        </p:txBody>
      </p:sp>
      <p:sp>
        <p:nvSpPr>
          <p:cNvPr id="103" name="Google Shape;103;g1d0c82dc4c8_2_50"/>
          <p:cNvSpPr txBox="1">
            <a:spLocks noGrp="1"/>
          </p:cNvSpPr>
          <p:nvPr>
            <p:ph type="body" idx="1"/>
          </p:nvPr>
        </p:nvSpPr>
        <p:spPr>
          <a:xfrm>
            <a:off x="457200" y="1443471"/>
            <a:ext cx="8229600" cy="45018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SzPts val="3200"/>
              <a:buChar char="•"/>
            </a:pPr>
            <a:r>
              <a:rPr lang="en-US" sz="2400" dirty="0">
                <a:latin typeface="Alegreya Sans" panose="00000500000000000000" pitchFamily="2" charset="0"/>
              </a:rPr>
              <a:t>Palivizumab: monthly injections in winter for Respiratory Syncytial Virus (RSV) prophylaxis. </a:t>
            </a:r>
          </a:p>
          <a:p>
            <a:pPr marL="457200" lvl="0" indent="-431800" algn="l" rtl="0">
              <a:lnSpc>
                <a:spcPct val="100000"/>
              </a:lnSpc>
              <a:spcBef>
                <a:spcPts val="0"/>
              </a:spcBef>
              <a:spcAft>
                <a:spcPts val="0"/>
              </a:spcAft>
              <a:buSzPts val="3200"/>
              <a:buChar char="•"/>
            </a:pPr>
            <a:r>
              <a:rPr lang="en-US" sz="2400" dirty="0">
                <a:latin typeface="Alegreya Sans" panose="00000500000000000000" pitchFamily="2" charset="0"/>
              </a:rPr>
              <a:t>Current recommendations for Palivizumab injections include infants up to age 2 with hemodynamically significant CHD: </a:t>
            </a:r>
            <a:endParaRPr sz="2400" dirty="0">
              <a:latin typeface="Alegreya Sans" panose="00000500000000000000" pitchFamily="2" charset="0"/>
            </a:endParaRPr>
          </a:p>
          <a:p>
            <a:pPr marL="731520" lvl="1" indent="-285750" algn="l" rtl="0">
              <a:lnSpc>
                <a:spcPct val="100000"/>
              </a:lnSpc>
              <a:spcBef>
                <a:spcPts val="400"/>
              </a:spcBef>
              <a:spcAft>
                <a:spcPts val="0"/>
              </a:spcAft>
              <a:buSzPts val="1800"/>
              <a:buChar char="–"/>
            </a:pPr>
            <a:r>
              <a:rPr lang="en-US" sz="1900" dirty="0" err="1">
                <a:latin typeface="Alegreya Sans" panose="00000500000000000000" pitchFamily="2" charset="0"/>
              </a:rPr>
              <a:t>Acyanotic</a:t>
            </a:r>
            <a:r>
              <a:rPr lang="en-US" sz="1900" dirty="0">
                <a:latin typeface="Alegreya Sans" panose="00000500000000000000" pitchFamily="2" charset="0"/>
              </a:rPr>
              <a:t> heart disease if receiving medication to control congestive heart failure </a:t>
            </a:r>
            <a:endParaRPr sz="1900" dirty="0">
              <a:latin typeface="Alegreya Sans" panose="00000500000000000000" pitchFamily="2" charset="0"/>
            </a:endParaRPr>
          </a:p>
          <a:p>
            <a:pPr marL="731520" lvl="1" indent="-285750" algn="l" rtl="0">
              <a:lnSpc>
                <a:spcPct val="100000"/>
              </a:lnSpc>
              <a:spcBef>
                <a:spcPts val="400"/>
              </a:spcBef>
              <a:spcAft>
                <a:spcPts val="0"/>
              </a:spcAft>
              <a:buSzPts val="1800"/>
              <a:buChar char="–"/>
            </a:pPr>
            <a:r>
              <a:rPr lang="en-US" sz="1900" dirty="0" err="1">
                <a:latin typeface="Alegreya Sans" panose="00000500000000000000" pitchFamily="2" charset="0"/>
              </a:rPr>
              <a:t>Acyanotic</a:t>
            </a:r>
            <a:r>
              <a:rPr lang="en-US" sz="1900" dirty="0">
                <a:latin typeface="Alegreya Sans" panose="00000500000000000000" pitchFamily="2" charset="0"/>
              </a:rPr>
              <a:t> heart disease with moderate to severe pulmonary hypertension </a:t>
            </a:r>
            <a:endParaRPr sz="1900" dirty="0">
              <a:latin typeface="Alegreya Sans" panose="00000500000000000000" pitchFamily="2" charset="0"/>
            </a:endParaRPr>
          </a:p>
          <a:p>
            <a:pPr marL="731520" lvl="1" indent="-285750" algn="l" rtl="0">
              <a:lnSpc>
                <a:spcPct val="100000"/>
              </a:lnSpc>
              <a:spcBef>
                <a:spcPts val="400"/>
              </a:spcBef>
              <a:spcAft>
                <a:spcPts val="0"/>
              </a:spcAft>
              <a:buSzPts val="1800"/>
              <a:buChar char="–"/>
            </a:pPr>
            <a:r>
              <a:rPr lang="en-US" sz="1900" dirty="0">
                <a:latin typeface="Alegreya Sans" panose="00000500000000000000" pitchFamily="2" charset="0"/>
              </a:rPr>
              <a:t>Cyanotic heart defect if RSV prophylaxis is recommended by a pediatric cardiologist</a:t>
            </a:r>
            <a:endParaRPr sz="1900" dirty="0">
              <a:latin typeface="Alegreya Sans" panose="00000500000000000000" pitchFamily="2" charset="0"/>
            </a:endParaRPr>
          </a:p>
          <a:p>
            <a:pPr marL="731520" lvl="1" indent="-285750" algn="l" rtl="0">
              <a:lnSpc>
                <a:spcPct val="100000"/>
              </a:lnSpc>
              <a:spcBef>
                <a:spcPts val="400"/>
              </a:spcBef>
              <a:spcAft>
                <a:spcPts val="0"/>
              </a:spcAft>
              <a:buSzPts val="1800"/>
              <a:buChar char="–"/>
            </a:pPr>
            <a:r>
              <a:rPr lang="en-US" sz="1900" dirty="0">
                <a:latin typeface="Alegreya Sans" panose="00000500000000000000" pitchFamily="2" charset="0"/>
              </a:rPr>
              <a:t>Infants who undergo cardiac transplantation during the RSV season</a:t>
            </a:r>
            <a:endParaRPr sz="1900" dirty="0">
              <a:latin typeface="Alegreya Sans" panose="00000500000000000000" pitchFamily="2" charset="0"/>
            </a:endParaRPr>
          </a:p>
          <a:p>
            <a:pPr marL="457200" lvl="0" indent="-431800" algn="l" rtl="0">
              <a:lnSpc>
                <a:spcPct val="100000"/>
              </a:lnSpc>
              <a:spcBef>
                <a:spcPts val="400"/>
              </a:spcBef>
              <a:spcAft>
                <a:spcPts val="400"/>
              </a:spcAft>
              <a:buSzPts val="3200"/>
              <a:buChar char="•"/>
            </a:pPr>
            <a:r>
              <a:rPr lang="en-US" sz="2400" dirty="0">
                <a:latin typeface="Alegreya Sans" panose="00000500000000000000" pitchFamily="2" charset="0"/>
              </a:rPr>
              <a:t>When infants undergo cardio-pulmonary bypass during the current RSV season, repeat dose after each bypass event</a:t>
            </a:r>
            <a:r>
              <a:rPr lang="en-US" sz="2400" baseline="30000" dirty="0">
                <a:latin typeface="Alegreya Sans" panose="00000500000000000000" pitchFamily="2" charset="0"/>
              </a:rPr>
              <a:t>1</a:t>
            </a:r>
            <a:r>
              <a:rPr lang="en-US" sz="2400" dirty="0">
                <a:latin typeface="Alegreya Sans" panose="00000500000000000000" pitchFamily="2" charset="0"/>
              </a:rPr>
              <a:t>.</a:t>
            </a:r>
            <a:endParaRPr sz="2400" dirty="0">
              <a:latin typeface="Alegreya Sans" panose="00000500000000000000" pitchFamily="2" charset="0"/>
            </a:endParaRPr>
          </a:p>
        </p:txBody>
      </p:sp>
      <p:sp>
        <p:nvSpPr>
          <p:cNvPr id="2" name="TextBox 1">
            <a:extLst>
              <a:ext uri="{FF2B5EF4-FFF2-40B4-BE49-F238E27FC236}">
                <a16:creationId xmlns:a16="http://schemas.microsoft.com/office/drawing/2014/main" id="{2292AD84-9355-06AE-EBD1-923141C980BA}"/>
              </a:ext>
            </a:extLst>
          </p:cNvPr>
          <p:cNvSpPr txBox="1"/>
          <p:nvPr/>
        </p:nvSpPr>
        <p:spPr>
          <a:xfrm>
            <a:off x="457200" y="5822293"/>
            <a:ext cx="5085471" cy="769441"/>
          </a:xfrm>
          <a:prstGeom prst="rect">
            <a:avLst/>
          </a:prstGeom>
          <a:noFill/>
        </p:spPr>
        <p:txBody>
          <a:bodyPr wrap="square" rtlCol="0">
            <a:spAutoFit/>
          </a:bodyPr>
          <a:lstStyle/>
          <a:p>
            <a:r>
              <a:rPr lang="en-US" sz="1100" dirty="0">
                <a:solidFill>
                  <a:srgbClr val="1A1A1A"/>
                </a:solidFill>
                <a:highlight>
                  <a:srgbClr val="FFFFFF"/>
                </a:highlight>
                <a:latin typeface="Open Sans"/>
                <a:ea typeface="Open Sans"/>
                <a:cs typeface="Open Sans"/>
                <a:sym typeface="Open Sans"/>
              </a:rPr>
              <a:t>1. </a:t>
            </a:r>
            <a:r>
              <a:rPr lang="en-US" sz="1100" dirty="0">
                <a:solidFill>
                  <a:schemeClr val="dk1"/>
                </a:solidFill>
                <a:latin typeface="Calibri"/>
                <a:ea typeface="Calibri"/>
                <a:cs typeface="Calibri"/>
                <a:sym typeface="Calibri"/>
              </a:rPr>
              <a:t>Brady, Michael T., et al. Updated Guidance for Palivizumab Prophylaxis among Infants and Young Children at Increased Risk of Hospitalization for Respiratory Syncytial Virus Infection. </a:t>
            </a:r>
            <a:r>
              <a:rPr lang="en-US" sz="1100" i="1" dirty="0">
                <a:solidFill>
                  <a:schemeClr val="dk1"/>
                </a:solidFill>
                <a:latin typeface="Calibri"/>
                <a:ea typeface="Calibri"/>
                <a:cs typeface="Calibri"/>
                <a:sym typeface="Calibri"/>
              </a:rPr>
              <a:t>Pediatrics</a:t>
            </a:r>
            <a:r>
              <a:rPr lang="en-US" sz="1100" dirty="0">
                <a:solidFill>
                  <a:schemeClr val="dk1"/>
                </a:solidFill>
                <a:latin typeface="Calibri"/>
                <a:ea typeface="Calibri"/>
                <a:cs typeface="Calibri"/>
                <a:sym typeface="Calibri"/>
              </a:rPr>
              <a:t>. 2014;134(2): 415-420.</a:t>
            </a:r>
          </a:p>
          <a:p>
            <a:endParaRPr lang="en-US" sz="1100" dirty="0"/>
          </a:p>
        </p:txBody>
      </p:sp>
    </p:spTree>
  </p:cSld>
  <p:clrMapOvr>
    <a:masterClrMapping/>
  </p:clrMapOvr>
</p:sld>
</file>

<file path=ppt/theme/theme1.xml><?xml version="1.0" encoding="utf-8"?>
<a:theme xmlns:a="http://schemas.openxmlformats.org/drawingml/2006/main" name="AAP_slides_final">
  <a:themeElements>
    <a:clrScheme name="AAP 1">
      <a:dk1>
        <a:srgbClr val="000000"/>
      </a:dk1>
      <a:lt1>
        <a:srgbClr val="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6025</TotalTime>
  <Words>5060</Words>
  <Application>Microsoft Office PowerPoint</Application>
  <PresentationFormat>On-screen Show (4:3)</PresentationFormat>
  <Paragraphs>399</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Alegreya Sans</vt:lpstr>
      <vt:lpstr>Georgia</vt:lpstr>
      <vt:lpstr>Cambria</vt:lpstr>
      <vt:lpstr>Open Sans</vt:lpstr>
      <vt:lpstr>Arial</vt:lpstr>
      <vt:lpstr>Helvetica Neue</vt:lpstr>
      <vt:lpstr>Merriweather Sans</vt:lpstr>
      <vt:lpstr>AAP_slides_final</vt:lpstr>
      <vt:lpstr>Facilitated Mini Training –  Primary Care  for Children with Complex Congenital Heart Defects</vt:lpstr>
      <vt:lpstr>Learning Objectives</vt:lpstr>
      <vt:lpstr>Types of CHD</vt:lpstr>
      <vt:lpstr>Wellness Considerations</vt:lpstr>
      <vt:lpstr>Overview of Primary Care Needs for CCHD</vt:lpstr>
      <vt:lpstr>Considerations for Post-Operative Visits </vt:lpstr>
      <vt:lpstr>Nutrition</vt:lpstr>
      <vt:lpstr>Immunizations </vt:lpstr>
      <vt:lpstr>RSV prophylaxis</vt:lpstr>
      <vt:lpstr>SBE prophylaxis</vt:lpstr>
      <vt:lpstr>Exercise and Sports participation</vt:lpstr>
      <vt:lpstr>Exercise restrictions</vt:lpstr>
      <vt:lpstr>Later Childhood/Adolescence</vt:lpstr>
      <vt:lpstr>Syndromes Associated with CCHD </vt:lpstr>
      <vt:lpstr>Is it JUST the heart?</vt:lpstr>
      <vt:lpstr>PowerPoint Presentation</vt:lpstr>
      <vt:lpstr>22q11 deletion syndrome  (“DiGeorge Syndrome”)</vt:lpstr>
      <vt:lpstr>Transition from Pediatric to Adult-Focused Care</vt:lpstr>
      <vt:lpstr>Transition from adolescence to adult </vt:lpstr>
      <vt:lpstr>Resources</vt:lpstr>
      <vt:lpstr>Case-Study and Discussion</vt:lpstr>
      <vt:lpstr>Evaluation Survey</vt:lpstr>
      <vt:lpstr>References</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Facilitated Mini Training –  Primary Care  for Children with Complex Congenital Heart Defects</dc:title>
  <dc:creator>Vallejo, Melannie</dc:creator>
  <cp:lastModifiedBy>Shtym, Nataliya</cp:lastModifiedBy>
  <cp:revision>69</cp:revision>
  <dcterms:created xsi:type="dcterms:W3CDTF">2020-04-23T21:02:21Z</dcterms:created>
  <dcterms:modified xsi:type="dcterms:W3CDTF">2023-05-10T21:54:22Z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0x01010049D90D5300093F48B9767564EE0A7778</vt:lpwstr>
  </property>
</Properties>
</file>