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Lst>
  <p:sldSz cx="12192000" cy="6858000"/>
  <p:notesSz cx="6858000" cy="9144000"/>
  <p:embeddedFontLst>
    <p:embeddedFont>
      <p:font typeface="Alegreya Sans" panose="000005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Gill Sans" panose="020B0604020202020204" charset="0"/>
      <p:regular r:id="rId37"/>
      <p:bold r:id="rId38"/>
    </p:embeddedFont>
    <p:embeddedFont>
      <p:font typeface="Roboto" panose="02000000000000000000" pitchFamily="2" charset="0"/>
      <p:regular r:id="rId39"/>
      <p:bold r:id="rId40"/>
      <p:italic r:id="rId41"/>
      <p:boldItalic r:id="rId42"/>
    </p:embeddedFont>
    <p:embeddedFont>
      <p:font typeface="Rockwell" panose="02060603020205020403"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N0hOqa6WThlzzVn/XEJ4oKR9o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03AD5C-444C-9367-8E5B-992E1155BD82}" name="Newby, Trevor (CDC/DDNID/NCCDPHP/DPH)" initials="NT(" userId="S::xwp8@cdc.gov::b3ad6b8c-e26d-4e51-b350-74198337d8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nes, Allison" initials="" lastIdx="8" clrIdx="0"/>
  <p:cmAuthor id="7" name="St. George, Abby" initials="AS" lastIdx="2" clrIdx="7">
    <p:extLst>
      <p:ext uri="{19B8F6BF-5375-455C-9EA6-DF929625EA0E}">
        <p15:presenceInfo xmlns:p15="http://schemas.microsoft.com/office/powerpoint/2012/main" userId="S::astgeorge@aap.org::8903dd45-33a0-4c15-803c-54fb8cc8ddbf" providerId="AD"/>
      </p:ext>
    </p:extLst>
  </p:cmAuthor>
  <p:cmAuthor id="1" name="AW" initials="" lastIdx="1" clrIdx="1"/>
  <p:cmAuthor id="2" name="Elliott Attisha" initials="" lastIdx="7" clrIdx="2"/>
  <p:cmAuthor id="3" name="McCarty, Carolyn" initials="" lastIdx="2" clrIdx="3"/>
  <p:cmAuthor id="4" name="St. George, Abby" initials="" lastIdx="11" clrIdx="4"/>
  <p:cmAuthor id="5" name="Hedy Chang" initials="" lastIdx="10" clrIdx="5"/>
  <p:cmAuthor id="6" name="Hanes, Allison" initials="HA" lastIdx="3" clrIdx="6">
    <p:extLst>
      <p:ext uri="{19B8F6BF-5375-455C-9EA6-DF929625EA0E}">
        <p15:presenceInfo xmlns:p15="http://schemas.microsoft.com/office/powerpoint/2012/main" userId="S::ahanes@aap.org::b0db6c6a-9a2f-4372-af2c-fcdc58caa0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02" autoAdjust="0"/>
  </p:normalViewPr>
  <p:slideViewPr>
    <p:cSldViewPr snapToGrid="0">
      <p:cViewPr>
        <p:scale>
          <a:sx n="80" d="100"/>
          <a:sy n="80" d="100"/>
        </p:scale>
        <p:origin x="175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viewProps" Target="viewProps.xml"/><Relationship Id="rId58"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5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Welcome to a Learning Burst on Addressing Chronic Absenteeism from School. This resource was co-developed by the American Academy of Pediatrics and Attendance Works through a Cooperative Agreement funded by the Centers for Disease Control and Prevention Healthy Schools Branch. Its contents are solely the responsibility of the American Academy of Pediatrics and Attendance Works and do not necessarily represent the official views of the Centers for Disease Control and Prevention.</a:t>
            </a:r>
          </a:p>
          <a:p>
            <a:endParaRPr lang="en-US"/>
          </a:p>
          <a:p>
            <a:r>
              <a:rPr lang="en-US"/>
              <a:t>This learning burst is intended to give you some basic information about the causes and impacts of chronic absenteeism and what schools and providers can do to promote school attendance. </a:t>
            </a:r>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In keeping with principles of public health, improving attendance requires a multitiered approach that begins with an investment in prevention and early intervention.  </a:t>
            </a:r>
          </a:p>
          <a:p>
            <a:pPr marL="0" lvl="0" indent="0" algn="l" rtl="0">
              <a:lnSpc>
                <a:spcPct val="100000"/>
              </a:lnSpc>
              <a:spcBef>
                <a:spcPts val="0"/>
              </a:spcBef>
              <a:spcAft>
                <a:spcPts val="0"/>
              </a:spcAft>
              <a:buSzPts val="1400"/>
              <a:buFont typeface="Arial" panose="020B0604020202020204" pitchFamily="34" charset="0"/>
              <a:buNone/>
            </a:pPr>
            <a:endParaRPr lang="en-US" b="0"/>
          </a:p>
          <a:p>
            <a:pPr marL="0" lvl="0" indent="0" algn="l" rtl="0">
              <a:lnSpc>
                <a:spcPct val="100000"/>
              </a:lnSpc>
              <a:spcBef>
                <a:spcPts val="0"/>
              </a:spcBef>
              <a:spcAft>
                <a:spcPts val="0"/>
              </a:spcAft>
              <a:buSzPts val="1400"/>
              <a:buFont typeface="Arial" panose="020B0604020202020204" pitchFamily="34" charset="0"/>
              <a:buNone/>
            </a:pPr>
            <a:r>
              <a:rPr lang="en-US" b="0"/>
              <a:t>This starts with ensuring foundational supports which promote positive conditions of learning that ensure students and families feel motivated to show up to school in the first place. T</a:t>
            </a:r>
            <a:r>
              <a:rPr lang="en-US" b="0">
                <a:solidFill>
                  <a:srgbClr val="212121"/>
                </a:solidFill>
              </a:rPr>
              <a:t>ier 1 represents universal strategies to encourage good attendance for all students. Tier 2 provides early interventions for students who need more support to avoid chronic absence. Lastly, tier 3 offers intensive interventions for students facing the greatest challenges to getting to school.</a:t>
            </a:r>
            <a:endParaRPr lang="en-US" b="0"/>
          </a:p>
          <a:p>
            <a:pPr marL="0" lvl="0" indent="0" algn="l" rtl="0">
              <a:spcBef>
                <a:spcPts val="0"/>
              </a:spcBef>
              <a:spcAft>
                <a:spcPts val="0"/>
              </a:spcAft>
              <a:buClr>
                <a:schemeClr val="dk1"/>
              </a:buClr>
              <a:buSzPts val="1400"/>
              <a:buFont typeface="Arial"/>
              <a:buNone/>
            </a:pPr>
            <a:endParaRPr b="0">
              <a:solidFill>
                <a:srgbClr val="212121"/>
              </a:solidFill>
            </a:endParaRPr>
          </a:p>
          <a:p>
            <a:pPr marL="0" lvl="0" indent="0" algn="l" rtl="0">
              <a:spcBef>
                <a:spcPts val="0"/>
              </a:spcBef>
              <a:spcAft>
                <a:spcPts val="0"/>
              </a:spcAft>
              <a:buClr>
                <a:schemeClr val="dk1"/>
              </a:buClr>
              <a:buSzPts val="1400"/>
              <a:buFont typeface="Arial"/>
              <a:buNone/>
            </a:pPr>
            <a:r>
              <a:rPr lang="en-US" b="0"/>
              <a:t>Keep in mind that these tiers are additive. A student needing tier 3 supports, still needs tier 1, tier 2, and the foundational supports. </a:t>
            </a:r>
          </a:p>
          <a:p>
            <a:pPr marL="0" lvl="0" indent="0" algn="l" rtl="0">
              <a:spcBef>
                <a:spcPts val="0"/>
              </a:spcBef>
              <a:spcAft>
                <a:spcPts val="0"/>
              </a:spcAft>
              <a:buClr>
                <a:schemeClr val="dk1"/>
              </a:buClr>
              <a:buSzPts val="1400"/>
              <a:buFont typeface="Arial"/>
              <a:buNone/>
            </a:pPr>
            <a:endParaRPr lang="en-US" b="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b="0"/>
              <a:t>Over the next few slides, we will discuss examples of tiered interventions that can be used by school health staff to raise awareness around chronic absenteeism and help to keep kids in school. </a:t>
            </a:r>
            <a:endParaRPr b="0"/>
          </a:p>
          <a:p>
            <a:pPr marL="0" lvl="0" indent="0" algn="l" rtl="0">
              <a:lnSpc>
                <a:spcPct val="100000"/>
              </a:lnSpc>
              <a:spcBef>
                <a:spcPts val="0"/>
              </a:spcBef>
              <a:spcAft>
                <a:spcPts val="0"/>
              </a:spcAft>
              <a:buSzPts val="1400"/>
              <a:buNone/>
            </a:pPr>
            <a:endParaRPr/>
          </a:p>
        </p:txBody>
      </p:sp>
      <p:sp>
        <p:nvSpPr>
          <p:cNvPr id="221" name="Google Shape;2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a:solidFill>
                  <a:srgbClr val="212121"/>
                </a:solidFill>
              </a:rPr>
              <a:t>As we said, tier 1 represents universal strategies to encourage good attendance for all students. </a:t>
            </a:r>
            <a:r>
              <a:rPr lang="en-US" b="0"/>
              <a:t>Some low hanging fruit to implement tier 1 interventions include, working closely with main school office staff so that they inform other school staff, such as teachers, of health-related absences.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It’s also important to educate families and school staff on identifying and addressing barriers to attendance, especially those specific to health care access, while also making sure that parents and school staff have a clear understanding of when a child should stay home for health-related reasons. </a:t>
            </a:r>
            <a:endParaRPr b="0"/>
          </a:p>
          <a:p>
            <a:pPr marL="0" lvl="0" indent="0" algn="l" rtl="0">
              <a:lnSpc>
                <a:spcPct val="100000"/>
              </a:lnSpc>
              <a:spcBef>
                <a:spcPts val="0"/>
              </a:spcBef>
              <a:spcAft>
                <a:spcPts val="0"/>
              </a:spcAft>
              <a:buSzPts val="1400"/>
              <a:buNone/>
            </a:pPr>
            <a:endParaRPr b="1"/>
          </a:p>
        </p:txBody>
      </p:sp>
      <p:sp>
        <p:nvSpPr>
          <p:cNvPr id="241" name="Google Shape;2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Tier 2 interventions include preventing, identifying, and treating physical and mental health conditions that are contributing to school absences. </a:t>
            </a:r>
            <a:endParaRPr b="0"/>
          </a:p>
          <a:p>
            <a:pPr marL="0" lvl="0" indent="0" algn="l" rtl="0">
              <a:spcBef>
                <a:spcPts val="0"/>
              </a:spcBef>
              <a:spcAft>
                <a:spcPts val="0"/>
              </a:spcAft>
              <a:buSzPts val="1400"/>
              <a:buNone/>
            </a:pPr>
            <a:endParaRPr b="0"/>
          </a:p>
          <a:p>
            <a:pPr marL="0" lvl="0" indent="0" algn="l" rtl="0">
              <a:spcBef>
                <a:spcPts val="0"/>
              </a:spcBef>
              <a:spcAft>
                <a:spcPts val="0"/>
              </a:spcAft>
              <a:buSzPts val="1400"/>
              <a:buNone/>
            </a:pPr>
            <a:r>
              <a:rPr lang="en-US" b="0"/>
              <a:t>Children with chronic health issues are especially at risk for missing school, with asthma contributing to nearly 14 million missed school days annually. It’s important to ensure that students with chronic health issues have individualized health plans on file so that families feel secure sending their children to school.  School health staff can also collaborate with local healthcare providers and families to ensure families making preventative care appointments and follow-up appointments.</a:t>
            </a:r>
            <a:endParaRPr b="0"/>
          </a:p>
          <a:p>
            <a:pPr marL="0" lvl="0" indent="0" algn="l" rtl="0">
              <a:spcBef>
                <a:spcPts val="0"/>
              </a:spcBef>
              <a:spcAft>
                <a:spcPts val="0"/>
              </a:spcAft>
              <a:buSzPts val="1400"/>
              <a:buNone/>
            </a:pPr>
            <a:endParaRPr b="0"/>
          </a:p>
          <a:p>
            <a:pPr marL="0" lvl="0" indent="0" algn="l" rtl="0">
              <a:spcBef>
                <a:spcPts val="0"/>
              </a:spcBef>
              <a:spcAft>
                <a:spcPts val="0"/>
              </a:spcAft>
              <a:buClr>
                <a:schemeClr val="dk1"/>
              </a:buClr>
              <a:buSzPts val="1400"/>
              <a:buFont typeface="Arial"/>
              <a:buNone/>
            </a:pPr>
            <a:r>
              <a:rPr lang="en-US" b="0"/>
              <a:t>In certain situations, a school team meeting may be needed to discuss how the school and family can collaborate to address the issue. </a:t>
            </a:r>
            <a:endParaRPr b="0"/>
          </a:p>
        </p:txBody>
      </p:sp>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Finally, tier 3 focuses on intensive intervention.</a:t>
            </a:r>
          </a:p>
          <a:p>
            <a:pPr marL="0" lvl="0" indent="0" algn="l" rtl="0">
              <a:lnSpc>
                <a:spcPct val="100000"/>
              </a:lnSpc>
              <a:spcBef>
                <a:spcPts val="0"/>
              </a:spcBef>
              <a:spcAft>
                <a:spcPts val="0"/>
              </a:spcAft>
              <a:buSzPts val="1400"/>
              <a:buNone/>
            </a:pPr>
            <a:endParaRPr lang="en-US" b="0"/>
          </a:p>
          <a:p>
            <a:pPr marL="0" lvl="0" indent="0" algn="l" rtl="0">
              <a:lnSpc>
                <a:spcPct val="100000"/>
              </a:lnSpc>
              <a:spcBef>
                <a:spcPts val="0"/>
              </a:spcBef>
              <a:spcAft>
                <a:spcPts val="0"/>
              </a:spcAft>
              <a:buSzPts val="1400"/>
              <a:buNone/>
            </a:pPr>
            <a:r>
              <a:rPr lang="en-US" b="0"/>
              <a:t>School health staff have the opportunity to advocate for health-related supports and services that can help keep kids in school. It’s important to ensure that schools are aware of the importance of using school health staff, including school nurses, social workers, school-based health centers, etc. to provide services such as intensive case management and mentorship. School health staff can help ensure that students are connected to appropriate supports and services, including specialists if needed. </a:t>
            </a:r>
          </a:p>
          <a:p>
            <a:pPr marL="0" lvl="0" indent="0" algn="l" rtl="0">
              <a:lnSpc>
                <a:spcPct val="100000"/>
              </a:lnSpc>
              <a:spcBef>
                <a:spcPts val="0"/>
              </a:spcBef>
              <a:spcAft>
                <a:spcPts val="0"/>
              </a:spcAft>
              <a:buSzPts val="1400"/>
              <a:buNone/>
            </a:pPr>
            <a:endParaRPr lang="en-US" b="0"/>
          </a:p>
          <a:p>
            <a:pPr marL="0" lvl="0" indent="0" algn="l" rtl="0">
              <a:lnSpc>
                <a:spcPct val="100000"/>
              </a:lnSpc>
              <a:spcBef>
                <a:spcPts val="0"/>
              </a:spcBef>
              <a:spcAft>
                <a:spcPts val="0"/>
              </a:spcAft>
              <a:buSzPts val="1400"/>
              <a:buNone/>
            </a:pPr>
            <a:r>
              <a:rPr lang="en-US" b="0"/>
              <a:t>Finally, some students may end up missing prolonged periods of school due to their health issues. In situations like this, school health staff and healthcare providers can work together to support those students and families by providing home or hospital education services. </a:t>
            </a:r>
            <a:endParaRPr b="0"/>
          </a:p>
        </p:txBody>
      </p:sp>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0" dirty="0"/>
              <a:t>Additionally, there are m</a:t>
            </a:r>
            <a:r>
              <a:rPr lang="en-US" b="0" dirty="0">
                <a:solidFill>
                  <a:srgbClr val="444746"/>
                </a:solidFill>
                <a:latin typeface="Roboto"/>
                <a:ea typeface="Roboto"/>
                <a:cs typeface="Roboto"/>
                <a:sym typeface="Roboto"/>
              </a:rPr>
              <a:t>ultiple evidence-based interventions that exist to help keep kids in school. </a:t>
            </a:r>
            <a:r>
              <a:rPr lang="en-US" b="0" dirty="0"/>
              <a:t>Knowing that children spend half of their awake hours in school, it’s important to ensure they have access to appropriate supports and services. </a:t>
            </a:r>
            <a:r>
              <a:rPr lang="en-US" b="0" dirty="0">
                <a:solidFill>
                  <a:srgbClr val="444746"/>
                </a:solidFill>
                <a:latin typeface="Roboto"/>
                <a:ea typeface="Roboto"/>
                <a:cs typeface="Roboto"/>
                <a:sym typeface="Roboto"/>
              </a:rPr>
              <a:t>One way to do this is to work closely with school administrative staff to ensure that policies are in place to help improve the school climate and student connectedness, which in addition to improving attendance, can also lead to a decrease in risky behaviors. </a:t>
            </a:r>
            <a:r>
              <a:rPr lang="en-US" b="0" dirty="0">
                <a:latin typeface="Roboto"/>
                <a:ea typeface="Roboto"/>
                <a:cs typeface="Roboto"/>
                <a:sym typeface="Roboto"/>
              </a:rPr>
              <a:t>Taking a</a:t>
            </a:r>
            <a:r>
              <a:rPr lang="en-US" b="0" dirty="0"/>
              <a:t> Whole School, Whole Community, Whole Child approach can help promote student health and improve academic performance.</a:t>
            </a:r>
            <a:endParaRPr b="0" dirty="0"/>
          </a:p>
          <a:p>
            <a:pPr marL="0" marR="0" lvl="0" indent="0" algn="l" rtl="0">
              <a:lnSpc>
                <a:spcPct val="100000"/>
              </a:lnSpc>
              <a:spcBef>
                <a:spcPts val="0"/>
              </a:spcBef>
              <a:spcAft>
                <a:spcPts val="0"/>
              </a:spcAft>
              <a:buSzPts val="1400"/>
              <a:buNone/>
            </a:pPr>
            <a:endParaRPr b="0" dirty="0"/>
          </a:p>
          <a:p>
            <a:pPr marL="0" marR="0" lvl="0" indent="0" algn="l" rtl="0">
              <a:lnSpc>
                <a:spcPct val="100000"/>
              </a:lnSpc>
              <a:spcBef>
                <a:spcPts val="0"/>
              </a:spcBef>
              <a:spcAft>
                <a:spcPts val="0"/>
              </a:spcAft>
              <a:buSzPts val="1400"/>
              <a:buNone/>
            </a:pPr>
            <a:r>
              <a:rPr lang="en-US" b="0" dirty="0"/>
              <a:t>Infection prevention through hygiene practices and school vaccine programs, along with screening for specific health issues, including vision, dental, behavioral health, and food/housing insecurity can also help ensure that students are receiving appropriate supports and services that many students may struggle to receive otherwise. </a:t>
            </a:r>
            <a:endParaRPr b="0" dirty="0"/>
          </a:p>
          <a:p>
            <a:pPr marL="0" marR="0" lvl="0" indent="0" algn="l" rtl="0">
              <a:lnSpc>
                <a:spcPct val="100000"/>
              </a:lnSpc>
              <a:spcBef>
                <a:spcPts val="0"/>
              </a:spcBef>
              <a:spcAft>
                <a:spcPts val="0"/>
              </a:spcAft>
              <a:buSzPts val="1400"/>
              <a:buNone/>
            </a:pPr>
            <a:endParaRPr b="0" dirty="0">
              <a:solidFill>
                <a:srgbClr val="444746"/>
              </a:solidFill>
              <a:latin typeface="Roboto"/>
              <a:ea typeface="Roboto"/>
              <a:cs typeface="Roboto"/>
              <a:sym typeface="Roboto"/>
            </a:endParaRPr>
          </a:p>
          <a:p>
            <a:pPr marL="0" marR="0" lvl="0" indent="0" algn="l" rtl="0">
              <a:lnSpc>
                <a:spcPct val="100000"/>
              </a:lnSpc>
              <a:spcBef>
                <a:spcPts val="0"/>
              </a:spcBef>
              <a:spcAft>
                <a:spcPts val="0"/>
              </a:spcAft>
              <a:buSzPts val="1400"/>
              <a:buNone/>
            </a:pPr>
            <a:r>
              <a:rPr lang="en-US" b="0" dirty="0">
                <a:solidFill>
                  <a:srgbClr val="444746"/>
                </a:solidFill>
                <a:latin typeface="Roboto"/>
                <a:ea typeface="Roboto"/>
                <a:cs typeface="Roboto"/>
                <a:sym typeface="Roboto"/>
              </a:rPr>
              <a:t>School nurses are the health experts in the school setting and have expertise in identifying patterns of symptoms, student needs, and providing appropriate referrals for physical and mental health needs. Studies show that 95% of students who see a school nurse are able to go back to class. Without a school nurse that number drops to 83%. </a:t>
            </a:r>
            <a:endParaRPr b="0" dirty="0">
              <a:solidFill>
                <a:srgbClr val="444746"/>
              </a:solidFill>
              <a:latin typeface="Roboto"/>
              <a:ea typeface="Roboto"/>
              <a:cs typeface="Roboto"/>
              <a:sym typeface="Roboto"/>
            </a:endParaRPr>
          </a:p>
          <a:p>
            <a:pPr marL="0" marR="0" lvl="0" indent="0" algn="l" rtl="0">
              <a:lnSpc>
                <a:spcPct val="100000"/>
              </a:lnSpc>
              <a:spcBef>
                <a:spcPts val="0"/>
              </a:spcBef>
              <a:spcAft>
                <a:spcPts val="0"/>
              </a:spcAft>
              <a:buSzPts val="1400"/>
              <a:buNone/>
            </a:pPr>
            <a:endParaRPr b="0" dirty="0">
              <a:solidFill>
                <a:srgbClr val="444746"/>
              </a:solidFill>
              <a:latin typeface="Roboto"/>
              <a:ea typeface="Roboto"/>
              <a:cs typeface="Roboto"/>
              <a:sym typeface="Roboto"/>
            </a:endParaRPr>
          </a:p>
          <a:p>
            <a:pPr marL="0" marR="0" lvl="0" indent="0" algn="l" rtl="0">
              <a:lnSpc>
                <a:spcPct val="100000"/>
              </a:lnSpc>
              <a:spcBef>
                <a:spcPts val="0"/>
              </a:spcBef>
              <a:spcAft>
                <a:spcPts val="0"/>
              </a:spcAft>
              <a:buSzPts val="1400"/>
              <a:buNone/>
            </a:pPr>
            <a:r>
              <a:rPr lang="en-US" b="0" dirty="0">
                <a:solidFill>
                  <a:srgbClr val="444746"/>
                </a:solidFill>
                <a:latin typeface="Roboto"/>
                <a:ea typeface="Roboto"/>
                <a:cs typeface="Roboto"/>
                <a:sym typeface="Roboto"/>
              </a:rPr>
              <a:t>School-based health centers provide comprehensive health services to students who may not be able to receive them otherwise and have also been proven to keep kids in school, with a 50% decrease in absenteeism for high school students who received school-based mental health services. </a:t>
            </a:r>
            <a:endParaRPr b="0" dirty="0">
              <a:solidFill>
                <a:srgbClr val="444746"/>
              </a:solidFill>
              <a:latin typeface="Roboto"/>
              <a:ea typeface="Roboto"/>
              <a:cs typeface="Roboto"/>
              <a:sym typeface="Roboto"/>
            </a:endParaRPr>
          </a:p>
          <a:p>
            <a:pPr marL="0" marR="0" lvl="0" indent="0" algn="l" rtl="0">
              <a:lnSpc>
                <a:spcPct val="100000"/>
              </a:lnSpc>
              <a:spcBef>
                <a:spcPts val="0"/>
              </a:spcBef>
              <a:spcAft>
                <a:spcPts val="0"/>
              </a:spcAft>
              <a:buSzPts val="1400"/>
              <a:buNone/>
            </a:pPr>
            <a:endParaRPr b="0" dirty="0">
              <a:solidFill>
                <a:srgbClr val="444746"/>
              </a:solidFill>
              <a:latin typeface="Roboto"/>
              <a:ea typeface="Roboto"/>
              <a:cs typeface="Roboto"/>
              <a:sym typeface="Roboto"/>
            </a:endParaRPr>
          </a:p>
          <a:p>
            <a:pPr marL="0" marR="0" lvl="0" indent="0" algn="l" rtl="0">
              <a:lnSpc>
                <a:spcPct val="100000"/>
              </a:lnSpc>
              <a:spcBef>
                <a:spcPts val="0"/>
              </a:spcBef>
              <a:spcAft>
                <a:spcPts val="0"/>
              </a:spcAft>
              <a:buSzPts val="1400"/>
              <a:buNone/>
            </a:pPr>
            <a:r>
              <a:rPr lang="en-US" b="0" dirty="0">
                <a:solidFill>
                  <a:srgbClr val="444746"/>
                </a:solidFill>
                <a:latin typeface="Roboto"/>
                <a:ea typeface="Roboto"/>
                <a:cs typeface="Roboto"/>
                <a:sym typeface="Roboto"/>
              </a:rPr>
              <a:t>Lastly, knowing the number of students facing behavioral health challenges, it’s important to take a trauma informed approach, which can help adults in the school community to recognize and respond to students who have been impacted by trauma. It can also help decrease suspensions and improve attendance and school performance.  </a:t>
            </a:r>
            <a:endParaRPr b="0" dirty="0">
              <a:solidFill>
                <a:srgbClr val="444746"/>
              </a:solidFill>
              <a:latin typeface="Roboto"/>
              <a:ea typeface="Roboto"/>
              <a:cs typeface="Roboto"/>
              <a:sym typeface="Roboto"/>
            </a:endParaRPr>
          </a:p>
        </p:txBody>
      </p:sp>
      <p:sp>
        <p:nvSpPr>
          <p:cNvPr id="263" name="Google Shape;26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A strong school infrastructure is key to doing this work successfully. This includes having systems in place to collect school health data and information and share it with need-to-know individuals. Schools must also have accountability measures around school climate, air quality, health programs and policies. As the COVID pandemic helped us realize, technology, including telemedicine, can play a huge role in overcoming barriers around health care access, whether to a local health care provider or to a specialist, and can also help keep kids in school. </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endParaRPr dirty="0"/>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dirty="0"/>
              <a:t>[Use this slide to share a local case scenario related to chronic absenteeism and health.]</a:t>
            </a:r>
            <a:r>
              <a:rPr lang="en-US" dirty="0"/>
              <a:t> </a:t>
            </a:r>
            <a:endParaRPr i="1" dirty="0"/>
          </a:p>
        </p:txBody>
      </p:sp>
      <p:sp>
        <p:nvSpPr>
          <p:cNvPr id="279" name="Google Shape;2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In summary,</a:t>
            </a:r>
            <a:endParaRPr b="0" dirty="0"/>
          </a:p>
          <a:p>
            <a:pPr marL="457200" lvl="0" indent="-317500" algn="l" rtl="0">
              <a:lnSpc>
                <a:spcPct val="90000"/>
              </a:lnSpc>
              <a:spcBef>
                <a:spcPts val="1000"/>
              </a:spcBef>
              <a:spcAft>
                <a:spcPts val="0"/>
              </a:spcAft>
              <a:buClr>
                <a:schemeClr val="dk1"/>
              </a:buClr>
              <a:buSzPts val="1400"/>
              <a:buChar char="-"/>
            </a:pPr>
            <a:r>
              <a:rPr lang="en-US" b="0" dirty="0"/>
              <a:t>Reducing chronic absenteeism is essential to improving educational and health outcomes. </a:t>
            </a:r>
            <a:endParaRPr b="0" dirty="0"/>
          </a:p>
          <a:p>
            <a:pPr marL="457200" lvl="0" indent="-317500" algn="l" rtl="0">
              <a:lnSpc>
                <a:spcPct val="90000"/>
              </a:lnSpc>
              <a:spcBef>
                <a:spcPts val="0"/>
              </a:spcBef>
              <a:spcAft>
                <a:spcPts val="0"/>
              </a:spcAft>
              <a:buClr>
                <a:schemeClr val="dk1"/>
              </a:buClr>
              <a:buSzPts val="1400"/>
              <a:buChar char="-"/>
            </a:pPr>
            <a:r>
              <a:rPr lang="en-US" b="0" dirty="0"/>
              <a:t>Improving attendance requires identifying and addressing health related barriers and adoption of a tiered approach that begins with prevention.</a:t>
            </a:r>
            <a:endParaRPr b="0" dirty="0"/>
          </a:p>
          <a:p>
            <a:pPr marL="457200" lvl="0" indent="-317500" algn="l" rtl="0">
              <a:lnSpc>
                <a:spcPct val="90000"/>
              </a:lnSpc>
              <a:spcBef>
                <a:spcPts val="0"/>
              </a:spcBef>
              <a:spcAft>
                <a:spcPts val="0"/>
              </a:spcAft>
              <a:buClr>
                <a:schemeClr val="dk1"/>
              </a:buClr>
              <a:buSzPts val="1400"/>
              <a:buChar char="-"/>
            </a:pPr>
            <a:r>
              <a:rPr lang="en-US" b="0" dirty="0"/>
              <a:t>And school health staff and other health care providers should work together to monitor chronic absenteeism and take collective action to improve attendance and reduce inequity. </a:t>
            </a:r>
            <a:endParaRPr b="0" dirty="0"/>
          </a:p>
        </p:txBody>
      </p:sp>
      <p:sp>
        <p:nvSpPr>
          <p:cNvPr id="286" name="Google Shape;2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a:t>What are your next steps?</a:t>
            </a:r>
          </a:p>
          <a:p>
            <a:pPr marL="0" lvl="0" indent="0" algn="l" rtl="0">
              <a:lnSpc>
                <a:spcPct val="100000"/>
              </a:lnSpc>
              <a:spcBef>
                <a:spcPts val="0"/>
              </a:spcBef>
              <a:spcAft>
                <a:spcPts val="0"/>
              </a:spcAft>
              <a:buSzPts val="1400"/>
              <a:buNone/>
            </a:pPr>
            <a:endParaRPr lang="en-US" b="0">
              <a:sym typeface="Alegreya Sans"/>
            </a:endParaRPr>
          </a:p>
          <a:p>
            <a:pPr marL="110160" lvl="0" indent="0" algn="l" rtl="0">
              <a:lnSpc>
                <a:spcPct val="90000"/>
              </a:lnSpc>
              <a:spcBef>
                <a:spcPts val="0"/>
              </a:spcBef>
              <a:spcAft>
                <a:spcPts val="0"/>
              </a:spcAft>
              <a:buSzPct val="100000"/>
              <a:buFont typeface="+mj-lt"/>
              <a:buNone/>
            </a:pPr>
            <a:r>
              <a:rPr lang="en-US" sz="1200" b="0">
                <a:latin typeface="Calibri"/>
                <a:ea typeface="Calibri"/>
                <a:cs typeface="Calibri"/>
                <a:sym typeface="Calibri"/>
              </a:rPr>
              <a:t>1. Make discussions about attendance a priorit</a:t>
            </a:r>
            <a:r>
              <a:rPr lang="en-US" sz="1200" b="0"/>
              <a:t>y.</a:t>
            </a:r>
            <a:r>
              <a:rPr lang="en-US" sz="1200" b="0">
                <a:latin typeface="Calibri"/>
                <a:ea typeface="Calibri"/>
                <a:cs typeface="Calibri"/>
                <a:sym typeface="Calibri"/>
              </a:rPr>
              <a:t> Learn more about how much students miss school and why. Explain to staff, students, and families why attendance matters. </a:t>
            </a:r>
            <a:endParaRPr lang="en-US" b="0"/>
          </a:p>
          <a:p>
            <a:pPr marL="110160" lvl="0" indent="0" algn="l" rtl="0">
              <a:lnSpc>
                <a:spcPct val="90000"/>
              </a:lnSpc>
              <a:spcBef>
                <a:spcPts val="0"/>
              </a:spcBef>
              <a:spcAft>
                <a:spcPts val="0"/>
              </a:spcAft>
              <a:buSzPct val="100000"/>
              <a:buFont typeface="+mj-lt"/>
              <a:buNone/>
            </a:pPr>
            <a:r>
              <a:rPr lang="en-US" sz="1200" b="0">
                <a:latin typeface="Calibri"/>
                <a:ea typeface="Calibri"/>
                <a:cs typeface="Calibri"/>
                <a:sym typeface="Calibri"/>
              </a:rPr>
              <a:t>2. Connect with school</a:t>
            </a:r>
            <a:r>
              <a:rPr lang="en-US" sz="1200" b="0" strike="sngStrike">
                <a:latin typeface="Calibri"/>
                <a:ea typeface="Calibri"/>
                <a:cs typeface="Calibri"/>
                <a:sym typeface="Calibri"/>
              </a:rPr>
              <a:t>s</a:t>
            </a:r>
            <a:r>
              <a:rPr lang="en-US" sz="1200" b="0">
                <a:latin typeface="Calibri"/>
                <a:ea typeface="Calibri"/>
                <a:cs typeface="Calibri"/>
                <a:sym typeface="Calibri"/>
              </a:rPr>
              <a:t> and district</a:t>
            </a:r>
            <a:r>
              <a:rPr lang="en-US" sz="1200" b="0" strike="sngStrike">
                <a:latin typeface="Calibri"/>
                <a:ea typeface="Calibri"/>
                <a:cs typeface="Calibri"/>
                <a:sym typeface="Calibri"/>
              </a:rPr>
              <a:t>s</a:t>
            </a:r>
            <a:r>
              <a:rPr lang="en-US" sz="1200" b="0">
                <a:latin typeface="Calibri"/>
                <a:ea typeface="Calibri"/>
                <a:cs typeface="Calibri"/>
                <a:sym typeface="Calibri"/>
              </a:rPr>
              <a:t> </a:t>
            </a:r>
            <a:r>
              <a:rPr lang="en-US" sz="1200" b="0">
                <a:highlight>
                  <a:srgbClr val="FFFF00"/>
                </a:highlight>
                <a:latin typeface="Calibri"/>
                <a:ea typeface="Calibri"/>
                <a:cs typeface="Calibri"/>
                <a:sym typeface="Calibri"/>
              </a:rPr>
              <a:t>leadership </a:t>
            </a:r>
            <a:r>
              <a:rPr lang="en-US" sz="1200" b="0">
                <a:highlight>
                  <a:srgbClr val="FFFF00"/>
                </a:highlight>
              </a:rPr>
              <a:t>to </a:t>
            </a:r>
            <a:r>
              <a:rPr lang="en-US" sz="1200" b="0"/>
              <a:t>f</a:t>
            </a:r>
            <a:r>
              <a:rPr lang="en-US" sz="1200" b="0">
                <a:latin typeface="Calibri"/>
                <a:ea typeface="Calibri"/>
                <a:cs typeface="Calibri"/>
                <a:sym typeface="Calibri"/>
              </a:rPr>
              <a:t>ind out about how much chronic absence is a challenge. </a:t>
            </a:r>
            <a:endParaRPr lang="en-US" b="0"/>
          </a:p>
          <a:p>
            <a:pPr marL="110160" lvl="0" indent="0" algn="l" rtl="0">
              <a:lnSpc>
                <a:spcPct val="90000"/>
              </a:lnSpc>
              <a:spcBef>
                <a:spcPts val="0"/>
              </a:spcBef>
              <a:spcAft>
                <a:spcPts val="0"/>
              </a:spcAft>
              <a:buSzPct val="100000"/>
              <a:buFont typeface="+mj-lt"/>
              <a:buNone/>
            </a:pPr>
            <a:r>
              <a:rPr lang="en-US" sz="1200" b="0">
                <a:highlight>
                  <a:srgbClr val="FFFF00"/>
                </a:highlight>
                <a:latin typeface="Calibri"/>
                <a:cs typeface="Calibri"/>
                <a:sym typeface="Calibri"/>
              </a:rPr>
              <a:t>3. E</a:t>
            </a:r>
            <a:r>
              <a:rPr lang="en-US" sz="1200" b="0">
                <a:latin typeface="Calibri"/>
                <a:ea typeface="Calibri"/>
                <a:cs typeface="Calibri"/>
                <a:sym typeface="Calibri"/>
              </a:rPr>
              <a:t>stablish and expand partnerships, including local healthcare providers, to address health related barriers. Use data to inform action and leverage technology to improve access and reach. </a:t>
            </a:r>
          </a:p>
          <a:p>
            <a:pPr marL="0" lvl="0" indent="0" algn="l" rtl="0">
              <a:lnSpc>
                <a:spcPct val="100000"/>
              </a:lnSpc>
              <a:spcBef>
                <a:spcPts val="0"/>
              </a:spcBef>
              <a:spcAft>
                <a:spcPts val="0"/>
              </a:spcAft>
              <a:buSzPts val="1400"/>
              <a:buNone/>
            </a:pPr>
            <a:endParaRPr lang="en-US" b="0">
              <a:latin typeface="Alegreya Sans"/>
              <a:ea typeface="Alegreya Sans"/>
              <a:cs typeface="Alegreya Sans"/>
              <a:sym typeface="Alegreya Sans"/>
            </a:endParaRPr>
          </a:p>
        </p:txBody>
      </p:sp>
      <p:sp>
        <p:nvSpPr>
          <p:cNvPr id="294" name="Google Shape;29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2ed504c92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2ed504c92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22ed504c92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0"/>
              <a:t>By the end of this learning burst, participants will be able to:</a:t>
            </a:r>
          </a:p>
          <a:p>
            <a:pPr marL="0" lvl="0" indent="0" algn="l" rtl="0">
              <a:lnSpc>
                <a:spcPct val="90000"/>
              </a:lnSpc>
              <a:spcBef>
                <a:spcPts val="0"/>
              </a:spcBef>
              <a:spcAft>
                <a:spcPts val="0"/>
              </a:spcAft>
              <a:buSzPts val="1800"/>
              <a:buNone/>
            </a:pPr>
            <a:r>
              <a:rPr lang="en-US" b="0"/>
              <a:t>1. Understand chronic absenteeism and why it matters. </a:t>
            </a:r>
          </a:p>
          <a:p>
            <a:pPr marL="0" lvl="0" indent="0" algn="l" rtl="0">
              <a:lnSpc>
                <a:spcPct val="90000"/>
              </a:lnSpc>
              <a:spcBef>
                <a:spcPts val="0"/>
              </a:spcBef>
              <a:spcAft>
                <a:spcPts val="0"/>
              </a:spcAft>
              <a:buSzPts val="1800"/>
              <a:buNone/>
            </a:pPr>
            <a:r>
              <a:rPr lang="en-US" b="0"/>
              <a:t>2. Describe major causes of absenteeism including health-related factors. </a:t>
            </a:r>
          </a:p>
          <a:p>
            <a:pPr marL="0" lvl="0" indent="0" algn="l" rtl="0">
              <a:lnSpc>
                <a:spcPct val="90000"/>
              </a:lnSpc>
              <a:spcBef>
                <a:spcPts val="0"/>
              </a:spcBef>
              <a:spcAft>
                <a:spcPts val="0"/>
              </a:spcAft>
              <a:buSzPts val="1800"/>
              <a:buNone/>
            </a:pPr>
            <a:r>
              <a:rPr lang="en-US" b="0"/>
              <a:t>3. Identify evidence-based physical and mental health interventions that can improve attendance and reduce inequities.</a:t>
            </a:r>
          </a:p>
          <a:p>
            <a:pPr marL="0" lvl="0" indent="0" algn="l" rtl="0">
              <a:lnSpc>
                <a:spcPct val="90000"/>
              </a:lnSpc>
              <a:spcBef>
                <a:spcPts val="0"/>
              </a:spcBef>
              <a:spcAft>
                <a:spcPts val="0"/>
              </a:spcAft>
              <a:buSzPts val="1800"/>
              <a:buNone/>
            </a:pPr>
            <a:r>
              <a:rPr lang="en-US" b="0"/>
              <a:t>4. Discuss how schools and healthcare providers can collaborate to promote school attendance.</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286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[Use this slide to customize contact information]</a:t>
            </a:r>
            <a:endParaRPr/>
          </a:p>
          <a:p>
            <a:pPr marL="0" lvl="0" indent="0" algn="l" rtl="0">
              <a:lnSpc>
                <a:spcPct val="100000"/>
              </a:lnSpc>
              <a:spcBef>
                <a:spcPts val="0"/>
              </a:spcBef>
              <a:spcAft>
                <a:spcPts val="0"/>
              </a:spcAft>
              <a:buSzPts val="1400"/>
              <a:buNone/>
            </a:pPr>
            <a:endParaRPr b="1" i="1"/>
          </a:p>
          <a:p>
            <a:pPr marL="0" lvl="0" indent="0" algn="l" rtl="0">
              <a:lnSpc>
                <a:spcPct val="100000"/>
              </a:lnSpc>
              <a:spcBef>
                <a:spcPts val="0"/>
              </a:spcBef>
              <a:spcAft>
                <a:spcPts val="0"/>
              </a:spcAft>
              <a:buSzPts val="1400"/>
              <a:buNone/>
            </a:pPr>
            <a:r>
              <a:rPr lang="en-US" b="0" i="0"/>
              <a:t>If there are further questions, please feel free to reach out to XXX.</a:t>
            </a:r>
            <a:endParaRPr/>
          </a:p>
        </p:txBody>
      </p:sp>
      <p:sp>
        <p:nvSpPr>
          <p:cNvPr id="319" name="Google Shape;31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36943" y="3373676"/>
            <a:ext cx="7495540" cy="3196114"/>
          </a:xfrm>
          <a:prstGeom prst="rect">
            <a:avLst/>
          </a:prstGeom>
          <a:noFill/>
          <a:ln>
            <a:noFill/>
          </a:ln>
        </p:spPr>
        <p:txBody>
          <a:bodyPr spcFirstLastPara="1" wrap="square" lIns="93950" tIns="46950" rIns="93950" bIns="4695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dirty="0"/>
          </a:p>
          <a:p>
            <a:pPr marL="457200" marR="0" lvl="0" indent="-228600" algn="l" rtl="0">
              <a:lnSpc>
                <a:spcPct val="100000"/>
              </a:lnSpc>
              <a:spcBef>
                <a:spcPts val="0"/>
              </a:spcBef>
              <a:spcAft>
                <a:spcPts val="0"/>
              </a:spcAft>
              <a:buSzPts val="1400"/>
              <a:buNone/>
            </a:pPr>
            <a:r>
              <a:rPr lang="en-US" b="0" dirty="0">
                <a:solidFill>
                  <a:schemeClr val="dk1"/>
                </a:solidFill>
              </a:rPr>
              <a:t>Let’s start off by addressing what is chronic absenteeism.</a:t>
            </a:r>
          </a:p>
          <a:p>
            <a:pPr marL="457200" marR="0" lvl="0" indent="-228600" algn="l" rtl="0">
              <a:lnSpc>
                <a:spcPct val="100000"/>
              </a:lnSpc>
              <a:spcBef>
                <a:spcPts val="0"/>
              </a:spcBef>
              <a:spcAft>
                <a:spcPts val="0"/>
              </a:spcAft>
              <a:buSzPts val="1400"/>
              <a:buNone/>
            </a:pPr>
            <a:endParaRPr lang="en-US" b="0" dirty="0">
              <a:solidFill>
                <a:schemeClr val="dk1"/>
              </a:solidFill>
            </a:endParaRPr>
          </a:p>
          <a:p>
            <a:pPr marL="457200" marR="0" lvl="0" indent="-228600" algn="l" rtl="0">
              <a:lnSpc>
                <a:spcPct val="100000"/>
              </a:lnSpc>
              <a:spcBef>
                <a:spcPts val="0"/>
              </a:spcBef>
              <a:spcAft>
                <a:spcPts val="0"/>
              </a:spcAft>
              <a:buSzPts val="1400"/>
              <a:buNone/>
            </a:pPr>
            <a:r>
              <a:rPr lang="en-US" b="0" dirty="0">
                <a:solidFill>
                  <a:schemeClr val="dk1"/>
                </a:solidFill>
              </a:rPr>
              <a:t>Chronic absence i</a:t>
            </a:r>
            <a:r>
              <a:rPr lang="en-US" dirty="0"/>
              <a:t>s when a student misses 10% or more of their days on roll for any reason, whether it is excused, unexcused, or due to suspension. This can translate into students having difficulty learning, achieving, and/or graduating. </a:t>
            </a:r>
          </a:p>
          <a:p>
            <a:pPr marL="457200" marR="0" lvl="0" indent="-228600" algn="l" rtl="0">
              <a:lnSpc>
                <a:spcPct val="100000"/>
              </a:lnSpc>
              <a:spcBef>
                <a:spcPts val="0"/>
              </a:spcBef>
              <a:spcAft>
                <a:spcPts val="0"/>
              </a:spcAft>
              <a:buSzPts val="1400"/>
              <a:buNone/>
            </a:pPr>
            <a:endParaRPr b="0" dirty="0"/>
          </a:p>
          <a:p>
            <a:pPr marL="457200" lvl="0" indent="-228600" algn="l" rtl="0">
              <a:spcBef>
                <a:spcPts val="0"/>
              </a:spcBef>
              <a:spcAft>
                <a:spcPts val="0"/>
              </a:spcAft>
              <a:buSzPts val="1400"/>
              <a:buNone/>
            </a:pPr>
            <a:r>
              <a:rPr lang="en-US" b="0" dirty="0"/>
              <a:t>Chronic absence is designed to serve as an early warning metric for when students are at risk academically due to poor attendance. </a:t>
            </a:r>
          </a:p>
          <a:p>
            <a:pPr marL="457200" lvl="0" indent="-228600" algn="l" rtl="0">
              <a:spcBef>
                <a:spcPts val="0"/>
              </a:spcBef>
              <a:spcAft>
                <a:spcPts val="0"/>
              </a:spcAft>
              <a:buSzPts val="1400"/>
              <a:buNone/>
            </a:pPr>
            <a:endParaRPr b="0" dirty="0"/>
          </a:p>
          <a:p>
            <a:pPr marL="457200" marR="0" lvl="0" indent="-228600" algn="l" rtl="0">
              <a:lnSpc>
                <a:spcPct val="100000"/>
              </a:lnSpc>
              <a:spcBef>
                <a:spcPts val="0"/>
              </a:spcBef>
              <a:spcAft>
                <a:spcPts val="0"/>
              </a:spcAft>
              <a:buSzPts val="1400"/>
              <a:buNone/>
            </a:pPr>
            <a:r>
              <a:rPr lang="en-US" b="0" dirty="0">
                <a:solidFill>
                  <a:schemeClr val="dk1"/>
                </a:solidFill>
              </a:rPr>
              <a:t>It is different from truancy which only measures unexcused absences and its different from average daily attendance which measures the average number of students that show up each day of school. </a:t>
            </a:r>
            <a:endParaRPr b="0" dirty="0">
              <a:solidFill>
                <a:schemeClr val="dk1"/>
              </a:solidFill>
            </a:endParaRPr>
          </a:p>
          <a:p>
            <a:pPr marL="457200" marR="0" lvl="0" indent="-228600" algn="l" rtl="0">
              <a:lnSpc>
                <a:spcPct val="100000"/>
              </a:lnSpc>
              <a:spcBef>
                <a:spcPts val="0"/>
              </a:spcBef>
              <a:spcAft>
                <a:spcPts val="0"/>
              </a:spcAft>
              <a:buSzPts val="1400"/>
              <a:buNone/>
            </a:pPr>
            <a:endParaRPr b="1" dirty="0"/>
          </a:p>
          <a:p>
            <a:pPr marL="457200" marR="0" lvl="0" indent="-228600" algn="l" rtl="0">
              <a:lnSpc>
                <a:spcPct val="100000"/>
              </a:lnSpc>
              <a:spcBef>
                <a:spcPts val="0"/>
              </a:spcBef>
              <a:spcAft>
                <a:spcPts val="0"/>
              </a:spcAft>
              <a:buSzPts val="1400"/>
              <a:buNone/>
            </a:pPr>
            <a:r>
              <a:rPr lang="en-US" b="1" dirty="0"/>
              <a:t>   </a:t>
            </a:r>
            <a:endParaRPr b="1" dirty="0"/>
          </a:p>
        </p:txBody>
      </p:sp>
      <p:sp>
        <p:nvSpPr>
          <p:cNvPr id="117" name="Google Shape;117;p3:notes"/>
          <p:cNvSpPr>
            <a:spLocks noGrp="1" noRot="1" noChangeAspect="1"/>
          </p:cNvSpPr>
          <p:nvPr>
            <p:ph type="sldImg" idx="2"/>
          </p:nvPr>
        </p:nvSpPr>
        <p:spPr>
          <a:xfrm>
            <a:off x="2317750" y="531813"/>
            <a:ext cx="4733925" cy="2663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fact is, there is a crisis regarding attendance.</a:t>
            </a: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While chronic absence was already a major problem before the pandemic, it has grown dramatically.  </a:t>
            </a:r>
          </a:p>
          <a:p>
            <a:pPr marL="0" lvl="0" indent="0" algn="l" rtl="0">
              <a:lnSpc>
                <a:spcPct val="100000"/>
              </a:lnSpc>
              <a:spcBef>
                <a:spcPts val="0"/>
              </a:spcBef>
              <a:spcAft>
                <a:spcPts val="0"/>
              </a:spcAft>
              <a:buSzPts val="1400"/>
              <a:buFont typeface="Arial" panose="020B0604020202020204" pitchFamily="34" charset="0"/>
              <a:buNone/>
            </a:pPr>
            <a:r>
              <a:rPr lang="en-US" sz="1200" b="1" i="0" u="none" strike="noStrike" cap="none">
                <a:solidFill>
                  <a:schemeClr val="dk1"/>
                </a:solidFill>
                <a:latin typeface="Calibri"/>
                <a:ea typeface="Calibri"/>
                <a:cs typeface="Calibri"/>
                <a:sym typeface="Calibri"/>
              </a:rPr>
              <a:t>Pre-pandemic: 8 million </a:t>
            </a:r>
            <a:r>
              <a:rPr lang="en-US" sz="1200" b="1">
                <a:solidFill>
                  <a:schemeClr val="dk1"/>
                </a:solidFill>
                <a:latin typeface="Calibri"/>
                <a:ea typeface="Calibri"/>
                <a:cs typeface="Calibri"/>
                <a:sym typeface="Calibri"/>
              </a:rPr>
              <a:t>(1 out of 6) </a:t>
            </a:r>
            <a:r>
              <a:rPr lang="en-US" sz="1200" b="1" i="0" u="none" strike="noStrike" cap="none">
                <a:solidFill>
                  <a:schemeClr val="dk1"/>
                </a:solidFill>
                <a:latin typeface="Calibri"/>
                <a:ea typeface="Calibri"/>
                <a:cs typeface="Calibri"/>
                <a:sym typeface="Calibri"/>
              </a:rPr>
              <a:t>students were chronically absent</a:t>
            </a:r>
            <a:r>
              <a:rPr lang="en-US" sz="1200" b="1" i="0" u="none" strike="noStrike" cap="none">
                <a:solidFill>
                  <a:srgbClr val="000000"/>
                </a:solidFill>
                <a:latin typeface="Calibri"/>
                <a:ea typeface="Calibri"/>
                <a:cs typeface="Calibri"/>
                <a:sym typeface="Calibri"/>
              </a:rPr>
              <a:t>, but now chronic absence is higher than ever. </a:t>
            </a:r>
            <a:r>
              <a:rPr lang="en-US" b="0"/>
              <a:t>Data from multiple states shows it often doubled from pre-pandemic levels and often affects more than one out of four students. Between School Years (SYs) 2018-19 and 2021-22, chronic absence rates, for example, increased from 12.1 percent to 30 percent in California,12.9 to 27.7 percent in Massachusetts, 19.7 percent to 38.5 percent in Michigan,13.1 percent to 28 percent in Mississippi, and 16.7 to 30.2 percent in Ohio.</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Unfortunately, certain populations of students are affected even more including those who are </a:t>
            </a:r>
            <a:r>
              <a:rPr lang="en-US" b="1"/>
              <a:t>economically disadvantaged </a:t>
            </a:r>
            <a:r>
              <a:rPr lang="en-US" b="0"/>
              <a:t>as well as Native American, Black, Latino and Pacific Islander students. Chronic absence is also higher among early elementary and high school students. </a:t>
            </a:r>
            <a:endParaRPr b="0"/>
          </a:p>
          <a:p>
            <a:pPr marL="0" lvl="0" indent="0" algn="l" rtl="0">
              <a:spcBef>
                <a:spcPts val="0"/>
              </a:spcBef>
              <a:spcAft>
                <a:spcPts val="0"/>
              </a:spcAft>
              <a:buClr>
                <a:schemeClr val="dk1"/>
              </a:buClr>
              <a:buFont typeface="Arial"/>
              <a:buNone/>
            </a:pPr>
            <a:endParaRPr b="0">
              <a:latin typeface="Cambria"/>
              <a:ea typeface="Cambria"/>
              <a:cs typeface="Cambria"/>
              <a:sym typeface="Cambria"/>
            </a:endParaRPr>
          </a:p>
          <a:p>
            <a:pPr marL="0" lvl="0" indent="0" algn="l" rtl="0">
              <a:spcBef>
                <a:spcPts val="0"/>
              </a:spcBef>
              <a:spcAft>
                <a:spcPts val="0"/>
              </a:spcAft>
              <a:buClr>
                <a:schemeClr val="dk1"/>
              </a:buClr>
              <a:buFont typeface="Arial"/>
              <a:buNone/>
            </a:pPr>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a:t>Paying attention to chronic absenteeism is important because research shows a strong connection between chronic absence and health. </a:t>
            </a:r>
          </a:p>
          <a:p>
            <a:pPr marL="0" marR="0" lvl="0" indent="0" algn="l" rtl="0">
              <a:lnSpc>
                <a:spcPct val="100000"/>
              </a:lnSpc>
              <a:spcBef>
                <a:spcPts val="0"/>
              </a:spcBef>
              <a:spcAft>
                <a:spcPts val="0"/>
              </a:spcAft>
              <a:buClr>
                <a:srgbClr val="000000"/>
              </a:buClr>
              <a:buSzPts val="1400"/>
              <a:buFont typeface="Arial"/>
              <a:buNone/>
            </a:pPr>
            <a:endParaRPr lang="en-US" b="0"/>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0">
                <a:solidFill>
                  <a:srgbClr val="072A39"/>
                </a:solidFill>
              </a:rPr>
              <a:t>Chronic absence is a warning sign that a health-related condition or a social determinant of health may need to be addressed. For example, children with acute and chronic health conditions are more likely to be absent from school.</a:t>
            </a:r>
          </a:p>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b="0">
                <a:solidFill>
                  <a:srgbClr val="072A39"/>
                </a:solidFill>
              </a:rPr>
              <a:t>Additionally, students who are chronically absent from school are more likely to display behavior and discipline problems and engage in unhealthy activities including smoking, drug use, and risky sexual behaviors. These same students are at increased risk of being off track for reading by the end of third grade, completing middle school, and graduating from high school, which is associated with worse long-term health outcomes. Finally, d</a:t>
            </a:r>
            <a:r>
              <a:rPr lang="en-US" sz="1200" b="0" i="0" u="none" strike="noStrike" cap="none">
                <a:solidFill>
                  <a:srgbClr val="072A39"/>
                </a:solidFill>
                <a:latin typeface="Calibri"/>
                <a:ea typeface="Calibri"/>
                <a:cs typeface="Calibri"/>
                <a:sym typeface="Calibri"/>
              </a:rPr>
              <a:t>ropping out is associated with worse long-term health </a:t>
            </a:r>
            <a:r>
              <a:rPr lang="en-US" sz="1200" b="0" i="0" u="none" strike="noStrike" cap="none">
                <a:solidFill>
                  <a:srgbClr val="072A39"/>
                </a:solidFill>
                <a:latin typeface="Gill Sans"/>
                <a:ea typeface="Gill Sans"/>
                <a:cs typeface="Gill Sans"/>
                <a:sym typeface="Gill Sans"/>
              </a:rPr>
              <a:t>outcomes.</a:t>
            </a:r>
            <a:r>
              <a:rPr lang="en-US" sz="1100" b="0" i="0" u="none" strike="noStrike" cap="none">
                <a:solidFill>
                  <a:schemeClr val="dk2"/>
                </a:solidFill>
                <a:latin typeface="Gill Sans"/>
                <a:ea typeface="Gill Sans"/>
                <a:cs typeface="Gill Sans"/>
                <a:sym typeface="Gill Sans"/>
              </a:rPr>
              <a:t> </a:t>
            </a:r>
            <a:endParaRPr lang="en-US" sz="800" b="0" i="0" u="none" strike="noStrike" cap="none">
              <a:solidFill>
                <a:schemeClr val="dk2"/>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b="1"/>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0" dirty="0"/>
              <a:t>Dr. Charles </a:t>
            </a:r>
            <a:r>
              <a:rPr lang="en-US" b="0" dirty="0" err="1"/>
              <a:t>Basch’s</a:t>
            </a:r>
            <a:r>
              <a:rPr lang="en-US" b="0" dirty="0"/>
              <a:t> work shows the reciprocal relationship between health, poverty, and education. Health disparities disproportionately affect economically disadvantaged students as well as African American, Native American, Latino and Pacific Islander youth. Left unaddressed, these health issues impact a child’s ability to show up to school and further widen the achievement gap. </a:t>
            </a:r>
            <a:endParaRPr b="0" strike="sngStrike" dirty="0"/>
          </a:p>
          <a:p>
            <a:pPr marL="0" lvl="0" indent="0" algn="l" rtl="0">
              <a:lnSpc>
                <a:spcPct val="115000"/>
              </a:lnSpc>
              <a:spcBef>
                <a:spcPts val="0"/>
              </a:spcBef>
              <a:spcAft>
                <a:spcPts val="0"/>
              </a:spcAft>
              <a:buSzPts val="1400"/>
              <a:buNone/>
            </a:pPr>
            <a:endParaRPr dirty="0"/>
          </a:p>
          <a:p>
            <a:pPr marL="0" lvl="0" indent="0" algn="l" rtl="0">
              <a:lnSpc>
                <a:spcPct val="115000"/>
              </a:lnSpc>
              <a:spcBef>
                <a:spcPts val="0"/>
              </a:spcBef>
              <a:spcAft>
                <a:spcPts val="0"/>
              </a:spcAft>
              <a:buSzPts val="1400"/>
              <a:buNone/>
            </a:pPr>
            <a:endParaRPr u="sng" dirty="0">
              <a:solidFill>
                <a:schemeClr val="hlink"/>
              </a:solidFill>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747de57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5747de57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rPr>
              <a:t>In order to reduce chronic absenteeism, we must address the underlying causes of absenteeism.</a:t>
            </a:r>
            <a:r>
              <a:rPr lang="en-US" sz="1200" b="0" dirty="0">
                <a:solidFill>
                  <a:schemeClr val="dk1"/>
                </a:solidFill>
              </a:rPr>
              <a:t> </a:t>
            </a:r>
            <a:r>
              <a:rPr lang="en-US" b="0" dirty="0">
                <a:solidFill>
                  <a:srgbClr val="000000"/>
                </a:solidFill>
              </a:rPr>
              <a:t>Solutions require understanding why students miss school.</a:t>
            </a:r>
            <a:r>
              <a:rPr lang="en-US" b="0" dirty="0"/>
              <a:t> </a:t>
            </a:r>
            <a:r>
              <a:rPr lang="en-US" b="0" dirty="0">
                <a:solidFill>
                  <a:srgbClr val="000000"/>
                </a:solidFill>
              </a:rPr>
              <a:t>Typically, these reasons are divided into four big buckets – Barriers, Aversion, Disengagement, and Misconceptions. As you can see many of the reasons are related to health challenges and social determinants of health. Understanding which factors are causing absences helps you respond to individual students and recognize when a broader programmatic or policy solution is needed if many students are affected.</a:t>
            </a:r>
            <a:endParaRPr b="0" dirty="0">
              <a:solidFill>
                <a:srgbClr val="C00000"/>
              </a:solidFill>
            </a:endParaRPr>
          </a:p>
          <a:p>
            <a:pPr marL="0" lvl="0" indent="0" algn="l" rtl="0">
              <a:lnSpc>
                <a:spcPct val="100000"/>
              </a:lnSpc>
              <a:spcBef>
                <a:spcPts val="0"/>
              </a:spcBef>
              <a:spcAft>
                <a:spcPts val="0"/>
              </a:spcAft>
              <a:buSzPts val="1400"/>
              <a:buNone/>
            </a:pPr>
            <a:endParaRPr dirty="0">
              <a:solidFill>
                <a:srgbClr val="C00000"/>
              </a:solidFill>
            </a:endParaRPr>
          </a:p>
          <a:p>
            <a:pPr marL="0" lvl="0" indent="0" algn="l" rtl="0">
              <a:lnSpc>
                <a:spcPct val="100000"/>
              </a:lnSpc>
              <a:spcBef>
                <a:spcPts val="0"/>
              </a:spcBef>
              <a:spcAft>
                <a:spcPts val="0"/>
              </a:spcAft>
              <a:buSzPts val="1400"/>
              <a:buNone/>
            </a:pPr>
            <a:endParaRPr dirty="0">
              <a:solidFill>
                <a:srgbClr val="000000"/>
              </a:solidFill>
            </a:endParaRPr>
          </a:p>
        </p:txBody>
      </p:sp>
      <p:sp>
        <p:nvSpPr>
          <p:cNvPr id="175" name="Google Shape;175;g25747de57f6_0_0:notes"/>
          <p:cNvSpPr txBox="1">
            <a:spLocks noGrp="1"/>
          </p:cNvSpPr>
          <p:nvPr>
            <p:ph type="sldNum" idx="12"/>
          </p:nvPr>
        </p:nvSpPr>
        <p:spPr>
          <a:xfrm>
            <a:off x="4110656" y="9062980"/>
            <a:ext cx="3144600" cy="477000"/>
          </a:xfrm>
          <a:prstGeom prst="rect">
            <a:avLst/>
          </a:prstGeom>
          <a:noFill/>
          <a:ln>
            <a:noFill/>
          </a:ln>
        </p:spPr>
        <p:txBody>
          <a:bodyPr spcFirstLastPara="1" wrap="square" lIns="95975" tIns="47975" rIns="95975" bIns="47975"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b="0" dirty="0"/>
              <a:t>This slide shows the more common health-related barriers to learning. This includes common illnesses and injuries, asthma, behavioral health issues, obesity, teen pregnancy, vision problems, and tooth pain. </a:t>
            </a:r>
            <a:endParaRPr b="0" dirty="0"/>
          </a:p>
          <a:p>
            <a:pPr marL="0" marR="0" lvl="0" indent="0" algn="l" rtl="0">
              <a:lnSpc>
                <a:spcPct val="100000"/>
              </a:lnSpc>
              <a:spcBef>
                <a:spcPts val="0"/>
              </a:spcBef>
              <a:spcAft>
                <a:spcPts val="0"/>
              </a:spcAft>
              <a:buSzPts val="1400"/>
              <a:buNone/>
            </a:pPr>
            <a:endParaRPr b="0" dirty="0"/>
          </a:p>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b="0" dirty="0"/>
              <a:t>Nearly 1 in 5 children experiences a behavioral health problem during their school years. Roughly 80 percent of those children, due to both stigma and barriers around access, don’t receive the necessary treatment. Students with behavioral health issues also miss over twice as many school days as those without behavioral issues. If school is perceived as emotionally or physically unsafe, students often choose to avoid school all together. Bullying is a prime example.</a:t>
            </a:r>
            <a:endParaRPr b="0" dirty="0"/>
          </a:p>
          <a:p>
            <a:pPr marL="12700" lvl="0" indent="0" algn="l" rtl="0">
              <a:lnSpc>
                <a:spcPct val="115000"/>
              </a:lnSpc>
              <a:spcBef>
                <a:spcPts val="0"/>
              </a:spcBef>
              <a:spcAft>
                <a:spcPts val="0"/>
              </a:spcAft>
              <a:buClr>
                <a:schemeClr val="dk1"/>
              </a:buClr>
              <a:buSzPts val="1100"/>
              <a:buFont typeface="Arial" panose="020B0604020202020204" pitchFamily="34" charset="0"/>
              <a:buNone/>
            </a:pPr>
            <a:endParaRPr lang="en-US" b="0" dirty="0"/>
          </a:p>
          <a:p>
            <a:pPr marL="12700" lvl="0" indent="0" algn="l" rtl="0">
              <a:lnSpc>
                <a:spcPct val="115000"/>
              </a:lnSpc>
              <a:spcBef>
                <a:spcPts val="0"/>
              </a:spcBef>
              <a:spcAft>
                <a:spcPts val="0"/>
              </a:spcAft>
              <a:buClr>
                <a:schemeClr val="dk1"/>
              </a:buClr>
              <a:buSzPts val="1100"/>
              <a:buFont typeface="Arial" panose="020B0604020202020204" pitchFamily="34" charset="0"/>
              <a:buNone/>
            </a:pPr>
            <a:r>
              <a:rPr lang="en-US" b="0" dirty="0"/>
              <a:t>Additionally, teen pregnancy is a leading cause of school dropout for adolescent females. Pregnant teens are more likely to rely on public assistance, more likely to be poor as adults, and more likely to have children who have poorer educational, behavioral, and health outcomes.</a:t>
            </a:r>
            <a:endParaRPr b="0" dirty="0"/>
          </a:p>
          <a:p>
            <a:pPr marL="0" lvl="0" indent="0" algn="l" rtl="0">
              <a:lnSpc>
                <a:spcPct val="115000"/>
              </a:lnSpc>
              <a:spcBef>
                <a:spcPts val="0"/>
              </a:spcBef>
              <a:spcAft>
                <a:spcPts val="0"/>
              </a:spcAft>
              <a:buClr>
                <a:schemeClr val="dk1"/>
              </a:buClr>
              <a:buSzPts val="1100"/>
              <a:buFont typeface="Arial" panose="020B0604020202020204" pitchFamily="34" charset="0"/>
              <a:buNone/>
            </a:pPr>
            <a:endParaRPr lang="en-US" b="0" dirty="0"/>
          </a:p>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b="0" dirty="0"/>
              <a:t>Another common reason students miss school is due to dental caries, which are the most common chronic disease of childhood. Two million days of school are missed annually due to dental health related problems. Children with poor oral health are nearly 3 times more likely to miss school.</a:t>
            </a:r>
            <a:endParaRPr b="0" dirty="0"/>
          </a:p>
          <a:p>
            <a:pPr marL="0" lvl="0" indent="0" algn="l" rtl="0">
              <a:lnSpc>
                <a:spcPct val="115000"/>
              </a:lnSpc>
              <a:spcBef>
                <a:spcPts val="0"/>
              </a:spcBef>
              <a:spcAft>
                <a:spcPts val="0"/>
              </a:spcAft>
              <a:buClr>
                <a:schemeClr val="dk1"/>
              </a:buClr>
              <a:buSzPts val="1100"/>
              <a:buFont typeface="Arial" panose="020B0604020202020204" pitchFamily="34" charset="0"/>
              <a:buNone/>
            </a:pPr>
            <a:endParaRPr lang="en-US" b="0" dirty="0"/>
          </a:p>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b="0" dirty="0"/>
              <a:t>Lastly, COVID, RSV, flu, and high levels of anxiety are also contributing to absenteeism among all students, but especially young learners.  </a:t>
            </a:r>
          </a:p>
          <a:p>
            <a:pPr marL="0" lvl="0" indent="0" algn="l" rtl="0">
              <a:lnSpc>
                <a:spcPct val="115000"/>
              </a:lnSpc>
              <a:spcBef>
                <a:spcPts val="0"/>
              </a:spcBef>
              <a:spcAft>
                <a:spcPts val="0"/>
              </a:spcAft>
              <a:buClr>
                <a:schemeClr val="dk1"/>
              </a:buClr>
              <a:buSzPts val="1100"/>
              <a:buFont typeface="Arial" panose="020B0604020202020204" pitchFamily="34" charset="0"/>
              <a:buNone/>
            </a:pPr>
            <a:endParaRPr lang="en-US" b="0" dirty="0"/>
          </a:p>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b="0" dirty="0"/>
              <a:t>Each of these health problems can influence student motivation and ability to learn and can adversely affect academic achievement, school connectedness, and attendance.</a:t>
            </a:r>
            <a:endParaRPr b="0" dirty="0"/>
          </a:p>
          <a:p>
            <a:pPr marL="0" marR="0" lvl="0" indent="0" algn="l" rtl="0">
              <a:lnSpc>
                <a:spcPct val="100000"/>
              </a:lnSpc>
              <a:spcBef>
                <a:spcPts val="0"/>
              </a:spcBef>
              <a:spcAft>
                <a:spcPts val="0"/>
              </a:spcAft>
              <a:buSzPts val="1400"/>
              <a:buNone/>
            </a:pPr>
            <a:endParaRPr sz="1400" b="1" dirty="0"/>
          </a:p>
          <a:p>
            <a:pPr marL="0" marR="0" lvl="0" indent="0" algn="l" rtl="0">
              <a:lnSpc>
                <a:spcPct val="100000"/>
              </a:lnSpc>
              <a:spcBef>
                <a:spcPts val="0"/>
              </a:spcBef>
              <a:spcAft>
                <a:spcPts val="0"/>
              </a:spcAft>
              <a:buSzPts val="1400"/>
              <a:buNone/>
            </a:pPr>
            <a:endParaRPr sz="1100" dirty="0">
              <a:latin typeface="Arial"/>
              <a:ea typeface="Arial"/>
              <a:cs typeface="Arial"/>
              <a:sym typeface="Arial"/>
            </a:endParaRPr>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SzPts val="1400"/>
              <a:buNone/>
            </a:pPr>
            <a:endParaRPr dirty="0"/>
          </a:p>
        </p:txBody>
      </p:sp>
      <p:sp>
        <p:nvSpPr>
          <p:cNvPr id="199" name="Google Shape;1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0" dirty="0"/>
              <a:t>When chronic absence reaches large numbers of students, as is now often the case, it is an indicator that positive conditions aren’t in place for students and their families. It can be a sign that families and students may not feel school is a healthy and safe place to be, they don’t feel belonging and connection, or they aren’t finding the learning experience engaging. It can also reflect an erosion in the physical and emotional well-being of staff and students making it even harder to establish the relationships so essential to each of these positive conditions for learning.</a:t>
            </a:r>
            <a:endParaRPr b="0" dirty="0"/>
          </a:p>
          <a:p>
            <a:pPr marL="0" lvl="0" indent="0" algn="l" rtl="0">
              <a:lnSpc>
                <a:spcPct val="100000"/>
              </a:lnSpc>
              <a:spcBef>
                <a:spcPts val="0"/>
              </a:spcBef>
              <a:spcAft>
                <a:spcPts val="0"/>
              </a:spcAft>
              <a:buClr>
                <a:schemeClr val="dk1"/>
              </a:buClr>
              <a:buSzPts val="1100"/>
              <a:buFont typeface="Arial"/>
              <a:buNone/>
            </a:pPr>
            <a:endParaRPr b="0" dirty="0"/>
          </a:p>
          <a:p>
            <a:pPr marL="0" lvl="0" indent="0" algn="l" rtl="0">
              <a:lnSpc>
                <a:spcPct val="100000"/>
              </a:lnSpc>
              <a:spcBef>
                <a:spcPts val="0"/>
              </a:spcBef>
              <a:spcAft>
                <a:spcPts val="0"/>
              </a:spcAft>
              <a:buClr>
                <a:schemeClr val="dk1"/>
              </a:buClr>
              <a:buSzPts val="1100"/>
              <a:buFont typeface="Arial"/>
              <a:buNone/>
            </a:pPr>
            <a:r>
              <a:rPr lang="en-US" b="0" dirty="0"/>
              <a:t>If these foundational, positive conditions for learning aren’t in place, all the other tiers of support are more difficult to put in place. Creating foundational supports requires schools and health providers working together to create physically and emotionally healthy school environments that support the health and well-being of students, families, and staff.  </a:t>
            </a:r>
            <a:endParaRPr b="0"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5"/>
        <p:cNvGrpSpPr/>
        <p:nvPr/>
      </p:nvGrpSpPr>
      <p:grpSpPr>
        <a:xfrm>
          <a:off x="0" y="0"/>
          <a:ext cx="0" cy="0"/>
          <a:chOff x="0" y="0"/>
          <a:chExt cx="0" cy="0"/>
        </a:xfrm>
      </p:grpSpPr>
      <p:pic>
        <p:nvPicPr>
          <p:cNvPr id="16" name="Google Shape;16;p2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4"/>
          <p:cNvSpPr/>
          <p:nvPr/>
        </p:nvSpPr>
        <p:spPr>
          <a:xfrm>
            <a:off x="0" y="0"/>
            <a:ext cx="12192000" cy="6858000"/>
          </a:xfrm>
          <a:prstGeom prst="rect">
            <a:avLst/>
          </a:prstGeom>
          <a:solidFill>
            <a:schemeClr val="dk2">
              <a:alpha val="8117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4"/>
          <p:cNvSpPr txBox="1">
            <a:spLocks noGrp="1"/>
          </p:cNvSpPr>
          <p:nvPr>
            <p:ph type="ctrTitle"/>
          </p:nvPr>
        </p:nvSpPr>
        <p:spPr>
          <a:xfrm>
            <a:off x="551725" y="2344738"/>
            <a:ext cx="10116275" cy="15081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subTitle" idx="1"/>
          </p:nvPr>
        </p:nvSpPr>
        <p:spPr>
          <a:xfrm>
            <a:off x="551725" y="4037538"/>
            <a:ext cx="101162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4" descr="TEAMS logo: Enhancing School Health Services, from the American Academy of Pediatrics"/>
          <p:cNvPicPr preferRelativeResize="0"/>
          <p:nvPr/>
        </p:nvPicPr>
        <p:blipFill rotWithShape="1">
          <a:blip r:embed="rId3">
            <a:alphaModFix/>
          </a:blip>
          <a:srcRect/>
          <a:stretch/>
        </p:blipFill>
        <p:spPr>
          <a:xfrm>
            <a:off x="551725" y="324130"/>
            <a:ext cx="3123594" cy="1119288"/>
          </a:xfrm>
          <a:prstGeom prst="rect">
            <a:avLst/>
          </a:prstGeom>
          <a:noFill/>
          <a:ln>
            <a:noFill/>
          </a:ln>
        </p:spPr>
      </p:pic>
      <p:cxnSp>
        <p:nvCxnSpPr>
          <p:cNvPr id="21" name="Google Shape;21;p24"/>
          <p:cNvCxnSpPr/>
          <p:nvPr/>
        </p:nvCxnSpPr>
        <p:spPr>
          <a:xfrm>
            <a:off x="424405" y="1562582"/>
            <a:ext cx="11343190" cy="0"/>
          </a:xfrm>
          <a:prstGeom prst="straightConnector1">
            <a:avLst/>
          </a:prstGeom>
          <a:noFill/>
          <a:ln w="31750" cap="rnd" cmpd="sng">
            <a:solidFill>
              <a:schemeClr val="accent3"/>
            </a:solidFill>
            <a:prstDash val="solid"/>
            <a:round/>
            <a:headEnd type="none" w="sm" len="sm"/>
            <a:tailEnd type="none" w="sm" len="sm"/>
          </a:ln>
        </p:spPr>
      </p:cxnSp>
      <p:pic>
        <p:nvPicPr>
          <p:cNvPr id="22" name="Google Shape;22;p24" descr="American Academy of Pediatrics logo"/>
          <p:cNvPicPr preferRelativeResize="0"/>
          <p:nvPr/>
        </p:nvPicPr>
        <p:blipFill rotWithShape="1">
          <a:blip r:embed="rId4">
            <a:alphaModFix/>
          </a:blip>
          <a:srcRect/>
          <a:stretch/>
        </p:blipFill>
        <p:spPr>
          <a:xfrm>
            <a:off x="8031419" y="294255"/>
            <a:ext cx="3493988" cy="1137889"/>
          </a:xfrm>
          <a:prstGeom prst="rect">
            <a:avLst/>
          </a:prstGeom>
          <a:noFill/>
          <a:ln>
            <a:noFill/>
          </a:ln>
        </p:spPr>
      </p:pic>
      <p:sp>
        <p:nvSpPr>
          <p:cNvPr id="23" name="Google Shape;23;p24"/>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28" name="Google Shape;28;p2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9" name="Google Shape;29;p2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2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2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26"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37" name="Google Shape;37;p26"/>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8" name="Google Shape;38;p26"/>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6"/>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6"/>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6"/>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large photo">
  <p:cSld name="Content with large photo">
    <p:spTree>
      <p:nvGrpSpPr>
        <p:cNvPr id="1" name="Shape 43"/>
        <p:cNvGrpSpPr/>
        <p:nvPr/>
      </p:nvGrpSpPr>
      <p:grpSpPr>
        <a:xfrm>
          <a:off x="0" y="0"/>
          <a:ext cx="0" cy="0"/>
          <a:chOff x="0" y="0"/>
          <a:chExt cx="0" cy="0"/>
        </a:xfrm>
      </p:grpSpPr>
      <p:sp>
        <p:nvSpPr>
          <p:cNvPr id="44" name="Google Shape;44;p28"/>
          <p:cNvSpPr>
            <a:spLocks noGrp="1"/>
          </p:cNvSpPr>
          <p:nvPr>
            <p:ph type="pic" idx="2"/>
          </p:nvPr>
        </p:nvSpPr>
        <p:spPr>
          <a:xfrm>
            <a:off x="5181600" y="0"/>
            <a:ext cx="7010400" cy="6210299"/>
          </a:xfrm>
          <a:prstGeom prst="rect">
            <a:avLst/>
          </a:prstGeom>
          <a:noFill/>
          <a:ln>
            <a:noFill/>
          </a:ln>
        </p:spPr>
      </p:sp>
      <p:pic>
        <p:nvPicPr>
          <p:cNvPr id="45" name="Google Shape;45;p28"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6" name="Google Shape;46;p28"/>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7" name="Google Shape;47;p28"/>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28"/>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28"/>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28"/>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28"/>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logo footer">
  <p:cSld name="Blank with logo footer">
    <p:spTree>
      <p:nvGrpSpPr>
        <p:cNvPr id="1" name="Shape 54"/>
        <p:cNvGrpSpPr/>
        <p:nvPr/>
      </p:nvGrpSpPr>
      <p:grpSpPr>
        <a:xfrm>
          <a:off x="0" y="0"/>
          <a:ext cx="0" cy="0"/>
          <a:chOff x="0" y="0"/>
          <a:chExt cx="0" cy="0"/>
        </a:xfrm>
      </p:grpSpPr>
      <p:pic>
        <p:nvPicPr>
          <p:cNvPr id="55" name="Google Shape;55;p27"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56" name="Google Shape;56;p27"/>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7" name="Google Shape;57;p27"/>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27"/>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27"/>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27"/>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2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Font typeface="Arial"/>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 name="Google Shape;68;p29"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69" name="Google Shape;69;p29"/>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0" name="Google Shape;70;p29"/>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29"/>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9"/>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9"/>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9"/>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3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1" name="Google Shape;81;p31"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82" name="Google Shape;82;p31"/>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3" name="Google Shape;83;p31"/>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31"/>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1"/>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31"/>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3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a:spLocks noGrp="1"/>
          </p:cNvSpPr>
          <p:nvPr>
            <p:ph type="pic" idx="2"/>
          </p:nvPr>
        </p:nvSpPr>
        <p:spPr>
          <a:xfrm>
            <a:off x="5181600" y="457201"/>
            <a:ext cx="6867297" cy="5411788"/>
          </a:xfrm>
          <a:prstGeom prst="rect">
            <a:avLst/>
          </a:prstGeom>
          <a:noFill/>
          <a:ln>
            <a:noFill/>
          </a:ln>
        </p:spPr>
      </p:sp>
      <p:sp>
        <p:nvSpPr>
          <p:cNvPr id="91" name="Google Shape;91;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2" name="Google Shape;92;p32"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93" name="Google Shape;93;p32"/>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94" name="Google Shape;94;p32"/>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32"/>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2"/>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2"/>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2"/>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7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7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97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ttendanceworks.org/chronic-absence/addressing-chronic-absence/3-tiers-of-interven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future-ed.org/attendance-playboo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ttendanceworks.org/chronic-absence/addressing-chronic-absence/3-tiers-of-interven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attendanceworks.org/chronic-absence/addressing-chronic-absence/3-tiers-of-interven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attendanceworks.org/chronic-absence/addressing-chronic-absence/3-tiers-of-interven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542/peds.2018-364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schoolnurselink.com/connect-to-a-health-pla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www.attendanceworks.org/chronic-absence/addressing-chronic-absence/3-tiers-of-intervention/" TargetMode="External"/><Relationship Id="rId13" Type="http://schemas.openxmlformats.org/officeDocument/2006/relationships/hyperlink" Target="https://www.attendanceworks.org/using-chronic-absence-to-map-interrupted-schooling-instructional-loss-and-educational-inequity/" TargetMode="External"/><Relationship Id="rId3" Type="http://schemas.openxmlformats.org/officeDocument/2006/relationships/hyperlink" Target="https://www.aapd.org/contentassets/8f14adce3f754068b2bea900367c09d6/stateoflittleteeth.2ndedition.pdf" TargetMode="External"/><Relationship Id="rId7" Type="http://schemas.openxmlformats.org/officeDocument/2006/relationships/hyperlink" Target="https://www.apa.org/monitor/2022/01/special-childrens-mental-health" TargetMode="External"/><Relationship Id="rId12" Type="http://schemas.openxmlformats.org/officeDocument/2006/relationships/hyperlink" Target="https://www.attendanceworks.org/using-chronic-absence-data-to-improve-conditions-for-lear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ublications.aap.org/pediatrics/article/143/2/e20183648/37326/The-Link-Between-School-Attendance-and-Good-Health?autologincheck=redirected" TargetMode="External"/><Relationship Id="rId11" Type="http://schemas.openxmlformats.org/officeDocument/2006/relationships/hyperlink" Target="https://docs.google.com/spreadsheets/d/1lqy1Q6aa10QOXVKLTfdoCgnqC-I0qDCR/edit#gid=1320118484" TargetMode="External"/><Relationship Id="rId5" Type="http://schemas.openxmlformats.org/officeDocument/2006/relationships/hyperlink" Target="https://publications.aap.org/pediatrics/article/137/6/e20160852/52405/Role-of-the-School-Nurse-in-Providing-School" TargetMode="External"/><Relationship Id="rId10" Type="http://schemas.openxmlformats.org/officeDocument/2006/relationships/hyperlink" Target="https://www.attendanceworks.org/portraits-of-change/" TargetMode="External"/><Relationship Id="rId4" Type="http://schemas.openxmlformats.org/officeDocument/2006/relationships/hyperlink" Target="https://publications.aap.org/pediatrics/article/148/4/e2021053758/183284/School-Based-Health-Centers-and-Pediatric-Practice?autologincheck=redirected" TargetMode="External"/><Relationship Id="rId9" Type="http://schemas.openxmlformats.org/officeDocument/2006/relationships/hyperlink" Target="https://www.attendanceworks.org/monitoring-data-matters-even-more-a-review-of-state-attendance-data-policy-and-practice-in-school-year-2022-23/"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kff.org/other/issue-brief/the-landscape-of-school-based-mental-health-services/" TargetMode="External"/><Relationship Id="rId3" Type="http://schemas.openxmlformats.org/officeDocument/2006/relationships/hyperlink" Target="https://www.attendanceworks.org/mapping-the-early-attendance-gap/" TargetMode="External"/><Relationship Id="rId7" Type="http://schemas.openxmlformats.org/officeDocument/2006/relationships/hyperlink" Target="https://new.every1graduates.org/wp-content/uploads/2012/05/FINALChronicAbsenteeismReport_May16.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uture-ed.org/attendance-playbook/" TargetMode="External"/><Relationship Id="rId11" Type="http://schemas.openxmlformats.org/officeDocument/2006/relationships/image" Target="../media/image5.png"/><Relationship Id="rId5" Type="http://schemas.openxmlformats.org/officeDocument/2006/relationships/hyperlink" Target="https://www.cdc.gov/childrensmentalhealth/data.html" TargetMode="External"/><Relationship Id="rId10" Type="http://schemas.openxmlformats.org/officeDocument/2006/relationships/hyperlink" Target="https://onlinelibrary.wiley.com/doi/10.1111/j.1746-1561.2008.00290.x" TargetMode="External"/><Relationship Id="rId4" Type="http://schemas.openxmlformats.org/officeDocument/2006/relationships/hyperlink" Target="https://www.cdc.gov/teenpregnancy/about/index.htm" TargetMode="External"/><Relationship Id="rId9" Type="http://schemas.openxmlformats.org/officeDocument/2006/relationships/hyperlink" Target="https://healthyschoolscampaign.org/wp-content/uploads/2017/02/Addressing_Health-Related_Chronic_Absenteeism_Toolkit_for_Action_Full.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uepc.utah.edu/our-work/chronic-absenteeism/" TargetMode="External"/><Relationship Id="rId3" Type="http://schemas.openxmlformats.org/officeDocument/2006/relationships/hyperlink" Target="https://nam.edu/vital-signs-for-pediatric-health-chronic-absenteeism/" TargetMode="External"/><Relationship Id="rId7" Type="http://schemas.openxmlformats.org/officeDocument/2006/relationships/hyperlink" Target="https://datasparkri.org/chronic-absence-kinder" TargetMode="External"/><Relationship Id="rId2" Type="http://schemas.openxmlformats.org/officeDocument/2006/relationships/hyperlink" Target="https://onlinelibrary.wiley.com/doi/10.1111/j.1746-1561.2011.00640.x" TargetMode="External"/><Relationship Id="rId1" Type="http://schemas.openxmlformats.org/officeDocument/2006/relationships/slideLayout" Target="../slideLayouts/slideLayout2.xml"/><Relationship Id="rId6" Type="http://schemas.openxmlformats.org/officeDocument/2006/relationships/hyperlink" Target="https://consortium.uchicago.edu/publications/preschool-attendance-chicago-public-schools-relationships-learning-outcomes-and-reaso-0" TargetMode="External"/><Relationship Id="rId5" Type="http://schemas.openxmlformats.org/officeDocument/2006/relationships/hyperlink" Target="https://www.nccp.org/publication/childhood-and-intergenerational-poverty/" TargetMode="External"/><Relationship Id="rId4" Type="http://schemas.openxmlformats.org/officeDocument/2006/relationships/hyperlink" Target="https://www.nccp.org/wp-content/uploads/2008/09/text_837.pdf" TargetMode="Externa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attendanceworks.org/using-chronic-absence-to-map-interrupted-schooling-instructional-loss-and-educational-inequit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docs.google.com/spreadsheets/d/1lqy1Q6aa10QOXVKLTfdoCgnqC-I0qDCR/edit#gid=1320118484" TargetMode="External"/><Relationship Id="rId4" Type="http://schemas.openxmlformats.org/officeDocument/2006/relationships/hyperlink" Target="https://www.attendanceworks.org/monitoring-data-matters-even-more-a-review-of-state-attendance-data-policy-and-practice-in-school-year-2022-2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nccp.org/wp-content/uploads/2008/09/text_837.pdf" TargetMode="External"/><Relationship Id="rId3" Type="http://schemas.openxmlformats.org/officeDocument/2006/relationships/hyperlink" Target="https://healthyschoolscampaign.org/wp-content/uploads/2017/02/Addressing_Health-Related_Chronic_Absenteeism_Toolkit_for_Action_Full.pdf" TargetMode="External"/><Relationship Id="rId7" Type="http://schemas.openxmlformats.org/officeDocument/2006/relationships/hyperlink" Target="https://new.every1graduates.org/wp-content/uploads/2012/05/FINALChronicAbsenteeismReport_May16.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datasparkri.org/chronic-absence-kinder" TargetMode="External"/><Relationship Id="rId11" Type="http://schemas.openxmlformats.org/officeDocument/2006/relationships/image" Target="../media/image5.png"/><Relationship Id="rId5" Type="http://schemas.openxmlformats.org/officeDocument/2006/relationships/hyperlink" Target="http://www.ncbi.nlm.nih.gov/pubmed/18336682" TargetMode="External"/><Relationship Id="rId10" Type="http://schemas.openxmlformats.org/officeDocument/2006/relationships/hyperlink" Target="https://daqy2hvnfszx3.cloudfront/" TargetMode="External"/><Relationship Id="rId4" Type="http://schemas.openxmlformats.org/officeDocument/2006/relationships/hyperlink" Target="https://doi.org/10.31478/202306c" TargetMode="External"/><Relationship Id="rId9" Type="http://schemas.openxmlformats.org/officeDocument/2006/relationships/hyperlink" Target="https://files.eric.ed.gov/fulltext/ED553158.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nlinelibrary.wiley.com/doi/10.1111/j.1746-1561.2011.00640.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nccp.org/publication/childhood-and-intergenerational-povert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ttendanceworks.org/portraits-of-chang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healthyschoolscampaign.org/resources/single/addressing-the-health-related-causes-of-chronic-absenteeism-a-toolkit-for-actio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www.aapd.org/contentassets/8f14adce3f754068b2bea900367c09d6/stateoflittleteeth.2ndedition.pdf" TargetMode="External"/><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hyperlink" Target="https://www.apa.org/monitor/2022/01/special-childrens-mental-health" TargetMode="External"/><Relationship Id="rId1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hyperlink" Target="https://www.kff.org/other/issue-brief/the-landscape-of-school-based-mental-health-services/"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hyperlink" Target="https://www.cdc.gov/teenpregnancy/about/index.htm" TargetMode="External"/><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hyperlink" Target="https://www.cdc.gov/childrensmentalhealth/dat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attendanceworks.org/using-chronic-absence-data-to-improve-conditions-for-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50" y="2354350"/>
            <a:ext cx="12192000" cy="204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a:t>Addressing </a:t>
            </a: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Chronic Absen</a:t>
            </a:r>
            <a:r>
              <a:rPr lang="en-US"/>
              <a:t>teeism from School</a:t>
            </a:r>
          </a:p>
        </p:txBody>
      </p:sp>
      <p:sp>
        <p:nvSpPr>
          <p:cNvPr id="105" name="Google Shape;105;p1"/>
          <p:cNvSpPr txBox="1">
            <a:spLocks noGrp="1"/>
          </p:cNvSpPr>
          <p:nvPr>
            <p:ph type="subTitle" idx="1"/>
          </p:nvPr>
        </p:nvSpPr>
        <p:spPr>
          <a:xfrm>
            <a:off x="0" y="4107656"/>
            <a:ext cx="12191949" cy="1948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lt1"/>
              </a:buClr>
              <a:buSzPts val="2400"/>
              <a:buNone/>
            </a:pPr>
            <a:endParaRPr/>
          </a:p>
          <a:p>
            <a:pPr marL="0" lvl="0" indent="0" algn="ctr" rtl="0">
              <a:lnSpc>
                <a:spcPct val="90000"/>
              </a:lnSpc>
              <a:spcBef>
                <a:spcPts val="1000"/>
              </a:spcBef>
              <a:spcAft>
                <a:spcPts val="0"/>
              </a:spcAft>
              <a:buSzPts val="2400"/>
              <a:buNone/>
            </a:pPr>
            <a:r>
              <a:rPr lang="en-US"/>
              <a:t>  </a:t>
            </a:r>
            <a:r>
              <a:rPr lang="en-US" sz="3600" b="1"/>
              <a:t>Learning Burst</a:t>
            </a:r>
            <a:endParaRPr/>
          </a:p>
        </p:txBody>
      </p:sp>
      <p:sp>
        <p:nvSpPr>
          <p:cNvPr id="106" name="Google Shape;106;p1"/>
          <p:cNvSpPr txBox="1"/>
          <p:nvPr/>
        </p:nvSpPr>
        <p:spPr>
          <a:xfrm>
            <a:off x="648000" y="5526750"/>
            <a:ext cx="10896000" cy="808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500"/>
              <a:buFont typeface="Arial"/>
              <a:buNone/>
            </a:pPr>
            <a:r>
              <a:rPr lang="en-US" sz="1500" b="0" i="1" u="none" strike="noStrike" cap="none">
                <a:solidFill>
                  <a:srgbClr val="FFFFFF"/>
                </a:solidFill>
                <a:latin typeface="Alegreya Sans"/>
                <a:ea typeface="Alegreya Sans"/>
                <a:cs typeface="Alegreya Sans"/>
                <a:sym typeface="Alegreya Sans"/>
              </a:rPr>
              <a:t>This resource was supported by Cooperative Agreement Number NU38OT000282, funded by the Healthy Schools Branch - Centers for Disease Control and Prevention. Its contents are solely the responsibility of the American Academy of Pediatrics and do not necessarily represent the official views of the Centers for Disease Control and Prevention of the Department of Health and Human Services.</a:t>
            </a:r>
            <a:endParaRPr sz="2800" b="1" i="0" u="none" strike="noStrike" cap="none">
              <a:solidFill>
                <a:srgbClr val="FFFFFF"/>
              </a:solidFill>
              <a:latin typeface="Calibri"/>
              <a:ea typeface="Calibri"/>
              <a:cs typeface="Calibri"/>
              <a:sym typeface="Calibri"/>
            </a:endParaRPr>
          </a:p>
        </p:txBody>
      </p:sp>
      <p:sp>
        <p:nvSpPr>
          <p:cNvPr id="107" name="Google Shape;107;p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3" name="Picture 2" descr="A close-up of a logo&#10;&#10;Description automatically generated">
            <a:extLst>
              <a:ext uri="{FF2B5EF4-FFF2-40B4-BE49-F238E27FC236}">
                <a16:creationId xmlns:a16="http://schemas.microsoft.com/office/drawing/2014/main" id="{CDD261F7-ADBD-BDBF-A0DB-10BB32E48E1B}"/>
              </a:ext>
            </a:extLst>
          </p:cNvPr>
          <p:cNvPicPr>
            <a:picLocks noChangeAspect="1"/>
          </p:cNvPicPr>
          <p:nvPr/>
        </p:nvPicPr>
        <p:blipFill>
          <a:blip r:embed="rId3"/>
          <a:stretch>
            <a:fillRect/>
          </a:stretch>
        </p:blipFill>
        <p:spPr>
          <a:xfrm>
            <a:off x="5046246" y="445308"/>
            <a:ext cx="1882888" cy="911222"/>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200">
                <a:latin typeface="Calibri" panose="020F0502020204030204" pitchFamily="34" charset="0"/>
                <a:cs typeface="Calibri" panose="020F0502020204030204" pitchFamily="34" charset="0"/>
              </a:rPr>
              <a:t>Improving Attendance Requires A Multi-tiered System of Support </a:t>
            </a:r>
            <a:endParaRPr>
              <a:latin typeface="Calibri" panose="020F0502020204030204" pitchFamily="34" charset="0"/>
              <a:cs typeface="Calibri" panose="020F0502020204030204" pitchFamily="34" charset="0"/>
            </a:endParaRPr>
          </a:p>
        </p:txBody>
      </p:sp>
      <p:grpSp>
        <p:nvGrpSpPr>
          <p:cNvPr id="224" name="Google Shape;224;p10"/>
          <p:cNvGrpSpPr/>
          <p:nvPr/>
        </p:nvGrpSpPr>
        <p:grpSpPr>
          <a:xfrm>
            <a:off x="2747593" y="2021670"/>
            <a:ext cx="6335880" cy="2902238"/>
            <a:chOff x="13" y="424171"/>
            <a:chExt cx="8119800" cy="3719388"/>
          </a:xfrm>
        </p:grpSpPr>
        <p:sp>
          <p:nvSpPr>
            <p:cNvPr id="225" name="Google Shape;225;p10"/>
            <p:cNvSpPr txBox="1"/>
            <p:nvPr/>
          </p:nvSpPr>
          <p:spPr>
            <a:xfrm>
              <a:off x="2711892" y="424171"/>
              <a:ext cx="2729400" cy="694033"/>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40404F"/>
                </a:buClr>
                <a:buSzPts val="2200"/>
                <a:buFont typeface="Calibri"/>
                <a:buNone/>
              </a:pPr>
              <a:endParaRPr sz="1600" b="0" i="0" u="none" strike="noStrike" cap="none">
                <a:solidFill>
                  <a:srgbClr val="F2F2F2"/>
                </a:solidFill>
                <a:latin typeface="Calibri" panose="020F0502020204030204" pitchFamily="34" charset="0"/>
                <a:ea typeface="Gill Sans"/>
                <a:cs typeface="Calibri" panose="020F0502020204030204" pitchFamily="34" charset="0"/>
                <a:sym typeface="Gill Sans"/>
              </a:endParaRPr>
            </a:p>
            <a:p>
              <a:pPr marL="0" marR="0" lvl="0" indent="0" algn="ctr" rtl="0">
                <a:lnSpc>
                  <a:spcPct val="90000"/>
                </a:lnSpc>
                <a:spcBef>
                  <a:spcPts val="0"/>
                </a:spcBef>
                <a:spcAft>
                  <a:spcPts val="0"/>
                </a:spcAft>
                <a:buClr>
                  <a:srgbClr val="F2F2F2"/>
                </a:buClr>
                <a:buSzPts val="22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Tier 3</a:t>
              </a:r>
              <a:endParaRPr sz="1600" b="1" i="0" u="none" strike="noStrike" cap="none">
                <a:solidFill>
                  <a:srgbClr val="F2F2F2"/>
                </a:solidFill>
                <a:latin typeface="Calibri" panose="020F0502020204030204" pitchFamily="34" charset="0"/>
                <a:ea typeface="Gill Sans"/>
                <a:cs typeface="Calibri" panose="020F0502020204030204" pitchFamily="34" charset="0"/>
                <a:sym typeface="Gill Sans"/>
              </a:endParaRPr>
            </a:p>
            <a:p>
              <a:pPr marL="0" marR="0" lvl="0" indent="0" algn="ctr" rtl="0">
                <a:lnSpc>
                  <a:spcPct val="90000"/>
                </a:lnSpc>
                <a:spcBef>
                  <a:spcPts val="0"/>
                </a:spcBef>
                <a:spcAft>
                  <a:spcPts val="0"/>
                </a:spcAft>
                <a:buClr>
                  <a:srgbClr val="F2F2F2"/>
                </a:buClr>
                <a:buSzPts val="22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Intensive</a:t>
              </a:r>
              <a:b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b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Intervention </a:t>
              </a:r>
              <a:endParaRPr sz="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90000"/>
                </a:lnSpc>
                <a:spcBef>
                  <a:spcPts val="0"/>
                </a:spcBef>
                <a:spcAft>
                  <a:spcPts val="0"/>
                </a:spcAft>
                <a:buClr>
                  <a:srgbClr val="F2F2F2"/>
                </a:buClr>
                <a:buSzPts val="2200"/>
                <a:buFont typeface="Calibri"/>
                <a:buNone/>
              </a:pPr>
              <a:endParaRPr sz="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90000"/>
                </a:lnSpc>
                <a:spcBef>
                  <a:spcPts val="0"/>
                </a:spcBef>
                <a:spcAft>
                  <a:spcPts val="0"/>
                </a:spcAft>
                <a:buClr>
                  <a:srgbClr val="F2F2F2"/>
                </a:buClr>
                <a:buSzPts val="2200"/>
                <a:buFont typeface="Calibri"/>
                <a:buNone/>
              </a:pPr>
              <a:endParaRPr sz="8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6" name="Google Shape;226;p10"/>
            <p:cNvSpPr/>
            <p:nvPr/>
          </p:nvSpPr>
          <p:spPr>
            <a:xfrm>
              <a:off x="1354652" y="1376102"/>
              <a:ext cx="5386500" cy="1367100"/>
            </a:xfrm>
            <a:prstGeom prst="trapezoid">
              <a:avLst>
                <a:gd name="adj" fmla="val 97987"/>
              </a:avLst>
            </a:prstGeom>
            <a:solidFill>
              <a:srgbClr val="6D9EEB"/>
            </a:solidFill>
            <a:ln w="38100" cap="flat" cmpd="sng">
              <a:solidFill>
                <a:schemeClr val="lt1"/>
              </a:solidFill>
              <a:prstDash val="solid"/>
              <a:round/>
              <a:headEnd type="none" w="sm" len="sm"/>
              <a:tailEnd type="none" w="sm" len="sm"/>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7" name="Google Shape;227;p10"/>
            <p:cNvSpPr txBox="1"/>
            <p:nvPr/>
          </p:nvSpPr>
          <p:spPr>
            <a:xfrm>
              <a:off x="2605325" y="1825722"/>
              <a:ext cx="2885100" cy="650400"/>
            </a:xfrm>
            <a:prstGeom prst="rect">
              <a:avLst/>
            </a:prstGeom>
            <a:noFill/>
            <a:ln>
              <a:noFill/>
            </a:ln>
          </p:spPr>
          <p:txBody>
            <a:bodyPr spcFirstLastPara="1" wrap="square" lIns="31750" tIns="31750" rIns="31750" bIns="31750" anchor="ctr" anchorCtr="0">
              <a:noAutofit/>
            </a:bodyPr>
            <a:lstStyle/>
            <a:p>
              <a:pPr marL="0" marR="0" lvl="0" indent="0" algn="ctr" rtl="0">
                <a:lnSpc>
                  <a:spcPct val="90000"/>
                </a:lnSpc>
                <a:spcBef>
                  <a:spcPts val="0"/>
                </a:spcBef>
                <a:spcAft>
                  <a:spcPts val="0"/>
                </a:spcAft>
                <a:buClr>
                  <a:srgbClr val="F2F2F2"/>
                </a:buClr>
                <a:buSzPts val="25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Tier 2 </a:t>
              </a:r>
              <a:endParaRPr sz="1600" b="1" i="0" u="none" strike="noStrike" cap="none">
                <a:solidFill>
                  <a:srgbClr val="F2F2F2"/>
                </a:solidFill>
                <a:latin typeface="Calibri" panose="020F0502020204030204" pitchFamily="34" charset="0"/>
                <a:ea typeface="Gill Sans"/>
                <a:cs typeface="Calibri" panose="020F0502020204030204" pitchFamily="34" charset="0"/>
                <a:sym typeface="Gill Sans"/>
              </a:endParaRPr>
            </a:p>
            <a:p>
              <a:pPr marL="0" marR="0" lvl="0" indent="0" algn="ctr" rtl="0">
                <a:lnSpc>
                  <a:spcPct val="90000"/>
                </a:lnSpc>
                <a:spcBef>
                  <a:spcPts val="0"/>
                </a:spcBef>
                <a:spcAft>
                  <a:spcPts val="0"/>
                </a:spcAft>
                <a:buClr>
                  <a:srgbClr val="F2F2F2"/>
                </a:buClr>
                <a:buSzPts val="25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Early Intervention</a:t>
              </a:r>
              <a:r>
                <a:rPr lang="en-US" sz="1900" b="1" i="0" u="none" strike="noStrike" cap="none">
                  <a:solidFill>
                    <a:srgbClr val="F2F2F2"/>
                  </a:solidFill>
                  <a:latin typeface="Calibri" panose="020F0502020204030204" pitchFamily="34" charset="0"/>
                  <a:ea typeface="Gill Sans"/>
                  <a:cs typeface="Calibri" panose="020F0502020204030204" pitchFamily="34" charset="0"/>
                  <a:sym typeface="Gill Sans"/>
                </a:rPr>
                <a:t>                         </a:t>
              </a:r>
              <a:endParaRPr sz="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F2F2F2"/>
                </a:buClr>
                <a:buSzPts val="2500"/>
                <a:buFont typeface="Calibri"/>
                <a:buNone/>
              </a:pPr>
              <a:endParaRPr sz="8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8" name="Google Shape;228;p10"/>
            <p:cNvSpPr/>
            <p:nvPr/>
          </p:nvSpPr>
          <p:spPr>
            <a:xfrm>
              <a:off x="13" y="2767459"/>
              <a:ext cx="8119800" cy="1376100"/>
            </a:xfrm>
            <a:prstGeom prst="trapezoid">
              <a:avLst>
                <a:gd name="adj" fmla="val 97987"/>
              </a:avLst>
            </a:prstGeom>
            <a:solidFill>
              <a:srgbClr val="3B78D8"/>
            </a:solidFill>
            <a:ln w="38100" cap="flat" cmpd="sng">
              <a:solidFill>
                <a:schemeClr val="lt1"/>
              </a:solidFill>
              <a:prstDash val="solid"/>
              <a:round/>
              <a:headEnd type="none" w="sm" len="sm"/>
              <a:tailEnd type="none" w="sm" len="sm"/>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29" name="Google Shape;229;p10"/>
            <p:cNvSpPr txBox="1"/>
            <p:nvPr/>
          </p:nvSpPr>
          <p:spPr>
            <a:xfrm>
              <a:off x="1420973" y="3063969"/>
              <a:ext cx="5277900" cy="773400"/>
            </a:xfrm>
            <a:prstGeom prst="rect">
              <a:avLst/>
            </a:prstGeom>
            <a:solidFill>
              <a:srgbClr val="3B78D8"/>
            </a:solidFill>
            <a:ln>
              <a:noFill/>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Clr>
                  <a:srgbClr val="F2F2F2"/>
                </a:buClr>
                <a:buSzPts val="25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Tier 1</a:t>
              </a:r>
              <a:endParaRPr sz="1600" b="1" i="0" u="none" strike="noStrike" cap="none">
                <a:solidFill>
                  <a:srgbClr val="F2F2F2"/>
                </a:solidFill>
                <a:latin typeface="Calibri" panose="020F0502020204030204" pitchFamily="34" charset="0"/>
                <a:ea typeface="Gill Sans"/>
                <a:cs typeface="Calibri" panose="020F0502020204030204" pitchFamily="34" charset="0"/>
                <a:sym typeface="Gill Sans"/>
              </a:endParaRPr>
            </a:p>
            <a:p>
              <a:pPr marL="0" marR="0" lvl="0" indent="0" algn="ctr" rtl="0">
                <a:lnSpc>
                  <a:spcPct val="100000"/>
                </a:lnSpc>
                <a:spcBef>
                  <a:spcPts val="0"/>
                </a:spcBef>
                <a:spcAft>
                  <a:spcPts val="0"/>
                </a:spcAft>
                <a:buClr>
                  <a:srgbClr val="F2F2F2"/>
                </a:buClr>
                <a:buSzPts val="25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Universal Prevention</a:t>
              </a:r>
              <a:endParaRPr sz="1600" b="1" i="0" u="none" strike="noStrike" cap="none">
                <a:solidFill>
                  <a:srgbClr val="F2F2F2"/>
                </a:solidFill>
                <a:latin typeface="Calibri" panose="020F0502020204030204" pitchFamily="34" charset="0"/>
                <a:ea typeface="Gill Sans"/>
                <a:cs typeface="Calibri" panose="020F0502020204030204" pitchFamily="34" charset="0"/>
                <a:sym typeface="Gill Sans"/>
              </a:endParaRPr>
            </a:p>
          </p:txBody>
        </p:sp>
      </p:grpSp>
      <p:sp>
        <p:nvSpPr>
          <p:cNvPr id="230" name="Google Shape;230;p10"/>
          <p:cNvSpPr/>
          <p:nvPr/>
        </p:nvSpPr>
        <p:spPr>
          <a:xfrm>
            <a:off x="4850560" y="1690688"/>
            <a:ext cx="2129700" cy="1073700"/>
          </a:xfrm>
          <a:prstGeom prst="trapezoid">
            <a:avLst>
              <a:gd name="adj" fmla="val 97987"/>
            </a:avLst>
          </a:prstGeom>
          <a:solidFill>
            <a:srgbClr val="78A5C5"/>
          </a:solidFill>
          <a:ln w="38100" cap="flat" cmpd="sng">
            <a:solidFill>
              <a:schemeClr val="lt1"/>
            </a:solidFill>
            <a:prstDash val="solid"/>
            <a:round/>
            <a:headEnd type="none" w="sm" len="sm"/>
            <a:tailEnd type="none" w="sm" len="sm"/>
          </a:ln>
          <a:effectLst>
            <a:outerShdw blurRad="40000" dist="20000" dir="5400000" rotWithShape="0">
              <a:srgbClr val="000000">
                <a:alpha val="3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1" name="Google Shape;231;p10"/>
          <p:cNvSpPr txBox="1"/>
          <p:nvPr/>
        </p:nvSpPr>
        <p:spPr>
          <a:xfrm>
            <a:off x="4850560" y="2071517"/>
            <a:ext cx="2129751" cy="541554"/>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rgbClr val="40404F"/>
              </a:buClr>
              <a:buSzPts val="2200"/>
              <a:buFont typeface="Calibri"/>
              <a:buNone/>
            </a:pPr>
            <a:endParaRPr sz="1600" b="0" i="0" u="none" strike="noStrike" cap="none">
              <a:solidFill>
                <a:srgbClr val="F2F2F2"/>
              </a:solidFill>
              <a:latin typeface="Calibri" panose="020F0502020204030204" pitchFamily="34" charset="0"/>
              <a:ea typeface="Gill Sans"/>
              <a:cs typeface="Calibri" panose="020F0502020204030204" pitchFamily="34" charset="0"/>
              <a:sym typeface="Gill Sans"/>
            </a:endParaRPr>
          </a:p>
          <a:p>
            <a:pPr marL="0" marR="0" lvl="0" indent="0" algn="ctr" rtl="0">
              <a:lnSpc>
                <a:spcPct val="90000"/>
              </a:lnSpc>
              <a:spcBef>
                <a:spcPts val="0"/>
              </a:spcBef>
              <a:spcAft>
                <a:spcPts val="0"/>
              </a:spcAft>
              <a:buClr>
                <a:srgbClr val="F2F2F2"/>
              </a:buClr>
              <a:buSzPts val="22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Tier 3</a:t>
            </a:r>
            <a:endParaRPr sz="1600" b="1" i="0" u="none" strike="noStrike" cap="none">
              <a:solidFill>
                <a:srgbClr val="F2F2F2"/>
              </a:solidFill>
              <a:latin typeface="Calibri" panose="020F0502020204030204" pitchFamily="34" charset="0"/>
              <a:ea typeface="Gill Sans"/>
              <a:cs typeface="Calibri" panose="020F0502020204030204" pitchFamily="34" charset="0"/>
              <a:sym typeface="Gill Sans"/>
            </a:endParaRPr>
          </a:p>
          <a:p>
            <a:pPr marL="0" marR="0" lvl="0" indent="0" algn="ctr" rtl="0">
              <a:lnSpc>
                <a:spcPct val="90000"/>
              </a:lnSpc>
              <a:spcBef>
                <a:spcPts val="0"/>
              </a:spcBef>
              <a:spcAft>
                <a:spcPts val="0"/>
              </a:spcAft>
              <a:buClr>
                <a:srgbClr val="F2F2F2"/>
              </a:buClr>
              <a:buSzPts val="2200"/>
              <a:buFont typeface="Gill Sans"/>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Intensive</a:t>
            </a:r>
            <a:b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b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Intervention </a:t>
            </a:r>
            <a:endParaRPr sz="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90000"/>
              </a:lnSpc>
              <a:spcBef>
                <a:spcPts val="0"/>
              </a:spcBef>
              <a:spcAft>
                <a:spcPts val="0"/>
              </a:spcAft>
              <a:buClr>
                <a:srgbClr val="F2F2F2"/>
              </a:buClr>
              <a:buSzPts val="2200"/>
              <a:buFont typeface="Calibri"/>
              <a:buNone/>
            </a:pPr>
            <a:endParaRPr sz="8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90000"/>
              </a:lnSpc>
              <a:spcBef>
                <a:spcPts val="0"/>
              </a:spcBef>
              <a:spcAft>
                <a:spcPts val="0"/>
              </a:spcAft>
              <a:buClr>
                <a:srgbClr val="F2F2F2"/>
              </a:buClr>
              <a:buSzPts val="2200"/>
              <a:buFont typeface="Calibri"/>
              <a:buNone/>
            </a:pPr>
            <a:endParaRPr sz="8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2" name="Google Shape;232;p10"/>
          <p:cNvSpPr/>
          <p:nvPr/>
        </p:nvSpPr>
        <p:spPr>
          <a:xfrm>
            <a:off x="2738140" y="4936915"/>
            <a:ext cx="6336000" cy="980700"/>
          </a:xfrm>
          <a:prstGeom prst="rect">
            <a:avLst/>
          </a:prstGeom>
          <a:solidFill>
            <a:srgbClr val="3E496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80000"/>
              </a:lnSpc>
              <a:spcBef>
                <a:spcPts val="771"/>
              </a:spcBef>
              <a:spcAft>
                <a:spcPts val="0"/>
              </a:spcAft>
              <a:buClr>
                <a:srgbClr val="000000"/>
              </a:buClr>
              <a:buSzPts val="1400"/>
              <a:buFont typeface="Arial"/>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Foundational Supports </a:t>
            </a:r>
            <a:endParaRPr sz="16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80000"/>
              </a:lnSpc>
              <a:spcBef>
                <a:spcPts val="771"/>
              </a:spcBef>
              <a:spcAft>
                <a:spcPts val="0"/>
              </a:spcAft>
              <a:buClr>
                <a:srgbClr val="000000"/>
              </a:buClr>
              <a:buSzPts val="1400"/>
              <a:buFont typeface="Arial"/>
              <a:buNone/>
            </a:pPr>
            <a:r>
              <a:rPr lang="en-US" sz="1600" b="1" i="0" u="none" strike="noStrike" cap="none">
                <a:solidFill>
                  <a:srgbClr val="F2F2F2"/>
                </a:solidFill>
                <a:latin typeface="Calibri" panose="020F0502020204030204" pitchFamily="34" charset="0"/>
                <a:ea typeface="Gill Sans"/>
                <a:cs typeface="Calibri" panose="020F0502020204030204" pitchFamily="34" charset="0"/>
                <a:sym typeface="Gill Sans"/>
              </a:rPr>
              <a:t>Which Promote Positive Conditions for Learning </a:t>
            </a:r>
            <a:endParaRPr sz="16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3" name="Google Shape;233;p10"/>
          <p:cNvSpPr txBox="1"/>
          <p:nvPr/>
        </p:nvSpPr>
        <p:spPr>
          <a:xfrm>
            <a:off x="2067489" y="6176963"/>
            <a:ext cx="6531118" cy="24618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hlinkClick r:id="rId3"/>
              </a:rPr>
              <a:t>Chronic Absence 3 Tiers of Intervention</a:t>
            </a:r>
            <a:endPar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endParaRPr>
          </a:p>
        </p:txBody>
      </p:sp>
      <p:sp>
        <p:nvSpPr>
          <p:cNvPr id="234" name="Google Shape;234;p10"/>
          <p:cNvSpPr txBox="1"/>
          <p:nvPr/>
        </p:nvSpPr>
        <p:spPr>
          <a:xfrm>
            <a:off x="2056448" y="2127209"/>
            <a:ext cx="32766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rgbClr val="000000"/>
                </a:solidFill>
                <a:latin typeface="Calibri" panose="020F0502020204030204" pitchFamily="34" charset="0"/>
                <a:ea typeface="Gill Sans"/>
                <a:cs typeface="Calibri" panose="020F0502020204030204" pitchFamily="34" charset="0"/>
                <a:sym typeface="Gill Sans"/>
              </a:rPr>
              <a:t>Students Missing 20% or More</a:t>
            </a:r>
            <a:endParaRPr sz="1600" b="1"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35" name="Google Shape;235;p10"/>
          <p:cNvSpPr txBox="1"/>
          <p:nvPr/>
        </p:nvSpPr>
        <p:spPr>
          <a:xfrm>
            <a:off x="1473934" y="3088719"/>
            <a:ext cx="2965744"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Calibri" panose="020F0502020204030204" pitchFamily="34" charset="0"/>
                <a:ea typeface="Gill Sans"/>
                <a:cs typeface="Calibri" panose="020F0502020204030204" pitchFamily="34" charset="0"/>
                <a:sym typeface="Gill Sans"/>
              </a:rPr>
              <a:t>Students Missing 10% - 19%</a:t>
            </a:r>
            <a:endParaRPr sz="1600" b="1"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6" name="Google Shape;236;p10"/>
          <p:cNvSpPr txBox="1"/>
          <p:nvPr/>
        </p:nvSpPr>
        <p:spPr>
          <a:xfrm>
            <a:off x="763068" y="4081504"/>
            <a:ext cx="249250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Calibri" panose="020F0502020204030204" pitchFamily="34" charset="0"/>
                <a:ea typeface="Gill Sans"/>
                <a:cs typeface="Calibri" panose="020F0502020204030204" pitchFamily="34" charset="0"/>
                <a:sym typeface="Gill Sans"/>
              </a:rPr>
              <a:t>All Students and Families</a:t>
            </a:r>
            <a:endParaRPr sz="1600" b="1"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237" name="Google Shape;237;p10"/>
          <p:cNvSpPr txBox="1"/>
          <p:nvPr/>
        </p:nvSpPr>
        <p:spPr>
          <a:xfrm>
            <a:off x="170482" y="5185074"/>
            <a:ext cx="249250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000000"/>
                </a:solidFill>
                <a:latin typeface="Calibri" panose="020F0502020204030204" pitchFamily="34" charset="0"/>
                <a:ea typeface="Gill Sans"/>
                <a:cs typeface="Calibri" panose="020F0502020204030204" pitchFamily="34" charset="0"/>
                <a:sym typeface="Gill Sans"/>
              </a:rPr>
              <a:t>All Students and Families</a:t>
            </a:r>
            <a:endParaRPr sz="1600" b="1"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7FC43774-BC85-DB55-0A1B-6C1DD25EC565}"/>
              </a:ext>
            </a:extLst>
          </p:cNvPr>
          <p:cNvSpPr txBox="1"/>
          <p:nvPr/>
        </p:nvSpPr>
        <p:spPr>
          <a:xfrm>
            <a:off x="4330003" y="6176923"/>
            <a:ext cx="6094140" cy="246221"/>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400"/>
              <a:buFont typeface="Arial"/>
              <a:buNone/>
            </a:pPr>
            <a:r>
              <a:rPr lang="en-US" sz="1000" b="0" i="0" u="none" strike="noStrike" cap="none" dirty="0">
                <a:solidFill>
                  <a:srgbClr val="00B0F0"/>
                </a:solidFill>
                <a:latin typeface="Calibri" panose="020F0502020204030204" pitchFamily="34" charset="0"/>
                <a:ea typeface="Calibri"/>
                <a:cs typeface="Calibri" panose="020F0502020204030204" pitchFamily="34" charset="0"/>
                <a:sym typeface="Calibri"/>
                <a:hlinkClick r:id="rId4"/>
              </a:rPr>
              <a:t>Attendance Playbook: Smart Solutions for Reducing Student Absenteeism Post-Pandemic</a:t>
            </a:r>
            <a:r>
              <a:rPr lang="en-US" sz="1000" b="0" i="0" u="none" strike="noStrike" cap="none" dirty="0">
                <a:solidFill>
                  <a:srgbClr val="00B0F0"/>
                </a:solidFill>
                <a:latin typeface="Calibri" panose="020F0502020204030204" pitchFamily="34" charset="0"/>
                <a:ea typeface="Calibri"/>
                <a:cs typeface="Calibri" panose="020F0502020204030204" pitchFamily="34" charset="0"/>
                <a:sym typeface="Calibri"/>
              </a:rPr>
              <a:t> </a:t>
            </a:r>
          </a:p>
        </p:txBody>
      </p:sp>
      <p:sp>
        <p:nvSpPr>
          <p:cNvPr id="2" name="Rectangle 1">
            <a:extLst>
              <a:ext uri="{FF2B5EF4-FFF2-40B4-BE49-F238E27FC236}">
                <a16:creationId xmlns:a16="http://schemas.microsoft.com/office/drawing/2014/main" id="{B5320265-052C-44B2-457F-DE4CCA64C8E2}"/>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90435342-8F2A-CADF-0014-351B6DBB5588}"/>
              </a:ext>
            </a:extLst>
          </p:cNvPr>
          <p:cNvPicPr>
            <a:picLocks noChangeAspect="1"/>
          </p:cNvPicPr>
          <p:nvPr/>
        </p:nvPicPr>
        <p:blipFill rotWithShape="1">
          <a:blip r:embed="rId5"/>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20"/>
              <a:buNone/>
            </a:pPr>
            <a:r>
              <a:rPr lang="en-US">
                <a:solidFill>
                  <a:schemeClr val="dk1"/>
                </a:solidFill>
              </a:rPr>
              <a:t>Tier 1 Universal Prevention</a:t>
            </a:r>
            <a:endParaRPr/>
          </a:p>
        </p:txBody>
      </p:sp>
      <p:sp>
        <p:nvSpPr>
          <p:cNvPr id="244" name="Google Shape;244;p13"/>
          <p:cNvSpPr txBox="1">
            <a:spLocks noGrp="1"/>
          </p:cNvSpPr>
          <p:nvPr>
            <p:ph type="body" idx="1"/>
          </p:nvPr>
        </p:nvSpPr>
        <p:spPr>
          <a:xfrm>
            <a:off x="838200" y="1563687"/>
            <a:ext cx="10515600" cy="4351200"/>
          </a:xfrm>
          <a:prstGeom prst="rect">
            <a:avLst/>
          </a:prstGeom>
          <a:noFill/>
          <a:ln>
            <a:noFill/>
          </a:ln>
        </p:spPr>
        <p:txBody>
          <a:bodyPr spcFirstLastPara="1" wrap="square" lIns="91425" tIns="45700" rIns="91425" bIns="45700" anchor="t" anchorCtr="0">
            <a:normAutofit lnSpcReduction="10000"/>
          </a:bodyPr>
          <a:lstStyle/>
          <a:p>
            <a:pPr marL="105033" lvl="0" indent="0" algn="l" rtl="0">
              <a:lnSpc>
                <a:spcPct val="90000"/>
              </a:lnSpc>
              <a:spcBef>
                <a:spcPts val="1000"/>
              </a:spcBef>
              <a:spcAft>
                <a:spcPts val="0"/>
              </a:spcAft>
              <a:buSzPts val="1946"/>
              <a:buNone/>
            </a:pPr>
            <a:r>
              <a:rPr lang="en-US" sz="2400" b="1">
                <a:solidFill>
                  <a:srgbClr val="0E5473"/>
                </a:solidFill>
              </a:rPr>
              <a:t>Examples:</a:t>
            </a:r>
          </a:p>
          <a:p>
            <a:pPr marL="457200" lvl="0" indent="-352167" algn="l" rtl="0">
              <a:lnSpc>
                <a:spcPct val="90000"/>
              </a:lnSpc>
              <a:spcBef>
                <a:spcPts val="1000"/>
              </a:spcBef>
              <a:spcAft>
                <a:spcPts val="0"/>
              </a:spcAft>
              <a:buSzPts val="1946"/>
              <a:buFont typeface="Calibri"/>
              <a:buChar char="•"/>
            </a:pPr>
            <a:r>
              <a:rPr lang="en-US">
                <a:solidFill>
                  <a:srgbClr val="0E5473"/>
                </a:solidFill>
              </a:rPr>
              <a:t>Work with main office to ensure staff are being informed of sick related absences. </a:t>
            </a:r>
            <a:endParaRPr/>
          </a:p>
          <a:p>
            <a:pPr marL="457200" lvl="0" indent="-352167" algn="l" rtl="0">
              <a:lnSpc>
                <a:spcPct val="90000"/>
              </a:lnSpc>
              <a:spcBef>
                <a:spcPts val="1000"/>
              </a:spcBef>
              <a:spcAft>
                <a:spcPts val="0"/>
              </a:spcAft>
              <a:buSzPts val="1946"/>
              <a:buFont typeface="Calibri"/>
              <a:buChar char="•"/>
            </a:pPr>
            <a:r>
              <a:rPr lang="en-US"/>
              <a:t>Help educate families about the importance and benefits of regular school attendance.</a:t>
            </a:r>
            <a:endParaRPr/>
          </a:p>
          <a:p>
            <a:pPr marL="457200" lvl="0" indent="-352167" algn="l" rtl="0">
              <a:lnSpc>
                <a:spcPct val="90000"/>
              </a:lnSpc>
              <a:spcBef>
                <a:spcPts val="1000"/>
              </a:spcBef>
              <a:spcAft>
                <a:spcPts val="0"/>
              </a:spcAft>
              <a:buSzPts val="1946"/>
              <a:buFont typeface="Calibri"/>
              <a:buChar char="•"/>
            </a:pPr>
            <a:r>
              <a:rPr lang="en-US"/>
              <a:t>Help families identify and address barriers to attendance, especially those related to access to health care.</a:t>
            </a:r>
            <a:endParaRPr/>
          </a:p>
          <a:p>
            <a:pPr marL="457200" lvl="0" indent="-352167" algn="l" rtl="0">
              <a:lnSpc>
                <a:spcPct val="90000"/>
              </a:lnSpc>
              <a:spcBef>
                <a:spcPts val="1000"/>
              </a:spcBef>
              <a:spcAft>
                <a:spcPts val="0"/>
              </a:spcAft>
              <a:buSzPts val="1946"/>
              <a:buFont typeface="Calibri"/>
              <a:buChar char="•"/>
            </a:pPr>
            <a:r>
              <a:rPr lang="en-US"/>
              <a:t>Provide firm guidance on when a child should stay home if sick and how to avoid absences from minor illness or anxiety.</a:t>
            </a:r>
            <a:endParaRPr/>
          </a:p>
          <a:p>
            <a:pPr marL="457200" lvl="0" indent="-352167" algn="l" rtl="0">
              <a:lnSpc>
                <a:spcPct val="90000"/>
              </a:lnSpc>
              <a:spcBef>
                <a:spcPts val="1000"/>
              </a:spcBef>
              <a:spcAft>
                <a:spcPts val="0"/>
              </a:spcAft>
              <a:buSzPts val="1946"/>
              <a:buFont typeface="Calibri"/>
              <a:buChar char="•"/>
            </a:pPr>
            <a:r>
              <a:rPr lang="en-US"/>
              <a:t>Work with school and district to raise awareness around appropriate and inappropriate reasons for exclusion.</a:t>
            </a:r>
            <a:endParaRPr/>
          </a:p>
        </p:txBody>
      </p:sp>
      <p:sp>
        <p:nvSpPr>
          <p:cNvPr id="3" name="TextBox 2">
            <a:extLst>
              <a:ext uri="{FF2B5EF4-FFF2-40B4-BE49-F238E27FC236}">
                <a16:creationId xmlns:a16="http://schemas.microsoft.com/office/drawing/2014/main" id="{CC46DBC5-D322-878F-D01F-BA9C730868DC}"/>
              </a:ext>
            </a:extLst>
          </p:cNvPr>
          <p:cNvSpPr txBox="1"/>
          <p:nvPr/>
        </p:nvSpPr>
        <p:spPr>
          <a:xfrm>
            <a:off x="1588972" y="6193758"/>
            <a:ext cx="6093618" cy="246221"/>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400"/>
              <a:buFont typeface="Arial"/>
              <a:buNone/>
            </a:pPr>
            <a:r>
              <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hlinkClick r:id="rId3"/>
              </a:rPr>
              <a:t>Attendance Works Chronic Absence 3 Tiers of Intervention</a:t>
            </a:r>
            <a:endPar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BF497D11-E1B7-E893-74EB-42AB42FD580C}"/>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FFE13110-8280-B6C9-3B60-638B106A9D66}"/>
              </a:ext>
            </a:extLst>
          </p:cNvPr>
          <p:cNvPicPr>
            <a:picLocks noChangeAspect="1"/>
          </p:cNvPicPr>
          <p:nvPr/>
        </p:nvPicPr>
        <p:blipFill rotWithShape="1">
          <a:blip r:embed="rId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solidFill>
                  <a:srgbClr val="0E5473"/>
                </a:solidFill>
              </a:rPr>
              <a:t>Tier 2 Early Intervention</a:t>
            </a:r>
            <a:endParaRPr sz="4000" dirty="0"/>
          </a:p>
        </p:txBody>
      </p:sp>
      <p:sp>
        <p:nvSpPr>
          <p:cNvPr id="251" name="Google Shape;251;p14"/>
          <p:cNvSpPr txBox="1">
            <a:spLocks noGrp="1"/>
          </p:cNvSpPr>
          <p:nvPr>
            <p:ph type="body" idx="1"/>
          </p:nvPr>
        </p:nvSpPr>
        <p:spPr>
          <a:xfrm>
            <a:off x="838200" y="1690688"/>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114300" lvl="0" indent="0" algn="l" rtl="0">
              <a:lnSpc>
                <a:spcPct val="90000"/>
              </a:lnSpc>
              <a:spcBef>
                <a:spcPts val="1000"/>
              </a:spcBef>
              <a:spcAft>
                <a:spcPts val="0"/>
              </a:spcAft>
              <a:buSzPts val="1800"/>
              <a:buNone/>
            </a:pPr>
            <a:r>
              <a:rPr lang="en-US" b="1" dirty="0"/>
              <a:t>Examples:</a:t>
            </a:r>
          </a:p>
          <a:p>
            <a:pPr marL="457200" lvl="0" indent="-342900" algn="l" rtl="0">
              <a:lnSpc>
                <a:spcPct val="90000"/>
              </a:lnSpc>
              <a:spcBef>
                <a:spcPts val="1000"/>
              </a:spcBef>
              <a:spcAft>
                <a:spcPts val="0"/>
              </a:spcAft>
              <a:buSzPts val="1800"/>
              <a:buFont typeface="Calibri"/>
              <a:buChar char="•"/>
            </a:pPr>
            <a:r>
              <a:rPr lang="en-US" dirty="0"/>
              <a:t>Prevent, identify, and treat physical and mental health conditions that are contributing to school absences. </a:t>
            </a:r>
          </a:p>
          <a:p>
            <a:pPr marL="457200" lvl="0" indent="-342900" algn="l" rtl="0">
              <a:spcBef>
                <a:spcPts val="1000"/>
              </a:spcBef>
              <a:spcAft>
                <a:spcPts val="0"/>
              </a:spcAft>
              <a:buSzPts val="1800"/>
              <a:buChar char="•"/>
            </a:pPr>
            <a:r>
              <a:rPr lang="en-US" dirty="0"/>
              <a:t>Ensure that children with chronic health issues, such as asthma, allergies, and seizures, work with a school nurse and have an action plan at school so students feel confident in the classroom and the family feels secure sending their child to school.</a:t>
            </a:r>
          </a:p>
          <a:p>
            <a:pPr marL="457200" lvl="0" indent="-342900" algn="l" rtl="0">
              <a:spcBef>
                <a:spcPts val="1000"/>
              </a:spcBef>
              <a:spcAft>
                <a:spcPts val="0"/>
              </a:spcAft>
              <a:buSzPts val="1800"/>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5"/>
                  </a:ext>
                </a:extLst>
              </a:rPr>
              <a:t>Contact community health providers about offering extended office hours and encourage families to make preventive care appointments and follow-up appointments for times outside of regular school hours.</a:t>
            </a:r>
            <a:endParaRPr lang="en-US" dirty="0"/>
          </a:p>
          <a:p>
            <a:pPr marL="457200" lvl="0" indent="-342900" algn="l" rtl="0">
              <a:lnSpc>
                <a:spcPct val="90000"/>
              </a:lnSpc>
              <a:spcBef>
                <a:spcPts val="1000"/>
              </a:spcBef>
              <a:spcAft>
                <a:spcPts val="0"/>
              </a:spcAft>
              <a:buSzPts val="1800"/>
              <a:buFont typeface="Calibri"/>
              <a:buChar char="•"/>
            </a:pPr>
            <a:r>
              <a:rPr lang="en-US" dirty="0"/>
              <a:t>Work with the caregivers of students with excessive absences to schedule a school team meeting to discuss how the school, student, and family can collaborate to address the issue.</a:t>
            </a:r>
          </a:p>
          <a:p>
            <a:pPr marL="457200" lvl="0" indent="0" algn="l" rtl="0">
              <a:lnSpc>
                <a:spcPct val="90000"/>
              </a:lnSpc>
              <a:spcBef>
                <a:spcPts val="1000"/>
              </a:spcBef>
              <a:spcAft>
                <a:spcPts val="0"/>
              </a:spcAft>
              <a:buSzPts val="1800"/>
              <a:buNone/>
            </a:pPr>
            <a:endParaRPr lang="en-US" dirty="0"/>
          </a:p>
        </p:txBody>
      </p:sp>
      <p:sp>
        <p:nvSpPr>
          <p:cNvPr id="3" name="TextBox 2">
            <a:extLst>
              <a:ext uri="{FF2B5EF4-FFF2-40B4-BE49-F238E27FC236}">
                <a16:creationId xmlns:a16="http://schemas.microsoft.com/office/drawing/2014/main" id="{73DCBEFC-899A-B538-3C9C-9F27864E30B7}"/>
              </a:ext>
            </a:extLst>
          </p:cNvPr>
          <p:cNvSpPr txBox="1"/>
          <p:nvPr/>
        </p:nvSpPr>
        <p:spPr>
          <a:xfrm>
            <a:off x="1676399" y="6204807"/>
            <a:ext cx="6093618" cy="246221"/>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400"/>
              <a:buFont typeface="Arial"/>
              <a:buNone/>
            </a:pPr>
            <a:r>
              <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hlinkClick r:id="rId3"/>
              </a:rPr>
              <a:t>Attendance Works Chronic Absence 3 Tiers of Intervention</a:t>
            </a:r>
            <a:endPar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93E22B39-01FA-0377-E8F0-D2033FB572EF}"/>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8E8BD41A-42B2-4B0A-7884-D0AAFBD14578}"/>
              </a:ext>
            </a:extLst>
          </p:cNvPr>
          <p:cNvPicPr>
            <a:picLocks noChangeAspect="1"/>
          </p:cNvPicPr>
          <p:nvPr/>
        </p:nvPicPr>
        <p:blipFill rotWithShape="1">
          <a:blip r:embed="rId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20"/>
              <a:buNone/>
            </a:pPr>
            <a:r>
              <a:rPr lang="en-US">
                <a:solidFill>
                  <a:schemeClr val="dk1"/>
                </a:solidFill>
              </a:rPr>
              <a:t>Tier 3 Intensive Intervention </a:t>
            </a:r>
            <a:endParaRPr sz="3900"/>
          </a:p>
        </p:txBody>
      </p:sp>
      <p:sp>
        <p:nvSpPr>
          <p:cNvPr id="258" name="Google Shape;258;p15"/>
          <p:cNvSpPr txBox="1">
            <a:spLocks noGrp="1"/>
          </p:cNvSpPr>
          <p:nvPr>
            <p:ph type="body" idx="1"/>
          </p:nvPr>
        </p:nvSpPr>
        <p:spPr>
          <a:xfrm>
            <a:off x="838200" y="1690688"/>
            <a:ext cx="9539100" cy="4351200"/>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SzPts val="1800"/>
              <a:buNone/>
            </a:pPr>
            <a:r>
              <a:rPr lang="en-US" b="1" dirty="0"/>
              <a:t>Examples:</a:t>
            </a:r>
          </a:p>
          <a:p>
            <a:pPr marL="457200" lvl="0" indent="-342900" algn="l" rtl="0">
              <a:lnSpc>
                <a:spcPct val="90000"/>
              </a:lnSpc>
              <a:spcBef>
                <a:spcPts val="1000"/>
              </a:spcBef>
              <a:spcAft>
                <a:spcPts val="0"/>
              </a:spcAft>
              <a:buSzPts val="1800"/>
              <a:buFont typeface="Calibri"/>
              <a:buChar char="•"/>
            </a:pPr>
            <a:r>
              <a:rPr lang="en-US" dirty="0"/>
              <a:t>Educate the school or school district on the importance of using school health staff (school nurses, social workers, school-based health centers, etc.) to provide services such as intensive case management and mentorship.</a:t>
            </a:r>
          </a:p>
          <a:p>
            <a:pPr marL="457200" lvl="0" indent="-342900" algn="l" rtl="0">
              <a:lnSpc>
                <a:spcPct val="90000"/>
              </a:lnSpc>
              <a:spcBef>
                <a:spcPts val="1000"/>
              </a:spcBef>
              <a:spcAft>
                <a:spcPts val="0"/>
              </a:spcAft>
              <a:buSzPts val="1800"/>
              <a:buFont typeface="Calibri"/>
              <a:buChar char="•"/>
            </a:pPr>
            <a:r>
              <a:rPr lang="en-US"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6"/>
                  </a:ext>
                </a:extLst>
              </a:rPr>
              <a:t>Communicate and collaborate with other health professionals about providing support services in school(s).</a:t>
            </a:r>
            <a:endParaRPr lang="en-US" dirty="0"/>
          </a:p>
          <a:p>
            <a:pPr marL="457200" lvl="0" indent="-342900" algn="l" rtl="0">
              <a:lnSpc>
                <a:spcPct val="90000"/>
              </a:lnSpc>
              <a:spcBef>
                <a:spcPts val="1000"/>
              </a:spcBef>
              <a:spcAft>
                <a:spcPts val="0"/>
              </a:spcAft>
              <a:buSzPts val="1800"/>
              <a:buFont typeface="Calibri"/>
              <a:buChar char="•"/>
            </a:pPr>
            <a:r>
              <a:rPr lang="en-US" dirty="0"/>
              <a:t>Serve as a student health advocate and ensure students are connected to appropriate medical experts.</a:t>
            </a:r>
          </a:p>
          <a:p>
            <a:pPr marL="457200" lvl="0" indent="-342900" algn="l" rtl="0">
              <a:lnSpc>
                <a:spcPct val="90000"/>
              </a:lnSpc>
              <a:spcBef>
                <a:spcPts val="1000"/>
              </a:spcBef>
              <a:spcAft>
                <a:spcPts val="0"/>
              </a:spcAft>
              <a:buSzPts val="1800"/>
              <a:buFont typeface="Calibri"/>
              <a:buChar char="•"/>
            </a:pPr>
            <a:r>
              <a:rPr lang="en-US" dirty="0"/>
              <a:t>Encourage eligible families to utilize home or hospital educational services from the public schools if they have a legitimate medical reason for absences.</a:t>
            </a:r>
          </a:p>
        </p:txBody>
      </p:sp>
      <p:sp>
        <p:nvSpPr>
          <p:cNvPr id="3" name="TextBox 2">
            <a:extLst>
              <a:ext uri="{FF2B5EF4-FFF2-40B4-BE49-F238E27FC236}">
                <a16:creationId xmlns:a16="http://schemas.microsoft.com/office/drawing/2014/main" id="{589D132D-77CF-4DDE-5B81-D38345DAD524}"/>
              </a:ext>
            </a:extLst>
          </p:cNvPr>
          <p:cNvSpPr txBox="1"/>
          <p:nvPr/>
        </p:nvSpPr>
        <p:spPr>
          <a:xfrm>
            <a:off x="1588972" y="6176963"/>
            <a:ext cx="6093618" cy="246221"/>
          </a:xfrm>
          <a:prstGeom prst="rect">
            <a:avLst/>
          </a:prstGeom>
          <a:noFill/>
        </p:spPr>
        <p:txBody>
          <a:bodyPr wrap="square">
            <a:spAutoFit/>
          </a:bodyPr>
          <a:lstStyle/>
          <a:p>
            <a:pPr marL="0" marR="0" lvl="0" indent="0" rtl="0">
              <a:lnSpc>
                <a:spcPct val="100000"/>
              </a:lnSpc>
              <a:spcBef>
                <a:spcPts val="0"/>
              </a:spcBef>
              <a:spcAft>
                <a:spcPts val="0"/>
              </a:spcAft>
              <a:buClr>
                <a:srgbClr val="000000"/>
              </a:buClr>
              <a:buSzPts val="1400"/>
              <a:buFont typeface="Arial"/>
              <a:buNone/>
            </a:pPr>
            <a:r>
              <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hlinkClick r:id="rId3"/>
              </a:rPr>
              <a:t>Attendance Works Chronic Absence 3 Tiers of Intervention</a:t>
            </a:r>
            <a:endParaRPr lang="en-US" sz="1000" b="0" i="0" u="sng" strike="noStrike" cap="none">
              <a:solidFill>
                <a:srgbClr val="00B0F0"/>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BC44ED9A-90EE-FAA4-20CA-EDFA639B4DD9}"/>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C2B0533F-2B23-33C1-E819-CBB3CD568C77}"/>
              </a:ext>
            </a:extLst>
          </p:cNvPr>
          <p:cNvPicPr>
            <a:picLocks noChangeAspect="1"/>
          </p:cNvPicPr>
          <p:nvPr/>
        </p:nvPicPr>
        <p:blipFill rotWithShape="1">
          <a:blip r:embed="rId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txBox="1">
            <a:spLocks noGrp="1"/>
          </p:cNvSpPr>
          <p:nvPr>
            <p:ph type="title"/>
          </p:nvPr>
        </p:nvSpPr>
        <p:spPr>
          <a:xfrm>
            <a:off x="838200" y="247125"/>
            <a:ext cx="10515600" cy="1606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0909"/>
              <a:buNone/>
            </a:pPr>
            <a:r>
              <a:rPr lang="en-US">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7"/>
                  </a:ext>
                </a:extLst>
              </a:rPr>
              <a:t>Evidence-Based Health Interventions</a:t>
            </a:r>
            <a:r>
              <a:rPr lang="en-US">
                <a:solidFill>
                  <a:schemeClr val="dk1"/>
                </a:solidFill>
              </a:rPr>
              <a:t> Across Multiple Tiers That Improve School Attendance </a:t>
            </a:r>
            <a:endParaRPr lang="en-US">
              <a:solidFill>
                <a:schemeClr val="dk1"/>
              </a:solidFill>
              <a:latin typeface="Calibri"/>
              <a:ea typeface="Calibri"/>
              <a:cs typeface="Calibri"/>
              <a:sym typeface="Calibri"/>
            </a:endParaRPr>
          </a:p>
        </p:txBody>
      </p:sp>
      <p:sp>
        <p:nvSpPr>
          <p:cNvPr id="266" name="Google Shape;266;p11"/>
          <p:cNvSpPr txBox="1">
            <a:spLocks noGrp="1"/>
          </p:cNvSpPr>
          <p:nvPr>
            <p:ph type="body" idx="1"/>
          </p:nvPr>
        </p:nvSpPr>
        <p:spPr>
          <a:xfrm>
            <a:off x="838200" y="1642250"/>
            <a:ext cx="10515600" cy="4675424"/>
          </a:xfrm>
          <a:prstGeom prst="rect">
            <a:avLst/>
          </a:prstGeom>
          <a:noFill/>
          <a:ln>
            <a:noFill/>
          </a:ln>
        </p:spPr>
        <p:txBody>
          <a:bodyPr spcFirstLastPara="1" wrap="square" lIns="91425" tIns="45700" rIns="91425" bIns="45700" anchor="t" anchorCtr="0">
            <a:normAutofit fontScale="62500" lnSpcReduction="20000"/>
          </a:bodyPr>
          <a:lstStyle/>
          <a:p>
            <a:pPr marL="127985" lvl="0" indent="0" algn="l" rtl="0">
              <a:lnSpc>
                <a:spcPct val="90000"/>
              </a:lnSpc>
              <a:spcBef>
                <a:spcPts val="1000"/>
              </a:spcBef>
              <a:spcAft>
                <a:spcPts val="0"/>
              </a:spcAft>
              <a:buClr>
                <a:schemeClr val="dk1"/>
              </a:buClr>
              <a:buSzPct val="99310"/>
              <a:buNone/>
            </a:pPr>
            <a:r>
              <a:rPr lang="en-US" sz="2900" b="1" dirty="0"/>
              <a:t>School Policies</a:t>
            </a:r>
            <a:endParaRPr dirty="0"/>
          </a:p>
          <a:p>
            <a:pPr marL="914400" lvl="1" indent="-329214" algn="l" rtl="0">
              <a:lnSpc>
                <a:spcPct val="90000"/>
              </a:lnSpc>
              <a:spcBef>
                <a:spcPts val="500"/>
              </a:spcBef>
              <a:spcAft>
                <a:spcPts val="0"/>
              </a:spcAft>
              <a:buSzPct val="99310"/>
              <a:buFont typeface="Calibri"/>
              <a:buChar char="•"/>
            </a:pPr>
            <a:r>
              <a:rPr lang="en-US" sz="2900" dirty="0"/>
              <a:t>Improving school climate and student connectedness can lead to improved attendance and a decrease in risky behaviors.</a:t>
            </a:r>
            <a:endParaRPr dirty="0"/>
          </a:p>
          <a:p>
            <a:pPr marL="914400" lvl="1" indent="-329214" algn="l" rtl="0">
              <a:lnSpc>
                <a:spcPct val="90000"/>
              </a:lnSpc>
              <a:spcBef>
                <a:spcPts val="500"/>
              </a:spcBef>
              <a:spcAft>
                <a:spcPts val="0"/>
              </a:spcAft>
              <a:buSzPct val="99310"/>
              <a:buFont typeface="Calibri"/>
              <a:buChar char="•"/>
            </a:pPr>
            <a:r>
              <a:rPr lang="en-US" sz="2900" dirty="0"/>
              <a:t>A Whole School, Whole Community, Whole Child approach can help promote student health and improve academic performance.</a:t>
            </a:r>
            <a:endParaRPr dirty="0"/>
          </a:p>
          <a:p>
            <a:pPr marL="127985" lvl="0" indent="0" algn="l" rtl="0">
              <a:lnSpc>
                <a:spcPct val="90000"/>
              </a:lnSpc>
              <a:spcBef>
                <a:spcPts val="1000"/>
              </a:spcBef>
              <a:spcAft>
                <a:spcPts val="0"/>
              </a:spcAft>
              <a:buClr>
                <a:schemeClr val="dk1"/>
              </a:buClr>
              <a:buSzPct val="99310"/>
              <a:buNone/>
            </a:pPr>
            <a:r>
              <a:rPr lang="en-US" sz="2900" b="1" dirty="0"/>
              <a:t>Infection Prevention and Screenings</a:t>
            </a:r>
            <a:endParaRPr dirty="0"/>
          </a:p>
          <a:p>
            <a:pPr marL="914400" lvl="1" indent="-329214" algn="l" rtl="0">
              <a:lnSpc>
                <a:spcPct val="90000"/>
              </a:lnSpc>
              <a:spcBef>
                <a:spcPts val="500"/>
              </a:spcBef>
              <a:spcAft>
                <a:spcPts val="0"/>
              </a:spcAft>
              <a:buSzPct val="99310"/>
              <a:buFont typeface="Calibri"/>
              <a:buChar char="•"/>
            </a:pPr>
            <a:r>
              <a:rPr lang="en-US" sz="2900" dirty="0"/>
              <a:t>Support hygiene practices, school-based vaccination programs, and more.</a:t>
            </a:r>
            <a:endParaRPr dirty="0"/>
          </a:p>
          <a:p>
            <a:pPr marL="914400" lvl="1" indent="-329214" algn="l" rtl="0">
              <a:lnSpc>
                <a:spcPct val="90000"/>
              </a:lnSpc>
              <a:spcBef>
                <a:spcPts val="500"/>
              </a:spcBef>
              <a:spcAft>
                <a:spcPts val="0"/>
              </a:spcAft>
              <a:buSzPct val="99310"/>
              <a:buFont typeface="Calibri"/>
              <a:buChar char="•"/>
            </a:pPr>
            <a:r>
              <a:rPr lang="en-US" sz="2900" dirty="0"/>
              <a:t>Implement screenings for vision, dental, behavioral health, chronic health issues, food/housing insecurity, etc.</a:t>
            </a:r>
            <a:endParaRPr sz="2900" dirty="0"/>
          </a:p>
          <a:p>
            <a:pPr marL="127985" lvl="0" indent="0" algn="l" rtl="0">
              <a:lnSpc>
                <a:spcPct val="90000"/>
              </a:lnSpc>
              <a:spcBef>
                <a:spcPts val="1000"/>
              </a:spcBef>
              <a:spcAft>
                <a:spcPts val="0"/>
              </a:spcAft>
              <a:buClr>
                <a:schemeClr val="dk1"/>
              </a:buClr>
              <a:buSzPct val="99310"/>
              <a:buNone/>
            </a:pPr>
            <a:r>
              <a:rPr lang="en-US" sz="2900" b="1" dirty="0"/>
              <a:t>School Nurses</a:t>
            </a:r>
            <a:endParaRPr dirty="0"/>
          </a:p>
          <a:p>
            <a:pPr marL="914400" lvl="1" indent="-329214" algn="l" rtl="0">
              <a:lnSpc>
                <a:spcPct val="90000"/>
              </a:lnSpc>
              <a:spcBef>
                <a:spcPts val="500"/>
              </a:spcBef>
              <a:spcAft>
                <a:spcPts val="0"/>
              </a:spcAft>
              <a:buSzPct val="99310"/>
              <a:buFont typeface="Calibri"/>
              <a:buChar char="•"/>
            </a:pPr>
            <a:r>
              <a:rPr lang="en-US" sz="2900" dirty="0"/>
              <a:t>Have one full time nurse in every school! 95% of students who see a school nurse are able to return to class.</a:t>
            </a:r>
            <a:endParaRPr dirty="0"/>
          </a:p>
          <a:p>
            <a:pPr marL="127985" lvl="0" indent="0" algn="l" rtl="0">
              <a:lnSpc>
                <a:spcPct val="90000"/>
              </a:lnSpc>
              <a:spcBef>
                <a:spcPts val="1000"/>
              </a:spcBef>
              <a:spcAft>
                <a:spcPts val="0"/>
              </a:spcAft>
              <a:buClr>
                <a:schemeClr val="dk1"/>
              </a:buClr>
              <a:buSzPct val="99310"/>
              <a:buNone/>
            </a:pPr>
            <a:r>
              <a:rPr lang="en-US" sz="2900" b="1" dirty="0"/>
              <a:t>School-Based Health Centers</a:t>
            </a:r>
            <a:endParaRPr dirty="0"/>
          </a:p>
          <a:p>
            <a:pPr marL="914400" lvl="1" indent="-329214" algn="l" rtl="0">
              <a:lnSpc>
                <a:spcPct val="90000"/>
              </a:lnSpc>
              <a:spcBef>
                <a:spcPts val="500"/>
              </a:spcBef>
              <a:spcAft>
                <a:spcPts val="0"/>
              </a:spcAft>
              <a:buSzPct val="99310"/>
              <a:buFont typeface="Calibri"/>
              <a:buChar char="•"/>
            </a:pPr>
            <a:r>
              <a:rPr lang="en-US" sz="2900" dirty="0"/>
              <a:t>There is a 25% decrease in tardiness and 50% decrease in absenteeism for HS students who received school-based mental health services.</a:t>
            </a:r>
            <a:endParaRPr dirty="0"/>
          </a:p>
          <a:p>
            <a:pPr marL="127985" lvl="0" indent="0" algn="l" rtl="0">
              <a:lnSpc>
                <a:spcPct val="90000"/>
              </a:lnSpc>
              <a:spcBef>
                <a:spcPts val="1000"/>
              </a:spcBef>
              <a:spcAft>
                <a:spcPts val="0"/>
              </a:spcAft>
              <a:buClr>
                <a:schemeClr val="dk1"/>
              </a:buClr>
              <a:buSzPct val="99310"/>
              <a:buNone/>
            </a:pPr>
            <a:r>
              <a:rPr lang="en-US" sz="2900" b="1" dirty="0"/>
              <a:t>Mental Health Services</a:t>
            </a:r>
            <a:endParaRPr dirty="0"/>
          </a:p>
          <a:p>
            <a:pPr marL="914400" lvl="1" indent="-329214" algn="l" rtl="0">
              <a:lnSpc>
                <a:spcPct val="90000"/>
              </a:lnSpc>
              <a:spcBef>
                <a:spcPts val="500"/>
              </a:spcBef>
              <a:spcAft>
                <a:spcPts val="0"/>
              </a:spcAft>
              <a:buSzPct val="99310"/>
              <a:buFont typeface="Calibri"/>
              <a:buChar char="•"/>
            </a:pPr>
            <a:r>
              <a:rPr lang="en-US" sz="2900" dirty="0"/>
              <a:t>A trauma informed approach in schools can help decrease suspensions and improve attendance and school performance.</a:t>
            </a:r>
            <a:endParaRPr dirty="0"/>
          </a:p>
          <a:p>
            <a:pPr marL="914400" lvl="1" indent="-228600" algn="l" rtl="0">
              <a:lnSpc>
                <a:spcPct val="90000"/>
              </a:lnSpc>
              <a:spcBef>
                <a:spcPts val="500"/>
              </a:spcBef>
              <a:spcAft>
                <a:spcPts val="0"/>
              </a:spcAft>
              <a:buSzPct val="119999"/>
              <a:buNone/>
            </a:pPr>
            <a:endParaRPr dirty="0"/>
          </a:p>
          <a:p>
            <a:pPr marL="457200" lvl="0" indent="-228600" algn="l" rtl="0">
              <a:lnSpc>
                <a:spcPct val="90000"/>
              </a:lnSpc>
              <a:spcBef>
                <a:spcPts val="1000"/>
              </a:spcBef>
              <a:spcAft>
                <a:spcPts val="0"/>
              </a:spcAft>
              <a:buClr>
                <a:schemeClr val="dk1"/>
              </a:buClr>
              <a:buSzPct val="110769"/>
              <a:buNone/>
            </a:pPr>
            <a:endParaRPr dirty="0"/>
          </a:p>
        </p:txBody>
      </p:sp>
      <p:sp>
        <p:nvSpPr>
          <p:cNvPr id="3" name="TextBox 2">
            <a:extLst>
              <a:ext uri="{FF2B5EF4-FFF2-40B4-BE49-F238E27FC236}">
                <a16:creationId xmlns:a16="http://schemas.microsoft.com/office/drawing/2014/main" id="{D5C8F9BF-DF01-0929-280E-C411B2C6EC6E}"/>
              </a:ext>
            </a:extLst>
          </p:cNvPr>
          <p:cNvSpPr txBox="1"/>
          <p:nvPr/>
        </p:nvSpPr>
        <p:spPr>
          <a:xfrm>
            <a:off x="1591740" y="6204807"/>
            <a:ext cx="6093618" cy="246221"/>
          </a:xfrm>
          <a:prstGeom prst="rect">
            <a:avLst/>
          </a:prstGeom>
          <a:noFill/>
        </p:spPr>
        <p:txBody>
          <a:bodyPr wrap="square">
            <a:spAutoFit/>
          </a:bodyPr>
          <a:lstStyle/>
          <a:p>
            <a:r>
              <a:rPr lang="en-US" sz="1000" b="0" i="0" u="none" strike="noStrike">
                <a:solidFill>
                  <a:srgbClr val="303235"/>
                </a:solidFill>
                <a:effectLst/>
                <a:latin typeface="Calibri" panose="020F0502020204030204" pitchFamily="34" charset="0"/>
                <a:cs typeface="Calibri" panose="020F0502020204030204" pitchFamily="34" charset="0"/>
                <a:hlinkClick r:id="rId3"/>
              </a:rPr>
              <a:t>The Link Between School Attendance and Good Health</a:t>
            </a:r>
            <a:endParaRPr lang="en-US" sz="100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6A1ADA2-6B5D-1414-E675-FB6E7EF2FC20}"/>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4B14EE7B-89CA-31CB-D286-6A4B9F09F6D9}"/>
              </a:ext>
            </a:extLst>
          </p:cNvPr>
          <p:cNvPicPr>
            <a:picLocks noChangeAspect="1"/>
          </p:cNvPicPr>
          <p:nvPr/>
        </p:nvPicPr>
        <p:blipFill rotWithShape="1">
          <a:blip r:embed="rId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20"/>
              <a:buNone/>
            </a:pPr>
            <a:r>
              <a:rPr lang="en-US">
                <a:solidFill>
                  <a:srgbClr val="0E5473"/>
                </a:solidFill>
              </a:rPr>
              <a:t>A Strong School Infrastructure Is Key!</a:t>
            </a:r>
            <a:endParaRPr/>
          </a:p>
        </p:txBody>
      </p:sp>
      <p:sp>
        <p:nvSpPr>
          <p:cNvPr id="273" name="Google Shape;273;p16"/>
          <p:cNvSpPr txBox="1">
            <a:spLocks noGrp="1"/>
          </p:cNvSpPr>
          <p:nvPr>
            <p:ph type="body" idx="1"/>
          </p:nvPr>
        </p:nvSpPr>
        <p:spPr>
          <a:xfrm>
            <a:off x="819150" y="1791338"/>
            <a:ext cx="8488800" cy="4200000"/>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100000"/>
              </a:lnSpc>
              <a:spcBef>
                <a:spcPts val="0"/>
              </a:spcBef>
              <a:spcAft>
                <a:spcPts val="0"/>
              </a:spcAft>
              <a:buClr>
                <a:srgbClr val="385988"/>
              </a:buClr>
              <a:buSzPts val="3200"/>
              <a:buFont typeface="Calibri"/>
              <a:buChar char="•"/>
            </a:pPr>
            <a:r>
              <a:rPr lang="en-US" sz="3000" i="0" u="none" strike="noStrike" cap="none" dirty="0">
                <a:solidFill>
                  <a:schemeClr val="dk2"/>
                </a:solidFill>
              </a:rPr>
              <a:t>Improve collection of school health data.</a:t>
            </a:r>
            <a:endParaRPr sz="3000" dirty="0">
              <a:solidFill>
                <a:schemeClr val="dk2"/>
              </a:solidFill>
            </a:endParaRPr>
          </a:p>
          <a:p>
            <a:pPr marL="285750" marR="0" lvl="0" indent="-285750" algn="l" rtl="0">
              <a:lnSpc>
                <a:spcPct val="100000"/>
              </a:lnSpc>
              <a:spcBef>
                <a:spcPts val="0"/>
              </a:spcBef>
              <a:spcAft>
                <a:spcPts val="0"/>
              </a:spcAft>
              <a:buClr>
                <a:srgbClr val="385988"/>
              </a:buClr>
              <a:buSzPts val="3000"/>
              <a:buFont typeface="Calibri"/>
              <a:buChar char="•"/>
            </a:pPr>
            <a:r>
              <a:rPr lang="en-US" sz="3000" dirty="0">
                <a:solidFill>
                  <a:schemeClr val="dk2"/>
                </a:solidFill>
              </a:rPr>
              <a:t>Ensure that need-to-know individuals have access to student health information, including attendance data, through a health information network.</a:t>
            </a:r>
            <a:endParaRPr sz="3000" dirty="0">
              <a:solidFill>
                <a:schemeClr val="dk2"/>
              </a:solidFill>
            </a:endParaRPr>
          </a:p>
          <a:p>
            <a:pPr marL="285750" lvl="0" indent="-285750" algn="l" rtl="0">
              <a:lnSpc>
                <a:spcPct val="100000"/>
              </a:lnSpc>
              <a:spcBef>
                <a:spcPts val="0"/>
              </a:spcBef>
              <a:spcAft>
                <a:spcPts val="0"/>
              </a:spcAft>
              <a:buClr>
                <a:srgbClr val="385988"/>
              </a:buClr>
              <a:buSzPts val="3200"/>
              <a:buFont typeface="Calibri"/>
              <a:buChar char="•"/>
            </a:pPr>
            <a:r>
              <a:rPr lang="en-US" sz="3000" i="0" u="none" strike="noStrike" cap="none" dirty="0">
                <a:solidFill>
                  <a:schemeClr val="dk2"/>
                </a:solidFill>
              </a:rPr>
              <a:t>Develop accountability measures around school climate, air quality, health programs, and policies.</a:t>
            </a:r>
            <a:endParaRPr sz="3000" dirty="0">
              <a:solidFill>
                <a:schemeClr val="dk2"/>
              </a:solidFill>
            </a:endParaRPr>
          </a:p>
          <a:p>
            <a:pPr marL="285750" lvl="0" indent="-285750" algn="l" rtl="0">
              <a:lnSpc>
                <a:spcPct val="100000"/>
              </a:lnSpc>
              <a:spcBef>
                <a:spcPts val="0"/>
              </a:spcBef>
              <a:spcAft>
                <a:spcPts val="0"/>
              </a:spcAft>
              <a:buClr>
                <a:srgbClr val="385988"/>
              </a:buClr>
              <a:buSzPts val="3000"/>
              <a:buFont typeface="Calibri"/>
              <a:buChar char="•"/>
            </a:pPr>
            <a:r>
              <a:rPr lang="en-US" sz="3000" dirty="0">
                <a:solidFill>
                  <a:schemeClr val="dk2"/>
                </a:solidFill>
              </a:rPr>
              <a:t>Use technology (telemedicine) to overcome challenges around health care access.</a:t>
            </a:r>
            <a:endParaRPr dirty="0">
              <a:solidFill>
                <a:schemeClr val="dk2"/>
              </a:solidFill>
            </a:endParaRPr>
          </a:p>
          <a:p>
            <a:pPr marL="114300" lvl="1" indent="0" algn="l" rtl="0">
              <a:lnSpc>
                <a:spcPct val="100000"/>
              </a:lnSpc>
              <a:spcBef>
                <a:spcPts val="0"/>
              </a:spcBef>
              <a:spcAft>
                <a:spcPts val="0"/>
              </a:spcAft>
              <a:buClr>
                <a:schemeClr val="dk1"/>
              </a:buClr>
              <a:buSzPts val="2400"/>
              <a:buNone/>
            </a:pPr>
            <a:endParaRPr b="1" u="sng" dirty="0">
              <a:solidFill>
                <a:srgbClr val="000000"/>
              </a:solidFill>
              <a:hlinkClick r:id="rId3">
                <a:extLst>
                  <a:ext uri="{A12FA001-AC4F-418D-AE19-62706E023703}">
                    <ahyp:hlinkClr xmlns:ahyp="http://schemas.microsoft.com/office/drawing/2018/hyperlinkcolor" val="tx"/>
                  </a:ext>
                </a:extLst>
              </a:hlinkClick>
            </a:endParaRPr>
          </a:p>
          <a:p>
            <a:pPr marL="457200" lvl="0" indent="-228600" algn="l" rtl="0">
              <a:lnSpc>
                <a:spcPct val="90000"/>
              </a:lnSpc>
              <a:spcBef>
                <a:spcPts val="1000"/>
              </a:spcBef>
              <a:spcAft>
                <a:spcPts val="0"/>
              </a:spcAft>
              <a:buClr>
                <a:schemeClr val="dk1"/>
              </a:buClr>
              <a:buSzPts val="1800"/>
              <a:buNone/>
            </a:pPr>
            <a:endParaRPr dirty="0"/>
          </a:p>
        </p:txBody>
      </p:sp>
      <p:pic>
        <p:nvPicPr>
          <p:cNvPr id="274" name="Google Shape;274;p16" descr="A close up of a logo&#10;&#10;Description generated with very high confidence"/>
          <p:cNvPicPr preferRelativeResize="0"/>
          <p:nvPr/>
        </p:nvPicPr>
        <p:blipFill rotWithShape="1">
          <a:blip r:embed="rId4">
            <a:alphaModFix/>
          </a:blip>
          <a:srcRect/>
          <a:stretch/>
        </p:blipFill>
        <p:spPr>
          <a:xfrm>
            <a:off x="9467557" y="3640016"/>
            <a:ext cx="2297408" cy="2140418"/>
          </a:xfrm>
          <a:prstGeom prst="rect">
            <a:avLst/>
          </a:prstGeom>
          <a:noFill/>
          <a:ln>
            <a:noFill/>
          </a:ln>
        </p:spPr>
      </p:pic>
      <p:sp>
        <p:nvSpPr>
          <p:cNvPr id="2" name="Rectangle 1">
            <a:extLst>
              <a:ext uri="{FF2B5EF4-FFF2-40B4-BE49-F238E27FC236}">
                <a16:creationId xmlns:a16="http://schemas.microsoft.com/office/drawing/2014/main" id="{1D2484D9-420A-DE73-E55C-A9E9E9EDDFEF}"/>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FE5FB673-97D7-6C40-FA25-C54921199637}"/>
              </a:ext>
            </a:extLst>
          </p:cNvPr>
          <p:cNvPicPr>
            <a:picLocks noChangeAspect="1"/>
          </p:cNvPicPr>
          <p:nvPr/>
        </p:nvPicPr>
        <p:blipFill rotWithShape="1">
          <a:blip r:embed="rId5"/>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8"/>
          <p:cNvPicPr preferRelativeResize="0">
            <a:picLocks noGrp="1"/>
          </p:cNvPicPr>
          <p:nvPr>
            <p:ph type="pic" idx="2"/>
          </p:nvPr>
        </p:nvPicPr>
        <p:blipFill rotWithShape="1">
          <a:blip r:embed="rId3">
            <a:alphaModFix/>
          </a:blip>
          <a:srcRect l="12353" r="12353"/>
          <a:stretch/>
        </p:blipFill>
        <p:spPr>
          <a:xfrm>
            <a:off x="5181600" y="0"/>
            <a:ext cx="6478100" cy="6210300"/>
          </a:xfrm>
          <a:prstGeom prst="rect">
            <a:avLst/>
          </a:prstGeom>
          <a:noFill/>
          <a:ln>
            <a:noFill/>
          </a:ln>
        </p:spPr>
      </p:pic>
      <p:sp>
        <p:nvSpPr>
          <p:cNvPr id="282" name="Google Shape;282;p18"/>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Scenario(s)</a:t>
            </a:r>
            <a:endParaRPr/>
          </a:p>
        </p:txBody>
      </p:sp>
      <p:sp>
        <p:nvSpPr>
          <p:cNvPr id="2" name="Rectangle 1">
            <a:extLst>
              <a:ext uri="{FF2B5EF4-FFF2-40B4-BE49-F238E27FC236}">
                <a16:creationId xmlns:a16="http://schemas.microsoft.com/office/drawing/2014/main" id="{20A1A929-1DBF-83DB-1FFF-7413CB120D86}"/>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4884CB6D-27DE-E591-73AA-F396EAD8DFD4}"/>
              </a:ext>
            </a:extLst>
          </p:cNvPr>
          <p:cNvPicPr>
            <a:picLocks noChangeAspect="1"/>
          </p:cNvPicPr>
          <p:nvPr/>
        </p:nvPicPr>
        <p:blipFill rotWithShape="1">
          <a:blip r:embed="rId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4200"/>
              <a:t>Recap</a:t>
            </a:r>
            <a:endParaRPr/>
          </a:p>
        </p:txBody>
      </p:sp>
      <p:sp>
        <p:nvSpPr>
          <p:cNvPr id="289" name="Google Shape;289;p19"/>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389051" algn="l" rtl="0">
              <a:lnSpc>
                <a:spcPct val="90000"/>
              </a:lnSpc>
              <a:spcBef>
                <a:spcPts val="1000"/>
              </a:spcBef>
              <a:spcAft>
                <a:spcPts val="0"/>
              </a:spcAft>
              <a:buSzPct val="100000"/>
              <a:buFont typeface="Calibri"/>
              <a:buChar char="➔"/>
            </a:pPr>
            <a:r>
              <a:rPr lang="en-US" sz="4054"/>
              <a:t>Reducing chronic absenteeism is essential to improving educational and health outcomes. </a:t>
            </a:r>
            <a:endParaRPr/>
          </a:p>
          <a:p>
            <a:pPr marL="228600" lvl="0" indent="0" algn="l" rtl="0">
              <a:lnSpc>
                <a:spcPct val="90000"/>
              </a:lnSpc>
              <a:spcBef>
                <a:spcPts val="1000"/>
              </a:spcBef>
              <a:spcAft>
                <a:spcPts val="0"/>
              </a:spcAft>
              <a:buClr>
                <a:schemeClr val="dk1"/>
              </a:buClr>
              <a:buSzPct val="44399"/>
              <a:buNone/>
            </a:pPr>
            <a:endParaRPr sz="4054"/>
          </a:p>
          <a:p>
            <a:pPr marL="457200" lvl="0" indent="-389051" algn="l" rtl="0">
              <a:lnSpc>
                <a:spcPct val="90000"/>
              </a:lnSpc>
              <a:spcBef>
                <a:spcPts val="1000"/>
              </a:spcBef>
              <a:spcAft>
                <a:spcPts val="0"/>
              </a:spcAft>
              <a:buSzPct val="100000"/>
              <a:buFont typeface="Calibri"/>
              <a:buChar char="➔"/>
            </a:pPr>
            <a:r>
              <a:rPr lang="en-US" sz="4054"/>
              <a:t>Improving attendance requires identifying and addressing health related barriers and adoption of a tiered approach that begins with prevention.</a:t>
            </a:r>
            <a:endParaRPr sz="4054"/>
          </a:p>
          <a:p>
            <a:pPr marL="228600" lvl="0" indent="0" algn="l" rtl="0">
              <a:lnSpc>
                <a:spcPct val="90000"/>
              </a:lnSpc>
              <a:spcBef>
                <a:spcPts val="1000"/>
              </a:spcBef>
              <a:spcAft>
                <a:spcPts val="0"/>
              </a:spcAft>
              <a:buClr>
                <a:schemeClr val="dk1"/>
              </a:buClr>
              <a:buSzPct val="44399"/>
              <a:buNone/>
            </a:pPr>
            <a:endParaRPr sz="4054"/>
          </a:p>
          <a:p>
            <a:pPr marL="457200" lvl="0" indent="-389064" algn="l" rtl="0">
              <a:lnSpc>
                <a:spcPct val="90000"/>
              </a:lnSpc>
              <a:spcBef>
                <a:spcPts val="1000"/>
              </a:spcBef>
              <a:spcAft>
                <a:spcPts val="0"/>
              </a:spcAft>
              <a:buSzPct val="100000"/>
              <a:buFont typeface="Calibri"/>
              <a:buChar char="➔"/>
            </a:pPr>
            <a:r>
              <a:rPr lang="en-US" sz="4050"/>
              <a:t>School health staff and other health care providers should work together to monitor chronic absenteeism and take collective action to improve attendance and reduce inequity. </a:t>
            </a:r>
            <a:endParaRPr sz="4054"/>
          </a:p>
          <a:p>
            <a:pPr marL="228600" lvl="0" indent="0" algn="l" rtl="0">
              <a:lnSpc>
                <a:spcPct val="90000"/>
              </a:lnSpc>
              <a:spcBef>
                <a:spcPts val="1000"/>
              </a:spcBef>
              <a:spcAft>
                <a:spcPts val="0"/>
              </a:spcAft>
              <a:buClr>
                <a:schemeClr val="dk1"/>
              </a:buClr>
              <a:buSzPct val="69230"/>
              <a:buNone/>
            </a:pPr>
            <a:endParaRPr/>
          </a:p>
          <a:p>
            <a:pPr marL="228600" lvl="0" indent="0" algn="l" rtl="0">
              <a:lnSpc>
                <a:spcPct val="90000"/>
              </a:lnSpc>
              <a:spcBef>
                <a:spcPts val="1000"/>
              </a:spcBef>
              <a:spcAft>
                <a:spcPts val="0"/>
              </a:spcAft>
              <a:buClr>
                <a:schemeClr val="dk1"/>
              </a:buClr>
              <a:buSzPct val="69230"/>
              <a:buNone/>
            </a:pPr>
            <a:endParaRPr/>
          </a:p>
        </p:txBody>
      </p:sp>
      <p:sp>
        <p:nvSpPr>
          <p:cNvPr id="2" name="Rectangle 1">
            <a:extLst>
              <a:ext uri="{FF2B5EF4-FFF2-40B4-BE49-F238E27FC236}">
                <a16:creationId xmlns:a16="http://schemas.microsoft.com/office/drawing/2014/main" id="{321CF610-DC66-43A9-66EF-DC0D720977CC}"/>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E99A6F0B-9B35-7DDA-3568-70B29FCAD0FE}"/>
              </a:ext>
            </a:extLst>
          </p:cNvPr>
          <p:cNvPicPr>
            <a:picLocks noChangeAspect="1"/>
          </p:cNvPicPr>
          <p:nvPr/>
        </p:nvPicPr>
        <p:blipFill rotWithShape="1">
          <a:blip r:embed="rId3"/>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0"/>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97" name="Google Shape;29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98" name="Google Shape;298;p20"/>
          <p:cNvSpPr txBox="1">
            <a:spLocks noGrp="1"/>
          </p:cNvSpPr>
          <p:nvPr>
            <p:ph type="body" idx="1"/>
          </p:nvPr>
        </p:nvSpPr>
        <p:spPr>
          <a:xfrm>
            <a:off x="509421" y="1185894"/>
            <a:ext cx="5393667" cy="4486200"/>
          </a:xfrm>
          <a:prstGeom prst="rect">
            <a:avLst/>
          </a:prstGeom>
          <a:noFill/>
          <a:ln>
            <a:noFill/>
          </a:ln>
        </p:spPr>
        <p:txBody>
          <a:bodyPr spcFirstLastPara="1" wrap="square" lIns="91425" tIns="45700" rIns="91425" bIns="45700" anchor="t" anchorCtr="0">
            <a:noAutofit/>
          </a:bodyPr>
          <a:lstStyle/>
          <a:p>
            <a:pPr marL="567360" indent="-457200">
              <a:spcBef>
                <a:spcPts val="0"/>
              </a:spcBef>
              <a:buSzPct val="100000"/>
            </a:pPr>
            <a:r>
              <a:rPr lang="en-US" sz="3000" dirty="0">
                <a:latin typeface="Calibri" panose="020F0502020204030204" pitchFamily="34" charset="0"/>
                <a:cs typeface="Calibri" panose="020F0502020204030204" pitchFamily="34" charset="0"/>
                <a:sym typeface="Calibri"/>
              </a:rPr>
              <a:t>Make discussions about attendance a priorit</a:t>
            </a:r>
            <a:r>
              <a:rPr lang="en-US" sz="3000" dirty="0">
                <a:latin typeface="Calibri" panose="020F0502020204030204" pitchFamily="34" charset="0"/>
                <a:cs typeface="Calibri" panose="020F0502020204030204" pitchFamily="34" charset="0"/>
              </a:rPr>
              <a:t>y.</a:t>
            </a:r>
            <a:r>
              <a:rPr lang="en-US" sz="3000" dirty="0">
                <a:latin typeface="Calibri" panose="020F0502020204030204" pitchFamily="34" charset="0"/>
                <a:cs typeface="Calibri" panose="020F0502020204030204" pitchFamily="34" charset="0"/>
                <a:sym typeface="Calibri"/>
              </a:rPr>
              <a:t> </a:t>
            </a:r>
            <a:endParaRPr lang="en-US" sz="3000" dirty="0">
              <a:latin typeface="Calibri" panose="020F0502020204030204" pitchFamily="34" charset="0"/>
              <a:cs typeface="Calibri" panose="020F0502020204030204" pitchFamily="34" charset="0"/>
            </a:endParaRPr>
          </a:p>
          <a:p>
            <a:pPr marL="567360" indent="-457200">
              <a:spcBef>
                <a:spcPts val="0"/>
              </a:spcBef>
              <a:buSzPct val="100000"/>
            </a:pPr>
            <a:r>
              <a:rPr lang="en-US" sz="3000" dirty="0">
                <a:latin typeface="Calibri" panose="020F0502020204030204" pitchFamily="34" charset="0"/>
                <a:cs typeface="Calibri" panose="020F0502020204030204" pitchFamily="34" charset="0"/>
              </a:rPr>
              <a:t>Connect with school and district leadership.</a:t>
            </a:r>
          </a:p>
          <a:p>
            <a:pPr marL="567360" indent="-457200">
              <a:spcBef>
                <a:spcPts val="0"/>
              </a:spcBef>
              <a:buSzPct val="100000"/>
            </a:pPr>
            <a:r>
              <a:rPr lang="en-US" sz="3000" dirty="0">
                <a:latin typeface="Calibri" panose="020F0502020204030204" pitchFamily="34" charset="0"/>
                <a:cs typeface="Calibri" panose="020F0502020204030204" pitchFamily="34" charset="0"/>
                <a:sym typeface="Calibri"/>
              </a:rPr>
              <a:t>Establish and expand partnerships to address health related barriers. </a:t>
            </a:r>
            <a:endParaRPr lang="en-US" sz="30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8EE417C9-B2CE-1DE3-C8E3-6A25E78C84A3}"/>
              </a:ext>
            </a:extLst>
          </p:cNvPr>
          <p:cNvSpPr/>
          <p:nvPr/>
        </p:nvSpPr>
        <p:spPr>
          <a:xfrm>
            <a:off x="0" y="6386945"/>
            <a:ext cx="565484" cy="386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31EBA725-ED88-4FE8-63E9-1CA9F354C7A3}"/>
              </a:ext>
            </a:extLst>
          </p:cNvPr>
          <p:cNvPicPr>
            <a:picLocks noChangeAspect="1"/>
          </p:cNvPicPr>
          <p:nvPr/>
        </p:nvPicPr>
        <p:blipFill rotWithShape="1">
          <a:blip r:embed="rId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2ed504c921_1_0"/>
          <p:cNvSpPr txBox="1">
            <a:spLocks noGrp="1"/>
          </p:cNvSpPr>
          <p:nvPr>
            <p:ph type="title"/>
          </p:nvPr>
        </p:nvSpPr>
        <p:spPr>
          <a:xfrm>
            <a:off x="631350" y="3730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200"/>
              <a:t>Resources</a:t>
            </a:r>
            <a:endParaRPr sz="4200"/>
          </a:p>
        </p:txBody>
      </p:sp>
      <p:sp>
        <p:nvSpPr>
          <p:cNvPr id="306" name="Google Shape;306;g22ed504c921_1_0"/>
          <p:cNvSpPr txBox="1">
            <a:spLocks noGrp="1"/>
          </p:cNvSpPr>
          <p:nvPr>
            <p:ph type="body" idx="1"/>
          </p:nvPr>
        </p:nvSpPr>
        <p:spPr>
          <a:xfrm>
            <a:off x="631350" y="1131450"/>
            <a:ext cx="10929300" cy="4595100"/>
          </a:xfrm>
          <a:prstGeom prst="rect">
            <a:avLst/>
          </a:prstGeom>
          <a:solidFill>
            <a:schemeClr val="lt1"/>
          </a:solid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Calibri"/>
              <a:buChar char="●"/>
            </a:pPr>
            <a:r>
              <a:rPr lang="en-US" sz="2000">
                <a:solidFill>
                  <a:schemeClr val="tx1"/>
                </a:solidFill>
                <a:latin typeface="Calibri" panose="020F0502020204030204" pitchFamily="34" charset="0"/>
                <a:cs typeface="Calibri" panose="020F0502020204030204" pitchFamily="34" charset="0"/>
              </a:rPr>
              <a:t>American Academy of Pediatric Dentistry: </a:t>
            </a:r>
            <a:r>
              <a:rPr lang="en-US" sz="200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 State of Little Teeth Second Edition</a:t>
            </a:r>
            <a:r>
              <a:rPr lang="en-US" sz="2000">
                <a:solidFill>
                  <a:schemeClr val="tx1"/>
                </a:solidFill>
                <a:latin typeface="Calibri" panose="020F0502020204030204" pitchFamily="34" charset="0"/>
                <a:cs typeface="Calibri" panose="020F0502020204030204" pitchFamily="34" charset="0"/>
              </a:rPr>
              <a:t> </a:t>
            </a:r>
          </a:p>
          <a:p>
            <a:pPr marL="457200" lvl="0" indent="-355600" algn="l" rtl="0">
              <a:lnSpc>
                <a:spcPct val="115000"/>
              </a:lnSpc>
              <a:spcBef>
                <a:spcPts val="0"/>
              </a:spcBef>
              <a:spcAft>
                <a:spcPts val="0"/>
              </a:spcAft>
              <a:buSzPts val="2000"/>
              <a:buFont typeface="Calibri"/>
              <a:buChar char="●"/>
            </a:pPr>
            <a:r>
              <a:rPr lang="en-US" sz="2000">
                <a:solidFill>
                  <a:schemeClr val="tx1"/>
                </a:solidFill>
                <a:latin typeface="Calibri" panose="020F0502020204030204" pitchFamily="34" charset="0"/>
                <a:cs typeface="Calibri" panose="020F0502020204030204" pitchFamily="34" charset="0"/>
              </a:rPr>
              <a:t>American Academy of Pediatrics: </a:t>
            </a:r>
            <a:r>
              <a:rPr lang="en-US" sz="2000" u="sng">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School-Based Health Centers and Pediatric Practice</a:t>
            </a:r>
            <a:endParaRPr sz="2000">
              <a:solidFill>
                <a:schemeClr val="tx1"/>
              </a:solidFill>
              <a:highlight>
                <a:schemeClr val="lt1"/>
              </a:highlight>
              <a:latin typeface="Calibri" panose="020F0502020204030204" pitchFamily="34" charset="0"/>
              <a:cs typeface="Calibri" panose="020F0502020204030204" pitchFamily="34" charset="0"/>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American Academy of Pediatrics: </a:t>
            </a:r>
            <a:r>
              <a:rPr lang="en-US" sz="2000" u="sng">
                <a:solidFill>
                  <a:schemeClr val="tx1"/>
                </a:solidFill>
                <a:highlight>
                  <a:schemeClr val="lt1"/>
                </a:highligh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Role of the School Nurse in Providing School Health Services</a:t>
            </a:r>
            <a:endParaRPr sz="2000" u="sng">
              <a:solidFill>
                <a:schemeClr val="tx1"/>
              </a:solidFill>
              <a:highlight>
                <a:schemeClr val="lt1"/>
              </a:highlight>
              <a:latin typeface="Calibri" panose="020F0502020204030204" pitchFamily="34" charset="0"/>
              <a:cs typeface="Calibri" panose="020F0502020204030204" pitchFamily="34" charset="0"/>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American Academy of Pediatrics: </a:t>
            </a:r>
            <a:r>
              <a:rPr lang="en-US" sz="2000" u="sng">
                <a:solidFill>
                  <a:schemeClr val="tx1"/>
                </a:solidFill>
                <a:highlight>
                  <a:srgbClr val="FFFFFF"/>
                </a:highligh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The Link Between School Attendance and Good Health</a:t>
            </a:r>
            <a:endParaRPr lang="en-US" sz="2000" u="sng">
              <a:solidFill>
                <a:schemeClr val="tx1"/>
              </a:solidFill>
              <a:highlight>
                <a:srgbClr val="FFFFFF"/>
              </a:highlight>
              <a:latin typeface="Calibri" panose="020F0502020204030204" pitchFamily="34" charset="0"/>
              <a:cs typeface="Calibri" panose="020F0502020204030204" pitchFamily="34" charset="0"/>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rgbClr val="FFFFFF"/>
                </a:highlight>
                <a:latin typeface="Calibri" panose="020F0502020204030204" pitchFamily="34" charset="0"/>
                <a:cs typeface="Calibri" panose="020F0502020204030204" pitchFamily="34" charset="0"/>
              </a:rPr>
              <a:t>American Psychological Association: </a:t>
            </a:r>
            <a:r>
              <a:rPr lang="en-US" sz="2000">
                <a:solidFill>
                  <a:schemeClr val="tx1"/>
                </a:solidFill>
                <a:highlight>
                  <a:srgbClr val="FFFFFF"/>
                </a:highligh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2022 Trends Report - Children’s mental health is in crisis</a:t>
            </a:r>
            <a:endParaRPr lang="en-US" sz="2000">
              <a:solidFill>
                <a:schemeClr val="tx1"/>
              </a:solidFill>
              <a:highlight>
                <a:schemeClr val="lt1"/>
              </a:highlight>
              <a:latin typeface="Calibri" panose="020F0502020204030204" pitchFamily="34" charset="0"/>
              <a:cs typeface="Calibri" panose="020F0502020204030204" pitchFamily="34" charset="0"/>
            </a:endParaRPr>
          </a:p>
          <a:p>
            <a:pPr indent="-355600">
              <a:lnSpc>
                <a:spcPct val="115000"/>
              </a:lnSpc>
              <a:spcBef>
                <a:spcPts val="0"/>
              </a:spcBef>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Attendance Works: </a:t>
            </a:r>
            <a:r>
              <a:rPr lang="en-US" sz="2000" u="sng" kern="10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Chronic Absence 3 Tiers of Intervention</a:t>
            </a:r>
            <a:endParaRPr lang="en-US" sz="2000">
              <a:solidFill>
                <a:schemeClr val="tx1"/>
              </a:solidFill>
              <a:highlight>
                <a:schemeClr val="lt1"/>
              </a:highlight>
              <a:latin typeface="Calibri" panose="020F0502020204030204" pitchFamily="34" charset="0"/>
              <a:cs typeface="Calibri" panose="020F0502020204030204" pitchFamily="34" charset="0"/>
            </a:endParaRPr>
          </a:p>
          <a:p>
            <a:pPr indent="-355600">
              <a:lnSpc>
                <a:spcPct val="115000"/>
              </a:lnSpc>
              <a:spcBef>
                <a:spcPts val="0"/>
              </a:spcBef>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Attendance Works: </a:t>
            </a:r>
            <a:r>
              <a:rPr lang="en-US" sz="2000">
                <a:solidFill>
                  <a:schemeClr val="tx1"/>
                </a:solidFill>
                <a:highlight>
                  <a:schemeClr val="lt1"/>
                </a:highligh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Monitoring Data Matters Even More: A Review of State Attendance Data Policy and Practice in School Year 2022-23</a:t>
            </a:r>
            <a:r>
              <a:rPr lang="en-US" sz="2000">
                <a:solidFill>
                  <a:schemeClr val="tx1"/>
                </a:solidFill>
                <a:highlight>
                  <a:schemeClr val="lt1"/>
                </a:highlight>
                <a:latin typeface="Calibri" panose="020F0502020204030204" pitchFamily="34" charset="0"/>
                <a:cs typeface="Calibri" panose="020F0502020204030204" pitchFamily="34" charset="0"/>
              </a:rPr>
              <a:t> </a:t>
            </a:r>
          </a:p>
          <a:p>
            <a:pPr indent="-355600">
              <a:lnSpc>
                <a:spcPct val="115000"/>
              </a:lnSpc>
              <a:spcBef>
                <a:spcPts val="0"/>
              </a:spcBef>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Attendance Works: </a:t>
            </a:r>
            <a:r>
              <a:rPr lang="en-US" sz="2000">
                <a:solidFill>
                  <a:schemeClr val="tx1"/>
                </a:solidFill>
                <a:highlight>
                  <a:schemeClr val="lt1"/>
                </a:highlight>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Portraits of Change: Aligning School and Community Resources to Reduce Chronic Absence</a:t>
            </a:r>
            <a:endParaRPr lang="en-US" sz="2000">
              <a:solidFill>
                <a:schemeClr val="tx1"/>
              </a:solidFill>
              <a:highlight>
                <a:schemeClr val="lt1"/>
              </a:highlight>
              <a:latin typeface="Calibri" panose="020F0502020204030204" pitchFamily="34" charset="0"/>
              <a:cs typeface="Calibri" panose="020F0502020204030204" pitchFamily="34" charset="0"/>
            </a:endParaRPr>
          </a:p>
          <a:p>
            <a:pPr indent="-355600">
              <a:lnSpc>
                <a:spcPct val="115000"/>
              </a:lnSpc>
              <a:spcBef>
                <a:spcPts val="0"/>
              </a:spcBef>
              <a:buClr>
                <a:schemeClr val="dk2"/>
              </a:buClr>
              <a:buSzPts val="2000"/>
              <a:buFont typeface="Calibri"/>
              <a:buChar char="●"/>
            </a:pPr>
            <a:r>
              <a:rPr lang="en-US" sz="2000">
                <a:solidFill>
                  <a:schemeClr val="tx1"/>
                </a:solidFill>
                <a:highlight>
                  <a:schemeClr val="lt1"/>
                </a:highlight>
              </a:rPr>
              <a:t>Attendance Works: </a:t>
            </a:r>
            <a:r>
              <a:rPr lang="en-US" sz="2000">
                <a:solidFill>
                  <a:schemeClr val="tx1"/>
                </a:solidFill>
                <a:highlight>
                  <a:schemeClr val="lt1"/>
                </a:highlight>
                <a:hlinkClick r:id="rId11">
                  <a:extLst>
                    <a:ext uri="{A12FA001-AC4F-418D-AE19-62706E023703}">
                      <ahyp:hlinkClr xmlns:ahyp="http://schemas.microsoft.com/office/drawing/2018/hyperlinkcolor" val="tx"/>
                    </a:ext>
                  </a:extLst>
                </a:hlinkClick>
              </a:rPr>
              <a:t>State Policy Review Table 2023</a:t>
            </a:r>
            <a:r>
              <a:rPr lang="en-US" sz="2000">
                <a:solidFill>
                  <a:schemeClr val="tx1"/>
                </a:solidFill>
                <a:highlight>
                  <a:schemeClr val="lt1"/>
                </a:highlight>
              </a:rPr>
              <a:t> </a:t>
            </a: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Attendance Works: </a:t>
            </a:r>
            <a:r>
              <a:rPr lang="en-US" sz="2000" u="sng">
                <a:solidFill>
                  <a:schemeClr val="tx1"/>
                </a:solidFill>
                <a:highlight>
                  <a:schemeClr val="lt1"/>
                </a:highlight>
                <a:hlinkClick r:id="rId12">
                  <a:extLst>
                    <a:ext uri="{A12FA001-AC4F-418D-AE19-62706E023703}">
                      <ahyp:hlinkClr xmlns:ahyp="http://schemas.microsoft.com/office/drawing/2018/hyperlinkcolor" val="tx"/>
                    </a:ext>
                  </a:extLst>
                </a:hlinkClick>
              </a:rPr>
              <a:t>Using Chronic Absence Data to Improve Conditions for Learning</a:t>
            </a:r>
            <a:endParaRPr lang="en-US" sz="2000" u="sng">
              <a:solidFill>
                <a:schemeClr val="tx1"/>
              </a:solidFill>
              <a:highlight>
                <a:schemeClr val="lt1"/>
              </a:highlight>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Attendance Works: </a:t>
            </a:r>
            <a:r>
              <a:rPr lang="en-US" sz="2000">
                <a:solidFill>
                  <a:schemeClr val="tx1"/>
                </a:solidFill>
                <a:highlight>
                  <a:schemeClr val="lt1"/>
                </a:highlight>
                <a:hlinkClick r:id="rId13">
                  <a:extLst>
                    <a:ext uri="{A12FA001-AC4F-418D-AE19-62706E023703}">
                      <ahyp:hlinkClr xmlns:ahyp="http://schemas.microsoft.com/office/drawing/2018/hyperlinkcolor" val="tx"/>
                    </a:ext>
                  </a:extLst>
                </a:hlinkClick>
              </a:rPr>
              <a:t>Using Chronic Absence to Map Interrupted Schooling, Instructional Loss and Educational Inequity</a:t>
            </a:r>
            <a:endParaRPr lang="en-US" sz="2000">
              <a:solidFill>
                <a:schemeClr val="tx1"/>
              </a:solidFill>
              <a:highlight>
                <a:schemeClr val="lt1"/>
              </a:highlight>
            </a:endParaRPr>
          </a:p>
          <a:p>
            <a:pPr marL="101600" indent="0">
              <a:lnSpc>
                <a:spcPct val="115000"/>
              </a:lnSpc>
              <a:spcBef>
                <a:spcPts val="0"/>
              </a:spcBef>
              <a:buClr>
                <a:schemeClr val="dk2"/>
              </a:buClr>
              <a:buSzPts val="2000"/>
              <a:buNone/>
            </a:pPr>
            <a:endParaRPr lang="en-US" sz="2000">
              <a:solidFill>
                <a:schemeClr val="tx1"/>
              </a:solidFill>
              <a:highlight>
                <a:schemeClr val="lt1"/>
              </a:highligh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3F82BD3-E595-33A2-0052-FD6CC2905563}"/>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A2FEDCBB-4EF7-41CB-55F3-D613FE671741}"/>
              </a:ext>
            </a:extLst>
          </p:cNvPr>
          <p:cNvPicPr>
            <a:picLocks noChangeAspect="1"/>
          </p:cNvPicPr>
          <p:nvPr/>
        </p:nvPicPr>
        <p:blipFill rotWithShape="1">
          <a:blip r:embed="rId14"/>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E7092B-4691-5E83-83BE-51FDDEADCA42}"/>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1D71B-982A-DF98-E829-011828435E35}"/>
              </a:ext>
            </a:extLst>
          </p:cNvPr>
          <p:cNvSpPr>
            <a:spLocks noGrp="1"/>
          </p:cNvSpPr>
          <p:nvPr>
            <p:ph type="title"/>
          </p:nvPr>
        </p:nvSpPr>
        <p:spPr/>
        <p:txBody>
          <a:bodyPr/>
          <a:lstStyle/>
          <a:p>
            <a:r>
              <a:rPr lang="en-US"/>
              <a:t>Learning Outcomes</a:t>
            </a:r>
          </a:p>
        </p:txBody>
      </p:sp>
      <p:sp>
        <p:nvSpPr>
          <p:cNvPr id="3" name="Text Placeholder 2">
            <a:extLst>
              <a:ext uri="{FF2B5EF4-FFF2-40B4-BE49-F238E27FC236}">
                <a16:creationId xmlns:a16="http://schemas.microsoft.com/office/drawing/2014/main" id="{237A0ADC-6C95-74FB-2EB7-F06C9DE9EA1E}"/>
              </a:ext>
            </a:extLst>
          </p:cNvPr>
          <p:cNvSpPr>
            <a:spLocks noGrp="1"/>
          </p:cNvSpPr>
          <p:nvPr>
            <p:ph type="body" idx="1"/>
          </p:nvPr>
        </p:nvSpPr>
        <p:spPr/>
        <p:txBody>
          <a:bodyPr/>
          <a:lstStyle/>
          <a:p>
            <a:pPr marL="114300" indent="0">
              <a:buNone/>
            </a:pPr>
            <a:r>
              <a:rPr lang="en-US"/>
              <a:t>By the end of this learning burst, participants will be able to:</a:t>
            </a:r>
          </a:p>
          <a:p>
            <a:r>
              <a:rPr lang="en-US"/>
              <a:t>Understand chronic absenteeism and why it matters. </a:t>
            </a:r>
          </a:p>
          <a:p>
            <a:r>
              <a:rPr lang="en-US"/>
              <a:t>Describe major causes of absenteeism including health-related factors. </a:t>
            </a:r>
          </a:p>
          <a:p>
            <a:r>
              <a:rPr lang="en-US"/>
              <a:t>Identify evidence-based physical and mental health interventions that can improve attendance and reduce inequities.</a:t>
            </a:r>
          </a:p>
          <a:p>
            <a:r>
              <a:rPr lang="en-US"/>
              <a:t>Discuss how schools and healthcare providers can collaborate to promote school attendance.</a:t>
            </a:r>
          </a:p>
          <a:p>
            <a:endParaRPr lang="en-US"/>
          </a:p>
        </p:txBody>
      </p:sp>
      <p:pic>
        <p:nvPicPr>
          <p:cNvPr id="4" name="Picture 3" descr="A close-up of a logo&#10;&#10;Description automatically generated">
            <a:extLst>
              <a:ext uri="{FF2B5EF4-FFF2-40B4-BE49-F238E27FC236}">
                <a16:creationId xmlns:a16="http://schemas.microsoft.com/office/drawing/2014/main" id="{1942FA26-8181-716D-2DE6-F2313A95FA7D}"/>
              </a:ext>
            </a:extLst>
          </p:cNvPr>
          <p:cNvPicPr>
            <a:picLocks noChangeAspect="1"/>
          </p:cNvPicPr>
          <p:nvPr/>
        </p:nvPicPr>
        <p:blipFill rotWithShape="1">
          <a:blip r:embed="rId3"/>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715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8"/>
          <p:cNvSpPr txBox="1">
            <a:spLocks noGrp="1"/>
          </p:cNvSpPr>
          <p:nvPr>
            <p:ph type="title"/>
          </p:nvPr>
        </p:nvSpPr>
        <p:spPr>
          <a:xfrm>
            <a:off x="631350" y="3730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200"/>
              <a:t>Resources</a:t>
            </a:r>
            <a:endParaRPr sz="4200"/>
          </a:p>
        </p:txBody>
      </p:sp>
      <p:sp>
        <p:nvSpPr>
          <p:cNvPr id="314" name="Google Shape;314;p8"/>
          <p:cNvSpPr txBox="1">
            <a:spLocks noGrp="1"/>
          </p:cNvSpPr>
          <p:nvPr>
            <p:ph type="body" idx="1"/>
          </p:nvPr>
        </p:nvSpPr>
        <p:spPr>
          <a:xfrm>
            <a:off x="631350" y="1221998"/>
            <a:ext cx="10929300" cy="4595100"/>
          </a:xfrm>
          <a:prstGeom prst="rect">
            <a:avLst/>
          </a:prstGeom>
          <a:solidFill>
            <a:schemeClr val="lt1"/>
          </a:solid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Attendance Works &amp; Healthy Schools Campaign: </a:t>
            </a:r>
            <a:r>
              <a:rPr lang="en-US" sz="2000" u="sng">
                <a:solidFill>
                  <a:schemeClr val="tx1"/>
                </a:solidFill>
                <a:highlight>
                  <a:schemeClr val="lt1"/>
                </a:highlight>
                <a:hlinkClick r:id="rId3">
                  <a:extLst>
                    <a:ext uri="{A12FA001-AC4F-418D-AE19-62706E023703}">
                      <ahyp:hlinkClr xmlns:ahyp="http://schemas.microsoft.com/office/drawing/2018/hyperlinkcolor" val="tx"/>
                    </a:ext>
                  </a:extLst>
                </a:hlinkClick>
              </a:rPr>
              <a:t>Mapping the Early Attendance Gap: Charting a Course for Student Success</a:t>
            </a:r>
            <a:endParaRPr lang="en-US" sz="2000" u="sng">
              <a:solidFill>
                <a:schemeClr val="tx1"/>
              </a:solidFill>
              <a:highlight>
                <a:schemeClr val="lt1"/>
              </a:highlight>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Center for Disease and Control: </a:t>
            </a:r>
            <a:r>
              <a:rPr lang="en-US" sz="2000">
                <a:solidFill>
                  <a:schemeClr val="tx1"/>
                </a:solidFill>
                <a:highlight>
                  <a:schemeClr val="lt1"/>
                </a:highlight>
                <a:hlinkClick r:id="rId4">
                  <a:extLst>
                    <a:ext uri="{A12FA001-AC4F-418D-AE19-62706E023703}">
                      <ahyp:hlinkClr xmlns:ahyp="http://schemas.microsoft.com/office/drawing/2018/hyperlinkcolor" val="tx"/>
                    </a:ext>
                  </a:extLst>
                </a:hlinkClick>
              </a:rPr>
              <a:t>About Teen Pregnancy</a:t>
            </a:r>
            <a:endParaRPr lang="en-US" sz="2000">
              <a:solidFill>
                <a:schemeClr val="tx1"/>
              </a:solidFill>
              <a:highlight>
                <a:schemeClr val="lt1"/>
              </a:highlight>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Center for Disease and Control: </a:t>
            </a:r>
            <a:r>
              <a:rPr lang="en-US" sz="2000">
                <a:solidFill>
                  <a:schemeClr val="tx1"/>
                </a:solidFill>
                <a:highlight>
                  <a:schemeClr val="lt1"/>
                </a:highlight>
                <a:hlinkClick r:id="rId5">
                  <a:extLst>
                    <a:ext uri="{A12FA001-AC4F-418D-AE19-62706E023703}">
                      <ahyp:hlinkClr xmlns:ahyp="http://schemas.microsoft.com/office/drawing/2018/hyperlinkcolor" val="tx"/>
                    </a:ext>
                  </a:extLst>
                </a:hlinkClick>
              </a:rPr>
              <a:t>Data and Statistics on Children’s Mental Health</a:t>
            </a:r>
            <a:endParaRPr lang="en-US" sz="2000">
              <a:solidFill>
                <a:schemeClr val="tx1"/>
              </a:solidFill>
              <a:highlight>
                <a:schemeClr val="lt1"/>
              </a:highlight>
            </a:endParaRPr>
          </a:p>
          <a:p>
            <a:pPr marL="457200" lvl="0" indent="-355600" algn="l" rtl="0">
              <a:lnSpc>
                <a:spcPct val="115000"/>
              </a:lnSpc>
              <a:spcBef>
                <a:spcPts val="0"/>
              </a:spcBef>
              <a:spcAft>
                <a:spcPts val="0"/>
              </a:spcAft>
              <a:buClr>
                <a:schemeClr val="dk2"/>
              </a:buClr>
              <a:buSzPts val="2000"/>
              <a:buFont typeface="Calibri"/>
              <a:buChar char="●"/>
            </a:pPr>
            <a:r>
              <a:rPr lang="en-US" sz="2000" err="1">
                <a:solidFill>
                  <a:schemeClr val="tx1"/>
                </a:solidFill>
                <a:highlight>
                  <a:schemeClr val="lt1"/>
                </a:highlight>
              </a:rPr>
              <a:t>Future</a:t>
            </a:r>
            <a:r>
              <a:rPr lang="en-US" sz="2000" i="1" err="1">
                <a:solidFill>
                  <a:schemeClr val="tx1"/>
                </a:solidFill>
                <a:highlight>
                  <a:schemeClr val="lt1"/>
                </a:highlight>
              </a:rPr>
              <a:t>Ed</a:t>
            </a:r>
            <a:r>
              <a:rPr lang="en-US" sz="2000">
                <a:solidFill>
                  <a:schemeClr val="tx1"/>
                </a:solidFill>
                <a:highlight>
                  <a:schemeClr val="lt1"/>
                </a:highlight>
              </a:rPr>
              <a:t>: </a:t>
            </a:r>
            <a:r>
              <a:rPr lang="en-US" sz="2000">
                <a:solidFill>
                  <a:schemeClr val="tx1"/>
                </a:solidFill>
                <a:highlight>
                  <a:schemeClr val="lt1"/>
                </a:highlight>
                <a:hlinkClick r:id="rId6">
                  <a:extLst>
                    <a:ext uri="{A12FA001-AC4F-418D-AE19-62706E023703}">
                      <ahyp:hlinkClr xmlns:ahyp="http://schemas.microsoft.com/office/drawing/2018/hyperlinkcolor" val="tx"/>
                    </a:ext>
                  </a:extLst>
                </a:hlinkClick>
              </a:rPr>
              <a:t>Attendance Playbook: Smart Solutions for Reducing Student Absenteeism Post-Pandemic </a:t>
            </a:r>
            <a:endParaRPr lang="en-US" sz="2000" i="1">
              <a:solidFill>
                <a:schemeClr val="tx1"/>
              </a:solidFill>
              <a:highlight>
                <a:schemeClr val="lt1"/>
              </a:highlight>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Johns Hopkins University: </a:t>
            </a:r>
            <a:r>
              <a:rPr lang="en-US" sz="2000">
                <a:solidFill>
                  <a:schemeClr val="tx1"/>
                </a:solidFill>
                <a:highlight>
                  <a:schemeClr val="lt1"/>
                </a:highlight>
                <a:hlinkClick r:id="rId7">
                  <a:extLst>
                    <a:ext uri="{A12FA001-AC4F-418D-AE19-62706E023703}">
                      <ahyp:hlinkClr xmlns:ahyp="http://schemas.microsoft.com/office/drawing/2018/hyperlinkcolor" val="tx"/>
                    </a:ext>
                  </a:extLst>
                </a:hlinkClick>
              </a:rPr>
              <a:t>The Importance of Being in School: A Report on Absenteeism in the Nation’s Public Schools </a:t>
            </a:r>
            <a:r>
              <a:rPr lang="en-US" sz="2000">
                <a:solidFill>
                  <a:schemeClr val="tx1"/>
                </a:solidFill>
                <a:highlight>
                  <a:schemeClr val="lt1"/>
                </a:highlight>
              </a:rPr>
              <a:t> </a:t>
            </a: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KFF: </a:t>
            </a:r>
            <a:r>
              <a:rPr lang="en-US" sz="2000">
                <a:solidFill>
                  <a:schemeClr val="tx1"/>
                </a:solidFill>
                <a:highlight>
                  <a:schemeClr val="lt1"/>
                </a:highlight>
                <a:hlinkClick r:id="rId8">
                  <a:extLst>
                    <a:ext uri="{A12FA001-AC4F-418D-AE19-62706E023703}">
                      <ahyp:hlinkClr xmlns:ahyp="http://schemas.microsoft.com/office/drawing/2018/hyperlinkcolor" val="tx"/>
                    </a:ext>
                  </a:extLst>
                </a:hlinkClick>
              </a:rPr>
              <a:t>The Landscape of School-Based Mental Health Services</a:t>
            </a:r>
            <a:endParaRPr lang="en-US" sz="2000">
              <a:solidFill>
                <a:schemeClr val="tx1"/>
              </a:solidFill>
              <a:highlight>
                <a:schemeClr val="lt1"/>
              </a:highlight>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rPr>
              <a:t>Healthy Schools Campaign: </a:t>
            </a:r>
            <a:r>
              <a:rPr lang="en-US" sz="2000" u="sng">
                <a:solidFill>
                  <a:schemeClr val="tx1"/>
                </a:solidFill>
                <a:hlinkClick r:id="rId9">
                  <a:extLst>
                    <a:ext uri="{A12FA001-AC4F-418D-AE19-62706E023703}">
                      <ahyp:hlinkClr xmlns:ahyp="http://schemas.microsoft.com/office/drawing/2018/hyperlinkcolor" val="tx"/>
                    </a:ext>
                  </a:extLst>
                </a:hlinkClick>
              </a:rPr>
              <a:t>Addressing the Health-Related Causes of Chronic Absenteeism: A Toolkit for Action</a:t>
            </a:r>
            <a:endParaRPr lang="en-US" sz="2000" u="sng">
              <a:solidFill>
                <a:schemeClr val="tx1"/>
              </a:solidFill>
            </a:endParaRP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rPr>
              <a:t>Journal of School Health: </a:t>
            </a:r>
            <a:r>
              <a:rPr lang="en-US" sz="2000" u="sng">
                <a:solidFill>
                  <a:schemeClr val="tx1"/>
                </a:solidFill>
                <a:highlight>
                  <a:schemeClr val="lt1"/>
                </a:highlight>
                <a:hlinkClick r:id="rId10">
                  <a:extLst>
                    <a:ext uri="{A12FA001-AC4F-418D-AE19-62706E023703}">
                      <ahyp:hlinkClr xmlns:ahyp="http://schemas.microsoft.com/office/drawing/2018/hyperlinkcolor" val="tx"/>
                    </a:ext>
                  </a:extLst>
                </a:hlinkClick>
              </a:rPr>
              <a:t>Associations of health risk behaviors with school absenteeism. Does having permission for the absence make a difference?</a:t>
            </a:r>
            <a:endParaRPr lang="en-US" sz="2000" u="sng">
              <a:solidFill>
                <a:schemeClr val="tx1"/>
              </a:solidFill>
              <a:highlight>
                <a:schemeClr val="lt1"/>
              </a:highlight>
            </a:endParaRPr>
          </a:p>
        </p:txBody>
      </p:sp>
      <p:sp>
        <p:nvSpPr>
          <p:cNvPr id="2" name="Rectangle 1">
            <a:extLst>
              <a:ext uri="{FF2B5EF4-FFF2-40B4-BE49-F238E27FC236}">
                <a16:creationId xmlns:a16="http://schemas.microsoft.com/office/drawing/2014/main" id="{1FCDDBB9-D0BA-DCE3-0A48-0B039EA70687}"/>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69CB4410-78EB-A59A-6327-D4123D2A2AF2}"/>
              </a:ext>
            </a:extLst>
          </p:cNvPr>
          <p:cNvPicPr>
            <a:picLocks noChangeAspect="1"/>
          </p:cNvPicPr>
          <p:nvPr/>
        </p:nvPicPr>
        <p:blipFill rotWithShape="1">
          <a:blip r:embed="rId11"/>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75B2-00AF-1710-BD5F-5F56B473E52F}"/>
              </a:ext>
            </a:extLst>
          </p:cNvPr>
          <p:cNvSpPr>
            <a:spLocks noGrp="1"/>
          </p:cNvSpPr>
          <p:nvPr>
            <p:ph type="title"/>
          </p:nvPr>
        </p:nvSpPr>
        <p:spPr>
          <a:xfrm>
            <a:off x="838200" y="322262"/>
            <a:ext cx="10515600" cy="1325563"/>
          </a:xfrm>
        </p:spPr>
        <p:txBody>
          <a:bodyPr>
            <a:normAutofit/>
          </a:bodyPr>
          <a:lstStyle/>
          <a:p>
            <a:r>
              <a:rPr lang="en-US" sz="4200"/>
              <a:t>Resources</a:t>
            </a:r>
          </a:p>
        </p:txBody>
      </p:sp>
      <p:sp>
        <p:nvSpPr>
          <p:cNvPr id="3" name="Text Placeholder 2">
            <a:extLst>
              <a:ext uri="{FF2B5EF4-FFF2-40B4-BE49-F238E27FC236}">
                <a16:creationId xmlns:a16="http://schemas.microsoft.com/office/drawing/2014/main" id="{5625B5F8-3C06-FFDC-8F68-A02E2E975855}"/>
              </a:ext>
            </a:extLst>
          </p:cNvPr>
          <p:cNvSpPr>
            <a:spLocks noGrp="1"/>
          </p:cNvSpPr>
          <p:nvPr>
            <p:ph type="body" idx="1"/>
          </p:nvPr>
        </p:nvSpPr>
        <p:spPr>
          <a:xfrm>
            <a:off x="838200" y="1497013"/>
            <a:ext cx="10515600" cy="4351338"/>
          </a:xfrm>
        </p:spPr>
        <p:txBody>
          <a:bodyPr>
            <a:normAutofit/>
          </a:bodyPr>
          <a:lstStyle/>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Journal of School Health: </a:t>
            </a:r>
            <a:r>
              <a:rPr lang="en-US" sz="2000">
                <a:solidFill>
                  <a:schemeClr val="tx1"/>
                </a:solidFill>
                <a:highlight>
                  <a:schemeClr val="lt1"/>
                </a:highligh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Healthier Students Are Better Learners: High-Quality, Strategically Planned, and Effectively Coordinated School Health Programs Must Be a Fundamental Mission of Schools to Help Close the Achievement Gap</a:t>
            </a:r>
            <a:r>
              <a:rPr lang="en-US" sz="2000">
                <a:solidFill>
                  <a:schemeClr val="tx1"/>
                </a:solidFill>
                <a:highlight>
                  <a:schemeClr val="lt1"/>
                </a:highlight>
                <a:latin typeface="Calibri" panose="020F0502020204030204" pitchFamily="34" charset="0"/>
                <a:cs typeface="Calibri" panose="020F0502020204030204" pitchFamily="34" charset="0"/>
              </a:rPr>
              <a:t> </a:t>
            </a:r>
          </a:p>
          <a:p>
            <a:pPr marL="457200" lvl="0" indent="-355600" algn="l" rtl="0">
              <a:lnSpc>
                <a:spcPct val="115000"/>
              </a:lnSpc>
              <a:spcBef>
                <a:spcPts val="0"/>
              </a:spcBef>
              <a:spcAft>
                <a:spcPts val="0"/>
              </a:spcAft>
              <a:buClr>
                <a:schemeClr val="dk2"/>
              </a:buClr>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rPr>
              <a:t>National Academy of Medicine: </a:t>
            </a:r>
            <a:r>
              <a:rPr lang="en-US" sz="2000" u="sng">
                <a:solidFill>
                  <a:schemeClr val="tx1"/>
                </a:solidFill>
                <a:highlight>
                  <a:schemeClr val="lt1"/>
                </a:highligh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Vital Signs for Pediatric Health: Chronic Absenteeism</a:t>
            </a:r>
            <a:endParaRPr lang="en-US" sz="2000">
              <a:solidFill>
                <a:schemeClr val="tx1"/>
              </a:solidFill>
              <a:latin typeface="Calibri" panose="020F0502020204030204" pitchFamily="34" charset="0"/>
              <a:cs typeface="Calibri" panose="020F0502020204030204" pitchFamily="34" charset="0"/>
              <a:sym typeface="Calibri"/>
            </a:endParaRPr>
          </a:p>
          <a:p>
            <a:pPr marL="457200" lvl="0" indent="-355600" algn="l" rtl="0">
              <a:lnSpc>
                <a:spcPct val="115000"/>
              </a:lnSpc>
              <a:spcBef>
                <a:spcPts val="0"/>
              </a:spcBef>
              <a:spcAft>
                <a:spcPts val="0"/>
              </a:spcAft>
              <a:buSzPts val="2000"/>
              <a:buFont typeface="Calibri"/>
              <a:buChar char="●"/>
            </a:pPr>
            <a:r>
              <a:rPr lang="en-US" sz="2000">
                <a:solidFill>
                  <a:schemeClr val="tx1"/>
                </a:solidFill>
                <a:latin typeface="Calibri" panose="020F0502020204030204" pitchFamily="34" charset="0"/>
                <a:cs typeface="Calibri" panose="020F0502020204030204" pitchFamily="34" charset="0"/>
                <a:sym typeface="Calibri"/>
              </a:rPr>
              <a:t>National Center for Children in Poverty: </a:t>
            </a:r>
            <a:r>
              <a:rPr lang="en-US" sz="2000" u="sng">
                <a:solidFill>
                  <a:schemeClr val="tx1"/>
                </a:solidFill>
                <a:latin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The Critical Importance of Addressing Chronic Absence in the Early Grades</a:t>
            </a:r>
            <a:endParaRPr lang="en-US" sz="2000" u="sng">
              <a:solidFill>
                <a:schemeClr val="tx1"/>
              </a:solidFill>
              <a:latin typeface="Calibri" panose="020F0502020204030204" pitchFamily="34" charset="0"/>
              <a:cs typeface="Calibri" panose="020F0502020204030204" pitchFamily="34" charset="0"/>
              <a:sym typeface="Calibri"/>
            </a:endParaRPr>
          </a:p>
          <a:p>
            <a:pPr marL="457200" lvl="0" indent="-355600" algn="l" rtl="0">
              <a:lnSpc>
                <a:spcPct val="115000"/>
              </a:lnSpc>
              <a:spcBef>
                <a:spcPts val="0"/>
              </a:spcBef>
              <a:spcAft>
                <a:spcPts val="0"/>
              </a:spcAft>
              <a:buSzPts val="2000"/>
              <a:buFont typeface="Calibri"/>
              <a:buChar char="●"/>
            </a:pPr>
            <a:r>
              <a:rPr lang="en-US" sz="2000">
                <a:solidFill>
                  <a:schemeClr val="tx1"/>
                </a:solidFill>
                <a:latin typeface="Calibri" panose="020F0502020204030204" pitchFamily="34" charset="0"/>
                <a:cs typeface="Calibri" panose="020F0502020204030204" pitchFamily="34" charset="0"/>
                <a:sym typeface="Calibri"/>
              </a:rPr>
              <a:t>National Center for Children in Poverty: </a:t>
            </a:r>
            <a:r>
              <a:rPr lang="en-US" sz="2000">
                <a:solidFill>
                  <a:schemeClr val="tx1"/>
                </a:solidFill>
                <a:latin typeface="Calibri" panose="020F050202020403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Childhood and Intergenerational Poverty: The Long-Term Consequences of Growing Up Poor</a:t>
            </a:r>
            <a:endParaRPr lang="en-US" sz="2000">
              <a:solidFill>
                <a:schemeClr val="tx1"/>
              </a:solidFill>
              <a:latin typeface="Calibri" panose="020F0502020204030204" pitchFamily="34" charset="0"/>
              <a:cs typeface="Calibri" panose="020F0502020204030204" pitchFamily="34" charset="0"/>
              <a:sym typeface="Calibri"/>
            </a:endParaRPr>
          </a:p>
          <a:p>
            <a:pPr marL="457200" lvl="0" indent="-355600" algn="l" rtl="0">
              <a:lnSpc>
                <a:spcPct val="115000"/>
              </a:lnSpc>
              <a:spcBef>
                <a:spcPts val="0"/>
              </a:spcBef>
              <a:spcAft>
                <a:spcPts val="0"/>
              </a:spcAft>
              <a:buSzPts val="2000"/>
              <a:buFont typeface="Calibri"/>
              <a:buChar char="●"/>
            </a:pPr>
            <a:r>
              <a:rPr lang="en-US" sz="2000">
                <a:solidFill>
                  <a:schemeClr val="tx1"/>
                </a:solidFill>
                <a:highlight>
                  <a:schemeClr val="lt1"/>
                </a:highlight>
                <a:latin typeface="Calibri" panose="020F0502020204030204" pitchFamily="34" charset="0"/>
                <a:cs typeface="Calibri" panose="020F0502020204030204" pitchFamily="34" charset="0"/>
                <a:sym typeface="Calibri"/>
              </a:rPr>
              <a:t>UChicago Consortium on School Research: </a:t>
            </a:r>
            <a:r>
              <a:rPr lang="en-US" sz="2000" u="sng">
                <a:solidFill>
                  <a:schemeClr val="tx1"/>
                </a:solidFill>
                <a:highlight>
                  <a:schemeClr val="lt1"/>
                </a:highlight>
                <a:latin typeface="Calibri" panose="020F050202020403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Preschool Attendance in Chicago Public Schools</a:t>
            </a:r>
            <a:endParaRPr lang="en-US" sz="2000">
              <a:solidFill>
                <a:schemeClr val="tx1"/>
              </a:solidFill>
              <a:highlight>
                <a:schemeClr val="lt1"/>
              </a:highlight>
              <a:latin typeface="Calibri" panose="020F0502020204030204" pitchFamily="34" charset="0"/>
              <a:cs typeface="Calibri" panose="020F0502020204030204" pitchFamily="34" charset="0"/>
              <a:sym typeface="Calibri"/>
            </a:endParaRPr>
          </a:p>
          <a:p>
            <a:pPr marL="457200" lvl="0" indent="-355600" algn="l" rtl="0">
              <a:lnSpc>
                <a:spcPct val="115000"/>
              </a:lnSpc>
              <a:spcBef>
                <a:spcPts val="0"/>
              </a:spcBef>
              <a:spcAft>
                <a:spcPts val="0"/>
              </a:spcAft>
              <a:buSzPts val="2000"/>
              <a:buFont typeface="Calibri"/>
              <a:buChar char="●"/>
            </a:pPr>
            <a:r>
              <a:rPr lang="en-US" sz="2000">
                <a:solidFill>
                  <a:schemeClr val="tx1"/>
                </a:solidFill>
                <a:latin typeface="Calibri" panose="020F0502020204030204" pitchFamily="34" charset="0"/>
                <a:cs typeface="Calibri" panose="020F0502020204030204" pitchFamily="34" charset="0"/>
                <a:sym typeface="Calibri"/>
              </a:rPr>
              <a:t>University of Rhode Island Data HUB</a:t>
            </a:r>
            <a:r>
              <a:rPr lang="en-US" sz="2000">
                <a:solidFill>
                  <a:schemeClr val="tx1"/>
                </a:solidFill>
                <a:highlight>
                  <a:schemeClr val="lt1"/>
                </a:highlight>
                <a:latin typeface="Calibri" panose="020F0502020204030204" pitchFamily="34" charset="0"/>
                <a:cs typeface="Calibri" panose="020F0502020204030204" pitchFamily="34" charset="0"/>
                <a:sym typeface="Calibri"/>
              </a:rPr>
              <a:t>: </a:t>
            </a:r>
            <a:r>
              <a:rPr lang="en-US" sz="2000" u="sng">
                <a:solidFill>
                  <a:schemeClr val="tx1"/>
                </a:solidFill>
                <a:latin typeface="Calibri" panose="020F050202020403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Chronic Absenteeism Among Kindergarten Students</a:t>
            </a:r>
            <a:r>
              <a:rPr lang="en-US" sz="2000">
                <a:solidFill>
                  <a:schemeClr val="tx1"/>
                </a:solidFill>
                <a:latin typeface="Calibri" panose="020F0502020204030204" pitchFamily="34" charset="0"/>
                <a:cs typeface="Calibri" panose="020F0502020204030204" pitchFamily="34" charset="0"/>
                <a:sym typeface="Calibri"/>
              </a:rPr>
              <a:t> </a:t>
            </a:r>
            <a:endParaRPr lang="en-US" sz="2000">
              <a:solidFill>
                <a:schemeClr val="tx1"/>
              </a:solidFill>
              <a:latin typeface="Calibri" panose="020F0502020204030204" pitchFamily="34" charset="0"/>
              <a:cs typeface="Calibri" panose="020F0502020204030204" pitchFamily="34" charset="0"/>
            </a:endParaRPr>
          </a:p>
          <a:p>
            <a:pPr marL="457200" lvl="0" indent="-355600" algn="l" rtl="0">
              <a:lnSpc>
                <a:spcPct val="115000"/>
              </a:lnSpc>
              <a:spcBef>
                <a:spcPts val="0"/>
              </a:spcBef>
              <a:spcAft>
                <a:spcPts val="0"/>
              </a:spcAft>
              <a:buSzPts val="2000"/>
              <a:buFont typeface="Calibri"/>
              <a:buChar char="●"/>
            </a:pPr>
            <a:r>
              <a:rPr lang="en-US" sz="2000" i="0">
                <a:solidFill>
                  <a:schemeClr val="tx1"/>
                </a:solidFill>
                <a:latin typeface="Calibri" panose="020F0502020204030204" pitchFamily="34" charset="0"/>
                <a:cs typeface="Calibri" panose="020F0502020204030204" pitchFamily="34" charset="0"/>
                <a:sym typeface="Calibri"/>
              </a:rPr>
              <a:t>University of Utah: </a:t>
            </a:r>
            <a:r>
              <a:rPr lang="en-US" sz="2000" i="0" u="sng">
                <a:solidFill>
                  <a:schemeClr val="tx1"/>
                </a:solidFill>
                <a:latin typeface="Calibri" panose="020F0502020204030204" pitchFamily="34" charset="0"/>
                <a:cs typeface="Calibri" panose="020F0502020204030204" pitchFamily="34" charset="0"/>
                <a:sym typeface="Calibri"/>
                <a:hlinkClick r:id="rId8">
                  <a:extLst>
                    <a:ext uri="{A12FA001-AC4F-418D-AE19-62706E023703}">
                      <ahyp:hlinkClr xmlns:ahyp="http://schemas.microsoft.com/office/drawing/2018/hyperlinkcolor" val="tx"/>
                    </a:ext>
                  </a:extLst>
                </a:hlinkClick>
              </a:rPr>
              <a:t>Chronic Absenteeism in Utah Public Schools</a:t>
            </a:r>
            <a:endParaRPr lang="en-US" sz="2000" b="1" i="0">
              <a:solidFill>
                <a:schemeClr val="tx1"/>
              </a:solidFill>
              <a:latin typeface="Calibri" panose="020F0502020204030204" pitchFamily="34" charset="0"/>
              <a:ea typeface="Montserrat"/>
              <a:cs typeface="Calibri" panose="020F0502020204030204" pitchFamily="34" charset="0"/>
              <a:sym typeface="Montserrat"/>
            </a:endParaRPr>
          </a:p>
          <a:p>
            <a:pPr marL="114300" indent="0">
              <a:buNone/>
            </a:pPr>
            <a:endParaRPr lang="en-US" sz="2000"/>
          </a:p>
        </p:txBody>
      </p:sp>
      <p:sp>
        <p:nvSpPr>
          <p:cNvPr id="4" name="Slide Number Placeholder 3">
            <a:extLst>
              <a:ext uri="{FF2B5EF4-FFF2-40B4-BE49-F238E27FC236}">
                <a16:creationId xmlns:a16="http://schemas.microsoft.com/office/drawing/2014/main" id="{891EF7C1-46B2-44D2-4CC5-47755723C8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5" name="Rectangle 4">
            <a:extLst>
              <a:ext uri="{FF2B5EF4-FFF2-40B4-BE49-F238E27FC236}">
                <a16:creationId xmlns:a16="http://schemas.microsoft.com/office/drawing/2014/main" id="{4BAC90BE-2F94-609A-16DD-352ACEAFF09E}"/>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Description automatically generated">
            <a:extLst>
              <a:ext uri="{FF2B5EF4-FFF2-40B4-BE49-F238E27FC236}">
                <a16:creationId xmlns:a16="http://schemas.microsoft.com/office/drawing/2014/main" id="{AC04B04E-E965-AA5B-8D6A-F26120D328C6}"/>
              </a:ext>
            </a:extLst>
          </p:cNvPr>
          <p:cNvPicPr>
            <a:picLocks noChangeAspect="1"/>
          </p:cNvPicPr>
          <p:nvPr/>
        </p:nvPicPr>
        <p:blipFill rotWithShape="1">
          <a:blip r:embed="rId9"/>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233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sz="4200"/>
              <a:t>Additional Questions</a:t>
            </a:r>
            <a:endParaRPr sz="4200"/>
          </a:p>
        </p:txBody>
      </p:sp>
      <p:sp>
        <p:nvSpPr>
          <p:cNvPr id="322" name="Google Shape;322;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SzPts val="1800"/>
              <a:buNone/>
            </a:pPr>
            <a:r>
              <a:rPr lang="en-US" sz="1800" i="1">
                <a:latin typeface="Alegreya Sans"/>
                <a:ea typeface="Alegreya Sans"/>
                <a:cs typeface="Alegreya Sans"/>
                <a:sym typeface="Alegreya Sans"/>
              </a:rPr>
              <a:t> </a:t>
            </a:r>
            <a:endParaRPr sz="1800">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000"/>
              <a:buNone/>
            </a:pPr>
            <a:endParaRPr/>
          </a:p>
          <a:p>
            <a:pPr marL="0" marR="0" lvl="0" indent="0" algn="ctr" rtl="0">
              <a:lnSpc>
                <a:spcPct val="90000"/>
              </a:lnSpc>
              <a:spcBef>
                <a:spcPts val="0"/>
              </a:spcBef>
              <a:spcAft>
                <a:spcPts val="0"/>
              </a:spcAft>
              <a:buSzPts val="1800"/>
              <a:buNone/>
            </a:pPr>
            <a:r>
              <a:rPr lang="en-US" sz="4000"/>
              <a:t>Contact Agency</a:t>
            </a:r>
            <a:endParaRPr sz="4000"/>
          </a:p>
          <a:p>
            <a:pPr marL="0" marR="0" lvl="0" indent="0" algn="ctr" rtl="0">
              <a:lnSpc>
                <a:spcPct val="90000"/>
              </a:lnSpc>
              <a:spcBef>
                <a:spcPts val="0"/>
              </a:spcBef>
              <a:spcAft>
                <a:spcPts val="0"/>
              </a:spcAft>
              <a:buSzPts val="1800"/>
              <a:buNone/>
            </a:pPr>
            <a:r>
              <a:rPr lang="en-US" sz="4000"/>
              <a:t>Contact Person and Title</a:t>
            </a:r>
            <a:endParaRPr sz="4000"/>
          </a:p>
          <a:p>
            <a:pPr marL="0" marR="0" lvl="0" indent="0" algn="ctr" rtl="0">
              <a:lnSpc>
                <a:spcPct val="90000"/>
              </a:lnSpc>
              <a:spcBef>
                <a:spcPts val="0"/>
              </a:spcBef>
              <a:spcAft>
                <a:spcPts val="0"/>
              </a:spcAft>
              <a:buSzPts val="1800"/>
              <a:buNone/>
            </a:pPr>
            <a:r>
              <a:rPr lang="en-US" sz="4000"/>
              <a:t>Contact Email Address</a:t>
            </a:r>
            <a:endParaRPr sz="4000"/>
          </a:p>
          <a:p>
            <a:pPr marL="0" marR="0" lvl="0" indent="0" algn="ctr" rtl="0">
              <a:lnSpc>
                <a:spcPct val="90000"/>
              </a:lnSpc>
              <a:spcBef>
                <a:spcPts val="0"/>
              </a:spcBef>
              <a:spcAft>
                <a:spcPts val="0"/>
              </a:spcAft>
              <a:buSzPts val="1800"/>
              <a:buNone/>
            </a:pPr>
            <a:r>
              <a:rPr lang="en-US" sz="4000"/>
              <a:t>Contact Phone Number</a:t>
            </a:r>
            <a:endParaRPr sz="4000"/>
          </a:p>
          <a:p>
            <a:pPr marL="0" marR="0" lvl="0" indent="0" algn="ctr" rtl="0">
              <a:lnSpc>
                <a:spcPct val="90000"/>
              </a:lnSpc>
              <a:spcBef>
                <a:spcPts val="0"/>
              </a:spcBef>
              <a:spcAft>
                <a:spcPts val="0"/>
              </a:spcAft>
              <a:buSzPts val="1800"/>
              <a:buNone/>
            </a:pPr>
            <a:endParaRPr sz="4000"/>
          </a:p>
          <a:p>
            <a:pPr marL="0" marR="0" lvl="0" indent="0" algn="ctr" rtl="0">
              <a:lnSpc>
                <a:spcPct val="90000"/>
              </a:lnSpc>
              <a:spcBef>
                <a:spcPts val="0"/>
              </a:spcBef>
              <a:spcAft>
                <a:spcPts val="0"/>
              </a:spcAft>
              <a:buClr>
                <a:schemeClr val="dk1"/>
              </a:buClr>
              <a:buSzPts val="4000"/>
              <a:buNone/>
            </a:pPr>
            <a:r>
              <a:rPr lang="en-US" sz="4000"/>
              <a:t> </a:t>
            </a:r>
            <a:endParaRPr/>
          </a:p>
        </p:txBody>
      </p:sp>
      <p:sp>
        <p:nvSpPr>
          <p:cNvPr id="323" name="Google Shape;323;p22"/>
          <p:cNvSpPr txBox="1">
            <a:spLocks noGrp="1"/>
          </p:cNvSpPr>
          <p:nvPr>
            <p:ph type="sldNum" idx="12"/>
          </p:nvPr>
        </p:nvSpPr>
        <p:spPr>
          <a:xfrm>
            <a:off x="11353795" y="18608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 name="Rectangle 1">
            <a:extLst>
              <a:ext uri="{FF2B5EF4-FFF2-40B4-BE49-F238E27FC236}">
                <a16:creationId xmlns:a16="http://schemas.microsoft.com/office/drawing/2014/main" id="{6EB217DE-AC35-A0E8-DC81-06F75F85D80F}"/>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6B879D66-5C93-0DE9-B18E-C0AD25E0A5E0}"/>
              </a:ext>
            </a:extLst>
          </p:cNvPr>
          <p:cNvPicPr>
            <a:picLocks noChangeAspect="1"/>
          </p:cNvPicPr>
          <p:nvPr/>
        </p:nvPicPr>
        <p:blipFill rotWithShape="1">
          <a:blip r:embed="rId3"/>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p:nvPr/>
        </p:nvSpPr>
        <p:spPr>
          <a:xfrm>
            <a:off x="1557468" y="1066800"/>
            <a:ext cx="4157532" cy="719573"/>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FFFFFF"/>
              </a:buClr>
              <a:buSzPts val="2100"/>
              <a:buFont typeface="Arial"/>
              <a:buNone/>
            </a:pPr>
            <a:r>
              <a:rPr lang="en-US" sz="2100" b="1" i="0" u="none" strike="noStrike" cap="none">
                <a:solidFill>
                  <a:srgbClr val="FFFFFF"/>
                </a:solidFill>
                <a:latin typeface="Rockwell"/>
                <a:ea typeface="Rockwell"/>
                <a:cs typeface="Rockwell"/>
                <a:sym typeface="Rockwell"/>
              </a:rPr>
              <a:t>Chronic Absence Measures Lost Opportunity to Learn</a:t>
            </a:r>
            <a:endParaRPr sz="2100" b="1" i="0" u="none" strike="noStrike" cap="none">
              <a:solidFill>
                <a:srgbClr val="000000"/>
              </a:solidFill>
              <a:latin typeface="Rockwell"/>
              <a:ea typeface="Rockwell"/>
              <a:cs typeface="Rockwell"/>
              <a:sym typeface="Rockwell"/>
            </a:endParaRPr>
          </a:p>
        </p:txBody>
      </p:sp>
      <p:sp>
        <p:nvSpPr>
          <p:cNvPr id="120" name="Google Shape;120;p3"/>
          <p:cNvSpPr/>
          <p:nvPr/>
        </p:nvSpPr>
        <p:spPr>
          <a:xfrm>
            <a:off x="3599626" y="2986192"/>
            <a:ext cx="1501140" cy="1504315"/>
          </a:xfrm>
          <a:custGeom>
            <a:avLst/>
            <a:gdLst/>
            <a:ahLst/>
            <a:cxnLst/>
            <a:rect l="l" t="t" r="r" b="b"/>
            <a:pathLst>
              <a:path w="120000" h="120000" extrusionOk="0">
                <a:moveTo>
                  <a:pt x="0" y="59994"/>
                </a:moveTo>
                <a:lnTo>
                  <a:pt x="198" y="55073"/>
                </a:lnTo>
                <a:lnTo>
                  <a:pt x="785" y="50262"/>
                </a:lnTo>
                <a:lnTo>
                  <a:pt x="1743" y="45576"/>
                </a:lnTo>
                <a:lnTo>
                  <a:pt x="3058" y="41030"/>
                </a:lnTo>
                <a:lnTo>
                  <a:pt x="4715" y="36640"/>
                </a:lnTo>
                <a:lnTo>
                  <a:pt x="6697" y="32422"/>
                </a:lnTo>
                <a:lnTo>
                  <a:pt x="8989" y="28390"/>
                </a:lnTo>
                <a:lnTo>
                  <a:pt x="11576" y="24561"/>
                </a:lnTo>
                <a:lnTo>
                  <a:pt x="14443" y="20949"/>
                </a:lnTo>
                <a:lnTo>
                  <a:pt x="17573" y="17570"/>
                </a:lnTo>
                <a:lnTo>
                  <a:pt x="20952" y="14440"/>
                </a:lnTo>
                <a:lnTo>
                  <a:pt x="24564" y="11574"/>
                </a:lnTo>
                <a:lnTo>
                  <a:pt x="28394" y="8987"/>
                </a:lnTo>
                <a:lnTo>
                  <a:pt x="32426" y="6695"/>
                </a:lnTo>
                <a:lnTo>
                  <a:pt x="36645" y="4714"/>
                </a:lnTo>
                <a:lnTo>
                  <a:pt x="41035" y="3058"/>
                </a:lnTo>
                <a:lnTo>
                  <a:pt x="45581" y="1743"/>
                </a:lnTo>
                <a:lnTo>
                  <a:pt x="50267" y="785"/>
                </a:lnTo>
                <a:lnTo>
                  <a:pt x="55079" y="198"/>
                </a:lnTo>
                <a:lnTo>
                  <a:pt x="60000" y="0"/>
                </a:lnTo>
                <a:lnTo>
                  <a:pt x="64920" y="198"/>
                </a:lnTo>
                <a:lnTo>
                  <a:pt x="69732" y="785"/>
                </a:lnTo>
                <a:lnTo>
                  <a:pt x="74418" y="1743"/>
                </a:lnTo>
                <a:lnTo>
                  <a:pt x="78964" y="3058"/>
                </a:lnTo>
                <a:lnTo>
                  <a:pt x="83354" y="4714"/>
                </a:lnTo>
                <a:lnTo>
                  <a:pt x="87573" y="6695"/>
                </a:lnTo>
                <a:lnTo>
                  <a:pt x="91605" y="8987"/>
                </a:lnTo>
                <a:lnTo>
                  <a:pt x="95435" y="11574"/>
                </a:lnTo>
                <a:lnTo>
                  <a:pt x="99047" y="14440"/>
                </a:lnTo>
                <a:lnTo>
                  <a:pt x="102426" y="17570"/>
                </a:lnTo>
                <a:lnTo>
                  <a:pt x="105556" y="20949"/>
                </a:lnTo>
                <a:lnTo>
                  <a:pt x="108423" y="24561"/>
                </a:lnTo>
                <a:lnTo>
                  <a:pt x="111010" y="28390"/>
                </a:lnTo>
                <a:lnTo>
                  <a:pt x="113302" y="32422"/>
                </a:lnTo>
                <a:lnTo>
                  <a:pt x="115284" y="36640"/>
                </a:lnTo>
                <a:lnTo>
                  <a:pt x="116941" y="41030"/>
                </a:lnTo>
                <a:lnTo>
                  <a:pt x="118256" y="45576"/>
                </a:lnTo>
                <a:lnTo>
                  <a:pt x="119214" y="50262"/>
                </a:lnTo>
                <a:lnTo>
                  <a:pt x="119801" y="55073"/>
                </a:lnTo>
                <a:lnTo>
                  <a:pt x="120000" y="59994"/>
                </a:lnTo>
                <a:lnTo>
                  <a:pt x="119801" y="64915"/>
                </a:lnTo>
                <a:lnTo>
                  <a:pt x="119214" y="69727"/>
                </a:lnTo>
                <a:lnTo>
                  <a:pt x="118256" y="74413"/>
                </a:lnTo>
                <a:lnTo>
                  <a:pt x="116941" y="78959"/>
                </a:lnTo>
                <a:lnTo>
                  <a:pt x="115284" y="83349"/>
                </a:lnTo>
                <a:lnTo>
                  <a:pt x="113302" y="87567"/>
                </a:lnTo>
                <a:lnTo>
                  <a:pt x="111010" y="91599"/>
                </a:lnTo>
                <a:lnTo>
                  <a:pt x="108423" y="95428"/>
                </a:lnTo>
                <a:lnTo>
                  <a:pt x="105556" y="99040"/>
                </a:lnTo>
                <a:lnTo>
                  <a:pt x="102426" y="102419"/>
                </a:lnTo>
                <a:lnTo>
                  <a:pt x="99047" y="105549"/>
                </a:lnTo>
                <a:lnTo>
                  <a:pt x="95435" y="108415"/>
                </a:lnTo>
                <a:lnTo>
                  <a:pt x="91605" y="111002"/>
                </a:lnTo>
                <a:lnTo>
                  <a:pt x="87573" y="113294"/>
                </a:lnTo>
                <a:lnTo>
                  <a:pt x="83354" y="115275"/>
                </a:lnTo>
                <a:lnTo>
                  <a:pt x="78964" y="116931"/>
                </a:lnTo>
                <a:lnTo>
                  <a:pt x="74418" y="118246"/>
                </a:lnTo>
                <a:lnTo>
                  <a:pt x="69732" y="119204"/>
                </a:lnTo>
                <a:lnTo>
                  <a:pt x="64920" y="119791"/>
                </a:lnTo>
                <a:lnTo>
                  <a:pt x="60000" y="119989"/>
                </a:lnTo>
                <a:lnTo>
                  <a:pt x="55079" y="119791"/>
                </a:lnTo>
                <a:lnTo>
                  <a:pt x="50267" y="119204"/>
                </a:lnTo>
                <a:lnTo>
                  <a:pt x="45581" y="118246"/>
                </a:lnTo>
                <a:lnTo>
                  <a:pt x="41035" y="116931"/>
                </a:lnTo>
                <a:lnTo>
                  <a:pt x="36645" y="115275"/>
                </a:lnTo>
                <a:lnTo>
                  <a:pt x="32426" y="113294"/>
                </a:lnTo>
                <a:lnTo>
                  <a:pt x="28394" y="111002"/>
                </a:lnTo>
                <a:lnTo>
                  <a:pt x="24564" y="108415"/>
                </a:lnTo>
                <a:lnTo>
                  <a:pt x="20952" y="105549"/>
                </a:lnTo>
                <a:lnTo>
                  <a:pt x="17573" y="102419"/>
                </a:lnTo>
                <a:lnTo>
                  <a:pt x="14443" y="99040"/>
                </a:lnTo>
                <a:lnTo>
                  <a:pt x="11576" y="95428"/>
                </a:lnTo>
                <a:lnTo>
                  <a:pt x="8989" y="91599"/>
                </a:lnTo>
                <a:lnTo>
                  <a:pt x="6697" y="87567"/>
                </a:lnTo>
                <a:lnTo>
                  <a:pt x="4715" y="83349"/>
                </a:lnTo>
                <a:lnTo>
                  <a:pt x="3058" y="78959"/>
                </a:lnTo>
                <a:lnTo>
                  <a:pt x="1743" y="74413"/>
                </a:lnTo>
                <a:lnTo>
                  <a:pt x="785" y="69727"/>
                </a:lnTo>
                <a:lnTo>
                  <a:pt x="198" y="64915"/>
                </a:lnTo>
                <a:lnTo>
                  <a:pt x="0" y="59994"/>
                </a:lnTo>
                <a:close/>
              </a:path>
            </a:pathLst>
          </a:custGeom>
          <a:noFill/>
          <a:ln w="76200"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3"/>
          <p:cNvSpPr txBox="1"/>
          <p:nvPr/>
        </p:nvSpPr>
        <p:spPr>
          <a:xfrm>
            <a:off x="3760914" y="3459091"/>
            <a:ext cx="1166028" cy="576426"/>
          </a:xfrm>
          <a:prstGeom prst="rect">
            <a:avLst/>
          </a:prstGeom>
          <a:noFill/>
          <a:ln>
            <a:noFill/>
          </a:ln>
        </p:spPr>
        <p:txBody>
          <a:bodyPr spcFirstLastPara="1" wrap="square" lIns="0" tIns="0" rIns="0" bIns="0" anchor="t" anchorCtr="0">
            <a:noAutofit/>
          </a:bodyPr>
          <a:lstStyle/>
          <a:p>
            <a:pPr marL="12700" marR="0" lvl="0" indent="0" algn="ctr" rtl="0">
              <a:lnSpc>
                <a:spcPct val="100000"/>
              </a:lnSpc>
              <a:spcBef>
                <a:spcPts val="0"/>
              </a:spcBef>
              <a:spcAft>
                <a:spcPts val="0"/>
              </a:spcAft>
              <a:buClr>
                <a:srgbClr val="17627A"/>
              </a:buClr>
              <a:buSzPts val="1100"/>
              <a:buFont typeface="Arial"/>
              <a:buNone/>
            </a:pPr>
            <a:r>
              <a:rPr lang="en-US" sz="1800" b="1" i="0" u="none" strike="noStrike" cap="none">
                <a:solidFill>
                  <a:srgbClr val="17627A"/>
                </a:solidFill>
                <a:latin typeface="Calibri" panose="020F0502020204030204" pitchFamily="34" charset="0"/>
                <a:ea typeface="Rockwell"/>
                <a:cs typeface="Calibri" panose="020F0502020204030204" pitchFamily="34" charset="0"/>
                <a:sym typeface="Rockwell"/>
              </a:rPr>
              <a:t>Unexcused</a:t>
            </a:r>
            <a:r>
              <a:rPr lang="en-US" sz="1800">
                <a:latin typeface="Calibri" panose="020F0502020204030204" pitchFamily="34" charset="0"/>
                <a:ea typeface="Rockwell"/>
                <a:cs typeface="Calibri" panose="020F0502020204030204" pitchFamily="34" charset="0"/>
                <a:sym typeface="Rockwell"/>
              </a:rPr>
              <a:t> </a:t>
            </a:r>
            <a:r>
              <a:rPr lang="en-US" sz="1800" b="1" i="0" u="none" strike="noStrike" cap="none">
                <a:solidFill>
                  <a:srgbClr val="17627A"/>
                </a:solidFill>
                <a:latin typeface="Calibri" panose="020F0502020204030204" pitchFamily="34" charset="0"/>
                <a:ea typeface="Rockwell"/>
                <a:cs typeface="Calibri" panose="020F0502020204030204" pitchFamily="34" charset="0"/>
                <a:sym typeface="Rockwell"/>
              </a:rPr>
              <a:t>absences</a:t>
            </a:r>
            <a:endParaRPr lang="en-US" sz="1800" b="0" i="0" u="none" strike="noStrike" cap="none">
              <a:solidFill>
                <a:srgbClr val="000000"/>
              </a:solidFill>
              <a:latin typeface="Calibri" panose="020F0502020204030204" pitchFamily="34" charset="0"/>
              <a:ea typeface="Rockwell"/>
              <a:cs typeface="Calibri" panose="020F0502020204030204" pitchFamily="34" charset="0"/>
              <a:sym typeface="Rockwell"/>
            </a:endParaRPr>
          </a:p>
        </p:txBody>
      </p:sp>
      <p:sp>
        <p:nvSpPr>
          <p:cNvPr id="122" name="Google Shape;122;p3"/>
          <p:cNvSpPr/>
          <p:nvPr/>
        </p:nvSpPr>
        <p:spPr>
          <a:xfrm>
            <a:off x="7895783" y="2556422"/>
            <a:ext cx="2260600" cy="2275840"/>
          </a:xfrm>
          <a:custGeom>
            <a:avLst/>
            <a:gdLst/>
            <a:ahLst/>
            <a:cxnLst/>
            <a:rect l="l" t="t" r="r" b="b"/>
            <a:pathLst>
              <a:path w="120000" h="120000" extrusionOk="0">
                <a:moveTo>
                  <a:pt x="59986" y="0"/>
                </a:moveTo>
                <a:lnTo>
                  <a:pt x="55066" y="198"/>
                </a:lnTo>
                <a:lnTo>
                  <a:pt x="50256" y="785"/>
                </a:lnTo>
                <a:lnTo>
                  <a:pt x="45571" y="1743"/>
                </a:lnTo>
                <a:lnTo>
                  <a:pt x="41026" y="3058"/>
                </a:lnTo>
                <a:lnTo>
                  <a:pt x="36637" y="4714"/>
                </a:lnTo>
                <a:lnTo>
                  <a:pt x="32419" y="6696"/>
                </a:lnTo>
                <a:lnTo>
                  <a:pt x="28388" y="8987"/>
                </a:lnTo>
                <a:lnTo>
                  <a:pt x="24559" y="11574"/>
                </a:lnTo>
                <a:lnTo>
                  <a:pt x="20948" y="14440"/>
                </a:lnTo>
                <a:lnTo>
                  <a:pt x="17570" y="17570"/>
                </a:lnTo>
                <a:lnTo>
                  <a:pt x="14440" y="20948"/>
                </a:lnTo>
                <a:lnTo>
                  <a:pt x="11574" y="24560"/>
                </a:lnTo>
                <a:lnTo>
                  <a:pt x="8987" y="28389"/>
                </a:lnTo>
                <a:lnTo>
                  <a:pt x="6695" y="32420"/>
                </a:lnTo>
                <a:lnTo>
                  <a:pt x="4714" y="36638"/>
                </a:lnTo>
                <a:lnTo>
                  <a:pt x="3058" y="41027"/>
                </a:lnTo>
                <a:lnTo>
                  <a:pt x="1743" y="45571"/>
                </a:lnTo>
                <a:lnTo>
                  <a:pt x="785" y="50257"/>
                </a:lnTo>
                <a:lnTo>
                  <a:pt x="198" y="55067"/>
                </a:lnTo>
                <a:lnTo>
                  <a:pt x="0" y="59986"/>
                </a:lnTo>
                <a:lnTo>
                  <a:pt x="198" y="64906"/>
                </a:lnTo>
                <a:lnTo>
                  <a:pt x="785" y="69716"/>
                </a:lnTo>
                <a:lnTo>
                  <a:pt x="1743" y="74401"/>
                </a:lnTo>
                <a:lnTo>
                  <a:pt x="3058" y="78946"/>
                </a:lnTo>
                <a:lnTo>
                  <a:pt x="4714" y="83335"/>
                </a:lnTo>
                <a:lnTo>
                  <a:pt x="6695" y="87552"/>
                </a:lnTo>
                <a:lnTo>
                  <a:pt x="8987" y="91583"/>
                </a:lnTo>
                <a:lnTo>
                  <a:pt x="11574" y="95412"/>
                </a:lnTo>
                <a:lnTo>
                  <a:pt x="14440" y="99024"/>
                </a:lnTo>
                <a:lnTo>
                  <a:pt x="17570" y="102402"/>
                </a:lnTo>
                <a:lnTo>
                  <a:pt x="20948" y="105532"/>
                </a:lnTo>
                <a:lnTo>
                  <a:pt x="24559" y="108398"/>
                </a:lnTo>
                <a:lnTo>
                  <a:pt x="28388" y="110985"/>
                </a:lnTo>
                <a:lnTo>
                  <a:pt x="32419" y="113277"/>
                </a:lnTo>
                <a:lnTo>
                  <a:pt x="36637" y="115258"/>
                </a:lnTo>
                <a:lnTo>
                  <a:pt x="41026" y="116914"/>
                </a:lnTo>
                <a:lnTo>
                  <a:pt x="45571" y="118229"/>
                </a:lnTo>
                <a:lnTo>
                  <a:pt x="50256" y="119187"/>
                </a:lnTo>
                <a:lnTo>
                  <a:pt x="55066" y="119774"/>
                </a:lnTo>
                <a:lnTo>
                  <a:pt x="59986" y="119973"/>
                </a:lnTo>
                <a:lnTo>
                  <a:pt x="64906" y="119774"/>
                </a:lnTo>
                <a:lnTo>
                  <a:pt x="69716" y="119187"/>
                </a:lnTo>
                <a:lnTo>
                  <a:pt x="74401" y="118229"/>
                </a:lnTo>
                <a:lnTo>
                  <a:pt x="78946" y="116914"/>
                </a:lnTo>
                <a:lnTo>
                  <a:pt x="83335" y="115258"/>
                </a:lnTo>
                <a:lnTo>
                  <a:pt x="87553" y="113277"/>
                </a:lnTo>
                <a:lnTo>
                  <a:pt x="91584" y="110985"/>
                </a:lnTo>
                <a:lnTo>
                  <a:pt x="95413" y="108398"/>
                </a:lnTo>
                <a:lnTo>
                  <a:pt x="99024" y="105532"/>
                </a:lnTo>
                <a:lnTo>
                  <a:pt x="102402" y="102402"/>
                </a:lnTo>
                <a:lnTo>
                  <a:pt x="105532" y="99024"/>
                </a:lnTo>
                <a:lnTo>
                  <a:pt x="108398" y="95412"/>
                </a:lnTo>
                <a:lnTo>
                  <a:pt x="110985" y="91583"/>
                </a:lnTo>
                <a:lnTo>
                  <a:pt x="113277" y="87552"/>
                </a:lnTo>
                <a:lnTo>
                  <a:pt x="115258" y="83335"/>
                </a:lnTo>
                <a:lnTo>
                  <a:pt x="116914" y="78946"/>
                </a:lnTo>
                <a:lnTo>
                  <a:pt x="118229" y="74401"/>
                </a:lnTo>
                <a:lnTo>
                  <a:pt x="119187" y="69716"/>
                </a:lnTo>
                <a:lnTo>
                  <a:pt x="119774" y="64906"/>
                </a:lnTo>
                <a:lnTo>
                  <a:pt x="119973" y="59986"/>
                </a:lnTo>
                <a:lnTo>
                  <a:pt x="119774" y="55067"/>
                </a:lnTo>
                <a:lnTo>
                  <a:pt x="119187" y="50257"/>
                </a:lnTo>
                <a:lnTo>
                  <a:pt x="118229" y="45571"/>
                </a:lnTo>
                <a:lnTo>
                  <a:pt x="116914" y="41027"/>
                </a:lnTo>
                <a:lnTo>
                  <a:pt x="115258" y="36638"/>
                </a:lnTo>
                <a:lnTo>
                  <a:pt x="113277" y="32420"/>
                </a:lnTo>
                <a:lnTo>
                  <a:pt x="110985" y="28389"/>
                </a:lnTo>
                <a:lnTo>
                  <a:pt x="108398" y="24560"/>
                </a:lnTo>
                <a:lnTo>
                  <a:pt x="105532" y="20948"/>
                </a:lnTo>
                <a:lnTo>
                  <a:pt x="102402" y="17570"/>
                </a:lnTo>
                <a:lnTo>
                  <a:pt x="99024" y="14440"/>
                </a:lnTo>
                <a:lnTo>
                  <a:pt x="95413" y="11574"/>
                </a:lnTo>
                <a:lnTo>
                  <a:pt x="91584" y="8987"/>
                </a:lnTo>
                <a:lnTo>
                  <a:pt x="87553" y="6696"/>
                </a:lnTo>
                <a:lnTo>
                  <a:pt x="83335" y="4714"/>
                </a:lnTo>
                <a:lnTo>
                  <a:pt x="78946" y="3058"/>
                </a:lnTo>
                <a:lnTo>
                  <a:pt x="74401" y="1743"/>
                </a:lnTo>
                <a:lnTo>
                  <a:pt x="69716" y="785"/>
                </a:lnTo>
                <a:lnTo>
                  <a:pt x="64906" y="198"/>
                </a:lnTo>
                <a:lnTo>
                  <a:pt x="59986" y="0"/>
                </a:lnTo>
                <a:close/>
              </a:path>
            </a:pathLst>
          </a:custGeom>
          <a:solidFill>
            <a:schemeClr val="dk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txBox="1"/>
          <p:nvPr/>
        </p:nvSpPr>
        <p:spPr>
          <a:xfrm>
            <a:off x="8406114" y="3302398"/>
            <a:ext cx="1370035" cy="519733"/>
          </a:xfrm>
          <a:prstGeom prst="rect">
            <a:avLst/>
          </a:prstGeom>
          <a:noFill/>
          <a:ln>
            <a:noFill/>
          </a:ln>
        </p:spPr>
        <p:txBody>
          <a:bodyPr spcFirstLastPara="1" wrap="square" lIns="0" tIns="0" rIns="0" bIns="0" anchor="t" anchorCtr="0">
            <a:noAutofit/>
          </a:bodyPr>
          <a:lstStyle/>
          <a:p>
            <a:pPr marL="12700" marR="5080" lvl="0" indent="22859" algn="l" rtl="0">
              <a:lnSpc>
                <a:spcPct val="100000"/>
              </a:lnSpc>
              <a:spcBef>
                <a:spcPts val="0"/>
              </a:spcBef>
              <a:spcAft>
                <a:spcPts val="0"/>
              </a:spcAft>
              <a:buClr>
                <a:schemeClr val="lt1"/>
              </a:buClr>
              <a:buSzPts val="1800"/>
              <a:buFont typeface="Arial"/>
              <a:buNone/>
            </a:pPr>
            <a:r>
              <a:rPr lang="en-US" sz="2500" b="1" i="0" u="none" strike="noStrike" cap="none">
                <a:solidFill>
                  <a:schemeClr val="lt1"/>
                </a:solidFill>
                <a:latin typeface="Calibri" panose="020F0502020204030204" pitchFamily="34" charset="0"/>
                <a:ea typeface="Rockwell"/>
                <a:cs typeface="Calibri" panose="020F0502020204030204" pitchFamily="34" charset="0"/>
                <a:sym typeface="Rockwell"/>
              </a:rPr>
              <a:t>Chronic Absence</a:t>
            </a:r>
            <a:endParaRPr lang="en-US" sz="2500" b="0" i="0" u="none" strike="noStrike" cap="none">
              <a:solidFill>
                <a:schemeClr val="lt1"/>
              </a:solidFill>
              <a:latin typeface="Calibri" panose="020F0502020204030204" pitchFamily="34" charset="0"/>
              <a:ea typeface="Rockwell"/>
              <a:cs typeface="Calibri" panose="020F0502020204030204" pitchFamily="34" charset="0"/>
              <a:sym typeface="Rockwell"/>
            </a:endParaRPr>
          </a:p>
        </p:txBody>
      </p:sp>
      <p:sp>
        <p:nvSpPr>
          <p:cNvPr id="124" name="Google Shape;124;p3"/>
          <p:cNvSpPr/>
          <p:nvPr/>
        </p:nvSpPr>
        <p:spPr>
          <a:xfrm>
            <a:off x="7376099" y="3562265"/>
            <a:ext cx="436245" cy="368935"/>
          </a:xfrm>
          <a:custGeom>
            <a:avLst/>
            <a:gdLst/>
            <a:ahLst/>
            <a:cxnLst/>
            <a:rect l="l" t="t" r="r" b="b"/>
            <a:pathLst>
              <a:path w="120000" h="120000" extrusionOk="0">
                <a:moveTo>
                  <a:pt x="69170" y="0"/>
                </a:moveTo>
                <a:lnTo>
                  <a:pt x="69170" y="29989"/>
                </a:lnTo>
                <a:lnTo>
                  <a:pt x="0" y="29989"/>
                </a:lnTo>
                <a:lnTo>
                  <a:pt x="0" y="89969"/>
                </a:lnTo>
                <a:lnTo>
                  <a:pt x="69170" y="89969"/>
                </a:lnTo>
                <a:lnTo>
                  <a:pt x="69170" y="119958"/>
                </a:lnTo>
                <a:lnTo>
                  <a:pt x="119894" y="59979"/>
                </a:lnTo>
                <a:lnTo>
                  <a:pt x="69170" y="0"/>
                </a:lnTo>
                <a:close/>
              </a:path>
            </a:pathLst>
          </a:custGeom>
          <a:solidFill>
            <a:srgbClr val="17627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3"/>
          <p:cNvSpPr/>
          <p:nvPr/>
        </p:nvSpPr>
        <p:spPr>
          <a:xfrm>
            <a:off x="7376099" y="3562265"/>
            <a:ext cx="436245" cy="368935"/>
          </a:xfrm>
          <a:custGeom>
            <a:avLst/>
            <a:gdLst/>
            <a:ahLst/>
            <a:cxnLst/>
            <a:rect l="l" t="t" r="r" b="b"/>
            <a:pathLst>
              <a:path w="120000" h="120000" extrusionOk="0">
                <a:moveTo>
                  <a:pt x="0" y="29989"/>
                </a:moveTo>
                <a:lnTo>
                  <a:pt x="69170" y="29989"/>
                </a:lnTo>
                <a:lnTo>
                  <a:pt x="69170" y="0"/>
                </a:lnTo>
                <a:lnTo>
                  <a:pt x="119894" y="59979"/>
                </a:lnTo>
                <a:lnTo>
                  <a:pt x="69170" y="119958"/>
                </a:lnTo>
                <a:lnTo>
                  <a:pt x="69170" y="89969"/>
                </a:lnTo>
                <a:lnTo>
                  <a:pt x="0" y="89969"/>
                </a:lnTo>
                <a:lnTo>
                  <a:pt x="0" y="29989"/>
                </a:lnTo>
                <a:close/>
              </a:path>
            </a:pathLst>
          </a:cu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3"/>
          <p:cNvSpPr txBox="1"/>
          <p:nvPr/>
        </p:nvSpPr>
        <p:spPr>
          <a:xfrm>
            <a:off x="1154924" y="5076910"/>
            <a:ext cx="9933139" cy="719574"/>
          </a:xfrm>
          <a:prstGeom prst="rect">
            <a:avLst/>
          </a:prstGeom>
          <a:noFill/>
          <a:ln>
            <a:noFill/>
          </a:ln>
        </p:spPr>
        <p:txBody>
          <a:bodyPr spcFirstLastPara="1" wrap="square" lIns="0" tIns="0" rIns="0" bIns="0" anchor="t" anchorCtr="0">
            <a:noAutofit/>
          </a:bodyPr>
          <a:lstStyle/>
          <a:p>
            <a:pPr marL="12700" marR="5080" lvl="0" indent="0" algn="l" rtl="0">
              <a:lnSpc>
                <a:spcPct val="114999"/>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Chronic absence </a:t>
            </a:r>
            <a:r>
              <a:rPr lang="en-US" sz="2400" b="0" i="0" u="none" strike="noStrike" cap="none">
                <a:solidFill>
                  <a:srgbClr val="000000"/>
                </a:solidFill>
                <a:latin typeface="Calibri"/>
                <a:ea typeface="Calibri"/>
                <a:cs typeface="Calibri"/>
                <a:sym typeface="Calibri"/>
              </a:rPr>
              <a:t>is different from </a:t>
            </a:r>
            <a:r>
              <a:rPr lang="en-US" sz="2400" b="1" i="0" u="none" strike="noStrike" cap="none">
                <a:solidFill>
                  <a:schemeClr val="dk2"/>
                </a:solidFill>
                <a:latin typeface="Calibri"/>
                <a:ea typeface="Calibri"/>
                <a:cs typeface="Calibri"/>
                <a:sym typeface="Calibri"/>
              </a:rPr>
              <a:t>truancy </a:t>
            </a:r>
            <a:r>
              <a:rPr lang="en-US" sz="2400" b="0" i="0" u="none" strike="noStrike" cap="none">
                <a:solidFill>
                  <a:srgbClr val="000000"/>
                </a:solidFill>
                <a:latin typeface="Calibri"/>
                <a:ea typeface="Calibri"/>
                <a:cs typeface="Calibri"/>
                <a:sym typeface="Calibri"/>
              </a:rPr>
              <a:t>(unexcused absences only) or </a:t>
            </a:r>
            <a:r>
              <a:rPr lang="en-US" sz="2400" b="1" i="0" u="none" strike="noStrike" cap="none">
                <a:solidFill>
                  <a:schemeClr val="dk2"/>
                </a:solidFill>
                <a:latin typeface="Calibri"/>
                <a:ea typeface="Calibri"/>
                <a:cs typeface="Calibri"/>
                <a:sym typeface="Calibri"/>
              </a:rPr>
              <a:t>average daily attendance</a:t>
            </a:r>
            <a:r>
              <a:rPr lang="en-US" sz="2400" b="0" i="0" u="none" strike="noStrike" cap="none">
                <a:solidFill>
                  <a:schemeClr val="dk2"/>
                </a:solidFill>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(how many students show up to school each day).</a:t>
            </a:r>
            <a:endParaRPr sz="2400" b="0" i="0" u="none" strike="noStrike" cap="none">
              <a:solidFill>
                <a:srgbClr val="000000"/>
              </a:solidFill>
              <a:latin typeface="Calibri"/>
              <a:ea typeface="Calibri"/>
              <a:cs typeface="Calibri"/>
              <a:sym typeface="Calibri"/>
            </a:endParaRPr>
          </a:p>
        </p:txBody>
      </p:sp>
      <p:sp>
        <p:nvSpPr>
          <p:cNvPr id="127" name="Google Shape;127;p3"/>
          <p:cNvSpPr txBox="1"/>
          <p:nvPr/>
        </p:nvSpPr>
        <p:spPr>
          <a:xfrm>
            <a:off x="1065082" y="1546536"/>
            <a:ext cx="9819861" cy="1185545"/>
          </a:xfrm>
          <a:prstGeom prst="rect">
            <a:avLst/>
          </a:prstGeom>
          <a:noFill/>
          <a:ln>
            <a:noFill/>
          </a:ln>
        </p:spPr>
        <p:txBody>
          <a:bodyPr spcFirstLastPara="1" wrap="square" lIns="0" tIns="0" rIns="0" bIns="0" anchor="t" anchorCtr="0">
            <a:noAutofit/>
          </a:bodyPr>
          <a:lstStyle/>
          <a:p>
            <a:pPr marL="12700" marR="5080" lvl="0" indent="0" algn="l" rtl="0">
              <a:lnSpc>
                <a:spcPct val="114999"/>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Chronic absence </a:t>
            </a:r>
            <a:r>
              <a:rPr lang="en-US" sz="2400" b="0" i="0" u="none" strike="noStrike" cap="none">
                <a:solidFill>
                  <a:srgbClr val="000000"/>
                </a:solidFill>
                <a:latin typeface="Calibri"/>
                <a:ea typeface="Calibri"/>
                <a:cs typeface="Calibri"/>
                <a:sym typeface="Calibri"/>
              </a:rPr>
              <a:t>is defined as </a:t>
            </a:r>
            <a:r>
              <a:rPr lang="en-US" sz="2400" b="1" i="0" u="none" strike="noStrike" cap="none">
                <a:solidFill>
                  <a:schemeClr val="dk2"/>
                </a:solidFill>
                <a:latin typeface="Calibri"/>
                <a:ea typeface="Calibri"/>
                <a:cs typeface="Calibri"/>
                <a:sym typeface="Calibri"/>
              </a:rPr>
              <a:t>missing 10% or more of school for any reason.</a:t>
            </a:r>
            <a:endParaRPr sz="2400" b="0" i="0" u="none" strike="noStrike" cap="none">
              <a:solidFill>
                <a:schemeClr val="dk2"/>
              </a:solidFill>
              <a:latin typeface="Calibri"/>
              <a:ea typeface="Calibri"/>
              <a:cs typeface="Calibri"/>
              <a:sym typeface="Calibri"/>
            </a:endParaRPr>
          </a:p>
        </p:txBody>
      </p:sp>
      <p:sp>
        <p:nvSpPr>
          <p:cNvPr id="128" name="Google Shape;128;p3"/>
          <p:cNvSpPr/>
          <p:nvPr/>
        </p:nvSpPr>
        <p:spPr>
          <a:xfrm>
            <a:off x="1557468" y="2986192"/>
            <a:ext cx="1501140" cy="1504315"/>
          </a:xfrm>
          <a:custGeom>
            <a:avLst/>
            <a:gdLst/>
            <a:ahLst/>
            <a:cxnLst/>
            <a:rect l="l" t="t" r="r" b="b"/>
            <a:pathLst>
              <a:path w="120000" h="120000" extrusionOk="0">
                <a:moveTo>
                  <a:pt x="0" y="59994"/>
                </a:moveTo>
                <a:lnTo>
                  <a:pt x="198" y="55073"/>
                </a:lnTo>
                <a:lnTo>
                  <a:pt x="785" y="50262"/>
                </a:lnTo>
                <a:lnTo>
                  <a:pt x="1743" y="45576"/>
                </a:lnTo>
                <a:lnTo>
                  <a:pt x="3058" y="41030"/>
                </a:lnTo>
                <a:lnTo>
                  <a:pt x="4715" y="36640"/>
                </a:lnTo>
                <a:lnTo>
                  <a:pt x="6697" y="32422"/>
                </a:lnTo>
                <a:lnTo>
                  <a:pt x="8989" y="28390"/>
                </a:lnTo>
                <a:lnTo>
                  <a:pt x="11576" y="24561"/>
                </a:lnTo>
                <a:lnTo>
                  <a:pt x="14443" y="20949"/>
                </a:lnTo>
                <a:lnTo>
                  <a:pt x="17573" y="17570"/>
                </a:lnTo>
                <a:lnTo>
                  <a:pt x="20952" y="14440"/>
                </a:lnTo>
                <a:lnTo>
                  <a:pt x="24564" y="11574"/>
                </a:lnTo>
                <a:lnTo>
                  <a:pt x="28394" y="8987"/>
                </a:lnTo>
                <a:lnTo>
                  <a:pt x="32426" y="6695"/>
                </a:lnTo>
                <a:lnTo>
                  <a:pt x="36645" y="4714"/>
                </a:lnTo>
                <a:lnTo>
                  <a:pt x="41035" y="3058"/>
                </a:lnTo>
                <a:lnTo>
                  <a:pt x="45581" y="1743"/>
                </a:lnTo>
                <a:lnTo>
                  <a:pt x="50267" y="785"/>
                </a:lnTo>
                <a:lnTo>
                  <a:pt x="55079" y="198"/>
                </a:lnTo>
                <a:lnTo>
                  <a:pt x="60000" y="0"/>
                </a:lnTo>
                <a:lnTo>
                  <a:pt x="64920" y="198"/>
                </a:lnTo>
                <a:lnTo>
                  <a:pt x="69732" y="785"/>
                </a:lnTo>
                <a:lnTo>
                  <a:pt x="74418" y="1743"/>
                </a:lnTo>
                <a:lnTo>
                  <a:pt x="78964" y="3058"/>
                </a:lnTo>
                <a:lnTo>
                  <a:pt x="83354" y="4714"/>
                </a:lnTo>
                <a:lnTo>
                  <a:pt x="87573" y="6695"/>
                </a:lnTo>
                <a:lnTo>
                  <a:pt x="91605" y="8987"/>
                </a:lnTo>
                <a:lnTo>
                  <a:pt x="95435" y="11574"/>
                </a:lnTo>
                <a:lnTo>
                  <a:pt x="99047" y="14440"/>
                </a:lnTo>
                <a:lnTo>
                  <a:pt x="102426" y="17570"/>
                </a:lnTo>
                <a:lnTo>
                  <a:pt x="105556" y="20949"/>
                </a:lnTo>
                <a:lnTo>
                  <a:pt x="108423" y="24561"/>
                </a:lnTo>
                <a:lnTo>
                  <a:pt x="111010" y="28390"/>
                </a:lnTo>
                <a:lnTo>
                  <a:pt x="113302" y="32422"/>
                </a:lnTo>
                <a:lnTo>
                  <a:pt x="115284" y="36640"/>
                </a:lnTo>
                <a:lnTo>
                  <a:pt x="116941" y="41030"/>
                </a:lnTo>
                <a:lnTo>
                  <a:pt x="118256" y="45576"/>
                </a:lnTo>
                <a:lnTo>
                  <a:pt x="119214" y="50262"/>
                </a:lnTo>
                <a:lnTo>
                  <a:pt x="119801" y="55073"/>
                </a:lnTo>
                <a:lnTo>
                  <a:pt x="119999" y="59994"/>
                </a:lnTo>
                <a:lnTo>
                  <a:pt x="119801" y="64915"/>
                </a:lnTo>
                <a:lnTo>
                  <a:pt x="119214" y="69727"/>
                </a:lnTo>
                <a:lnTo>
                  <a:pt x="118256" y="74413"/>
                </a:lnTo>
                <a:lnTo>
                  <a:pt x="116941" y="78959"/>
                </a:lnTo>
                <a:lnTo>
                  <a:pt x="115284" y="83349"/>
                </a:lnTo>
                <a:lnTo>
                  <a:pt x="113302" y="87567"/>
                </a:lnTo>
                <a:lnTo>
                  <a:pt x="111010" y="91599"/>
                </a:lnTo>
                <a:lnTo>
                  <a:pt x="108423" y="95428"/>
                </a:lnTo>
                <a:lnTo>
                  <a:pt x="105556" y="99040"/>
                </a:lnTo>
                <a:lnTo>
                  <a:pt x="102426" y="102419"/>
                </a:lnTo>
                <a:lnTo>
                  <a:pt x="99047" y="105549"/>
                </a:lnTo>
                <a:lnTo>
                  <a:pt x="95435" y="108415"/>
                </a:lnTo>
                <a:lnTo>
                  <a:pt x="91605" y="111002"/>
                </a:lnTo>
                <a:lnTo>
                  <a:pt x="87573" y="113294"/>
                </a:lnTo>
                <a:lnTo>
                  <a:pt x="83354" y="115275"/>
                </a:lnTo>
                <a:lnTo>
                  <a:pt x="78964" y="116931"/>
                </a:lnTo>
                <a:lnTo>
                  <a:pt x="74418" y="118246"/>
                </a:lnTo>
                <a:lnTo>
                  <a:pt x="69732" y="119204"/>
                </a:lnTo>
                <a:lnTo>
                  <a:pt x="64920" y="119791"/>
                </a:lnTo>
                <a:lnTo>
                  <a:pt x="60000" y="119989"/>
                </a:lnTo>
                <a:lnTo>
                  <a:pt x="55079" y="119791"/>
                </a:lnTo>
                <a:lnTo>
                  <a:pt x="50267" y="119204"/>
                </a:lnTo>
                <a:lnTo>
                  <a:pt x="45581" y="118246"/>
                </a:lnTo>
                <a:lnTo>
                  <a:pt x="41035" y="116931"/>
                </a:lnTo>
                <a:lnTo>
                  <a:pt x="36645" y="115275"/>
                </a:lnTo>
                <a:lnTo>
                  <a:pt x="32426" y="113294"/>
                </a:lnTo>
                <a:lnTo>
                  <a:pt x="28394" y="111002"/>
                </a:lnTo>
                <a:lnTo>
                  <a:pt x="24564" y="108415"/>
                </a:lnTo>
                <a:lnTo>
                  <a:pt x="20952" y="105549"/>
                </a:lnTo>
                <a:lnTo>
                  <a:pt x="17573" y="102419"/>
                </a:lnTo>
                <a:lnTo>
                  <a:pt x="14443" y="99040"/>
                </a:lnTo>
                <a:lnTo>
                  <a:pt x="11576" y="95428"/>
                </a:lnTo>
                <a:lnTo>
                  <a:pt x="8989" y="91599"/>
                </a:lnTo>
                <a:lnTo>
                  <a:pt x="6697" y="87567"/>
                </a:lnTo>
                <a:lnTo>
                  <a:pt x="4715" y="83349"/>
                </a:lnTo>
                <a:lnTo>
                  <a:pt x="3058" y="78959"/>
                </a:lnTo>
                <a:lnTo>
                  <a:pt x="1743" y="74413"/>
                </a:lnTo>
                <a:lnTo>
                  <a:pt x="785" y="69727"/>
                </a:lnTo>
                <a:lnTo>
                  <a:pt x="198" y="64915"/>
                </a:lnTo>
                <a:lnTo>
                  <a:pt x="0" y="59994"/>
                </a:lnTo>
                <a:close/>
              </a:path>
            </a:pathLst>
          </a:custGeom>
          <a:noFill/>
          <a:ln w="76200"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3"/>
          <p:cNvSpPr txBox="1"/>
          <p:nvPr/>
        </p:nvSpPr>
        <p:spPr>
          <a:xfrm>
            <a:off x="1828802" y="3423986"/>
            <a:ext cx="953152" cy="612504"/>
          </a:xfrm>
          <a:prstGeom prst="rect">
            <a:avLst/>
          </a:prstGeom>
          <a:noFill/>
          <a:ln>
            <a:noFill/>
          </a:ln>
        </p:spPr>
        <p:txBody>
          <a:bodyPr spcFirstLastPara="1" wrap="square" lIns="0" tIns="0" rIns="0" bIns="0" anchor="t" anchorCtr="0">
            <a:noAutofit/>
          </a:bodyPr>
          <a:lstStyle/>
          <a:p>
            <a:pPr marL="44450" marR="0" lvl="0" indent="0" algn="l" rtl="0">
              <a:lnSpc>
                <a:spcPct val="100000"/>
              </a:lnSpc>
              <a:spcBef>
                <a:spcPts val="0"/>
              </a:spcBef>
              <a:spcAft>
                <a:spcPts val="0"/>
              </a:spcAft>
              <a:buClr>
                <a:srgbClr val="17627A"/>
              </a:buClr>
              <a:buSzPts val="1200"/>
              <a:buFont typeface="Arial"/>
              <a:buNone/>
            </a:pPr>
            <a:r>
              <a:rPr lang="en-US" sz="1800" b="1" i="0" u="none" strike="noStrike" cap="none">
                <a:solidFill>
                  <a:srgbClr val="17627A"/>
                </a:solidFill>
                <a:latin typeface="Calibri" panose="020F0502020204030204" pitchFamily="34" charset="0"/>
                <a:ea typeface="Rockwell"/>
                <a:cs typeface="Calibri" panose="020F0502020204030204" pitchFamily="34" charset="0"/>
                <a:sym typeface="Rockwell"/>
              </a:rPr>
              <a:t>Excused</a:t>
            </a:r>
            <a:endParaRPr lang="en-US" sz="1800" b="0" i="0" u="none" strike="noStrike" cap="none">
              <a:solidFill>
                <a:srgbClr val="000000"/>
              </a:solidFill>
              <a:latin typeface="Calibri" panose="020F0502020204030204" pitchFamily="34" charset="0"/>
              <a:ea typeface="Rockwell"/>
              <a:cs typeface="Calibri" panose="020F0502020204030204" pitchFamily="34" charset="0"/>
              <a:sym typeface="Rockwell"/>
            </a:endParaRPr>
          </a:p>
          <a:p>
            <a:pPr marL="12700" marR="0" lvl="0" indent="0" algn="ctr" rtl="0">
              <a:lnSpc>
                <a:spcPct val="100000"/>
              </a:lnSpc>
              <a:spcBef>
                <a:spcPts val="0"/>
              </a:spcBef>
              <a:spcAft>
                <a:spcPts val="0"/>
              </a:spcAft>
              <a:buClr>
                <a:srgbClr val="17627A"/>
              </a:buClr>
              <a:buSzPts val="1200"/>
              <a:buFont typeface="Arial"/>
              <a:buNone/>
            </a:pPr>
            <a:r>
              <a:rPr lang="en-US" sz="1800" b="1" i="0" u="none" strike="noStrike" cap="none">
                <a:solidFill>
                  <a:srgbClr val="17627A"/>
                </a:solidFill>
                <a:latin typeface="Calibri" panose="020F0502020204030204" pitchFamily="34" charset="0"/>
                <a:ea typeface="Rockwell"/>
                <a:cs typeface="Calibri" panose="020F0502020204030204" pitchFamily="34" charset="0"/>
                <a:sym typeface="Rockwell"/>
              </a:rPr>
              <a:t>absences</a:t>
            </a:r>
            <a:endParaRPr lang="en-US" sz="1800" b="0" i="0" u="none" strike="noStrike" cap="none">
              <a:solidFill>
                <a:srgbClr val="000000"/>
              </a:solidFill>
              <a:latin typeface="Calibri" panose="020F0502020204030204" pitchFamily="34" charset="0"/>
              <a:ea typeface="Rockwell"/>
              <a:cs typeface="Calibri" panose="020F0502020204030204" pitchFamily="34" charset="0"/>
              <a:sym typeface="Rockwell"/>
            </a:endParaRPr>
          </a:p>
        </p:txBody>
      </p:sp>
      <p:sp>
        <p:nvSpPr>
          <p:cNvPr id="130" name="Google Shape;130;p3"/>
          <p:cNvSpPr/>
          <p:nvPr/>
        </p:nvSpPr>
        <p:spPr>
          <a:xfrm>
            <a:off x="3198905" y="3670321"/>
            <a:ext cx="222529" cy="244475"/>
          </a:xfrm>
          <a:custGeom>
            <a:avLst/>
            <a:gdLst/>
            <a:ahLst/>
            <a:cxnLst/>
            <a:rect l="l" t="t" r="r" b="b"/>
            <a:pathLst>
              <a:path w="120000" h="120000" extrusionOk="0">
                <a:moveTo>
                  <a:pt x="0" y="45381"/>
                </a:moveTo>
                <a:lnTo>
                  <a:pt x="40684" y="45381"/>
                </a:lnTo>
                <a:lnTo>
                  <a:pt x="40684" y="0"/>
                </a:lnTo>
                <a:lnTo>
                  <a:pt x="78986" y="0"/>
                </a:lnTo>
                <a:lnTo>
                  <a:pt x="78986" y="45381"/>
                </a:lnTo>
                <a:lnTo>
                  <a:pt x="119671" y="45381"/>
                </a:lnTo>
                <a:lnTo>
                  <a:pt x="119671" y="74431"/>
                </a:lnTo>
                <a:lnTo>
                  <a:pt x="78986" y="74431"/>
                </a:lnTo>
                <a:lnTo>
                  <a:pt x="78986" y="119812"/>
                </a:lnTo>
                <a:lnTo>
                  <a:pt x="40684" y="119812"/>
                </a:lnTo>
                <a:lnTo>
                  <a:pt x="40684" y="74431"/>
                </a:lnTo>
                <a:lnTo>
                  <a:pt x="0" y="74431"/>
                </a:lnTo>
                <a:lnTo>
                  <a:pt x="0" y="45381"/>
                </a:lnTo>
                <a:close/>
              </a:path>
            </a:pathLst>
          </a:custGeom>
          <a:noFill/>
          <a:ln w="25900" cap="flat" cmpd="sng">
            <a:solidFill>
              <a:srgbClr val="1B62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3"/>
          <p:cNvSpPr/>
          <p:nvPr/>
        </p:nvSpPr>
        <p:spPr>
          <a:xfrm>
            <a:off x="5245318" y="3678271"/>
            <a:ext cx="261114" cy="244475"/>
          </a:xfrm>
          <a:custGeom>
            <a:avLst/>
            <a:gdLst/>
            <a:ahLst/>
            <a:cxnLst/>
            <a:rect l="l" t="t" r="r" b="b"/>
            <a:pathLst>
              <a:path w="120000" h="120000" extrusionOk="0">
                <a:moveTo>
                  <a:pt x="0" y="45506"/>
                </a:moveTo>
                <a:lnTo>
                  <a:pt x="40717" y="45506"/>
                </a:lnTo>
                <a:lnTo>
                  <a:pt x="40717" y="0"/>
                </a:lnTo>
                <a:lnTo>
                  <a:pt x="78951" y="0"/>
                </a:lnTo>
                <a:lnTo>
                  <a:pt x="78951" y="45506"/>
                </a:lnTo>
                <a:lnTo>
                  <a:pt x="119668" y="45506"/>
                </a:lnTo>
                <a:lnTo>
                  <a:pt x="119668" y="74306"/>
                </a:lnTo>
                <a:lnTo>
                  <a:pt x="78951" y="74306"/>
                </a:lnTo>
                <a:lnTo>
                  <a:pt x="78951" y="119812"/>
                </a:lnTo>
                <a:lnTo>
                  <a:pt x="40717" y="119812"/>
                </a:lnTo>
                <a:lnTo>
                  <a:pt x="40717" y="74306"/>
                </a:lnTo>
                <a:lnTo>
                  <a:pt x="0" y="74306"/>
                </a:lnTo>
                <a:lnTo>
                  <a:pt x="0" y="45506"/>
                </a:lnTo>
                <a:close/>
              </a:path>
            </a:pathLst>
          </a:custGeom>
          <a:noFill/>
          <a:ln w="25900" cap="flat" cmpd="sng">
            <a:solidFill>
              <a:srgbClr val="1B627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3"/>
          <p:cNvSpPr/>
          <p:nvPr/>
        </p:nvSpPr>
        <p:spPr>
          <a:xfrm>
            <a:off x="5655502" y="2986192"/>
            <a:ext cx="1501140" cy="1504315"/>
          </a:xfrm>
          <a:custGeom>
            <a:avLst/>
            <a:gdLst/>
            <a:ahLst/>
            <a:cxnLst/>
            <a:rect l="l" t="t" r="r" b="b"/>
            <a:pathLst>
              <a:path w="120000" h="120000" extrusionOk="0">
                <a:moveTo>
                  <a:pt x="0" y="59994"/>
                </a:moveTo>
                <a:lnTo>
                  <a:pt x="198" y="55073"/>
                </a:lnTo>
                <a:lnTo>
                  <a:pt x="785" y="50262"/>
                </a:lnTo>
                <a:lnTo>
                  <a:pt x="1743" y="45576"/>
                </a:lnTo>
                <a:lnTo>
                  <a:pt x="3058" y="41030"/>
                </a:lnTo>
                <a:lnTo>
                  <a:pt x="4715" y="36640"/>
                </a:lnTo>
                <a:lnTo>
                  <a:pt x="6697" y="32422"/>
                </a:lnTo>
                <a:lnTo>
                  <a:pt x="8989" y="28390"/>
                </a:lnTo>
                <a:lnTo>
                  <a:pt x="11576" y="24561"/>
                </a:lnTo>
                <a:lnTo>
                  <a:pt x="14443" y="20949"/>
                </a:lnTo>
                <a:lnTo>
                  <a:pt x="17573" y="17570"/>
                </a:lnTo>
                <a:lnTo>
                  <a:pt x="20952" y="14440"/>
                </a:lnTo>
                <a:lnTo>
                  <a:pt x="24564" y="11574"/>
                </a:lnTo>
                <a:lnTo>
                  <a:pt x="28394" y="8987"/>
                </a:lnTo>
                <a:lnTo>
                  <a:pt x="32426" y="6695"/>
                </a:lnTo>
                <a:lnTo>
                  <a:pt x="36645" y="4714"/>
                </a:lnTo>
                <a:lnTo>
                  <a:pt x="41035" y="3058"/>
                </a:lnTo>
                <a:lnTo>
                  <a:pt x="45581" y="1743"/>
                </a:lnTo>
                <a:lnTo>
                  <a:pt x="50267" y="785"/>
                </a:lnTo>
                <a:lnTo>
                  <a:pt x="55079" y="198"/>
                </a:lnTo>
                <a:lnTo>
                  <a:pt x="59999" y="0"/>
                </a:lnTo>
                <a:lnTo>
                  <a:pt x="64920" y="198"/>
                </a:lnTo>
                <a:lnTo>
                  <a:pt x="69732" y="785"/>
                </a:lnTo>
                <a:lnTo>
                  <a:pt x="74418" y="1743"/>
                </a:lnTo>
                <a:lnTo>
                  <a:pt x="78964" y="3058"/>
                </a:lnTo>
                <a:lnTo>
                  <a:pt x="83354" y="4714"/>
                </a:lnTo>
                <a:lnTo>
                  <a:pt x="87573" y="6695"/>
                </a:lnTo>
                <a:lnTo>
                  <a:pt x="91605" y="8987"/>
                </a:lnTo>
                <a:lnTo>
                  <a:pt x="95435" y="11574"/>
                </a:lnTo>
                <a:lnTo>
                  <a:pt x="99047" y="14440"/>
                </a:lnTo>
                <a:lnTo>
                  <a:pt x="102426" y="17570"/>
                </a:lnTo>
                <a:lnTo>
                  <a:pt x="105556" y="20949"/>
                </a:lnTo>
                <a:lnTo>
                  <a:pt x="108423" y="24561"/>
                </a:lnTo>
                <a:lnTo>
                  <a:pt x="111010" y="28390"/>
                </a:lnTo>
                <a:lnTo>
                  <a:pt x="113302" y="32422"/>
                </a:lnTo>
                <a:lnTo>
                  <a:pt x="115284" y="36640"/>
                </a:lnTo>
                <a:lnTo>
                  <a:pt x="116941" y="41030"/>
                </a:lnTo>
                <a:lnTo>
                  <a:pt x="118256" y="45576"/>
                </a:lnTo>
                <a:lnTo>
                  <a:pt x="119214" y="50262"/>
                </a:lnTo>
                <a:lnTo>
                  <a:pt x="119801" y="55073"/>
                </a:lnTo>
                <a:lnTo>
                  <a:pt x="119999" y="59994"/>
                </a:lnTo>
                <a:lnTo>
                  <a:pt x="119801" y="64915"/>
                </a:lnTo>
                <a:lnTo>
                  <a:pt x="119214" y="69727"/>
                </a:lnTo>
                <a:lnTo>
                  <a:pt x="118256" y="74413"/>
                </a:lnTo>
                <a:lnTo>
                  <a:pt x="116941" y="78959"/>
                </a:lnTo>
                <a:lnTo>
                  <a:pt x="115284" y="83349"/>
                </a:lnTo>
                <a:lnTo>
                  <a:pt x="113302" y="87567"/>
                </a:lnTo>
                <a:lnTo>
                  <a:pt x="111010" y="91599"/>
                </a:lnTo>
                <a:lnTo>
                  <a:pt x="108423" y="95428"/>
                </a:lnTo>
                <a:lnTo>
                  <a:pt x="105556" y="99040"/>
                </a:lnTo>
                <a:lnTo>
                  <a:pt x="102426" y="102419"/>
                </a:lnTo>
                <a:lnTo>
                  <a:pt x="99047" y="105549"/>
                </a:lnTo>
                <a:lnTo>
                  <a:pt x="95435" y="108415"/>
                </a:lnTo>
                <a:lnTo>
                  <a:pt x="91605" y="111002"/>
                </a:lnTo>
                <a:lnTo>
                  <a:pt x="87573" y="113294"/>
                </a:lnTo>
                <a:lnTo>
                  <a:pt x="83354" y="115275"/>
                </a:lnTo>
                <a:lnTo>
                  <a:pt x="78964" y="116931"/>
                </a:lnTo>
                <a:lnTo>
                  <a:pt x="74418" y="118246"/>
                </a:lnTo>
                <a:lnTo>
                  <a:pt x="69732" y="119204"/>
                </a:lnTo>
                <a:lnTo>
                  <a:pt x="64920" y="119791"/>
                </a:lnTo>
                <a:lnTo>
                  <a:pt x="59999" y="119989"/>
                </a:lnTo>
                <a:lnTo>
                  <a:pt x="55079" y="119791"/>
                </a:lnTo>
                <a:lnTo>
                  <a:pt x="50267" y="119204"/>
                </a:lnTo>
                <a:lnTo>
                  <a:pt x="45581" y="118246"/>
                </a:lnTo>
                <a:lnTo>
                  <a:pt x="41035" y="116931"/>
                </a:lnTo>
                <a:lnTo>
                  <a:pt x="36645" y="115275"/>
                </a:lnTo>
                <a:lnTo>
                  <a:pt x="32426" y="113294"/>
                </a:lnTo>
                <a:lnTo>
                  <a:pt x="28394" y="111002"/>
                </a:lnTo>
                <a:lnTo>
                  <a:pt x="24564" y="108415"/>
                </a:lnTo>
                <a:lnTo>
                  <a:pt x="20952" y="105549"/>
                </a:lnTo>
                <a:lnTo>
                  <a:pt x="17573" y="102419"/>
                </a:lnTo>
                <a:lnTo>
                  <a:pt x="14443" y="99040"/>
                </a:lnTo>
                <a:lnTo>
                  <a:pt x="11576" y="95428"/>
                </a:lnTo>
                <a:lnTo>
                  <a:pt x="8989" y="91599"/>
                </a:lnTo>
                <a:lnTo>
                  <a:pt x="6697" y="87567"/>
                </a:lnTo>
                <a:lnTo>
                  <a:pt x="4715" y="83349"/>
                </a:lnTo>
                <a:lnTo>
                  <a:pt x="3058" y="78959"/>
                </a:lnTo>
                <a:lnTo>
                  <a:pt x="1743" y="74413"/>
                </a:lnTo>
                <a:lnTo>
                  <a:pt x="785" y="69727"/>
                </a:lnTo>
                <a:lnTo>
                  <a:pt x="198" y="64915"/>
                </a:lnTo>
                <a:lnTo>
                  <a:pt x="0" y="59994"/>
                </a:lnTo>
                <a:close/>
              </a:path>
            </a:pathLst>
          </a:custGeom>
          <a:noFill/>
          <a:ln w="76200" cap="flat" cmpd="sng">
            <a:solidFill>
              <a:srgbClr val="17627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3"/>
          <p:cNvSpPr txBox="1"/>
          <p:nvPr/>
        </p:nvSpPr>
        <p:spPr>
          <a:xfrm>
            <a:off x="5813420" y="3605215"/>
            <a:ext cx="1253845" cy="244475"/>
          </a:xfrm>
          <a:prstGeom prst="rect">
            <a:avLst/>
          </a:prstGeom>
          <a:no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17627A"/>
              </a:buClr>
              <a:buSzPts val="1100"/>
              <a:buFont typeface="Arial"/>
              <a:buNone/>
            </a:pPr>
            <a:r>
              <a:rPr lang="en-US" sz="1800" b="1" i="0" u="none" strike="noStrike" cap="none">
                <a:solidFill>
                  <a:srgbClr val="17627A"/>
                </a:solidFill>
                <a:latin typeface="Calibri" panose="020F0502020204030204" pitchFamily="34" charset="0"/>
                <a:ea typeface="Rockwell"/>
                <a:cs typeface="Calibri" panose="020F0502020204030204" pitchFamily="34" charset="0"/>
                <a:sym typeface="Rockwell"/>
              </a:rPr>
              <a:t>Suspensions</a:t>
            </a:r>
            <a:endParaRPr lang="en-US" sz="1800" b="0" i="0" u="none" strike="noStrike" cap="none">
              <a:solidFill>
                <a:srgbClr val="000000"/>
              </a:solidFill>
              <a:latin typeface="Calibri" panose="020F0502020204030204" pitchFamily="34" charset="0"/>
              <a:ea typeface="Rockwell"/>
              <a:cs typeface="Calibri" panose="020F0502020204030204" pitchFamily="34" charset="0"/>
              <a:sym typeface="Rockwell"/>
            </a:endParaRPr>
          </a:p>
        </p:txBody>
      </p:sp>
      <p:grpSp>
        <p:nvGrpSpPr>
          <p:cNvPr id="134" name="Google Shape;134;p3"/>
          <p:cNvGrpSpPr/>
          <p:nvPr/>
        </p:nvGrpSpPr>
        <p:grpSpPr>
          <a:xfrm>
            <a:off x="564412" y="1155700"/>
            <a:ext cx="590512" cy="561514"/>
            <a:chOff x="3951850" y="2985350"/>
            <a:chExt cx="407950" cy="416500"/>
          </a:xfrm>
        </p:grpSpPr>
        <p:sp>
          <p:nvSpPr>
            <p:cNvPr id="135" name="Google Shape;135;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3988374"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What is Chronic Absenteeism? </a:t>
            </a:r>
            <a:endParaRPr/>
          </a:p>
        </p:txBody>
      </p:sp>
      <p:sp>
        <p:nvSpPr>
          <p:cNvPr id="2" name="Rectangle 1">
            <a:extLst>
              <a:ext uri="{FF2B5EF4-FFF2-40B4-BE49-F238E27FC236}">
                <a16:creationId xmlns:a16="http://schemas.microsoft.com/office/drawing/2014/main" id="{286A09AB-E82B-3E2E-E1FC-CB0152063DB8}"/>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logo&#10;&#10;Description automatically generated">
            <a:extLst>
              <a:ext uri="{FF2B5EF4-FFF2-40B4-BE49-F238E27FC236}">
                <a16:creationId xmlns:a16="http://schemas.microsoft.com/office/drawing/2014/main" id="{57373D2A-641E-8AA5-5739-33C863270767}"/>
              </a:ext>
            </a:extLst>
          </p:cNvPr>
          <p:cNvPicPr>
            <a:picLocks noChangeAspect="1"/>
          </p:cNvPicPr>
          <p:nvPr/>
        </p:nvPicPr>
        <p:blipFill rotWithShape="1">
          <a:blip r:embed="rId3"/>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The United States Faces an Attendance Crisis</a:t>
            </a:r>
            <a:endParaRPr/>
          </a:p>
        </p:txBody>
      </p:sp>
      <p:sp>
        <p:nvSpPr>
          <p:cNvPr id="145" name="Google Shape;145;p4"/>
          <p:cNvSpPr txBox="1"/>
          <p:nvPr/>
        </p:nvSpPr>
        <p:spPr>
          <a:xfrm>
            <a:off x="835794" y="1437560"/>
            <a:ext cx="10791000" cy="369327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tx1"/>
              </a:buClr>
              <a:buSzPts val="2500"/>
              <a:buFont typeface="Arial" panose="020B0604020202020204" pitchFamily="34" charset="0"/>
              <a:buChar char="•"/>
            </a:pPr>
            <a:r>
              <a:rPr lang="en-US" sz="2300" b="1" i="0" u="none" strike="noStrike" cap="none" dirty="0">
                <a:solidFill>
                  <a:schemeClr val="tx1"/>
                </a:solidFill>
                <a:latin typeface="Calibri"/>
                <a:ea typeface="Calibri"/>
                <a:cs typeface="Calibri"/>
                <a:sym typeface="Calibri"/>
              </a:rPr>
              <a:t>Pre-pandemic: 8 million </a:t>
            </a:r>
            <a:r>
              <a:rPr lang="en-US" sz="2300" b="1" dirty="0">
                <a:solidFill>
                  <a:schemeClr val="tx1"/>
                </a:solidFill>
                <a:latin typeface="Calibri"/>
                <a:ea typeface="Calibri"/>
                <a:cs typeface="Calibri"/>
                <a:sym typeface="Calibri"/>
              </a:rPr>
              <a:t>(1 out of 6)</a:t>
            </a:r>
            <a:r>
              <a:rPr lang="en-US" sz="2300" b="1" i="0" u="none" strike="noStrike" cap="none" dirty="0">
                <a:solidFill>
                  <a:schemeClr val="tx1"/>
                </a:solidFill>
                <a:latin typeface="Calibri"/>
                <a:ea typeface="Calibri"/>
                <a:cs typeface="Calibri"/>
                <a:sym typeface="Calibri"/>
              </a:rPr>
              <a:t> students were chronically absent </a:t>
            </a:r>
            <a:r>
              <a:rPr lang="en-US" sz="2300" b="0" i="1" u="none" strike="noStrike" cap="none" dirty="0">
                <a:solidFill>
                  <a:schemeClr val="tx1"/>
                </a:solidFill>
                <a:latin typeface="Calibri"/>
                <a:ea typeface="Calibri"/>
                <a:cs typeface="Calibri"/>
                <a:sym typeface="Calibri"/>
              </a:rPr>
              <a:t>(missing 10% or more of school for any reason: excused, unexcused, suspension)</a:t>
            </a:r>
          </a:p>
          <a:p>
            <a:pPr marL="342900" marR="0" lvl="0" indent="-342900" algn="l" rtl="0">
              <a:lnSpc>
                <a:spcPct val="100000"/>
              </a:lnSpc>
              <a:spcBef>
                <a:spcPts val="3000"/>
              </a:spcBef>
              <a:spcAft>
                <a:spcPts val="0"/>
              </a:spcAft>
              <a:buClr>
                <a:schemeClr val="tx1"/>
              </a:buClr>
              <a:buSzPts val="2500"/>
              <a:buFont typeface="Arial" panose="020B0604020202020204" pitchFamily="34" charset="0"/>
              <a:buChar char="•"/>
            </a:pPr>
            <a:r>
              <a:rPr lang="en-US" sz="2300" b="1" dirty="0">
                <a:solidFill>
                  <a:schemeClr val="tx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Chronic absence is higher than ever, </a:t>
            </a:r>
            <a:r>
              <a:rPr lang="en-US" sz="2300" i="0" u="none" strike="noStrike" cap="none" dirty="0">
                <a:solidFill>
                  <a:schemeClr val="tx1"/>
                </a:solidFill>
                <a:latin typeface="Calibri"/>
                <a:ea typeface="Calibri"/>
                <a:cs typeface="Calibri"/>
                <a:sym typeface="Calibri"/>
              </a:rPr>
              <a:t>especially in early elementary and all throughout high school. </a:t>
            </a:r>
            <a:r>
              <a:rPr lang="en-US" sz="2300" dirty="0">
                <a:solidFill>
                  <a:schemeClr val="tx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By the end of school year (SY) 2021-22, data from multiple states showed chronic absence often doubled and affected more than 1 out of 4 </a:t>
            </a:r>
            <a:r>
              <a:rPr lang="en-US" sz="2300" i="0" u="none" strike="noStrike" cap="none" dirty="0">
                <a:solidFill>
                  <a:schemeClr val="tx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students.</a:t>
            </a:r>
            <a:r>
              <a:rPr lang="en-US" sz="2300" dirty="0">
                <a:solidFill>
                  <a:schemeClr val="tx1"/>
                </a:solidFill>
                <a:latin typeface="Calibri"/>
                <a:ea typeface="Calibri"/>
                <a:cs typeface="Calibri"/>
                <a:sym typeface="Calibri"/>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4"/>
                  </a:ext>
                </a:extLst>
              </a:rPr>
              <a:t> Early district and state SY 2022-23 data show rates remain high.</a:t>
            </a:r>
            <a:endParaRPr lang="en-US" sz="2300" i="0" u="none" strike="noStrike" cap="none" dirty="0">
              <a:solidFill>
                <a:schemeClr val="tx1"/>
              </a:solidFill>
              <a:latin typeface="Calibri"/>
              <a:ea typeface="Calibri"/>
              <a:cs typeface="Calibri"/>
              <a:sym typeface="Calibri"/>
            </a:endParaRPr>
          </a:p>
          <a:p>
            <a:pPr marL="342900" marR="0" lvl="0" indent="-342900" algn="l" rtl="0">
              <a:lnSpc>
                <a:spcPct val="100000"/>
              </a:lnSpc>
              <a:spcBef>
                <a:spcPts val="3000"/>
              </a:spcBef>
              <a:spcAft>
                <a:spcPts val="0"/>
              </a:spcAft>
              <a:buClr>
                <a:schemeClr val="tx1"/>
              </a:buClr>
              <a:buSzPts val="2500"/>
              <a:buFont typeface="Arial" panose="020B0604020202020204" pitchFamily="34" charset="0"/>
              <a:buChar char="•"/>
            </a:pPr>
            <a:r>
              <a:rPr lang="en-US" sz="2300" b="1" i="0" u="none" strike="noStrike" cap="none" dirty="0">
                <a:solidFill>
                  <a:schemeClr val="tx1"/>
                </a:solidFill>
                <a:latin typeface="Calibri"/>
                <a:ea typeface="Calibri"/>
                <a:cs typeface="Calibri"/>
                <a:sym typeface="Calibri"/>
              </a:rPr>
              <a:t>Economically disadvant</a:t>
            </a:r>
            <a:r>
              <a:rPr lang="en-US" sz="2300" b="1" dirty="0">
                <a:solidFill>
                  <a:schemeClr val="tx1"/>
                </a:solidFill>
                <a:latin typeface="Calibri"/>
                <a:ea typeface="Calibri"/>
                <a:cs typeface="Calibri"/>
                <a:sym typeface="Calibri"/>
              </a:rPr>
              <a:t>aged</a:t>
            </a:r>
            <a:r>
              <a:rPr lang="en-US" sz="2300" b="1" i="0" u="none" strike="noStrike" cap="none" dirty="0">
                <a:solidFill>
                  <a:schemeClr val="tx1"/>
                </a:solidFill>
                <a:latin typeface="Calibri"/>
                <a:ea typeface="Calibri"/>
                <a:cs typeface="Calibri"/>
                <a:sym typeface="Calibri"/>
              </a:rPr>
              <a:t> students and families as well as Native American, Black, Latino/Hispanic, and Pacific Islander students are disproportionately affected.</a:t>
            </a:r>
          </a:p>
        </p:txBody>
      </p:sp>
      <p:sp>
        <p:nvSpPr>
          <p:cNvPr id="3" name="TextBox 2">
            <a:extLst>
              <a:ext uri="{FF2B5EF4-FFF2-40B4-BE49-F238E27FC236}">
                <a16:creationId xmlns:a16="http://schemas.microsoft.com/office/drawing/2014/main" id="{DC3EFD14-FAD9-4458-8EFE-A55119FBB053}"/>
              </a:ext>
            </a:extLst>
          </p:cNvPr>
          <p:cNvSpPr txBox="1"/>
          <p:nvPr/>
        </p:nvSpPr>
        <p:spPr>
          <a:xfrm>
            <a:off x="1590516" y="6092765"/>
            <a:ext cx="8734862" cy="400110"/>
          </a:xfrm>
          <a:prstGeom prst="rect">
            <a:avLst/>
          </a:prstGeom>
          <a:noFill/>
        </p:spPr>
        <p:txBody>
          <a:bodyPr wrap="square">
            <a:spAutoFit/>
          </a:bodyPr>
          <a:lstStyle/>
          <a:p>
            <a:r>
              <a:rPr lang="en-US" sz="1000" u="sng" dirty="0">
                <a:solidFill>
                  <a:schemeClr val="hlink"/>
                </a:solidFill>
                <a:latin typeface="Calibri" panose="020F0502020204030204" pitchFamily="34" charset="0"/>
                <a:cs typeface="Calibri" panose="020F0502020204030204" pitchFamily="34" charset="0"/>
                <a:hlinkClick r:id="rId3"/>
              </a:rPr>
              <a:t>Using Chronic Absence to Map Interrupted Schooling, Instructional Loss and Educational Inequity</a:t>
            </a:r>
            <a:endParaRPr lang="en-US" sz="1000" u="sng" dirty="0">
              <a:solidFill>
                <a:schemeClr val="hlink"/>
              </a:solidFill>
              <a:latin typeface="Calibri" panose="020F0502020204030204" pitchFamily="34" charset="0"/>
              <a:cs typeface="Calibri" panose="020F0502020204030204" pitchFamily="34" charset="0"/>
            </a:endParaRPr>
          </a:p>
          <a:p>
            <a:r>
              <a:rPr lang="en-US" sz="1000" u="sng" dirty="0">
                <a:solidFill>
                  <a:schemeClr val="hlink"/>
                </a:solidFill>
                <a:latin typeface="Calibri" panose="020F0502020204030204" pitchFamily="34" charset="0"/>
                <a:cs typeface="Calibri" panose="020F0502020204030204" pitchFamily="34" charset="0"/>
                <a:sym typeface="Arial"/>
                <a:hlinkClick r:id="rId4"/>
              </a:rPr>
              <a:t>Monitoring Data Matters Even More: A Review of State Attendance Data Policy and Practice in School Year 2022-23</a:t>
            </a:r>
            <a:endParaRPr lang="en-US" sz="1000" u="sng" dirty="0">
              <a:solidFill>
                <a:schemeClr val="hlink"/>
              </a:solidFill>
            </a:endParaRPr>
          </a:p>
        </p:txBody>
      </p:sp>
      <p:sp>
        <p:nvSpPr>
          <p:cNvPr id="4" name="TextBox 3">
            <a:extLst>
              <a:ext uri="{FF2B5EF4-FFF2-40B4-BE49-F238E27FC236}">
                <a16:creationId xmlns:a16="http://schemas.microsoft.com/office/drawing/2014/main" id="{6BE7D7AC-67A5-034E-E7C9-5952CCE25C44}"/>
              </a:ext>
            </a:extLst>
          </p:cNvPr>
          <p:cNvSpPr txBox="1"/>
          <p:nvPr/>
        </p:nvSpPr>
        <p:spPr>
          <a:xfrm>
            <a:off x="7699146" y="6231265"/>
            <a:ext cx="6094140" cy="261610"/>
          </a:xfrm>
          <a:prstGeom prst="rect">
            <a:avLst/>
          </a:prstGeom>
          <a:noFill/>
        </p:spPr>
        <p:txBody>
          <a:bodyPr wrap="square">
            <a:spAutoFit/>
          </a:bodyPr>
          <a:lstStyle/>
          <a:p>
            <a:r>
              <a:rPr lang="en-US" sz="1050" u="sng">
                <a:solidFill>
                  <a:schemeClr val="hlink"/>
                </a:solidFill>
                <a:latin typeface="Calibri" panose="020F0502020204030204" pitchFamily="34" charset="0"/>
                <a:cs typeface="Calibri" panose="020F0502020204030204" pitchFamily="34" charset="0"/>
                <a:sym typeface="Arial"/>
                <a:hlinkClick r:id="rId5"/>
              </a:rPr>
              <a:t>State Policy Review Table 2023</a:t>
            </a:r>
            <a:endParaRPr lang="en-US" sz="1050">
              <a:latin typeface="Calibri" panose="020F0502020204030204" pitchFamily="34" charset="0"/>
              <a:cs typeface="Calibri" panose="020F0502020204030204" pitchFamily="34" charset="0"/>
              <a:sym typeface="Arial"/>
            </a:endParaRPr>
          </a:p>
        </p:txBody>
      </p:sp>
      <p:sp>
        <p:nvSpPr>
          <p:cNvPr id="2" name="Rectangle 1">
            <a:extLst>
              <a:ext uri="{FF2B5EF4-FFF2-40B4-BE49-F238E27FC236}">
                <a16:creationId xmlns:a16="http://schemas.microsoft.com/office/drawing/2014/main" id="{2DF45334-932C-E981-69A1-C681FFB75B43}"/>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E80AAED7-1AEA-0900-7519-187F35BFB065}"/>
              </a:ext>
            </a:extLst>
          </p:cNvPr>
          <p:cNvPicPr>
            <a:picLocks noChangeAspect="1"/>
          </p:cNvPicPr>
          <p:nvPr/>
        </p:nvPicPr>
        <p:blipFill rotWithShape="1">
          <a:blip r:embed="rId6"/>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31500" y="190145"/>
            <a:ext cx="10630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200"/>
              <a:t>The Link Between Chronic Absence and Health</a:t>
            </a:r>
            <a:endParaRPr/>
          </a:p>
        </p:txBody>
      </p:sp>
      <p:sp>
        <p:nvSpPr>
          <p:cNvPr id="152" name="Google Shape;152;p5"/>
          <p:cNvSpPr txBox="1"/>
          <p:nvPr/>
        </p:nvSpPr>
        <p:spPr>
          <a:xfrm>
            <a:off x="929700" y="1080261"/>
            <a:ext cx="10424100" cy="473248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chemeClr val="dk1"/>
              </a:buClr>
              <a:buSzPts val="2500"/>
              <a:buFont typeface="Arial" panose="020B0604020202020204" pitchFamily="34" charset="0"/>
              <a:buChar char="•"/>
            </a:pPr>
            <a:r>
              <a:rPr lang="en-US" sz="2500" i="0" u="none" strike="noStrike" cap="none" dirty="0">
                <a:solidFill>
                  <a:schemeClr val="tx1"/>
                </a:solidFill>
                <a:latin typeface="Calibri"/>
                <a:ea typeface="Calibri"/>
                <a:cs typeface="Calibri"/>
                <a:sym typeface="Calibri"/>
              </a:rPr>
              <a:t>Chronic absence is a warning sign that a health-related condition or a social determinant of health may need to be addressed. </a:t>
            </a:r>
          </a:p>
          <a:p>
            <a:pPr marL="342900" marR="0" lvl="0" indent="-342900" algn="l" rtl="0">
              <a:lnSpc>
                <a:spcPct val="100000"/>
              </a:lnSpc>
              <a:spcBef>
                <a:spcPts val="1000"/>
              </a:spcBef>
              <a:spcAft>
                <a:spcPts val="0"/>
              </a:spcAft>
              <a:buClr>
                <a:schemeClr val="dk1"/>
              </a:buClr>
              <a:buSzPts val="2500"/>
              <a:buFont typeface="Arial" panose="020B0604020202020204" pitchFamily="34" charset="0"/>
              <a:buChar char="•"/>
            </a:pPr>
            <a:r>
              <a:rPr lang="en-US" sz="2500" i="0" u="none" strike="noStrike" cap="none" dirty="0">
                <a:solidFill>
                  <a:schemeClr val="tx1"/>
                </a:solidFill>
                <a:latin typeface="Calibri"/>
                <a:ea typeface="Calibri"/>
                <a:cs typeface="Calibri"/>
                <a:sym typeface="Calibri"/>
              </a:rPr>
              <a:t>Children with acute and chronic health conditions are more likely to be absent from school.</a:t>
            </a:r>
          </a:p>
          <a:p>
            <a:pPr marL="342900" marR="0" lvl="0" indent="-342900" algn="l" rtl="0">
              <a:lnSpc>
                <a:spcPct val="100000"/>
              </a:lnSpc>
              <a:spcBef>
                <a:spcPts val="1000"/>
              </a:spcBef>
              <a:spcAft>
                <a:spcPts val="0"/>
              </a:spcAft>
              <a:buClr>
                <a:schemeClr val="dk1"/>
              </a:buClr>
              <a:buSzPts val="2500"/>
              <a:buFont typeface="Arial" panose="020B0604020202020204" pitchFamily="34" charset="0"/>
              <a:buChar char="•"/>
            </a:pPr>
            <a:r>
              <a:rPr lang="en-US" sz="2500" i="0" u="none" strike="noStrike" cap="none" dirty="0">
                <a:solidFill>
                  <a:schemeClr val="tx1"/>
                </a:solidFill>
                <a:latin typeface="Calibri"/>
                <a:ea typeface="Calibri"/>
                <a:cs typeface="Calibri"/>
                <a:sym typeface="Calibri"/>
              </a:rPr>
              <a:t>Students who are chronically absent from school are more likely to display behavior and discipline problems and engage in unhealthy activities including smoking, drug use, and risky sexual behaviors.</a:t>
            </a:r>
          </a:p>
          <a:p>
            <a:pPr marL="342900" marR="0" lvl="0" indent="-342900" algn="l" rtl="0">
              <a:lnSpc>
                <a:spcPct val="100000"/>
              </a:lnSpc>
              <a:spcBef>
                <a:spcPts val="1000"/>
              </a:spcBef>
              <a:spcAft>
                <a:spcPts val="0"/>
              </a:spcAft>
              <a:buClr>
                <a:schemeClr val="dk1"/>
              </a:buClr>
              <a:buSzPts val="2200"/>
              <a:buFont typeface="Arial" panose="020B0604020202020204" pitchFamily="34" charset="0"/>
              <a:buChar char="•"/>
            </a:pPr>
            <a:r>
              <a:rPr lang="en-US" sz="2500" i="0" u="none" strike="noStrike" cap="none" dirty="0">
                <a:solidFill>
                  <a:schemeClr val="tx1"/>
                </a:solidFill>
                <a:latin typeface="Calibri"/>
                <a:ea typeface="Calibri"/>
                <a:cs typeface="Calibri"/>
                <a:sym typeface="Calibri"/>
              </a:rPr>
              <a:t>Chronic absence is an early warning sign that students are off track for </a:t>
            </a:r>
            <a:r>
              <a:rPr lang="en-US" sz="2500" i="0" u="none" strike="noStrike" cap="none" dirty="0">
                <a:solidFill>
                  <a:schemeClr val="tx1"/>
                </a:solidFill>
                <a:latin typeface="Calibri" panose="020F0502020204030204" pitchFamily="34" charset="0"/>
                <a:ea typeface="Calibri"/>
                <a:cs typeface="Calibri" panose="020F0502020204030204" pitchFamily="34" charset="0"/>
                <a:sym typeface="Calibri"/>
              </a:rPr>
              <a:t>reading by the end of third grade, completing middle school, and graduating from high school. Dropping out is associated with worse long-term health </a:t>
            </a:r>
            <a:r>
              <a:rPr lang="en-US" sz="2500" i="0" u="none" strike="noStrike" cap="none" dirty="0">
                <a:solidFill>
                  <a:schemeClr val="tx1"/>
                </a:solidFill>
                <a:latin typeface="Calibri" panose="020F0502020204030204" pitchFamily="34" charset="0"/>
                <a:ea typeface="Gill Sans"/>
                <a:cs typeface="Calibri" panose="020F0502020204030204" pitchFamily="34" charset="0"/>
                <a:sym typeface="Gill Sans"/>
              </a:rPr>
              <a:t>outcomes.</a:t>
            </a:r>
            <a:r>
              <a:rPr lang="en-US" sz="2200" i="0" u="none" strike="noStrike" cap="none" dirty="0">
                <a:solidFill>
                  <a:schemeClr val="tx1"/>
                </a:solidFill>
                <a:latin typeface="Calibri" panose="020F0502020204030204" pitchFamily="34" charset="0"/>
                <a:ea typeface="Gill Sans"/>
                <a:cs typeface="Calibri" panose="020F0502020204030204" pitchFamily="34" charset="0"/>
                <a:sym typeface="Gill Sans"/>
              </a:rPr>
              <a:t> </a:t>
            </a:r>
            <a:endParaRPr lang="en-US" sz="1400" i="0" u="none" strike="noStrike" cap="none" dirty="0">
              <a:solidFill>
                <a:schemeClr val="tx1"/>
              </a:solidFill>
              <a:latin typeface="Calibri" panose="020F0502020204030204" pitchFamily="34" charset="0"/>
              <a:ea typeface="Gill Sans"/>
              <a:cs typeface="Calibri" panose="020F0502020204030204" pitchFamily="34" charset="0"/>
              <a:sym typeface="Gill Sans"/>
            </a:endParaRPr>
          </a:p>
          <a:p>
            <a:pPr marL="0" marR="0" lvl="0" indent="0" algn="l" rtl="0">
              <a:lnSpc>
                <a:spcPct val="100000"/>
              </a:lnSpc>
              <a:spcBef>
                <a:spcPts val="0"/>
              </a:spcBef>
              <a:spcAft>
                <a:spcPts val="0"/>
              </a:spcAft>
              <a:buClr>
                <a:srgbClr val="000000"/>
              </a:buClr>
              <a:buSzPts val="2800"/>
              <a:buFont typeface="Noto Sans Symbols"/>
              <a:buNone/>
            </a:pPr>
            <a:endParaRPr sz="28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DD1B99BF-7D11-75AB-BE6A-E59170C0130B}"/>
              </a:ext>
            </a:extLst>
          </p:cNvPr>
          <p:cNvSpPr txBox="1"/>
          <p:nvPr/>
        </p:nvSpPr>
        <p:spPr>
          <a:xfrm>
            <a:off x="1675790" y="5851022"/>
            <a:ext cx="4787506" cy="72327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US" sz="800" u="sng" dirty="0">
                <a:solidFill>
                  <a:schemeClr val="hlink"/>
                </a:solidFill>
                <a:latin typeface="Calibri" panose="020F0502020204030204" pitchFamily="34" charset="0"/>
                <a:cs typeface="Calibri" panose="020F0502020204030204" pitchFamily="34" charset="0"/>
                <a:hlinkClick r:id="rId3"/>
              </a:rPr>
              <a:t>Addressing the Health-Related Causes of Chronic Absenteeism: A Toolkit for Action</a:t>
            </a:r>
            <a:endParaRPr lang="en-US" sz="800" u="sng" dirty="0">
              <a:solidFill>
                <a:schemeClr val="hlink"/>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800" u="sng" dirty="0">
                <a:solidFill>
                  <a:schemeClr val="hlink"/>
                </a:solidFill>
                <a:hlinkClick r:id="rId4"/>
              </a:rPr>
              <a:t>Vital Signs for Pediatric Health: Chronic Absenteeism</a:t>
            </a:r>
            <a:endParaRPr lang="en-US" sz="800" u="sng" dirty="0">
              <a:solidFill>
                <a:schemeClr val="hlink"/>
              </a:solidFill>
            </a:endParaRPr>
          </a:p>
          <a:p>
            <a:pPr marL="0" marR="0" lvl="0" indent="0" algn="l" rtl="0">
              <a:lnSpc>
                <a:spcPct val="100000"/>
              </a:lnSpc>
              <a:spcBef>
                <a:spcPts val="0"/>
              </a:spcBef>
              <a:spcAft>
                <a:spcPts val="0"/>
              </a:spcAft>
              <a:buClr>
                <a:srgbClr val="000000"/>
              </a:buClr>
              <a:buSzPts val="1400"/>
              <a:buFont typeface="Arial"/>
              <a:buNone/>
            </a:pPr>
            <a:r>
              <a:rPr lang="en-US" sz="800" u="sng" dirty="0">
                <a:solidFill>
                  <a:schemeClr val="hlink"/>
                </a:solidFill>
                <a:hlinkClick r:id="rId5"/>
              </a:rPr>
              <a:t>Associations of health risk behaviors with school absenteeism.</a:t>
            </a:r>
            <a:endParaRPr lang="en-US" sz="800" u="sng" dirty="0">
              <a:solidFill>
                <a:schemeClr val="hlink"/>
              </a:solidFill>
            </a:endParaRPr>
          </a:p>
          <a:p>
            <a:pPr>
              <a:buSzPts val="1400"/>
            </a:pPr>
            <a:r>
              <a:rPr lang="en-US" sz="800" u="sng" dirty="0">
                <a:solidFill>
                  <a:schemeClr val="hlink"/>
                </a:solidFill>
                <a:hlinkClick r:id="rId6"/>
              </a:rPr>
              <a:t>Chronic Absenteeism Among Kindergarten Students</a:t>
            </a:r>
            <a:r>
              <a:rPr lang="en-US" sz="800" dirty="0"/>
              <a:t> </a:t>
            </a:r>
          </a:p>
          <a:p>
            <a:pPr marL="0" marR="0" lvl="0" indent="0" algn="l" rtl="0">
              <a:lnSpc>
                <a:spcPct val="100000"/>
              </a:lnSpc>
              <a:spcBef>
                <a:spcPts val="0"/>
              </a:spcBef>
              <a:spcAft>
                <a:spcPts val="0"/>
              </a:spcAft>
              <a:buClr>
                <a:srgbClr val="000000"/>
              </a:buClr>
              <a:buSzPts val="1400"/>
              <a:buFont typeface="Arial"/>
              <a:buNone/>
            </a:pPr>
            <a:endParaRPr lang="en-US" sz="900" u="sng" dirty="0">
              <a:solidFill>
                <a:schemeClr val="hlink"/>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9422B02-BAE8-65BB-6F14-36625FF20B8C}"/>
              </a:ext>
            </a:extLst>
          </p:cNvPr>
          <p:cNvSpPr txBox="1"/>
          <p:nvPr/>
        </p:nvSpPr>
        <p:spPr>
          <a:xfrm>
            <a:off x="5612135" y="5843169"/>
            <a:ext cx="5545149" cy="723275"/>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hlinkClick r:id="rId7"/>
              </a:rPr>
              <a:t>The Importance of Being in School: A Report on Absenteeism in the Nation’s Public Schools</a:t>
            </a:r>
            <a:r>
              <a:rPr lang="en-US" sz="800" dirty="0">
                <a:latin typeface="Calibri" panose="020F0502020204030204" pitchFamily="34" charset="0"/>
                <a:cs typeface="Calibri" panose="020F0502020204030204" pitchFamily="34" charset="0"/>
              </a:rPr>
              <a:t> </a:t>
            </a:r>
          </a:p>
          <a:p>
            <a:r>
              <a:rPr lang="en-US" sz="800" u="sng" dirty="0">
                <a:solidFill>
                  <a:schemeClr val="hlink"/>
                </a:solidFill>
                <a:hlinkClick r:id="rId8"/>
              </a:rPr>
              <a:t>Present, Engaged, and Accounted For: The Critical Importance of Addressing Chronic Absence in the Early Grades</a:t>
            </a:r>
            <a:endParaRPr lang="en-US" sz="800" u="sng" dirty="0">
              <a:solidFill>
                <a:schemeClr val="hlink"/>
              </a:solidFill>
            </a:endParaRPr>
          </a:p>
          <a:p>
            <a:r>
              <a:rPr lang="en-US" sz="800" dirty="0">
                <a:hlinkClick r:id="rId9"/>
              </a:rPr>
              <a:t>Preschool Attendance in Chicago Public Schools: Relationships with Learning Outcomes and Reasons for Absences</a:t>
            </a:r>
            <a:endParaRPr lang="en-US" sz="800" dirty="0"/>
          </a:p>
          <a:p>
            <a:r>
              <a:rPr lang="en-US" sz="800" u="sng" dirty="0">
                <a:solidFill>
                  <a:schemeClr val="hlink"/>
                </a:solidFill>
                <a:hlinkClick r:id="rId10"/>
              </a:rPr>
              <a:t>Chronic Absenteeism in Utah Public Schools</a:t>
            </a:r>
            <a:r>
              <a:rPr lang="en-US" sz="800" u="sng" dirty="0">
                <a:solidFill>
                  <a:schemeClr val="hlink"/>
                </a:solidFill>
              </a:rPr>
              <a:t> </a:t>
            </a:r>
            <a:endParaRPr lang="en-US" sz="800" dirty="0"/>
          </a:p>
          <a:p>
            <a:endParaRPr lang="en-US" sz="9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93DBAAB-FC5A-1831-9977-E4278A75C662}"/>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3ADB9A43-DB5D-416C-EAAE-999A1C40A59D}"/>
              </a:ext>
            </a:extLst>
          </p:cNvPr>
          <p:cNvPicPr>
            <a:picLocks noChangeAspect="1"/>
          </p:cNvPicPr>
          <p:nvPr/>
        </p:nvPicPr>
        <p:blipFill rotWithShape="1">
          <a:blip r:embed="rId11"/>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770000" y="5446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5400">
                <a:solidFill>
                  <a:schemeClr val="dk1"/>
                </a:solidFill>
              </a:rPr>
              <a:t>Reciprocal Causal Relationship</a:t>
            </a:r>
            <a:endParaRPr>
              <a:solidFill>
                <a:schemeClr val="dk1"/>
              </a:solidFill>
            </a:endParaRPr>
          </a:p>
        </p:txBody>
      </p:sp>
      <p:grpSp>
        <p:nvGrpSpPr>
          <p:cNvPr id="159" name="Google Shape;159;p6"/>
          <p:cNvGrpSpPr/>
          <p:nvPr/>
        </p:nvGrpSpPr>
        <p:grpSpPr>
          <a:xfrm>
            <a:off x="2404673" y="1870349"/>
            <a:ext cx="7382654" cy="3906461"/>
            <a:chOff x="100302" y="50725"/>
            <a:chExt cx="6138709" cy="3113376"/>
          </a:xfrm>
        </p:grpSpPr>
        <p:sp>
          <p:nvSpPr>
            <p:cNvPr id="160" name="Google Shape;160;p6"/>
            <p:cNvSpPr/>
            <p:nvPr/>
          </p:nvSpPr>
          <p:spPr>
            <a:xfrm>
              <a:off x="1976944" y="2061746"/>
              <a:ext cx="2204711" cy="110235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2009231" y="2094033"/>
              <a:ext cx="2140137" cy="1037781"/>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Poverty</a:t>
              </a:r>
              <a:endParaRPr/>
            </a:p>
          </p:txBody>
        </p:sp>
        <p:sp>
          <p:nvSpPr>
            <p:cNvPr id="162" name="Google Shape;162;p6"/>
            <p:cNvSpPr/>
            <p:nvPr/>
          </p:nvSpPr>
          <p:spPr>
            <a:xfrm rot="-2615329">
              <a:off x="3611328" y="1440798"/>
              <a:ext cx="993298" cy="385824"/>
            </a:xfrm>
            <a:prstGeom prst="leftRightArrow">
              <a:avLst>
                <a:gd name="adj1" fmla="val 60000"/>
                <a:gd name="adj2" fmla="val 50000"/>
              </a:avLst>
            </a:prstGeom>
            <a:solidFill>
              <a:srgbClr val="A7B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rot="-2615329">
              <a:off x="3727075" y="1517963"/>
              <a:ext cx="761804" cy="2314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64" name="Google Shape;164;p6"/>
            <p:cNvSpPr/>
            <p:nvPr/>
          </p:nvSpPr>
          <p:spPr>
            <a:xfrm>
              <a:off x="4034300" y="103318"/>
              <a:ext cx="2204711" cy="110235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4066587" y="135605"/>
              <a:ext cx="2140137" cy="1037781"/>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Education</a:t>
              </a:r>
              <a:endParaRPr/>
            </a:p>
          </p:txBody>
        </p:sp>
        <p:sp>
          <p:nvSpPr>
            <p:cNvPr id="166" name="Google Shape;166;p6"/>
            <p:cNvSpPr/>
            <p:nvPr/>
          </p:nvSpPr>
          <p:spPr>
            <a:xfrm rot="-10754044">
              <a:off x="2673007" y="435287"/>
              <a:ext cx="993298" cy="385824"/>
            </a:xfrm>
            <a:prstGeom prst="leftRightArrow">
              <a:avLst>
                <a:gd name="adj1" fmla="val 60000"/>
                <a:gd name="adj2" fmla="val 50000"/>
              </a:avLst>
            </a:prstGeom>
            <a:solidFill>
              <a:srgbClr val="A7B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txBox="1"/>
            <p:nvPr/>
          </p:nvSpPr>
          <p:spPr>
            <a:xfrm rot="45956">
              <a:off x="2788754" y="512452"/>
              <a:ext cx="761804" cy="2314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68" name="Google Shape;168;p6"/>
            <p:cNvSpPr/>
            <p:nvPr/>
          </p:nvSpPr>
          <p:spPr>
            <a:xfrm>
              <a:off x="100302" y="50725"/>
              <a:ext cx="2204711" cy="1102355"/>
            </a:xfrm>
            <a:prstGeom prst="roundRect">
              <a:avLst>
                <a:gd name="adj" fmla="val 10000"/>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132589" y="83012"/>
              <a:ext cx="2140137" cy="1037781"/>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Health</a:t>
              </a:r>
              <a:endParaRPr/>
            </a:p>
          </p:txBody>
        </p:sp>
        <p:sp>
          <p:nvSpPr>
            <p:cNvPr id="170" name="Google Shape;170;p6"/>
            <p:cNvSpPr/>
            <p:nvPr/>
          </p:nvSpPr>
          <p:spPr>
            <a:xfrm rot="2818780">
              <a:off x="1644329" y="1414501"/>
              <a:ext cx="993298" cy="385824"/>
            </a:xfrm>
            <a:prstGeom prst="leftRightArrow">
              <a:avLst>
                <a:gd name="adj1" fmla="val 60000"/>
                <a:gd name="adj2" fmla="val 50000"/>
              </a:avLst>
            </a:prstGeom>
            <a:solidFill>
              <a:srgbClr val="A7B2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rot="2818780">
              <a:off x="1760076" y="1491666"/>
              <a:ext cx="761804" cy="2314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4988DE9E-D670-8C9A-9DF7-D8657BEB1A7B}"/>
              </a:ext>
            </a:extLst>
          </p:cNvPr>
          <p:cNvSpPr txBox="1"/>
          <p:nvPr/>
        </p:nvSpPr>
        <p:spPr>
          <a:xfrm>
            <a:off x="1555738" y="6039270"/>
            <a:ext cx="6093618" cy="435889"/>
          </a:xfrm>
          <a:prstGeom prst="rect">
            <a:avLst/>
          </a:prstGeom>
          <a:noFill/>
        </p:spPr>
        <p:txBody>
          <a:bodyPr wrap="square">
            <a:spAutoFit/>
          </a:bodyPr>
          <a:lstStyle/>
          <a:p>
            <a:pPr marL="0" lvl="0" indent="0" algn="l" rtl="0">
              <a:lnSpc>
                <a:spcPct val="115000"/>
              </a:lnSpc>
              <a:spcBef>
                <a:spcPts val="0"/>
              </a:spcBef>
              <a:spcAft>
                <a:spcPts val="0"/>
              </a:spcAft>
              <a:buSzPts val="1400"/>
              <a:buNone/>
            </a:pPr>
            <a:r>
              <a:rPr lang="en-US" sz="1000" u="sng">
                <a:solidFill>
                  <a:schemeClr val="hlink"/>
                </a:solidFill>
                <a:latin typeface="Calibri" panose="020F0502020204030204" pitchFamily="34" charset="0"/>
                <a:cs typeface="Calibri" panose="020F0502020204030204" pitchFamily="34" charset="0"/>
                <a:hlinkClick r:id="rId3"/>
              </a:rPr>
              <a:t>Healthier Students Are Better Learners: High-Quality, Strategically Planned, and Effectively Coordinated School Health Programs Must Be a Fundamental Mission of Schools to Help Close the Achievement Gap</a:t>
            </a:r>
            <a:r>
              <a:rPr lang="en-US" sz="1000" u="sng">
                <a:solidFill>
                  <a:schemeClr val="hlink"/>
                </a:solidFill>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82B747F7-7384-095B-3043-6B3ADBC88B71}"/>
              </a:ext>
            </a:extLst>
          </p:cNvPr>
          <p:cNvSpPr txBox="1"/>
          <p:nvPr/>
        </p:nvSpPr>
        <p:spPr>
          <a:xfrm>
            <a:off x="7517586" y="6039270"/>
            <a:ext cx="3768014" cy="400110"/>
          </a:xfrm>
          <a:prstGeom prst="rect">
            <a:avLst/>
          </a:prstGeom>
          <a:noFill/>
        </p:spPr>
        <p:txBody>
          <a:bodyPr wrap="square">
            <a:spAutoFit/>
          </a:bodyPr>
          <a:lstStyle/>
          <a:p>
            <a:r>
              <a:rPr lang="en-US" sz="1000" dirty="0">
                <a:latin typeface="Calibri" panose="020F0502020204030204" pitchFamily="34" charset="0"/>
                <a:cs typeface="Calibri" panose="020F0502020204030204" pitchFamily="34" charset="0"/>
                <a:hlinkClick r:id="rId4"/>
              </a:rPr>
              <a:t>Childhood and Intergenerational Poverty: The Long-Term Consequences of Growing Up Poor</a:t>
            </a:r>
            <a:r>
              <a:rPr lang="en-US" sz="1000" dirty="0">
                <a:latin typeface="Calibri" panose="020F0502020204030204" pitchFamily="34" charset="0"/>
                <a:cs typeface="Calibri" panose="020F0502020204030204" pitchFamily="34" charset="0"/>
              </a:rPr>
              <a:t> </a:t>
            </a:r>
          </a:p>
        </p:txBody>
      </p:sp>
      <p:sp>
        <p:nvSpPr>
          <p:cNvPr id="2" name="Rectangle 1">
            <a:extLst>
              <a:ext uri="{FF2B5EF4-FFF2-40B4-BE49-F238E27FC236}">
                <a16:creationId xmlns:a16="http://schemas.microsoft.com/office/drawing/2014/main" id="{2F8DA20F-90F0-75FE-C3DE-1311FB320505}"/>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F1EF3331-8BD0-3783-7FA5-5BC29FCF3DF7}"/>
              </a:ext>
            </a:extLst>
          </p:cNvPr>
          <p:cNvPicPr>
            <a:picLocks noChangeAspect="1"/>
          </p:cNvPicPr>
          <p:nvPr/>
        </p:nvPicPr>
        <p:blipFill rotWithShape="1">
          <a:blip r:embed="rId5"/>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5747de57f6_0_0"/>
          <p:cNvSpPr txBox="1">
            <a:spLocks noGrp="1"/>
          </p:cNvSpPr>
          <p:nvPr>
            <p:ph type="title"/>
          </p:nvPr>
        </p:nvSpPr>
        <p:spPr>
          <a:xfrm>
            <a:off x="1032925" y="353050"/>
            <a:ext cx="10122600" cy="1403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3100" dirty="0">
                <a:solidFill>
                  <a:schemeClr val="dk1"/>
                </a:solidFill>
              </a:rPr>
              <a:t>Reducing Chronic Absence Requires Addressing Underlying Causes of Absenteeism</a:t>
            </a:r>
            <a:r>
              <a:rPr lang="en-US" sz="3100" i="1" dirty="0">
                <a:solidFill>
                  <a:schemeClr val="dk1"/>
                </a:solidFill>
              </a:rPr>
              <a:t> Including Health Challenges and S</a:t>
            </a:r>
            <a:r>
              <a:rPr lang="en-US" sz="3100" i="1" dirty="0"/>
              <a:t>ocial Determinants of Health</a:t>
            </a:r>
            <a:endParaRPr sz="1900" i="1" strike="sngStrike" baseline="30000" dirty="0">
              <a:solidFill>
                <a:schemeClr val="dk1"/>
              </a:solidFill>
            </a:endParaRPr>
          </a:p>
        </p:txBody>
      </p:sp>
      <p:sp>
        <p:nvSpPr>
          <p:cNvPr id="178" name="Google Shape;178;g25747de57f6_0_0"/>
          <p:cNvSpPr/>
          <p:nvPr/>
        </p:nvSpPr>
        <p:spPr>
          <a:xfrm>
            <a:off x="457200" y="1097617"/>
            <a:ext cx="575724" cy="568784"/>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0404F"/>
              </a:buClr>
              <a:buSzPts val="1400"/>
              <a:buFont typeface="Calibri"/>
              <a:buNone/>
            </a:pPr>
            <a:endParaRPr sz="1400" b="0" i="0" u="none" strike="noStrike" cap="none">
              <a:solidFill>
                <a:srgbClr val="000000"/>
              </a:solidFill>
              <a:latin typeface="Calibri"/>
              <a:ea typeface="Calibri"/>
              <a:cs typeface="Calibri"/>
              <a:sym typeface="Calibri"/>
            </a:endParaRPr>
          </a:p>
        </p:txBody>
      </p:sp>
      <p:grpSp>
        <p:nvGrpSpPr>
          <p:cNvPr id="179" name="Google Shape;179;g25747de57f6_0_0"/>
          <p:cNvGrpSpPr/>
          <p:nvPr/>
        </p:nvGrpSpPr>
        <p:grpSpPr>
          <a:xfrm>
            <a:off x="1126972" y="1801896"/>
            <a:ext cx="9804517" cy="4347763"/>
            <a:chOff x="-32510" y="-34407"/>
            <a:chExt cx="9804517" cy="4347763"/>
          </a:xfrm>
        </p:grpSpPr>
        <p:sp>
          <p:nvSpPr>
            <p:cNvPr id="180" name="Google Shape;180;g25747de57f6_0_0"/>
            <p:cNvSpPr/>
            <p:nvPr/>
          </p:nvSpPr>
          <p:spPr>
            <a:xfrm>
              <a:off x="3390" y="5004"/>
              <a:ext cx="2312400" cy="432000"/>
            </a:xfrm>
            <a:prstGeom prst="rect">
              <a:avLst/>
            </a:prstGeom>
            <a:solidFill>
              <a:srgbClr val="19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 name="Google Shape;181;g25747de57f6_0_0"/>
            <p:cNvSpPr txBox="1"/>
            <p:nvPr/>
          </p:nvSpPr>
          <p:spPr>
            <a:xfrm>
              <a:off x="-32510" y="11029"/>
              <a:ext cx="2312400" cy="432000"/>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FFFFFF"/>
                </a:buClr>
                <a:buSzPts val="1700"/>
                <a:buFont typeface="Rockwell"/>
                <a:buNone/>
              </a:pPr>
              <a:r>
                <a:rPr lang="en-US" sz="1700" b="1" i="0" u="none" strike="noStrike" cap="none">
                  <a:solidFill>
                    <a:srgbClr val="FFFFFF"/>
                  </a:solidFill>
                  <a:latin typeface="Calibri"/>
                  <a:ea typeface="Calibri"/>
                  <a:cs typeface="Calibri"/>
                  <a:sym typeface="Calibri"/>
                </a:rPr>
                <a:t>Barriers</a:t>
              </a:r>
              <a:endParaRPr sz="1400" b="0" i="0" u="none" strike="noStrike" cap="none">
                <a:solidFill>
                  <a:srgbClr val="000000"/>
                </a:solidFill>
                <a:latin typeface="Calibri"/>
                <a:ea typeface="Calibri"/>
                <a:cs typeface="Calibri"/>
                <a:sym typeface="Calibri"/>
              </a:endParaRPr>
            </a:p>
          </p:txBody>
        </p:sp>
        <p:sp>
          <p:nvSpPr>
            <p:cNvPr id="182" name="Google Shape;182;g25747de57f6_0_0"/>
            <p:cNvSpPr/>
            <p:nvPr/>
          </p:nvSpPr>
          <p:spPr>
            <a:xfrm>
              <a:off x="5751" y="421472"/>
              <a:ext cx="2307600" cy="3870300"/>
            </a:xfrm>
            <a:prstGeom prst="rect">
              <a:avLst/>
            </a:prstGeom>
            <a:solidFill>
              <a:srgbClr val="D8D8D8">
                <a:alpha val="8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 name="Google Shape;183;g25747de57f6_0_0"/>
            <p:cNvSpPr txBox="1"/>
            <p:nvPr/>
          </p:nvSpPr>
          <p:spPr>
            <a:xfrm>
              <a:off x="5751" y="421472"/>
              <a:ext cx="2307600" cy="3870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Chronic and acute illness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Family responsibilities or home situation</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Trauma</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Poor transportation</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Housing and food insecurity</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Inequitable access to needed services (including health) </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System involvement</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Lack of predictable schedules for learning</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Lack of access to technology</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Community violence</a:t>
              </a:r>
              <a:endParaRPr sz="1400" i="0" u="none" strike="noStrike" cap="none">
                <a:solidFill>
                  <a:srgbClr val="40404F"/>
                </a:solidFill>
                <a:latin typeface="Calibri"/>
                <a:ea typeface="Calibri"/>
                <a:cs typeface="Calibri"/>
                <a:sym typeface="Calibri"/>
              </a:endParaRPr>
            </a:p>
            <a:p>
              <a:pPr marL="914400" marR="0" lvl="0" indent="0" algn="l" rtl="0">
                <a:lnSpc>
                  <a:spcPct val="90000"/>
                </a:lnSpc>
                <a:spcBef>
                  <a:spcPts val="210"/>
                </a:spcBef>
                <a:spcAft>
                  <a:spcPts val="0"/>
                </a:spcAft>
                <a:buNone/>
              </a:pPr>
              <a:endParaRPr sz="1400" b="0" i="0" u="none" strike="noStrike" cap="none">
                <a:solidFill>
                  <a:srgbClr val="40404F"/>
                </a:solidFill>
                <a:latin typeface="Calibri"/>
                <a:ea typeface="Calibri"/>
                <a:cs typeface="Calibri"/>
                <a:sym typeface="Calibri"/>
              </a:endParaRPr>
            </a:p>
          </p:txBody>
        </p:sp>
        <p:sp>
          <p:nvSpPr>
            <p:cNvPr id="184" name="Google Shape;184;g25747de57f6_0_0"/>
            <p:cNvSpPr/>
            <p:nvPr/>
          </p:nvSpPr>
          <p:spPr>
            <a:xfrm>
              <a:off x="2569267" y="7626"/>
              <a:ext cx="2309100" cy="432000"/>
            </a:xfrm>
            <a:prstGeom prst="rect">
              <a:avLst/>
            </a:prstGeom>
            <a:solidFill>
              <a:srgbClr val="1B63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 name="Google Shape;185;g25747de57f6_0_0"/>
            <p:cNvSpPr txBox="1"/>
            <p:nvPr/>
          </p:nvSpPr>
          <p:spPr>
            <a:xfrm>
              <a:off x="2569267" y="7626"/>
              <a:ext cx="2309100"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rgbClr val="FFFFFF"/>
                </a:buClr>
                <a:buSzPts val="1500"/>
                <a:buFont typeface="Rockwell"/>
                <a:buNone/>
              </a:pPr>
              <a:r>
                <a:rPr lang="en-US" sz="1500" b="1" i="0" u="none" strike="noStrike" cap="none">
                  <a:solidFill>
                    <a:srgbClr val="FFFFFF"/>
                  </a:solidFill>
                  <a:latin typeface="Calibri"/>
                  <a:ea typeface="Calibri"/>
                  <a:cs typeface="Calibri"/>
                  <a:sym typeface="Calibri"/>
                </a:rPr>
                <a:t>   </a:t>
              </a:r>
              <a:r>
                <a:rPr lang="en-US" sz="1800" b="1" i="0" u="none" strike="noStrike" cap="none">
                  <a:solidFill>
                    <a:srgbClr val="FFFFFF"/>
                  </a:solidFill>
                  <a:latin typeface="Calibri"/>
                  <a:ea typeface="Calibri"/>
                  <a:cs typeface="Calibri"/>
                  <a:sym typeface="Calibri"/>
                </a:rPr>
                <a:t>Aversion</a:t>
              </a:r>
              <a:endParaRPr sz="1500" b="0" i="0" u="none" strike="noStrike" cap="none">
                <a:solidFill>
                  <a:srgbClr val="FFFFFF"/>
                </a:solidFill>
                <a:latin typeface="Calibri"/>
                <a:ea typeface="Calibri"/>
                <a:cs typeface="Calibri"/>
                <a:sym typeface="Calibri"/>
              </a:endParaRPr>
            </a:p>
          </p:txBody>
        </p:sp>
        <p:sp>
          <p:nvSpPr>
            <p:cNvPr id="186" name="Google Shape;186;g25747de57f6_0_0"/>
            <p:cNvSpPr/>
            <p:nvPr/>
          </p:nvSpPr>
          <p:spPr>
            <a:xfrm>
              <a:off x="2596135" y="443030"/>
              <a:ext cx="2299200" cy="3870300"/>
            </a:xfrm>
            <a:prstGeom prst="rect">
              <a:avLst/>
            </a:prstGeom>
            <a:solidFill>
              <a:srgbClr val="D8D8D8">
                <a:alpha val="8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 name="Google Shape;187;g25747de57f6_0_0"/>
            <p:cNvSpPr txBox="1"/>
            <p:nvPr/>
          </p:nvSpPr>
          <p:spPr>
            <a:xfrm>
              <a:off x="2596135" y="443030"/>
              <a:ext cx="2299200" cy="3870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Struggling academically and/or behaviorally</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Unwelcoming school climate</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Social and peer challenges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Anxiety </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Biased disciplinary and suspension practices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Undiagnosed disability and/or lack of disability accommodations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a:solidFill>
                    <a:srgbClr val="40404F"/>
                  </a:solidFill>
                  <a:latin typeface="Calibri"/>
                  <a:ea typeface="Calibri"/>
                  <a:cs typeface="Calibri"/>
                  <a:sym typeface="Calibri"/>
                </a:rPr>
                <a:t>Caregivers</a:t>
              </a:r>
              <a:r>
                <a:rPr lang="en-US" sz="1400" i="0" u="none" strike="noStrike" cap="none">
                  <a:solidFill>
                    <a:srgbClr val="40404F"/>
                  </a:solidFill>
                  <a:latin typeface="Calibri"/>
                  <a:ea typeface="Calibri"/>
                  <a:cs typeface="Calibri"/>
                  <a:sym typeface="Calibri"/>
                </a:rPr>
                <a:t> had negative educational experience</a:t>
              </a:r>
              <a:r>
                <a:rPr lang="en-US" sz="1400" b="0" i="0" u="none" strike="noStrike" cap="none">
                  <a:solidFill>
                    <a:srgbClr val="40404F"/>
                  </a:solidFill>
                  <a:latin typeface="Calibri"/>
                  <a:ea typeface="Calibri"/>
                  <a:cs typeface="Calibri"/>
                  <a:sym typeface="Calibri"/>
                </a:rPr>
                <a:t>s</a:t>
              </a:r>
              <a:endParaRPr sz="1400" b="0" i="0" u="none" strike="noStrike" cap="none">
                <a:solidFill>
                  <a:srgbClr val="40404F"/>
                </a:solidFill>
                <a:latin typeface="Calibri"/>
                <a:ea typeface="Calibri"/>
                <a:cs typeface="Calibri"/>
                <a:sym typeface="Calibri"/>
              </a:endParaRPr>
            </a:p>
          </p:txBody>
        </p:sp>
        <p:sp>
          <p:nvSpPr>
            <p:cNvPr id="188" name="Google Shape;188;g25747de57f6_0_0"/>
            <p:cNvSpPr/>
            <p:nvPr/>
          </p:nvSpPr>
          <p:spPr>
            <a:xfrm>
              <a:off x="5178671" y="11030"/>
              <a:ext cx="2326200" cy="432000"/>
            </a:xfrm>
            <a:prstGeom prst="rect">
              <a:avLst/>
            </a:prstGeom>
            <a:solidFill>
              <a:srgbClr val="19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 name="Google Shape;189;g25747de57f6_0_0"/>
            <p:cNvSpPr txBox="1"/>
            <p:nvPr/>
          </p:nvSpPr>
          <p:spPr>
            <a:xfrm>
              <a:off x="5167733" y="-34408"/>
              <a:ext cx="2326200"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rgbClr val="FFFFFF"/>
                </a:buClr>
                <a:buSzPts val="1500"/>
                <a:buFont typeface="Rockwell"/>
                <a:buNone/>
              </a:pPr>
              <a:r>
                <a:rPr lang="en-US" sz="1800" b="1" i="0" u="none" strike="noStrike" cap="none">
                  <a:solidFill>
                    <a:srgbClr val="FFFFFF"/>
                  </a:solidFill>
                  <a:latin typeface="Calibri"/>
                  <a:ea typeface="Calibri"/>
                  <a:cs typeface="Calibri"/>
                  <a:sym typeface="Calibri"/>
                </a:rPr>
                <a:t>Disengagements</a:t>
              </a:r>
              <a:endParaRPr sz="1500" b="1" i="0" u="none" strike="noStrike" cap="none">
                <a:solidFill>
                  <a:srgbClr val="FFFFFF"/>
                </a:solidFill>
                <a:latin typeface="Calibri"/>
                <a:ea typeface="Calibri"/>
                <a:cs typeface="Calibri"/>
                <a:sym typeface="Calibri"/>
              </a:endParaRPr>
            </a:p>
          </p:txBody>
        </p:sp>
        <p:sp>
          <p:nvSpPr>
            <p:cNvPr id="190" name="Google Shape;190;g25747de57f6_0_0"/>
            <p:cNvSpPr/>
            <p:nvPr/>
          </p:nvSpPr>
          <p:spPr>
            <a:xfrm>
              <a:off x="5160772" y="443030"/>
              <a:ext cx="2332200" cy="3870300"/>
            </a:xfrm>
            <a:prstGeom prst="rect">
              <a:avLst/>
            </a:prstGeom>
            <a:solidFill>
              <a:srgbClr val="D8D8D8">
                <a:alpha val="8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 name="Google Shape;191;g25747de57f6_0_0"/>
            <p:cNvSpPr txBox="1"/>
            <p:nvPr/>
          </p:nvSpPr>
          <p:spPr>
            <a:xfrm>
              <a:off x="5173222" y="443055"/>
              <a:ext cx="2332200" cy="3870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Lack of challenging, culturally responsive instruction</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Bored</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No meaningful relationships to adults in the school (especially given staff shortages)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Lack of enrichment opportunities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Lack of academic and behavioral support</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Failure to earn credits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a:solidFill>
                    <a:srgbClr val="40404F"/>
                  </a:solidFill>
                  <a:latin typeface="Calibri"/>
                  <a:ea typeface="Calibri"/>
                  <a:cs typeface="Calibri"/>
                  <a:sym typeface="Calibri"/>
                </a:rPr>
                <a:t>Need to work conflicts with</a:t>
              </a:r>
              <a:r>
                <a:rPr lang="en-US" sz="1400" i="0" u="none" strike="noStrike" cap="none">
                  <a:solidFill>
                    <a:srgbClr val="40404F"/>
                  </a:solidFill>
                  <a:latin typeface="Calibri"/>
                  <a:ea typeface="Calibri"/>
                  <a:cs typeface="Calibri"/>
                  <a:sym typeface="Calibri"/>
                </a:rPr>
                <a:t> being in high school </a:t>
              </a:r>
              <a:endParaRPr sz="1400" i="0" u="none" strike="noStrike" cap="none">
                <a:solidFill>
                  <a:srgbClr val="40404F"/>
                </a:solidFill>
                <a:latin typeface="Calibri"/>
                <a:ea typeface="Calibri"/>
                <a:cs typeface="Calibri"/>
                <a:sym typeface="Calibri"/>
              </a:endParaRPr>
            </a:p>
          </p:txBody>
        </p:sp>
        <p:sp>
          <p:nvSpPr>
            <p:cNvPr id="192" name="Google Shape;192;g25747de57f6_0_0"/>
            <p:cNvSpPr/>
            <p:nvPr/>
          </p:nvSpPr>
          <p:spPr>
            <a:xfrm>
              <a:off x="7783296" y="11030"/>
              <a:ext cx="1966800" cy="432000"/>
            </a:xfrm>
            <a:prstGeom prst="rect">
              <a:avLst/>
            </a:prstGeom>
            <a:solidFill>
              <a:srgbClr val="114056"/>
            </a:solidFill>
            <a:ln w="25400" cap="flat" cmpd="sng">
              <a:solidFill>
                <a:srgbClr val="1140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 name="Google Shape;193;g25747de57f6_0_0"/>
            <p:cNvSpPr txBox="1"/>
            <p:nvPr/>
          </p:nvSpPr>
          <p:spPr>
            <a:xfrm>
              <a:off x="7788196" y="11030"/>
              <a:ext cx="1966800"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rgbClr val="FFFFFF"/>
                </a:buClr>
                <a:buSzPts val="1500"/>
                <a:buFont typeface="Rockwell"/>
                <a:buNone/>
              </a:pPr>
              <a:r>
                <a:rPr lang="en-US" sz="1800" b="1" i="0" u="none" strike="noStrike" cap="none">
                  <a:solidFill>
                    <a:srgbClr val="FFFFFF"/>
                  </a:solidFill>
                  <a:latin typeface="Calibri"/>
                  <a:ea typeface="Calibri"/>
                  <a:cs typeface="Calibri"/>
                  <a:sym typeface="Calibri"/>
                </a:rPr>
                <a:t>Misconceptions</a:t>
              </a:r>
              <a:endParaRPr sz="1500" b="1" i="0" u="none" strike="noStrike" cap="none">
                <a:solidFill>
                  <a:srgbClr val="FFFFFF"/>
                </a:solidFill>
                <a:latin typeface="Calibri"/>
                <a:ea typeface="Calibri"/>
                <a:cs typeface="Calibri"/>
                <a:sym typeface="Calibri"/>
              </a:endParaRPr>
            </a:p>
          </p:txBody>
        </p:sp>
        <p:sp>
          <p:nvSpPr>
            <p:cNvPr id="194" name="Google Shape;194;g25747de57f6_0_0"/>
            <p:cNvSpPr/>
            <p:nvPr/>
          </p:nvSpPr>
          <p:spPr>
            <a:xfrm>
              <a:off x="7783296" y="443030"/>
              <a:ext cx="1966800" cy="3870300"/>
            </a:xfrm>
            <a:prstGeom prst="rect">
              <a:avLst/>
            </a:prstGeom>
            <a:solidFill>
              <a:srgbClr val="CACDD0">
                <a:alpha val="88627"/>
              </a:srgbClr>
            </a:solidFill>
            <a:ln w="25400" cap="flat" cmpd="sng">
              <a:solidFill>
                <a:srgbClr val="CACDD0">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 name="Google Shape;195;g25747de57f6_0_0"/>
            <p:cNvSpPr txBox="1"/>
            <p:nvPr/>
          </p:nvSpPr>
          <p:spPr>
            <a:xfrm>
              <a:off x="7805207" y="443030"/>
              <a:ext cx="1966800" cy="3870300"/>
            </a:xfrm>
            <a:prstGeom prst="rect">
              <a:avLst/>
            </a:prstGeom>
            <a:noFill/>
            <a:ln>
              <a:noFill/>
            </a:ln>
          </p:spPr>
          <p:txBody>
            <a:bodyPr spcFirstLastPara="1" wrap="square" lIns="74675" tIns="74675" rIns="99550" bIns="112000" anchor="t" anchorCtr="0">
              <a:noAutofit/>
            </a:bodyPr>
            <a:lstStyle/>
            <a:p>
              <a:pPr marL="114300" marR="0" lvl="1" indent="-114300" algn="l" rtl="0">
                <a:lnSpc>
                  <a:spcPct val="90000"/>
                </a:lnSpc>
                <a:spcBef>
                  <a:spcPts val="0"/>
                </a:spcBef>
                <a:spcAft>
                  <a:spcPts val="0"/>
                </a:spcAft>
                <a:buClr>
                  <a:srgbClr val="40404F"/>
                </a:buClr>
                <a:buSzPts val="1400"/>
                <a:buFont typeface="Gill Sans"/>
                <a:buChar char="•"/>
              </a:pPr>
              <a:r>
                <a:rPr lang="en-US" sz="1400" b="0" i="0" u="none" strike="noStrike" cap="none">
                  <a:solidFill>
                    <a:srgbClr val="40404F"/>
                  </a:solidFill>
                  <a:latin typeface="Calibri"/>
                  <a:ea typeface="Calibri"/>
                  <a:cs typeface="Calibri"/>
                  <a:sym typeface="Calibri"/>
                </a:rPr>
                <a:t>Absences are only a </a:t>
              </a:r>
              <a:r>
                <a:rPr lang="en-US" sz="1400" i="0" u="none" strike="noStrike" cap="none">
                  <a:solidFill>
                    <a:srgbClr val="40404F"/>
                  </a:solidFill>
                  <a:latin typeface="Calibri"/>
                  <a:ea typeface="Calibri"/>
                  <a:cs typeface="Calibri"/>
                  <a:sym typeface="Calibri"/>
                </a:rPr>
                <a:t>problem if they are unexcused</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Missing 2 days per month doesn’t affect learning </a:t>
              </a:r>
              <a:endParaRPr sz="1400" i="0" u="none" strike="noStrike" cap="none">
                <a:solidFill>
                  <a:srgbClr val="40404F"/>
                </a:solidFill>
                <a:latin typeface="Calibri"/>
                <a:ea typeface="Calibri"/>
                <a:cs typeface="Calibri"/>
                <a:sym typeface="Calibri"/>
              </a:endParaRPr>
            </a:p>
            <a:p>
              <a:pPr marL="114300" marR="0" lvl="0"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Lose track and underestimate TOTAL absences</a:t>
              </a:r>
              <a:endParaRPr sz="1400" i="0" u="none" strike="noStrike" cap="none">
                <a:solidFill>
                  <a:srgbClr val="40404F"/>
                </a:solidFill>
                <a:latin typeface="Calibri"/>
                <a:ea typeface="Calibri"/>
                <a:cs typeface="Calibri"/>
                <a:sym typeface="Calibri"/>
              </a:endParaRPr>
            </a:p>
            <a:p>
              <a:pPr marL="114300" marR="0" lvl="0"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Ass</a:t>
              </a:r>
              <a:r>
                <a:rPr lang="en-US">
                  <a:solidFill>
                    <a:srgbClr val="40404F"/>
                  </a:solidFill>
                  <a:latin typeface="Calibri"/>
                  <a:ea typeface="Calibri"/>
                  <a:cs typeface="Calibri"/>
                  <a:sym typeface="Calibri"/>
                </a:rPr>
                <a:t>ume</a:t>
              </a:r>
              <a:r>
                <a:rPr lang="en-US" sz="1400" i="0" u="none" strike="noStrike" cap="none">
                  <a:solidFill>
                    <a:srgbClr val="40404F"/>
                  </a:solidFill>
                  <a:latin typeface="Calibri"/>
                  <a:ea typeface="Calibri"/>
                  <a:cs typeface="Calibri"/>
                  <a:sym typeface="Calibri"/>
                </a:rPr>
                <a:t> students must stay home for any </a:t>
              </a:r>
              <a:r>
                <a:rPr lang="en-US">
                  <a:solidFill>
                    <a:srgbClr val="40404F"/>
                  </a:solidFill>
                  <a:latin typeface="Calibri"/>
                  <a:ea typeface="Calibri"/>
                  <a:cs typeface="Calibri"/>
                  <a:sym typeface="Calibri"/>
                </a:rPr>
                <a:t>symptom of illness</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Attendance only matters in the older grades </a:t>
              </a:r>
              <a:endParaRPr sz="1400" i="0" u="none" strike="noStrike" cap="none">
                <a:solidFill>
                  <a:srgbClr val="40404F"/>
                </a:solidFill>
                <a:latin typeface="Calibri"/>
                <a:ea typeface="Calibri"/>
                <a:cs typeface="Calibri"/>
                <a:sym typeface="Calibri"/>
              </a:endParaRPr>
            </a:p>
            <a:p>
              <a:pPr marL="114300" marR="0" lvl="1" indent="-114300" algn="l" rtl="0">
                <a:lnSpc>
                  <a:spcPct val="90000"/>
                </a:lnSpc>
                <a:spcBef>
                  <a:spcPts val="210"/>
                </a:spcBef>
                <a:spcAft>
                  <a:spcPts val="0"/>
                </a:spcAft>
                <a:buClr>
                  <a:srgbClr val="40404F"/>
                </a:buClr>
                <a:buSzPts val="1400"/>
                <a:buFont typeface="Gill Sans"/>
                <a:buChar char="•"/>
              </a:pPr>
              <a:r>
                <a:rPr lang="en-US" sz="1400" i="0" u="none" strike="noStrike" cap="none">
                  <a:solidFill>
                    <a:srgbClr val="40404F"/>
                  </a:solidFill>
                  <a:latin typeface="Calibri"/>
                  <a:ea typeface="Calibri"/>
                  <a:cs typeface="Calibri"/>
                  <a:sym typeface="Calibri"/>
                </a:rPr>
                <a:t>Suspensions don’t count as absence </a:t>
              </a:r>
              <a:endParaRPr sz="1400" i="0" u="none" strike="noStrike" cap="none">
                <a:solidFill>
                  <a:srgbClr val="40404F"/>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1224B74D-E002-AAB7-99AC-D3B75C9CC17C}"/>
              </a:ext>
            </a:extLst>
          </p:cNvPr>
          <p:cNvSpPr txBox="1"/>
          <p:nvPr/>
        </p:nvSpPr>
        <p:spPr>
          <a:xfrm>
            <a:off x="1676399" y="6209570"/>
            <a:ext cx="6093618" cy="230832"/>
          </a:xfrm>
          <a:prstGeom prst="rect">
            <a:avLst/>
          </a:prstGeom>
          <a:noFill/>
        </p:spPr>
        <p:txBody>
          <a:bodyPr wrap="square">
            <a:spAutoFit/>
          </a:bodyPr>
          <a:lstStyle/>
          <a:p>
            <a:r>
              <a:rPr lang="en-US" sz="900" u="sng" dirty="0">
                <a:solidFill>
                  <a:schemeClr val="hlink"/>
                </a:solidFill>
                <a:latin typeface="Calibri" panose="020F0502020204030204" pitchFamily="34" charset="0"/>
                <a:cs typeface="Calibri" panose="020F0502020204030204" pitchFamily="34" charset="0"/>
                <a:hlinkClick r:id="rId3"/>
              </a:rPr>
              <a:t>Portraits of Change: Aligning School and Community Resources to Reduce Chronic Absence</a:t>
            </a:r>
            <a:endParaRPr lang="en-US" sz="900" u="sng" dirty="0">
              <a:solidFill>
                <a:schemeClr val="hlink"/>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014CA65-95F7-3709-8885-099B9281A176}"/>
              </a:ext>
            </a:extLst>
          </p:cNvPr>
          <p:cNvSpPr txBox="1"/>
          <p:nvPr/>
        </p:nvSpPr>
        <p:spPr>
          <a:xfrm>
            <a:off x="6089963" y="6214137"/>
            <a:ext cx="6094140" cy="230832"/>
          </a:xfrm>
          <a:prstGeom prst="rect">
            <a:avLst/>
          </a:prstGeom>
          <a:noFill/>
        </p:spPr>
        <p:txBody>
          <a:bodyPr wrap="square">
            <a:spAutoFit/>
          </a:bodyPr>
          <a:lstStyle/>
          <a:p>
            <a:r>
              <a:rPr lang="en-US" sz="900" u="sng">
                <a:solidFill>
                  <a:schemeClr val="hlink"/>
                </a:solidFill>
                <a:hlinkClick r:id="rId4"/>
              </a:rPr>
              <a:t>Addressing the Health-Related Causes of Chronic Absenteeism: A Toolkit for Action</a:t>
            </a:r>
            <a:endParaRPr lang="en-US" sz="900">
              <a:solidFill>
                <a:srgbClr val="000000"/>
              </a:solidFill>
            </a:endParaRPr>
          </a:p>
        </p:txBody>
      </p:sp>
      <p:sp>
        <p:nvSpPr>
          <p:cNvPr id="2" name="Rectangle 1">
            <a:extLst>
              <a:ext uri="{FF2B5EF4-FFF2-40B4-BE49-F238E27FC236}">
                <a16:creationId xmlns:a16="http://schemas.microsoft.com/office/drawing/2014/main" id="{B9F88309-C5D3-B4CB-5AA1-4C11A89866FA}"/>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5C2E5C8D-306A-86DF-A142-0348FC9CF7B7}"/>
              </a:ext>
            </a:extLst>
          </p:cNvPr>
          <p:cNvPicPr>
            <a:picLocks noChangeAspect="1"/>
          </p:cNvPicPr>
          <p:nvPr/>
        </p:nvPicPr>
        <p:blipFill rotWithShape="1">
          <a:blip r:embed="rId5"/>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838200" y="860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20"/>
              <a:buNone/>
            </a:pPr>
            <a:r>
              <a:rPr lang="en-US" sz="4200">
                <a:solidFill>
                  <a:schemeClr val="dk1"/>
                </a:solidFill>
              </a:rPr>
              <a:t>Health-Related Barriers to Learning</a:t>
            </a:r>
            <a:endParaRPr/>
          </a:p>
        </p:txBody>
      </p:sp>
      <p:pic>
        <p:nvPicPr>
          <p:cNvPr id="202" name="Google Shape;202;p7" descr="A child using an inhaler&#10;&#10;Description automatically generated"/>
          <p:cNvPicPr preferRelativeResize="0"/>
          <p:nvPr/>
        </p:nvPicPr>
        <p:blipFill rotWithShape="1">
          <a:blip r:embed="rId3">
            <a:alphaModFix/>
          </a:blip>
          <a:srcRect/>
          <a:stretch/>
        </p:blipFill>
        <p:spPr>
          <a:xfrm>
            <a:off x="1784767" y="1225906"/>
            <a:ext cx="2290775" cy="1527184"/>
          </a:xfrm>
          <a:prstGeom prst="rect">
            <a:avLst/>
          </a:prstGeom>
          <a:ln>
            <a:noFill/>
          </a:ln>
          <a:effectLst>
            <a:outerShdw blurRad="292100" dist="139700" dir="2700000" algn="tl" rotWithShape="0">
              <a:srgbClr val="333333">
                <a:alpha val="65000"/>
              </a:srgbClr>
            </a:outerShdw>
          </a:effectLst>
        </p:spPr>
      </p:pic>
      <p:pic>
        <p:nvPicPr>
          <p:cNvPr id="203" name="Google Shape;203;p7" descr="A person in a blue scrubs examining a young child&#10;&#10;Description automatically generated"/>
          <p:cNvPicPr preferRelativeResize="0"/>
          <p:nvPr/>
        </p:nvPicPr>
        <p:blipFill rotWithShape="1">
          <a:blip r:embed="rId4">
            <a:alphaModFix/>
          </a:blip>
          <a:srcRect/>
          <a:stretch/>
        </p:blipFill>
        <p:spPr>
          <a:xfrm>
            <a:off x="7507246" y="1225906"/>
            <a:ext cx="2290775" cy="1527184"/>
          </a:xfrm>
          <a:prstGeom prst="rect">
            <a:avLst/>
          </a:prstGeom>
          <a:ln>
            <a:noFill/>
          </a:ln>
          <a:effectLst>
            <a:outerShdw blurRad="292100" dist="139700" dir="2700000" algn="tl" rotWithShape="0">
              <a:srgbClr val="333333">
                <a:alpha val="65000"/>
              </a:srgbClr>
            </a:outerShdw>
          </a:effectLst>
        </p:spPr>
      </p:pic>
      <p:pic>
        <p:nvPicPr>
          <p:cNvPr id="204" name="Google Shape;204;p7" descr="A doctor examining a patient's knee&#10;&#10;Description automatically generated"/>
          <p:cNvPicPr preferRelativeResize="0"/>
          <p:nvPr/>
        </p:nvPicPr>
        <p:blipFill rotWithShape="1">
          <a:blip r:embed="rId5">
            <a:alphaModFix/>
          </a:blip>
          <a:srcRect/>
          <a:stretch/>
        </p:blipFill>
        <p:spPr>
          <a:xfrm>
            <a:off x="1784766" y="2824307"/>
            <a:ext cx="2290775" cy="1528238"/>
          </a:xfrm>
          <a:prstGeom prst="rect">
            <a:avLst/>
          </a:prstGeom>
          <a:ln>
            <a:noFill/>
          </a:ln>
          <a:effectLst>
            <a:outerShdw blurRad="292100" dist="139700" dir="2700000" algn="tl" rotWithShape="0">
              <a:srgbClr val="333333">
                <a:alpha val="65000"/>
              </a:srgbClr>
            </a:outerShdw>
          </a:effectLst>
        </p:spPr>
      </p:pic>
      <p:pic>
        <p:nvPicPr>
          <p:cNvPr id="205" name="Google Shape;205;p7" descr="A child sitting on the ground&#10;&#10;Description automatically generated"/>
          <p:cNvPicPr preferRelativeResize="0"/>
          <p:nvPr/>
        </p:nvPicPr>
        <p:blipFill rotWithShape="1">
          <a:blip r:embed="rId6">
            <a:alphaModFix/>
          </a:blip>
          <a:srcRect/>
          <a:stretch/>
        </p:blipFill>
        <p:spPr>
          <a:xfrm>
            <a:off x="4657735" y="1226176"/>
            <a:ext cx="2288291" cy="1526914"/>
          </a:xfrm>
          <a:prstGeom prst="rect">
            <a:avLst/>
          </a:prstGeom>
          <a:ln>
            <a:noFill/>
          </a:ln>
          <a:effectLst>
            <a:outerShdw blurRad="292100" dist="139700" dir="2700000" algn="tl" rotWithShape="0">
              <a:srgbClr val="333333">
                <a:alpha val="65000"/>
              </a:srgbClr>
            </a:outerShdw>
          </a:effectLst>
        </p:spPr>
      </p:pic>
      <p:pic>
        <p:nvPicPr>
          <p:cNvPr id="206" name="Google Shape;206;p7" descr="A pregnant person sitting on a grass field&#10;&#10;Description automatically generated"/>
          <p:cNvPicPr preferRelativeResize="0"/>
          <p:nvPr/>
        </p:nvPicPr>
        <p:blipFill rotWithShape="1">
          <a:blip r:embed="rId7">
            <a:alphaModFix/>
          </a:blip>
          <a:srcRect/>
          <a:stretch/>
        </p:blipFill>
        <p:spPr>
          <a:xfrm>
            <a:off x="4642805" y="4428036"/>
            <a:ext cx="2297177" cy="1527184"/>
          </a:xfrm>
          <a:prstGeom prst="rect">
            <a:avLst/>
          </a:prstGeom>
          <a:ln>
            <a:noFill/>
          </a:ln>
          <a:effectLst>
            <a:outerShdw blurRad="292100" dist="139700" dir="2700000" algn="tl" rotWithShape="0">
              <a:srgbClr val="333333">
                <a:alpha val="65000"/>
              </a:srgbClr>
            </a:outerShdw>
          </a:effectLst>
        </p:spPr>
      </p:pic>
      <p:pic>
        <p:nvPicPr>
          <p:cNvPr id="207" name="Google Shape;207;p7" descr="A doctor examining a child&#10;&#10;Description automatically generated"/>
          <p:cNvPicPr preferRelativeResize="0"/>
          <p:nvPr/>
        </p:nvPicPr>
        <p:blipFill rotWithShape="1">
          <a:blip r:embed="rId8">
            <a:alphaModFix/>
          </a:blip>
          <a:srcRect/>
          <a:stretch/>
        </p:blipFill>
        <p:spPr>
          <a:xfrm>
            <a:off x="7507246" y="2825361"/>
            <a:ext cx="2327441" cy="1527184"/>
          </a:xfrm>
          <a:prstGeom prst="rect">
            <a:avLst/>
          </a:prstGeom>
          <a:ln>
            <a:noFill/>
          </a:ln>
          <a:effectLst>
            <a:outerShdw blurRad="292100" dist="139700" dir="2700000" algn="tl" rotWithShape="0">
              <a:srgbClr val="333333">
                <a:alpha val="65000"/>
              </a:srgbClr>
            </a:outerShdw>
          </a:effectLst>
        </p:spPr>
      </p:pic>
      <p:pic>
        <p:nvPicPr>
          <p:cNvPr id="208" name="Google Shape;208;p7" descr="A person and a child with a doctor&#10;&#10;Description automatically generated"/>
          <p:cNvPicPr preferRelativeResize="0"/>
          <p:nvPr/>
        </p:nvPicPr>
        <p:blipFill rotWithShape="1">
          <a:blip r:embed="rId9">
            <a:alphaModFix/>
          </a:blip>
          <a:srcRect/>
          <a:stretch/>
        </p:blipFill>
        <p:spPr>
          <a:xfrm>
            <a:off x="4636762" y="2824307"/>
            <a:ext cx="2309264" cy="1532512"/>
          </a:xfrm>
          <a:prstGeom prst="rect">
            <a:avLst/>
          </a:prstGeom>
          <a:ln>
            <a:noFill/>
          </a:ln>
          <a:effectLst>
            <a:outerShdw blurRad="292100" dist="139700" dir="2700000" algn="tl" rotWithShape="0">
              <a:srgbClr val="333333">
                <a:alpha val="65000"/>
              </a:srgbClr>
            </a:outerShdw>
          </a:effectLst>
        </p:spPr>
      </p:pic>
      <p:pic>
        <p:nvPicPr>
          <p:cNvPr id="209" name="Google Shape;209;p7"/>
          <p:cNvPicPr preferRelativeResize="0"/>
          <p:nvPr/>
        </p:nvPicPr>
        <p:blipFill rotWithShape="1">
          <a:blip r:embed="rId10">
            <a:alphaModFix/>
          </a:blip>
          <a:srcRect/>
          <a:stretch/>
        </p:blipFill>
        <p:spPr>
          <a:xfrm>
            <a:off x="7507247" y="4443252"/>
            <a:ext cx="2327441" cy="1502945"/>
          </a:xfrm>
          <a:prstGeom prst="rect">
            <a:avLst/>
          </a:prstGeom>
          <a:ln>
            <a:noFill/>
          </a:ln>
          <a:effectLst>
            <a:outerShdw blurRad="292100" dist="139700" dir="2700000" algn="tl" rotWithShape="0">
              <a:srgbClr val="333333">
                <a:alpha val="65000"/>
              </a:srgbClr>
            </a:outerShdw>
          </a:effectLst>
        </p:spPr>
      </p:pic>
      <p:pic>
        <p:nvPicPr>
          <p:cNvPr id="210" name="Google Shape;210;p7" descr="A child with his hand on his cheek&#10;&#10;Description automatically generated"/>
          <p:cNvPicPr preferRelativeResize="0"/>
          <p:nvPr/>
        </p:nvPicPr>
        <p:blipFill rotWithShape="1">
          <a:blip r:embed="rId11">
            <a:alphaModFix/>
          </a:blip>
          <a:srcRect/>
          <a:stretch/>
        </p:blipFill>
        <p:spPr>
          <a:xfrm>
            <a:off x="1784765" y="4428037"/>
            <a:ext cx="2290775" cy="152718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0E141C8-EC4B-553E-0E3D-3C5C00D08099}"/>
              </a:ext>
            </a:extLst>
          </p:cNvPr>
          <p:cNvSpPr txBox="1"/>
          <p:nvPr/>
        </p:nvSpPr>
        <p:spPr>
          <a:xfrm>
            <a:off x="1492236" y="6204807"/>
            <a:ext cx="6093618" cy="215444"/>
          </a:xfrm>
          <a:prstGeom prst="rect">
            <a:avLst/>
          </a:prstGeom>
          <a:noFill/>
        </p:spPr>
        <p:txBody>
          <a:bodyPr wrap="square">
            <a:spAutoFit/>
          </a:bodyPr>
          <a:lstStyle/>
          <a:p>
            <a:pPr marL="0" marR="0" lvl="0" indent="0" algn="l" rtl="0">
              <a:lnSpc>
                <a:spcPct val="100000"/>
              </a:lnSpc>
              <a:spcBef>
                <a:spcPts val="0"/>
              </a:spcBef>
              <a:spcAft>
                <a:spcPts val="0"/>
              </a:spcAft>
              <a:buSzPts val="1400"/>
              <a:buNone/>
            </a:pPr>
            <a:r>
              <a:rPr lang="en-US" sz="800" u="sng" dirty="0">
                <a:solidFill>
                  <a:schemeClr val="hlink"/>
                </a:solidFill>
                <a:latin typeface="Calibri" panose="020F0502020204030204" pitchFamily="34" charset="0"/>
                <a:cs typeface="Calibri" panose="020F0502020204030204" pitchFamily="34" charset="0"/>
                <a:hlinkClick r:id="rId12"/>
              </a:rPr>
              <a:t>APA Children’s mental health is in crisis 2022 Trends Report</a:t>
            </a:r>
            <a:endParaRPr lang="en-US" sz="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8DDF286-42A2-4D29-5FA5-A8D2121E6176}"/>
              </a:ext>
            </a:extLst>
          </p:cNvPr>
          <p:cNvSpPr txBox="1"/>
          <p:nvPr/>
        </p:nvSpPr>
        <p:spPr>
          <a:xfrm>
            <a:off x="4071367" y="6204807"/>
            <a:ext cx="6093618" cy="215444"/>
          </a:xfrm>
          <a:prstGeom prst="rect">
            <a:avLst/>
          </a:prstGeom>
          <a:noFill/>
        </p:spPr>
        <p:txBody>
          <a:bodyPr wrap="square">
            <a:spAutoFit/>
          </a:bodyPr>
          <a:lstStyle/>
          <a:p>
            <a:pPr marL="0" marR="0" lvl="0" indent="0" algn="l" rtl="0">
              <a:lnSpc>
                <a:spcPct val="100000"/>
              </a:lnSpc>
              <a:spcBef>
                <a:spcPts val="0"/>
              </a:spcBef>
              <a:spcAft>
                <a:spcPts val="0"/>
              </a:spcAft>
              <a:buSzPts val="1400"/>
              <a:buNone/>
            </a:pPr>
            <a:r>
              <a:rPr lang="en-US" sz="800" u="sng">
                <a:solidFill>
                  <a:schemeClr val="hlink"/>
                </a:solidFill>
                <a:latin typeface="Calibri" panose="020F0502020204030204" pitchFamily="34" charset="0"/>
                <a:cs typeface="Calibri" panose="020F0502020204030204" pitchFamily="34" charset="0"/>
                <a:sym typeface="Arial"/>
                <a:hlinkClick r:id="rId13"/>
              </a:rPr>
              <a:t>AAPD The State of Little Teeth Second Edition</a:t>
            </a:r>
            <a:endParaRPr lang="en-US" sz="800">
              <a:latin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696F01B6-E109-BB5C-5F44-376AE94A0042}"/>
              </a:ext>
            </a:extLst>
          </p:cNvPr>
          <p:cNvSpPr txBox="1"/>
          <p:nvPr/>
        </p:nvSpPr>
        <p:spPr>
          <a:xfrm>
            <a:off x="6048128" y="6204807"/>
            <a:ext cx="6093618" cy="215444"/>
          </a:xfrm>
          <a:prstGeom prst="rect">
            <a:avLst/>
          </a:prstGeom>
          <a:noFill/>
        </p:spPr>
        <p:txBody>
          <a:bodyPr wrap="square">
            <a:spAutoFit/>
          </a:bodyPr>
          <a:lstStyle/>
          <a:p>
            <a:pPr marL="0" marR="0" lvl="0" indent="0" algn="l" rtl="0">
              <a:lnSpc>
                <a:spcPct val="100000"/>
              </a:lnSpc>
              <a:spcBef>
                <a:spcPts val="0"/>
              </a:spcBef>
              <a:spcAft>
                <a:spcPts val="0"/>
              </a:spcAft>
              <a:buSzPts val="1400"/>
              <a:buNone/>
            </a:pPr>
            <a:r>
              <a:rPr lang="en-US" sz="800" u="sng">
                <a:solidFill>
                  <a:schemeClr val="hlink"/>
                </a:solidFill>
                <a:latin typeface="Calibri" panose="020F0502020204030204" pitchFamily="34" charset="0"/>
                <a:cs typeface="Calibri" panose="020F0502020204030204" pitchFamily="34" charset="0"/>
                <a:hlinkClick r:id="rId14"/>
              </a:rPr>
              <a:t>CDC Data and Statistics on Children’s Mental Health</a:t>
            </a:r>
            <a:endParaRPr lang="en-US" sz="8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74D436-A8F2-A883-CABE-EC33F1A70221}"/>
              </a:ext>
            </a:extLst>
          </p:cNvPr>
          <p:cNvSpPr txBox="1"/>
          <p:nvPr/>
        </p:nvSpPr>
        <p:spPr>
          <a:xfrm>
            <a:off x="8330375" y="6204807"/>
            <a:ext cx="6094140" cy="215444"/>
          </a:xfrm>
          <a:prstGeom prst="rect">
            <a:avLst/>
          </a:prstGeom>
          <a:noFill/>
        </p:spPr>
        <p:txBody>
          <a:bodyPr wrap="square">
            <a:spAutoFit/>
          </a:bodyPr>
          <a:lstStyle/>
          <a:p>
            <a:pPr marL="0" marR="0" lvl="0" indent="0" algn="l" rtl="0">
              <a:lnSpc>
                <a:spcPct val="100000"/>
              </a:lnSpc>
              <a:spcBef>
                <a:spcPts val="0"/>
              </a:spcBef>
              <a:spcAft>
                <a:spcPts val="0"/>
              </a:spcAft>
              <a:buSzPts val="1400"/>
              <a:buNone/>
            </a:pPr>
            <a:r>
              <a:rPr lang="en-US" sz="800" u="sng">
                <a:solidFill>
                  <a:schemeClr val="hlink"/>
                </a:solidFill>
                <a:latin typeface="Calibri" panose="020F0502020204030204" pitchFamily="34" charset="0"/>
                <a:cs typeface="Calibri" panose="020F0502020204030204" pitchFamily="34" charset="0"/>
                <a:hlinkClick r:id="rId15"/>
              </a:rPr>
              <a:t>CDC About Teen Pregnancy</a:t>
            </a:r>
            <a:endParaRPr lang="en-US" sz="8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02A7DAE-CAAA-F88A-044D-259ABCBBC4A5}"/>
              </a:ext>
            </a:extLst>
          </p:cNvPr>
          <p:cNvSpPr txBox="1"/>
          <p:nvPr/>
        </p:nvSpPr>
        <p:spPr>
          <a:xfrm>
            <a:off x="9562615" y="6204807"/>
            <a:ext cx="6583680" cy="215444"/>
          </a:xfrm>
          <a:prstGeom prst="rect">
            <a:avLst/>
          </a:prstGeom>
          <a:noFill/>
        </p:spPr>
        <p:txBody>
          <a:bodyPr wrap="square">
            <a:spAutoFit/>
          </a:bodyPr>
          <a:lstStyle/>
          <a:p>
            <a:pPr marL="0" marR="0" lvl="0" indent="0" algn="l" rtl="0">
              <a:lnSpc>
                <a:spcPct val="100000"/>
              </a:lnSpc>
              <a:spcBef>
                <a:spcPts val="0"/>
              </a:spcBef>
              <a:spcAft>
                <a:spcPts val="0"/>
              </a:spcAft>
              <a:buSzPts val="1400"/>
              <a:buNone/>
            </a:pPr>
            <a:r>
              <a:rPr lang="en-US" sz="800" u="sng">
                <a:solidFill>
                  <a:schemeClr val="hlink"/>
                </a:solidFill>
                <a:latin typeface="Calibri" panose="020F0502020204030204" pitchFamily="34" charset="0"/>
                <a:cs typeface="Calibri" panose="020F0502020204030204" pitchFamily="34" charset="0"/>
                <a:hlinkClick r:id="rId16"/>
              </a:rPr>
              <a:t>KFF The Landscape of School-Based Mental Health Services</a:t>
            </a:r>
            <a:endParaRPr lang="en-US" sz="80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87B80F66-06BC-4053-CEF0-131798CDFD68}"/>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29CC3CBD-1D58-497F-B1A8-DD155875D897}"/>
              </a:ext>
            </a:extLst>
          </p:cNvPr>
          <p:cNvPicPr>
            <a:picLocks noChangeAspect="1"/>
          </p:cNvPicPr>
          <p:nvPr/>
        </p:nvPicPr>
        <p:blipFill rotWithShape="1">
          <a:blip r:embed="rId17"/>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title"/>
          </p:nvPr>
        </p:nvSpPr>
        <p:spPr>
          <a:xfrm>
            <a:off x="838200" y="15818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200" dirty="0"/>
              <a:t>Strong Attendance Requires Investing in Positive Conditions for Learning </a:t>
            </a:r>
            <a:endParaRPr dirty="0"/>
          </a:p>
        </p:txBody>
      </p:sp>
      <p:pic>
        <p:nvPicPr>
          <p:cNvPr id="216" name="Google Shape;216;p9"/>
          <p:cNvPicPr preferRelativeResize="0"/>
          <p:nvPr/>
        </p:nvPicPr>
        <p:blipFill rotWithShape="1">
          <a:blip r:embed="rId3">
            <a:alphaModFix/>
          </a:blip>
          <a:srcRect l="14019" t="13839" r="14768" b="5844"/>
          <a:stretch/>
        </p:blipFill>
        <p:spPr>
          <a:xfrm>
            <a:off x="2953351" y="1393595"/>
            <a:ext cx="6285298" cy="4471473"/>
          </a:xfrm>
          <a:prstGeom prst="rect">
            <a:avLst/>
          </a:prstGeom>
          <a:noFill/>
          <a:ln>
            <a:noFill/>
          </a:ln>
        </p:spPr>
      </p:pic>
      <p:sp>
        <p:nvSpPr>
          <p:cNvPr id="2" name="TextBox 1">
            <a:extLst>
              <a:ext uri="{FF2B5EF4-FFF2-40B4-BE49-F238E27FC236}">
                <a16:creationId xmlns:a16="http://schemas.microsoft.com/office/drawing/2014/main" id="{3243BA2C-8EC9-DFCC-B34A-3A30797A50E8}"/>
              </a:ext>
            </a:extLst>
          </p:cNvPr>
          <p:cNvSpPr txBox="1"/>
          <p:nvPr/>
        </p:nvSpPr>
        <p:spPr>
          <a:xfrm>
            <a:off x="2261936" y="6013494"/>
            <a:ext cx="7668127" cy="461665"/>
          </a:xfrm>
          <a:prstGeom prst="rect">
            <a:avLst/>
          </a:prstGeom>
          <a:noFill/>
        </p:spPr>
        <p:txBody>
          <a:bodyPr wrap="square" rtlCol="0">
            <a:spAutoFit/>
          </a:bodyPr>
          <a:lstStyle/>
          <a:p>
            <a:pPr algn="ctr"/>
            <a:r>
              <a:rPr lang="en-US" sz="1200" b="1" dirty="0">
                <a:solidFill>
                  <a:schemeClr val="bg2"/>
                </a:solidFill>
                <a:latin typeface="Calibri" panose="020F0502020204030204" pitchFamily="34" charset="0"/>
                <a:cs typeface="Calibri" panose="020F0502020204030204" pitchFamily="34" charset="0"/>
              </a:rPr>
              <a:t>This image is credited to </a:t>
            </a:r>
            <a:r>
              <a:rPr lang="en-US" sz="1200" b="1" i="0" u="sng" strike="noStrike" cap="none" dirty="0">
                <a:solidFill>
                  <a:srgbClr val="000000"/>
                </a:solidFill>
                <a:latin typeface="Calibri"/>
                <a:ea typeface="Calibri"/>
                <a:cs typeface="Calibri"/>
                <a:sym typeface="Calibri"/>
                <a:hlinkClick r:id="rId4"/>
              </a:rPr>
              <a:t>Using Chronic Absence Data to Improve Conditions for Learning</a:t>
            </a:r>
            <a:r>
              <a:rPr lang="en-US" sz="1200" b="1" i="0" u="none" strike="noStrike" cap="none" dirty="0">
                <a:solidFill>
                  <a:srgbClr val="000000"/>
                </a:solidFill>
                <a:latin typeface="Calibri"/>
                <a:ea typeface="Calibri"/>
                <a:cs typeface="Calibri"/>
                <a:sym typeface="Calibri"/>
              </a:rPr>
              <a:t> </a:t>
            </a:r>
            <a:r>
              <a:rPr lang="en-US" sz="1200" b="1" dirty="0">
                <a:solidFill>
                  <a:schemeClr val="bg2"/>
                </a:solidFill>
                <a:latin typeface="Calibri" panose="020F0502020204030204" pitchFamily="34" charset="0"/>
                <a:ea typeface="Calibri"/>
                <a:cs typeface="Calibri" panose="020F0502020204030204" pitchFamily="34" charset="0"/>
                <a:sym typeface="Calibri"/>
              </a:rPr>
              <a:t>developed by Attendance Works and the American Institutes for Research.</a:t>
            </a:r>
            <a:endParaRPr lang="en-US" sz="1200" b="1" dirty="0"/>
          </a:p>
        </p:txBody>
      </p:sp>
      <p:sp>
        <p:nvSpPr>
          <p:cNvPr id="3" name="Rectangle 2">
            <a:extLst>
              <a:ext uri="{FF2B5EF4-FFF2-40B4-BE49-F238E27FC236}">
                <a16:creationId xmlns:a16="http://schemas.microsoft.com/office/drawing/2014/main" id="{7355B389-4F19-6C25-5032-7C5DD1F3D079}"/>
              </a:ext>
            </a:extLst>
          </p:cNvPr>
          <p:cNvSpPr/>
          <p:nvPr/>
        </p:nvSpPr>
        <p:spPr>
          <a:xfrm>
            <a:off x="0" y="6176963"/>
            <a:ext cx="565484" cy="596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logo&#10;&#10;Description automatically generated">
            <a:extLst>
              <a:ext uri="{FF2B5EF4-FFF2-40B4-BE49-F238E27FC236}">
                <a16:creationId xmlns:a16="http://schemas.microsoft.com/office/drawing/2014/main" id="{71FBE250-6D4B-A789-1E8C-0A8D1D7FDA3D}"/>
              </a:ext>
            </a:extLst>
          </p:cNvPr>
          <p:cNvPicPr>
            <a:picLocks noChangeAspect="1"/>
          </p:cNvPicPr>
          <p:nvPr/>
        </p:nvPicPr>
        <p:blipFill rotWithShape="1">
          <a:blip r:embed="rId5"/>
          <a:srcRect b="14586"/>
          <a:stretch/>
        </p:blipFill>
        <p:spPr>
          <a:xfrm>
            <a:off x="184163" y="6204807"/>
            <a:ext cx="1308073" cy="540704"/>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7A2972-4178-4C21-835D-37E8B91CEBA7}"/>
</file>

<file path=customXml/itemProps2.xml><?xml version="1.0" encoding="utf-8"?>
<ds:datastoreItem xmlns:ds="http://schemas.openxmlformats.org/officeDocument/2006/customXml" ds:itemID="{8C1BE0BE-A5C7-41ED-BD71-E2455426C4D2}"/>
</file>

<file path=customXml/itemProps3.xml><?xml version="1.0" encoding="utf-8"?>
<ds:datastoreItem xmlns:ds="http://schemas.openxmlformats.org/officeDocument/2006/customXml" ds:itemID="{41291213-D573-4602-B0D9-5C4E610C7B53}"/>
</file>

<file path=docProps/app.xml><?xml version="1.0" encoding="utf-8"?>
<Properties xmlns="http://schemas.openxmlformats.org/officeDocument/2006/extended-properties" xmlns:vt="http://schemas.openxmlformats.org/officeDocument/2006/docPropsVTypes">
  <TotalTime>50</TotalTime>
  <Words>4390</Words>
  <Application>Microsoft Office PowerPoint</Application>
  <PresentationFormat>Widescreen</PresentationFormat>
  <Paragraphs>305</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Gill Sans</vt:lpstr>
      <vt:lpstr>Calibri</vt:lpstr>
      <vt:lpstr>Noto Sans Symbols</vt:lpstr>
      <vt:lpstr>Alegreya Sans</vt:lpstr>
      <vt:lpstr>Roboto</vt:lpstr>
      <vt:lpstr>Rockwell</vt:lpstr>
      <vt:lpstr>Arial</vt:lpstr>
      <vt:lpstr>Cambria</vt:lpstr>
      <vt:lpstr>Office Theme</vt:lpstr>
      <vt:lpstr>Addressing Chronic Absenteeism from School</vt:lpstr>
      <vt:lpstr>Learning Outcomes</vt:lpstr>
      <vt:lpstr>What is Chronic Absenteeism? </vt:lpstr>
      <vt:lpstr>The United States Faces an Attendance Crisis</vt:lpstr>
      <vt:lpstr>The Link Between Chronic Absence and Health</vt:lpstr>
      <vt:lpstr>Reciprocal Causal Relationship</vt:lpstr>
      <vt:lpstr>Reducing Chronic Absence Requires Addressing Underlying Causes of Absenteeism Including Health Challenges and Social Determinants of Health</vt:lpstr>
      <vt:lpstr>Health-Related Barriers to Learning</vt:lpstr>
      <vt:lpstr>Strong Attendance Requires Investing in Positive Conditions for Learning </vt:lpstr>
      <vt:lpstr>Improving Attendance Requires A Multi-tiered System of Support </vt:lpstr>
      <vt:lpstr>Tier 1 Universal Prevention</vt:lpstr>
      <vt:lpstr>Tier 2 Early Intervention</vt:lpstr>
      <vt:lpstr>Tier 3 Intensive Intervention </vt:lpstr>
      <vt:lpstr>Evidence-Based Health Interventions Across Multiple Tiers That Improve School Attendance </vt:lpstr>
      <vt:lpstr>A Strong School Infrastructure Is Key!</vt:lpstr>
      <vt:lpstr>Case Scenario(s)</vt:lpstr>
      <vt:lpstr>Recap</vt:lpstr>
      <vt:lpstr> </vt:lpstr>
      <vt:lpstr>Resources</vt:lpstr>
      <vt:lpstr>Resources</vt:lpstr>
      <vt:lpstr>Resources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Chronic Absenteeism from School</dc:title>
  <dc:creator>St. George, Abby</dc:creator>
  <cp:lastModifiedBy>Hanes, Allison</cp:lastModifiedBy>
  <cp:revision>7</cp:revision>
  <dcterms:modified xsi:type="dcterms:W3CDTF">2023-08-15T13:50:05Z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2023-08-10T12:05:00Z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041cc774-d76d-4591-b286-edf52624dcfd</vt:lpwstr>
  </property>
  <property fmtid="{D5CDD505-2E9C-101B-9397-08002B2CF9AE}" pid="8" name="MSIP_Label_7b94a7b8-f06c-4dfe-bdcc-9b548fd58c31_ContentBits">
    <vt:lpwstr>0</vt:lpwstr>
  </property>
</Properties>
</file>