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82" r:id="rId4"/>
    <p:sldId id="283" r:id="rId5"/>
    <p:sldId id="304" r:id="rId6"/>
    <p:sldId id="284" r:id="rId7"/>
    <p:sldId id="303" r:id="rId8"/>
    <p:sldId id="277" r:id="rId9"/>
    <p:sldId id="279" r:id="rId10"/>
    <p:sldId id="285" r:id="rId11"/>
    <p:sldId id="286" r:id="rId12"/>
    <p:sldId id="287" r:id="rId13"/>
    <p:sldId id="301" r:id="rId14"/>
    <p:sldId id="267" r:id="rId15"/>
    <p:sldId id="275" r:id="rId16"/>
    <p:sldId id="270" r:id="rId17"/>
    <p:sldId id="271" r:id="rId18"/>
    <p:sldId id="305" r:id="rId19"/>
    <p:sldId id="272" r:id="rId20"/>
  </p:sldIdLst>
  <p:sldSz cx="12192000" cy="6858000"/>
  <p:notesSz cx="6858000" cy="9144000"/>
  <p:embeddedFontLst>
    <p:embeddedFont>
      <p:font typeface="Alegreya Sans" panose="00000500000000000000" pitchFamily="2"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13F138-3AF6-081A-5C72-AF4F02275584}" name="Brooks, Chevon" initials="BC" userId="S::Chevon.Brooks@choa.org::7bb90b37-3409-45d6-a611-3ad9cac452b3" providerId="AD"/>
  <p188:author id="{5BBD7946-DB8A-867A-5FE0-531775CB87C9}" name="Lauren M Feldman" initials="LMF" userId="Lauren M Feldman" providerId="None"/>
  <p188:author id="{38BE1278-F87D-06D3-B8F2-C26BD27E74CD}" name="Deborah Mattheus" initials="DM" userId="b402cde526a568bd" providerId="Windows Live"/>
  <p188:author id="{50EE51B5-B343-A004-0361-B15D2726F9E8}" name="McCarty, Carolyn" initials="MC" userId="S::cmccarty@aap.org::1b8cc475-3713-483f-ab4b-37761356d68e" providerId="AD"/>
  <p188:author id="{C1B1FDEE-6E21-6EB1-1BC2-0F196D07A2A4}" name="Eve Kimball" initials="EK" userId="31c07075a8440d85" providerId="Windows Live"/>
  <p188:author id="{CAEE70F7-6FA2-D018-9B8A-BC891DFEC3A9}" name="St. George, Abby" initials="SGA" userId="S::astgeorge@aap.org::8903dd45-33a0-4c15-803c-54fb8cc8dd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7944F-7AC8-49DC-B8C0-5DA834C9FD87}" v="1" dt="2023-08-18T17:57:31.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2983" autoAdjust="0"/>
  </p:normalViewPr>
  <p:slideViewPr>
    <p:cSldViewPr snapToGrid="0">
      <p:cViewPr varScale="1">
        <p:scale>
          <a:sx n="40" d="100"/>
          <a:sy n="40" d="100"/>
        </p:scale>
        <p:origin x="4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microsoft.com/office/2016/11/relationships/changesInfo" Target="changesInfos/changesInfo1.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 George, Abby" userId="8903dd45-33a0-4c15-803c-54fb8cc8ddbf" providerId="ADAL" clId="{83CB3462-6466-4451-B879-DDA94250AD57}"/>
    <pc:docChg chg="undo custSel addSld modSld">
      <pc:chgData name="St. George, Abby" userId="8903dd45-33a0-4c15-803c-54fb8cc8ddbf" providerId="ADAL" clId="{83CB3462-6466-4451-B879-DDA94250AD57}" dt="2023-07-14T16:40:21.574" v="2311" actId="14100"/>
      <pc:docMkLst>
        <pc:docMk/>
      </pc:docMkLst>
      <pc:sldChg chg="modNotesTx">
        <pc:chgData name="St. George, Abby" userId="8903dd45-33a0-4c15-803c-54fb8cc8ddbf" providerId="ADAL" clId="{83CB3462-6466-4451-B879-DDA94250AD57}" dt="2023-07-14T15:46:11.175" v="9" actId="20577"/>
        <pc:sldMkLst>
          <pc:docMk/>
          <pc:sldMk cId="0" sldId="256"/>
        </pc:sldMkLst>
      </pc:sldChg>
      <pc:sldChg chg="modSp mod">
        <pc:chgData name="St. George, Abby" userId="8903dd45-33a0-4c15-803c-54fb8cc8ddbf" providerId="ADAL" clId="{83CB3462-6466-4451-B879-DDA94250AD57}" dt="2023-07-14T16:31:00.798" v="2014" actId="255"/>
        <pc:sldMkLst>
          <pc:docMk/>
          <pc:sldMk cId="0" sldId="257"/>
        </pc:sldMkLst>
        <pc:spChg chg="mod">
          <ac:chgData name="St. George, Abby" userId="8903dd45-33a0-4c15-803c-54fb8cc8ddbf" providerId="ADAL" clId="{83CB3462-6466-4451-B879-DDA94250AD57}" dt="2023-07-14T16:31:00.798" v="2014" actId="255"/>
          <ac:spMkLst>
            <pc:docMk/>
            <pc:sldMk cId="0" sldId="257"/>
            <ac:spMk id="123" creationId="{00000000-0000-0000-0000-000000000000}"/>
          </ac:spMkLst>
        </pc:spChg>
      </pc:sldChg>
      <pc:sldChg chg="modNotesTx">
        <pc:chgData name="St. George, Abby" userId="8903dd45-33a0-4c15-803c-54fb8cc8ddbf" providerId="ADAL" clId="{83CB3462-6466-4451-B879-DDA94250AD57}" dt="2023-07-14T16:15:57.403" v="1812" actId="20577"/>
        <pc:sldMkLst>
          <pc:docMk/>
          <pc:sldMk cId="0" sldId="267"/>
        </pc:sldMkLst>
      </pc:sldChg>
      <pc:sldChg chg="modSp mod modNotesTx">
        <pc:chgData name="St. George, Abby" userId="8903dd45-33a0-4c15-803c-54fb8cc8ddbf" providerId="ADAL" clId="{83CB3462-6466-4451-B879-DDA94250AD57}" dt="2023-07-14T16:40:21.574" v="2311" actId="14100"/>
        <pc:sldMkLst>
          <pc:docMk/>
          <pc:sldMk cId="0" sldId="270"/>
        </pc:sldMkLst>
        <pc:spChg chg="mod">
          <ac:chgData name="St. George, Abby" userId="8903dd45-33a0-4c15-803c-54fb8cc8ddbf" providerId="ADAL" clId="{83CB3462-6466-4451-B879-DDA94250AD57}" dt="2023-07-14T16:40:21.574" v="2311" actId="14100"/>
          <ac:spMkLst>
            <pc:docMk/>
            <pc:sldMk cId="0" sldId="270"/>
            <ac:spMk id="228" creationId="{00000000-0000-0000-0000-000000000000}"/>
          </ac:spMkLst>
        </pc:spChg>
      </pc:sldChg>
      <pc:sldChg chg="modSp mod">
        <pc:chgData name="St. George, Abby" userId="8903dd45-33a0-4c15-803c-54fb8cc8ddbf" providerId="ADAL" clId="{83CB3462-6466-4451-B879-DDA94250AD57}" dt="2023-07-14T16:22:35.621" v="1904" actId="20577"/>
        <pc:sldMkLst>
          <pc:docMk/>
          <pc:sldMk cId="0" sldId="271"/>
        </pc:sldMkLst>
        <pc:spChg chg="mod">
          <ac:chgData name="St. George, Abby" userId="8903dd45-33a0-4c15-803c-54fb8cc8ddbf" providerId="ADAL" clId="{83CB3462-6466-4451-B879-DDA94250AD57}" dt="2023-07-14T16:22:35.621" v="1904" actId="20577"/>
          <ac:spMkLst>
            <pc:docMk/>
            <pc:sldMk cId="0" sldId="271"/>
            <ac:spMk id="235" creationId="{00000000-0000-0000-0000-000000000000}"/>
          </ac:spMkLst>
        </pc:spChg>
      </pc:sldChg>
      <pc:sldChg chg="modSp mod modNotesTx">
        <pc:chgData name="St. George, Abby" userId="8903dd45-33a0-4c15-803c-54fb8cc8ddbf" providerId="ADAL" clId="{83CB3462-6466-4451-B879-DDA94250AD57}" dt="2023-07-14T16:38:20.848" v="2278" actId="255"/>
        <pc:sldMkLst>
          <pc:docMk/>
          <pc:sldMk cId="410476427" sldId="275"/>
        </pc:sldMkLst>
        <pc:spChg chg="mod">
          <ac:chgData name="St. George, Abby" userId="8903dd45-33a0-4c15-803c-54fb8cc8ddbf" providerId="ADAL" clId="{83CB3462-6466-4451-B879-DDA94250AD57}" dt="2023-07-14T16:38:20.848" v="2278" actId="255"/>
          <ac:spMkLst>
            <pc:docMk/>
            <pc:sldMk cId="410476427" sldId="275"/>
            <ac:spMk id="3" creationId="{50F593B5-3C37-694D-002D-50B73367373E}"/>
          </ac:spMkLst>
        </pc:spChg>
      </pc:sldChg>
      <pc:sldChg chg="modNotesTx">
        <pc:chgData name="St. George, Abby" userId="8903dd45-33a0-4c15-803c-54fb8cc8ddbf" providerId="ADAL" clId="{83CB3462-6466-4451-B879-DDA94250AD57}" dt="2023-07-14T15:58:07.844" v="873" actId="20577"/>
        <pc:sldMkLst>
          <pc:docMk/>
          <pc:sldMk cId="242829258" sldId="277"/>
        </pc:sldMkLst>
      </pc:sldChg>
      <pc:sldChg chg="addSp delSp modSp mod modNotesTx">
        <pc:chgData name="St. George, Abby" userId="8903dd45-33a0-4c15-803c-54fb8cc8ddbf" providerId="ADAL" clId="{83CB3462-6466-4451-B879-DDA94250AD57}" dt="2023-07-14T16:36:04.334" v="2164" actId="1076"/>
        <pc:sldMkLst>
          <pc:docMk/>
          <pc:sldMk cId="3277821051" sldId="279"/>
        </pc:sldMkLst>
        <pc:spChg chg="mod">
          <ac:chgData name="St. George, Abby" userId="8903dd45-33a0-4c15-803c-54fb8cc8ddbf" providerId="ADAL" clId="{83CB3462-6466-4451-B879-DDA94250AD57}" dt="2023-07-14T16:31:15.536" v="2019" actId="6549"/>
          <ac:spMkLst>
            <pc:docMk/>
            <pc:sldMk cId="3277821051" sldId="279"/>
            <ac:spMk id="2" creationId="{33341469-0F18-FCBD-3C37-FC21EC1F3D45}"/>
          </ac:spMkLst>
        </pc:spChg>
        <pc:picChg chg="add mod">
          <ac:chgData name="St. George, Abby" userId="8903dd45-33a0-4c15-803c-54fb8cc8ddbf" providerId="ADAL" clId="{83CB3462-6466-4451-B879-DDA94250AD57}" dt="2023-07-14T16:36:04.334" v="2164" actId="1076"/>
          <ac:picMkLst>
            <pc:docMk/>
            <pc:sldMk cId="3277821051" sldId="279"/>
            <ac:picMk id="5" creationId="{EA16B12C-4320-3F97-1C9C-6A4FDFD81B32}"/>
          </ac:picMkLst>
        </pc:picChg>
        <pc:picChg chg="del">
          <ac:chgData name="St. George, Abby" userId="8903dd45-33a0-4c15-803c-54fb8cc8ddbf" providerId="ADAL" clId="{83CB3462-6466-4451-B879-DDA94250AD57}" dt="2023-07-14T16:34:20.205" v="2161" actId="478"/>
          <ac:picMkLst>
            <pc:docMk/>
            <pc:sldMk cId="3277821051" sldId="279"/>
            <ac:picMk id="1028" creationId="{1FF2573F-24B3-4065-0F1B-67E7D6072214}"/>
          </ac:picMkLst>
        </pc:picChg>
      </pc:sldChg>
      <pc:sldChg chg="addSp modSp mod modNotesTx">
        <pc:chgData name="St. George, Abby" userId="8903dd45-33a0-4c15-803c-54fb8cc8ddbf" providerId="ADAL" clId="{83CB3462-6466-4451-B879-DDA94250AD57}" dt="2023-07-14T16:33:59.326" v="2160" actId="20577"/>
        <pc:sldMkLst>
          <pc:docMk/>
          <pc:sldMk cId="2469177626" sldId="282"/>
        </pc:sldMkLst>
        <pc:spChg chg="add mod">
          <ac:chgData name="St. George, Abby" userId="8903dd45-33a0-4c15-803c-54fb8cc8ddbf" providerId="ADAL" clId="{83CB3462-6466-4451-B879-DDA94250AD57}" dt="2023-07-14T16:25:21.468" v="1934" actId="20577"/>
          <ac:spMkLst>
            <pc:docMk/>
            <pc:sldMk cId="2469177626" sldId="282"/>
            <ac:spMk id="4" creationId="{2DDE80C7-EEE8-4BB9-C3CF-6B4F92D22510}"/>
          </ac:spMkLst>
        </pc:spChg>
      </pc:sldChg>
      <pc:sldChg chg="addSp modSp mod modNotesTx">
        <pc:chgData name="St. George, Abby" userId="8903dd45-33a0-4c15-803c-54fb8cc8ddbf" providerId="ADAL" clId="{83CB3462-6466-4451-B879-DDA94250AD57}" dt="2023-07-14T16:26:28.763" v="1969" actId="1036"/>
        <pc:sldMkLst>
          <pc:docMk/>
          <pc:sldMk cId="2455148206" sldId="283"/>
        </pc:sldMkLst>
        <pc:spChg chg="add mod">
          <ac:chgData name="St. George, Abby" userId="8903dd45-33a0-4c15-803c-54fb8cc8ddbf" providerId="ADAL" clId="{83CB3462-6466-4451-B879-DDA94250AD57}" dt="2023-07-14T16:26:28.763" v="1969" actId="1036"/>
          <ac:spMkLst>
            <pc:docMk/>
            <pc:sldMk cId="2455148206" sldId="283"/>
            <ac:spMk id="4" creationId="{4F24651B-85D3-E5A5-EF85-CC494B3A156E}"/>
          </ac:spMkLst>
        </pc:spChg>
      </pc:sldChg>
      <pc:sldChg chg="modSp mod modNotesTx">
        <pc:chgData name="St. George, Abby" userId="8903dd45-33a0-4c15-803c-54fb8cc8ddbf" providerId="ADAL" clId="{83CB3462-6466-4451-B879-DDA94250AD57}" dt="2023-07-14T16:29:39.541" v="1997" actId="1076"/>
        <pc:sldMkLst>
          <pc:docMk/>
          <pc:sldMk cId="1586354180" sldId="284"/>
        </pc:sldMkLst>
        <pc:spChg chg="mod">
          <ac:chgData name="St. George, Abby" userId="8903dd45-33a0-4c15-803c-54fb8cc8ddbf" providerId="ADAL" clId="{83CB3462-6466-4451-B879-DDA94250AD57}" dt="2023-07-14T16:29:29.643" v="1996" actId="20577"/>
          <ac:spMkLst>
            <pc:docMk/>
            <pc:sldMk cId="1586354180" sldId="284"/>
            <ac:spMk id="3" creationId="{9791C3F2-23FD-4383-5E54-2DF58773C768}"/>
          </ac:spMkLst>
        </pc:spChg>
        <pc:picChg chg="mod">
          <ac:chgData name="St. George, Abby" userId="8903dd45-33a0-4c15-803c-54fb8cc8ddbf" providerId="ADAL" clId="{83CB3462-6466-4451-B879-DDA94250AD57}" dt="2023-07-14T16:29:39.541" v="1997" actId="1076"/>
          <ac:picMkLst>
            <pc:docMk/>
            <pc:sldMk cId="1586354180" sldId="284"/>
            <ac:picMk id="10" creationId="{62554A1F-9E51-886E-98A0-0602DBD41373}"/>
          </ac:picMkLst>
        </pc:picChg>
      </pc:sldChg>
      <pc:sldChg chg="modNotesTx">
        <pc:chgData name="St. George, Abby" userId="8903dd45-33a0-4c15-803c-54fb8cc8ddbf" providerId="ADAL" clId="{83CB3462-6466-4451-B879-DDA94250AD57}" dt="2023-07-14T15:59:56.955" v="909" actId="20577"/>
        <pc:sldMkLst>
          <pc:docMk/>
          <pc:sldMk cId="1656902593" sldId="285"/>
        </pc:sldMkLst>
      </pc:sldChg>
      <pc:sldChg chg="modSp mod modNotesTx">
        <pc:chgData name="St. George, Abby" userId="8903dd45-33a0-4c15-803c-54fb8cc8ddbf" providerId="ADAL" clId="{83CB3462-6466-4451-B879-DDA94250AD57}" dt="2023-07-14T16:31:25.292" v="2020" actId="1076"/>
        <pc:sldMkLst>
          <pc:docMk/>
          <pc:sldMk cId="3649160643" sldId="286"/>
        </pc:sldMkLst>
        <pc:spChg chg="mod">
          <ac:chgData name="St. George, Abby" userId="8903dd45-33a0-4c15-803c-54fb8cc8ddbf" providerId="ADAL" clId="{83CB3462-6466-4451-B879-DDA94250AD57}" dt="2023-07-14T16:31:25.292" v="2020" actId="1076"/>
          <ac:spMkLst>
            <pc:docMk/>
            <pc:sldMk cId="3649160643" sldId="286"/>
            <ac:spMk id="3" creationId="{7ECC3A76-3967-DE10-BB3B-6808BD930B6F}"/>
          </ac:spMkLst>
        </pc:spChg>
        <pc:picChg chg="mod">
          <ac:chgData name="St. George, Abby" userId="8903dd45-33a0-4c15-803c-54fb8cc8ddbf" providerId="ADAL" clId="{83CB3462-6466-4451-B879-DDA94250AD57}" dt="2023-07-14T16:03:31.024" v="1006" actId="1035"/>
          <ac:picMkLst>
            <pc:docMk/>
            <pc:sldMk cId="3649160643" sldId="286"/>
            <ac:picMk id="7" creationId="{168AAC16-4A2B-EB1A-9093-2FBD7C0F4251}"/>
          </ac:picMkLst>
        </pc:picChg>
      </pc:sldChg>
      <pc:sldChg chg="addSp delSp modSp mod modNotesTx">
        <pc:chgData name="St. George, Abby" userId="8903dd45-33a0-4c15-803c-54fb8cc8ddbf" providerId="ADAL" clId="{83CB3462-6466-4451-B879-DDA94250AD57}" dt="2023-07-14T16:14:56.948" v="1743" actId="20577"/>
        <pc:sldMkLst>
          <pc:docMk/>
          <pc:sldMk cId="3530028270" sldId="287"/>
        </pc:sldMkLst>
        <pc:picChg chg="del">
          <ac:chgData name="St. George, Abby" userId="8903dd45-33a0-4c15-803c-54fb8cc8ddbf" providerId="ADAL" clId="{83CB3462-6466-4451-B879-DDA94250AD57}" dt="2023-07-13T19:55:47.637" v="0" actId="21"/>
          <ac:picMkLst>
            <pc:docMk/>
            <pc:sldMk cId="3530028270" sldId="287"/>
            <ac:picMk id="4" creationId="{2B8BA543-DB9B-C9F3-0DE1-E4D56B8B8D10}"/>
          </ac:picMkLst>
        </pc:picChg>
        <pc:picChg chg="add mod">
          <ac:chgData name="St. George, Abby" userId="8903dd45-33a0-4c15-803c-54fb8cc8ddbf" providerId="ADAL" clId="{83CB3462-6466-4451-B879-DDA94250AD57}" dt="2023-07-13T19:55:51.543" v="1"/>
          <ac:picMkLst>
            <pc:docMk/>
            <pc:sldMk cId="3530028270" sldId="287"/>
            <ac:picMk id="6" creationId="{5B6BBD0E-A4E1-EB8F-9552-27ABAD304D7D}"/>
          </ac:picMkLst>
        </pc:picChg>
      </pc:sldChg>
      <pc:sldChg chg="modSp mod modNotesTx">
        <pc:chgData name="St. George, Abby" userId="8903dd45-33a0-4c15-803c-54fb8cc8ddbf" providerId="ADAL" clId="{83CB3462-6466-4451-B879-DDA94250AD57}" dt="2023-07-14T16:31:47.503" v="2032" actId="14100"/>
        <pc:sldMkLst>
          <pc:docMk/>
          <pc:sldMk cId="4208611733" sldId="301"/>
        </pc:sldMkLst>
        <pc:spChg chg="mod">
          <ac:chgData name="St. George, Abby" userId="8903dd45-33a0-4c15-803c-54fb8cc8ddbf" providerId="ADAL" clId="{83CB3462-6466-4451-B879-DDA94250AD57}" dt="2023-07-14T16:31:47.503" v="2032" actId="14100"/>
          <ac:spMkLst>
            <pc:docMk/>
            <pc:sldMk cId="4208611733" sldId="301"/>
            <ac:spMk id="3" creationId="{B4314051-0F72-D31D-F331-AE8F79ECFEF8}"/>
          </ac:spMkLst>
        </pc:spChg>
        <pc:picChg chg="mod">
          <ac:chgData name="St. George, Abby" userId="8903dd45-33a0-4c15-803c-54fb8cc8ddbf" providerId="ADAL" clId="{83CB3462-6466-4451-B879-DDA94250AD57}" dt="2023-07-14T16:31:41.463" v="2031" actId="1038"/>
          <ac:picMkLst>
            <pc:docMk/>
            <pc:sldMk cId="4208611733" sldId="301"/>
            <ac:picMk id="10" creationId="{F718CBA2-E1B1-2F45-985E-3DDA0F94532B}"/>
          </ac:picMkLst>
        </pc:picChg>
      </pc:sldChg>
      <pc:sldChg chg="modSp mod modNotesTx">
        <pc:chgData name="St. George, Abby" userId="8903dd45-33a0-4c15-803c-54fb8cc8ddbf" providerId="ADAL" clId="{83CB3462-6466-4451-B879-DDA94250AD57}" dt="2023-07-14T16:28:54.353" v="1986" actId="255"/>
        <pc:sldMkLst>
          <pc:docMk/>
          <pc:sldMk cId="560025551" sldId="303"/>
        </pc:sldMkLst>
        <pc:spChg chg="mod">
          <ac:chgData name="St. George, Abby" userId="8903dd45-33a0-4c15-803c-54fb8cc8ddbf" providerId="ADAL" clId="{83CB3462-6466-4451-B879-DDA94250AD57}" dt="2023-07-14T16:28:54.353" v="1986" actId="255"/>
          <ac:spMkLst>
            <pc:docMk/>
            <pc:sldMk cId="560025551" sldId="303"/>
            <ac:spMk id="3" creationId="{674D2BF9-F4A5-559D-F674-3295F839070E}"/>
          </ac:spMkLst>
        </pc:spChg>
      </pc:sldChg>
      <pc:sldChg chg="modSp mod modNotesTx">
        <pc:chgData name="St. George, Abby" userId="8903dd45-33a0-4c15-803c-54fb8cc8ddbf" providerId="ADAL" clId="{83CB3462-6466-4451-B879-DDA94250AD57}" dt="2023-07-14T16:30:42.305" v="2013" actId="20577"/>
        <pc:sldMkLst>
          <pc:docMk/>
          <pc:sldMk cId="744867562" sldId="304"/>
        </pc:sldMkLst>
        <pc:spChg chg="mod">
          <ac:chgData name="St. George, Abby" userId="8903dd45-33a0-4c15-803c-54fb8cc8ddbf" providerId="ADAL" clId="{83CB3462-6466-4451-B879-DDA94250AD57}" dt="2023-07-14T16:30:42.305" v="2013" actId="20577"/>
          <ac:spMkLst>
            <pc:docMk/>
            <pc:sldMk cId="744867562" sldId="304"/>
            <ac:spMk id="3" creationId="{A6D5B069-BA8B-0CFC-AA6E-C4B96ABE057F}"/>
          </ac:spMkLst>
        </pc:spChg>
      </pc:sldChg>
      <pc:sldChg chg="modSp add mod">
        <pc:chgData name="St. George, Abby" userId="8903dd45-33a0-4c15-803c-54fb8cc8ddbf" providerId="ADAL" clId="{83CB3462-6466-4451-B879-DDA94250AD57}" dt="2023-07-14T16:22:17.401" v="1899" actId="6549"/>
        <pc:sldMkLst>
          <pc:docMk/>
          <pc:sldMk cId="1918906741" sldId="305"/>
        </pc:sldMkLst>
        <pc:spChg chg="mod">
          <ac:chgData name="St. George, Abby" userId="8903dd45-33a0-4c15-803c-54fb8cc8ddbf" providerId="ADAL" clId="{83CB3462-6466-4451-B879-DDA94250AD57}" dt="2023-07-14T16:22:17.401" v="1899" actId="6549"/>
          <ac:spMkLst>
            <pc:docMk/>
            <pc:sldMk cId="1918906741" sldId="305"/>
            <ac:spMk id="235" creationId="{00000000-0000-0000-0000-000000000000}"/>
          </ac:spMkLst>
        </pc:spChg>
      </pc:sldChg>
    </pc:docChg>
  </pc:docChgLst>
  <pc:docChgLst>
    <pc:chgData name="St. George, Abby" userId="8903dd45-33a0-4c15-803c-54fb8cc8ddbf" providerId="ADAL" clId="{62D7944F-7AC8-49DC-B8C0-5DA834C9FD87}"/>
    <pc:docChg chg="modSld">
      <pc:chgData name="St. George, Abby" userId="8903dd45-33a0-4c15-803c-54fb8cc8ddbf" providerId="ADAL" clId="{62D7944F-7AC8-49DC-B8C0-5DA834C9FD87}" dt="2023-08-18T17:52:16.422" v="0" actId="20577"/>
      <pc:docMkLst>
        <pc:docMk/>
      </pc:docMkLst>
      <pc:sldChg chg="modSp mod">
        <pc:chgData name="St. George, Abby" userId="8903dd45-33a0-4c15-803c-54fb8cc8ddbf" providerId="ADAL" clId="{62D7944F-7AC8-49DC-B8C0-5DA834C9FD87}" dt="2023-08-18T17:52:16.422" v="0" actId="20577"/>
        <pc:sldMkLst>
          <pc:docMk/>
          <pc:sldMk cId="0" sldId="256"/>
        </pc:sldMkLst>
        <pc:spChg chg="mod">
          <ac:chgData name="St. George, Abby" userId="8903dd45-33a0-4c15-803c-54fb8cc8ddbf" providerId="ADAL" clId="{62D7944F-7AC8-49DC-B8C0-5DA834C9FD87}" dt="2023-08-18T17:52:16.422" v="0" actId="20577"/>
          <ac:spMkLst>
            <pc:docMk/>
            <pc:sldMk cId="0" sldId="256"/>
            <ac:spMk id="114" creationId="{00000000-0000-0000-0000-000000000000}"/>
          </ac:spMkLst>
        </pc:spChg>
      </pc:sldChg>
    </pc:docChg>
  </pc:docChgLst>
  <pc:docChgLst>
    <pc:chgData name="McCarty, Carolyn" userId="1b8cc475-3713-483f-ab4b-37761356d68e" providerId="ADAL" clId="{E7C0C615-F961-4E42-AD3A-DDFBAF7ECB30}"/>
    <pc:docChg chg="custSel modSld">
      <pc:chgData name="McCarty, Carolyn" userId="1b8cc475-3713-483f-ab4b-37761356d68e" providerId="ADAL" clId="{E7C0C615-F961-4E42-AD3A-DDFBAF7ECB30}" dt="2023-07-15T17:34:22.965" v="202" actId="14100"/>
      <pc:docMkLst>
        <pc:docMk/>
      </pc:docMkLst>
      <pc:sldChg chg="modNotesTx">
        <pc:chgData name="McCarty, Carolyn" userId="1b8cc475-3713-483f-ab4b-37761356d68e" providerId="ADAL" clId="{E7C0C615-F961-4E42-AD3A-DDFBAF7ECB30}" dt="2023-07-15T17:21:44.786" v="0" actId="20577"/>
        <pc:sldMkLst>
          <pc:docMk/>
          <pc:sldMk cId="0" sldId="257"/>
        </pc:sldMkLst>
      </pc:sldChg>
      <pc:sldChg chg="modNotesTx">
        <pc:chgData name="McCarty, Carolyn" userId="1b8cc475-3713-483f-ab4b-37761356d68e" providerId="ADAL" clId="{E7C0C615-F961-4E42-AD3A-DDFBAF7ECB30}" dt="2023-07-15T17:31:01.865" v="176" actId="20577"/>
        <pc:sldMkLst>
          <pc:docMk/>
          <pc:sldMk cId="3277821051" sldId="279"/>
        </pc:sldMkLst>
      </pc:sldChg>
      <pc:sldChg chg="modSp mod modNotesTx">
        <pc:chgData name="McCarty, Carolyn" userId="1b8cc475-3713-483f-ab4b-37761356d68e" providerId="ADAL" clId="{E7C0C615-F961-4E42-AD3A-DDFBAF7ECB30}" dt="2023-07-15T17:22:52.698" v="2" actId="20577"/>
        <pc:sldMkLst>
          <pc:docMk/>
          <pc:sldMk cId="2469177626" sldId="282"/>
        </pc:sldMkLst>
        <pc:spChg chg="mod">
          <ac:chgData name="McCarty, Carolyn" userId="1b8cc475-3713-483f-ab4b-37761356d68e" providerId="ADAL" clId="{E7C0C615-F961-4E42-AD3A-DDFBAF7ECB30}" dt="2023-07-15T17:22:43.980" v="1" actId="20577"/>
          <ac:spMkLst>
            <pc:docMk/>
            <pc:sldMk cId="2469177626" sldId="282"/>
            <ac:spMk id="3" creationId="{A182DBC2-6941-05B6-CD33-D24EE0AC4589}"/>
          </ac:spMkLst>
        </pc:spChg>
      </pc:sldChg>
      <pc:sldChg chg="modNotesTx">
        <pc:chgData name="McCarty, Carolyn" userId="1b8cc475-3713-483f-ab4b-37761356d68e" providerId="ADAL" clId="{E7C0C615-F961-4E42-AD3A-DDFBAF7ECB30}" dt="2023-07-15T17:24:35.068" v="11" actId="20577"/>
        <pc:sldMkLst>
          <pc:docMk/>
          <pc:sldMk cId="2455148206" sldId="283"/>
        </pc:sldMkLst>
      </pc:sldChg>
      <pc:sldChg chg="modNotesTx">
        <pc:chgData name="McCarty, Carolyn" userId="1b8cc475-3713-483f-ab4b-37761356d68e" providerId="ADAL" clId="{E7C0C615-F961-4E42-AD3A-DDFBAF7ECB30}" dt="2023-07-15T17:27:18.352" v="172" actId="20577"/>
        <pc:sldMkLst>
          <pc:docMk/>
          <pc:sldMk cId="1586354180" sldId="284"/>
        </pc:sldMkLst>
      </pc:sldChg>
      <pc:sldChg chg="modNotesTx">
        <pc:chgData name="McCarty, Carolyn" userId="1b8cc475-3713-483f-ab4b-37761356d68e" providerId="ADAL" clId="{E7C0C615-F961-4E42-AD3A-DDFBAF7ECB30}" dt="2023-07-15T17:32:07.852" v="182" actId="20577"/>
        <pc:sldMkLst>
          <pc:docMk/>
          <pc:sldMk cId="1656902593" sldId="285"/>
        </pc:sldMkLst>
      </pc:sldChg>
      <pc:sldChg chg="modNotesTx">
        <pc:chgData name="McCarty, Carolyn" userId="1b8cc475-3713-483f-ab4b-37761356d68e" providerId="ADAL" clId="{E7C0C615-F961-4E42-AD3A-DDFBAF7ECB30}" dt="2023-07-15T17:33:27.800" v="190" actId="20577"/>
        <pc:sldMkLst>
          <pc:docMk/>
          <pc:sldMk cId="3649160643" sldId="286"/>
        </pc:sldMkLst>
      </pc:sldChg>
      <pc:sldChg chg="modSp mod">
        <pc:chgData name="McCarty, Carolyn" userId="1b8cc475-3713-483f-ab4b-37761356d68e" providerId="ADAL" clId="{E7C0C615-F961-4E42-AD3A-DDFBAF7ECB30}" dt="2023-07-15T17:34:22.965" v="202" actId="14100"/>
        <pc:sldMkLst>
          <pc:docMk/>
          <pc:sldMk cId="3530028270" sldId="287"/>
        </pc:sldMkLst>
        <pc:spChg chg="mod">
          <ac:chgData name="McCarty, Carolyn" userId="1b8cc475-3713-483f-ab4b-37761356d68e" providerId="ADAL" clId="{E7C0C615-F961-4E42-AD3A-DDFBAF7ECB30}" dt="2023-07-15T17:34:22.965" v="202" actId="14100"/>
          <ac:spMkLst>
            <pc:docMk/>
            <pc:sldMk cId="3530028270" sldId="287"/>
            <ac:spMk id="3" creationId="{24B78C0F-500E-EAA4-FBD2-1BD3DA3A5DAC}"/>
          </ac:spMkLst>
        </pc:spChg>
      </pc:sldChg>
      <pc:sldChg chg="modSp mod modNotesTx">
        <pc:chgData name="McCarty, Carolyn" userId="1b8cc475-3713-483f-ab4b-37761356d68e" providerId="ADAL" clId="{E7C0C615-F961-4E42-AD3A-DDFBAF7ECB30}" dt="2023-07-15T17:25:25.566" v="28" actId="20577"/>
        <pc:sldMkLst>
          <pc:docMk/>
          <pc:sldMk cId="744867562" sldId="304"/>
        </pc:sldMkLst>
        <pc:spChg chg="mod">
          <ac:chgData name="McCarty, Carolyn" userId="1b8cc475-3713-483f-ab4b-37761356d68e" providerId="ADAL" clId="{E7C0C615-F961-4E42-AD3A-DDFBAF7ECB30}" dt="2023-07-15T17:25:25.566" v="28" actId="20577"/>
          <ac:spMkLst>
            <pc:docMk/>
            <pc:sldMk cId="744867562" sldId="304"/>
            <ac:spMk id="2" creationId="{0A9C2A68-789C-67D6-5AAB-EBDEFDED5B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Welcome to this Learning Burst on </a:t>
            </a:r>
            <a:r>
              <a:rPr lang="en-US" sz="1800" dirty="0">
                <a:effectLst/>
                <a:latin typeface="Segoe UI" panose="020B0502040204020203" pitchFamily="34" charset="0"/>
              </a:rPr>
              <a:t>Community Partnerships Improving Student’s Oral Health in Schools</a:t>
            </a:r>
            <a:r>
              <a:rPr lang="en-US" dirty="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resource was developed by the American Academy of Pediatrics through a Cooperative Agreement funded by the Centers for Disease Control and Prevention Healthy Schools Branch. Its contents are solely the responsibility of the American Academy of Pediatrics and do not necessarily represent the official views of the Centers for Disease Control and Prevention.</a:t>
            </a:r>
          </a:p>
          <a:p>
            <a:pPr marL="0" lvl="0" indent="0" algn="l" rtl="0">
              <a:spcBef>
                <a:spcPts val="0"/>
              </a:spcBef>
              <a:spcAft>
                <a:spcPts val="0"/>
              </a:spcAft>
              <a:buNone/>
            </a:pPr>
            <a:endParaRPr lang="en-US" dirty="0"/>
          </a:p>
          <a:p>
            <a:pPr marL="0" indent="0"/>
            <a:r>
              <a:rPr lang="en-US" dirty="0"/>
              <a:t>This learning burst is intended to provide basic information about engaging various community partners in order to improve student oral health in schools.</a:t>
            </a:r>
          </a:p>
          <a:p>
            <a:pPr marL="0" lvl="0" indent="0" algn="l" rtl="0">
              <a:spcBef>
                <a:spcPts val="0"/>
              </a:spcBef>
              <a:spcAft>
                <a:spcPts val="0"/>
              </a:spcAft>
              <a:buNone/>
            </a:pPr>
            <a:endParaRPr dirty="0"/>
          </a:p>
        </p:txBody>
      </p:sp>
      <p:sp>
        <p:nvSpPr>
          <p:cNvPr id="112" name="Google Shape;11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t>Now, we’ll discuss partnering with dental insurance companies and foundations.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t>To collaborate with dental insurance companies and foundations, school health professionals can r</a:t>
            </a:r>
            <a:r>
              <a:rPr lang="en-US" dirty="0"/>
              <a:t>each out to dental insurance companies and foundations to ask if they are:</a:t>
            </a:r>
          </a:p>
          <a:p>
            <a:pPr lvl="1">
              <a:buFont typeface="Arial" panose="020B0604020202020204" pitchFamily="34" charset="0"/>
              <a:buChar char="•"/>
            </a:pPr>
            <a:r>
              <a:rPr lang="en-US" dirty="0"/>
              <a:t>Offering grant opportunities for oral health initiatives in schools,</a:t>
            </a:r>
          </a:p>
          <a:p>
            <a:pPr lvl="1">
              <a:buFont typeface="Arial" panose="020B0604020202020204" pitchFamily="34" charset="0"/>
              <a:buChar char="•"/>
            </a:pPr>
            <a:r>
              <a:rPr lang="en-US" dirty="0"/>
              <a:t>Providing free dental supplies for schools,</a:t>
            </a:r>
          </a:p>
          <a:p>
            <a:pPr lvl="1">
              <a:buFont typeface="Arial" panose="020B0604020202020204" pitchFamily="34" charset="0"/>
              <a:buChar char="•"/>
            </a:pPr>
            <a:r>
              <a:rPr lang="en-US" dirty="0"/>
              <a:t>Providing educational materials for students and families,</a:t>
            </a:r>
          </a:p>
          <a:p>
            <a:pPr lvl="1">
              <a:buFont typeface="Arial" panose="020B0604020202020204" pitchFamily="34" charset="0"/>
              <a:buChar char="•"/>
            </a:pPr>
            <a:r>
              <a:rPr lang="en-US" dirty="0"/>
              <a:t>Providing information for parents on accessing dental insurance, </a:t>
            </a:r>
          </a:p>
          <a:p>
            <a:pPr lvl="1">
              <a:buFont typeface="Arial" panose="020B0604020202020204" pitchFamily="34" charset="0"/>
              <a:buChar char="•"/>
            </a:pPr>
            <a:r>
              <a:rPr lang="en-US" dirty="0"/>
              <a:t>As well as providing a list of local dentists currently accepting Medicaid or those that provide sliding scale for those uninsured.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55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The last partner we’ll discuss are the state oral health programs. These can include the state oral public health division within your state department of health, the state oral health coalition, as well as the Department of Human Services (DHS) dental coordinator.</a:t>
            </a:r>
          </a:p>
          <a:p>
            <a:pPr marL="228600" indent="0">
              <a:buFont typeface="Arial" panose="020B0604020202020204" pitchFamily="34" charset="0"/>
              <a:buNone/>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t>To collaborate with </a:t>
            </a:r>
            <a:r>
              <a:rPr lang="en-US" dirty="0"/>
              <a:t>state oral health programs</a:t>
            </a:r>
            <a:r>
              <a:rPr lang="en-US" sz="1200" dirty="0"/>
              <a:t>, school health professionals can:</a:t>
            </a:r>
          </a:p>
          <a:p>
            <a:pPr lvl="1">
              <a:buFont typeface="Arial" panose="020B0604020202020204" pitchFamily="34" charset="0"/>
              <a:buChar char="•"/>
            </a:pPr>
            <a:r>
              <a:rPr lang="en-US" dirty="0"/>
              <a:t>Contact your oral public health division or department within the state department of health. They can assist with providing oral health data, strategic planning, and information on current state school initiatives related to oral health, and they may have funding for new projects related to oral health in schools. State oral health coalitions are also helpful since they often have access to additional oral health resources as well as information about oral health workforces that may be interested in school health and oral health. </a:t>
            </a:r>
          </a:p>
          <a:p>
            <a:pPr lvl="1">
              <a:buFont typeface="Arial" panose="020B0604020202020204" pitchFamily="34" charset="0"/>
              <a:buChar char="•"/>
            </a:pPr>
            <a:r>
              <a:rPr lang="en-US" dirty="0"/>
              <a:t>Get to know your Department of Human Services dental coordinator or dental officer. They can assist with providing state resources and can offer resources for families to locate dental providers in their area.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Building these relationships in your community and state can go beyond oral health and serve to also increase the number of people that can and are willing to advocate for student health services in schools. </a:t>
            </a:r>
          </a:p>
          <a:p>
            <a:pPr marL="228600" indent="0">
              <a:buFont typeface="Arial" panose="020B0604020202020204" pitchFamily="34" charset="0"/>
              <a:buNone/>
            </a:pPr>
            <a:r>
              <a:rPr lang="en-US" dirty="0"/>
              <a: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3475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While community engagement and partnerships are important, school health providers in schools can assist daily in improving oral health of their students through the following steps. </a:t>
            </a:r>
          </a:p>
          <a:p>
            <a:pPr lvl="1">
              <a:buFont typeface="Arial" panose="020B0604020202020204" pitchFamily="34" charset="0"/>
              <a:buChar char="•"/>
            </a:pPr>
            <a:r>
              <a:rPr lang="en-US" sz="1200" dirty="0"/>
              <a:t>Talk about oral health and identify and discuss risk factors with students. For example:</a:t>
            </a:r>
          </a:p>
          <a:p>
            <a:pPr lvl="2">
              <a:buFont typeface="Arial" panose="020B0604020202020204" pitchFamily="34" charset="0"/>
              <a:buChar char="•"/>
            </a:pPr>
            <a:r>
              <a:rPr lang="en-US" sz="1200" dirty="0"/>
              <a:t>What foods are accessible at school and what should be avoided (vending machines with soda, candy, etc.)?</a:t>
            </a:r>
          </a:p>
          <a:p>
            <a:pPr lvl="2">
              <a:buFont typeface="Arial" panose="020B0604020202020204" pitchFamily="34" charset="0"/>
              <a:buChar char="•"/>
            </a:pPr>
            <a:r>
              <a:rPr lang="en-US" sz="1200" dirty="0"/>
              <a:t>What are healthy choices at schools (readily available water, healthy lunches with fresh fruits and vegetables)?</a:t>
            </a:r>
          </a:p>
          <a:p>
            <a:pPr lvl="2">
              <a:buFont typeface="Arial" panose="020B0604020202020204" pitchFamily="34" charset="0"/>
              <a:buChar char="•"/>
            </a:pPr>
            <a:r>
              <a:rPr lang="en-US" sz="1200" dirty="0"/>
              <a:t>What are the student's current oral hygiene habits?</a:t>
            </a:r>
          </a:p>
          <a:p>
            <a:pPr lvl="2">
              <a:buFont typeface="Arial" panose="020B0604020202020204" pitchFamily="34" charset="0"/>
              <a:buChar char="•"/>
            </a:pPr>
            <a:r>
              <a:rPr lang="en-US" sz="1200" dirty="0"/>
              <a:t>When was the student’s last dental visit?</a:t>
            </a:r>
          </a:p>
          <a:p>
            <a:pPr marL="857250" lvl="1" indent="-171450">
              <a:buFont typeface="Arial" panose="020B0604020202020204" pitchFamily="34" charset="0"/>
              <a:buChar char="•"/>
            </a:pPr>
            <a:r>
              <a:rPr lang="en-US" sz="1200" dirty="0"/>
              <a:t>Where possible, consider including a dental hygienist on your school health team. However, even without a dental hygienist, staff can learn to perform an oral assessment, learn to differentiate between normal and abnormal findings, and educate, educate, educate.</a:t>
            </a:r>
          </a:p>
          <a:p>
            <a:pPr marL="1143000" lvl="2" indent="0">
              <a:buFont typeface="Arial" panose="020B0604020202020204" pitchFamily="34" charset="0"/>
              <a:buNone/>
            </a:pPr>
            <a:endParaRPr lang="en-US" sz="1200" dirty="0"/>
          </a:p>
          <a:p>
            <a:pPr marL="228600" indent="0">
              <a:buFont typeface="Arial" panose="020B0604020202020204" pitchFamily="34" charset="0"/>
              <a:buNone/>
            </a:pPr>
            <a:r>
              <a:rPr lang="en-US" dirty="0"/>
              <a:t>The Smiles for Life Curriculum is one way to educate yourself on child oral health, caries risk assessment, fluoride varnish and counseling, and the oral examination. The curriculum is freely available at: https://www.smilesforlifeoralhealth.org/all-courses/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160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Oral health education is simple but impactful if provided by a known and trusted person such as a school nurse or school health assistant. Simple dental tips to improve oral health outcomes that school health professionals can share include, b</a:t>
            </a:r>
            <a:r>
              <a:rPr lang="en-US" sz="1200" dirty="0"/>
              <a:t>rushing, flossing, avoiding sugary foods and drinks, avoiding sharing saliva, and visiting a dentist for regular check ups when possible. </a:t>
            </a:r>
          </a:p>
          <a:p>
            <a:pPr marL="228600" indent="0">
              <a:buFont typeface="Arial" panose="020B0604020202020204" pitchFamily="34" charset="0"/>
              <a:buNone/>
            </a:pPr>
            <a:endParaRPr lang="en-US" dirty="0"/>
          </a:p>
          <a:p>
            <a:pPr marL="228600" indent="0">
              <a:buFont typeface="Arial" panose="020B0604020202020204" pitchFamily="34" charset="0"/>
              <a:buNone/>
            </a:pPr>
            <a:r>
              <a:rPr lang="en-US" dirty="0"/>
              <a:t>Additionally, sending home education to families about oral health and community resources can be helpful. When sending information to families, be sure to consider any language barriers, make it simple, and connect in various ways including by phone, at school events, etc. in order to reach people where they are.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9902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i="1" dirty="0"/>
              <a:t>[Use this slide to share a local case scenario related to the topic.]</a:t>
            </a:r>
            <a:r>
              <a:rPr lang="en-US" dirty="0"/>
              <a:t> </a:t>
            </a:r>
            <a:endParaRPr i="1" dirty="0"/>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Let’s review what we learned about community partnerships to improve oral health in schools. </a:t>
            </a:r>
          </a:p>
          <a:p>
            <a:pPr marL="228600" indent="0">
              <a:buFont typeface="Arial" panose="020B0604020202020204" pitchFamily="34" charset="0"/>
              <a:buNone/>
            </a:pPr>
            <a:endParaRPr lang="en-US" dirty="0"/>
          </a:p>
          <a:p>
            <a:pPr marL="400050" indent="-171450">
              <a:buFont typeface="Arial" panose="020B0604020202020204" pitchFamily="34" charset="0"/>
              <a:buChar char="•"/>
            </a:pPr>
            <a:r>
              <a:rPr lang="en-US" dirty="0"/>
              <a:t>Providing oral health education, assessments, and referrals in schools is an important strategy for improving oral health and overall health and decreasing absenteeism due to dental problems.</a:t>
            </a:r>
          </a:p>
          <a:p>
            <a:pPr>
              <a:buFont typeface="Arial" panose="020B0604020202020204" pitchFamily="34" charset="0"/>
              <a:buChar char="•"/>
            </a:pPr>
            <a:endParaRPr lang="en-US" dirty="0"/>
          </a:p>
          <a:p>
            <a:pPr>
              <a:buFont typeface="Arial" panose="020B0604020202020204" pitchFamily="34" charset="0"/>
              <a:buChar char="•"/>
            </a:pPr>
            <a:r>
              <a:rPr lang="en-US" dirty="0"/>
              <a:t>Developing partnerships with community partners is critical for increasing access to dental care, education, and the availability of preventive services.</a:t>
            </a:r>
          </a:p>
          <a:p>
            <a:pPr>
              <a:buFont typeface="Arial" panose="020B0604020202020204" pitchFamily="34" charset="0"/>
              <a:buChar char="•"/>
            </a:pPr>
            <a:endParaRPr lang="en-US" dirty="0"/>
          </a:p>
          <a:p>
            <a:pPr>
              <a:buFont typeface="Arial" panose="020B0604020202020204" pitchFamily="34" charset="0"/>
              <a:buChar char="•"/>
            </a:pPr>
            <a:r>
              <a:rPr lang="en-US" dirty="0"/>
              <a:t>While these partnerships are important, school health staff can also play a role in improving health outcomes for children daily.</a:t>
            </a:r>
          </a:p>
          <a:p>
            <a:pPr>
              <a:buFont typeface="Arial" panose="020B0604020202020204" pitchFamily="34" charset="0"/>
              <a:buChar char="•"/>
            </a:pPr>
            <a:endParaRPr lang="en-US" dirty="0"/>
          </a:p>
          <a:p>
            <a:pPr>
              <a:buFont typeface="Arial" panose="020B0604020202020204" pitchFamily="34" charset="0"/>
              <a:buChar char="•"/>
            </a:pPr>
            <a:r>
              <a:rPr lang="en-US" dirty="0"/>
              <a:t>Improving oral health outcomes by providing services in school increases health equity which can improve attendance in school and educational success for students.</a:t>
            </a:r>
          </a:p>
          <a:p>
            <a:pPr marL="228600" indent="0">
              <a:buFont typeface="Arial" panose="020B0604020202020204" pitchFamily="34" charset="0"/>
              <a:buNone/>
            </a:pPr>
            <a:endParaRPr lang="en-US" dirty="0"/>
          </a:p>
          <a:p>
            <a:pPr>
              <a:buFont typeface="Arial" panose="020B0604020202020204" pitchFamily="34" charset="0"/>
              <a:buChar char="•"/>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9562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Font typeface="Arial" panose="020B0604020202020204" pitchFamily="34" charset="0"/>
              <a:buNone/>
            </a:pPr>
            <a:r>
              <a:rPr lang="en-US" b="0" dirty="0">
                <a:latin typeface="Calibri" panose="020F0502020204030204" pitchFamily="34" charset="0"/>
                <a:ea typeface="Calibri" panose="020F0502020204030204" pitchFamily="34" charset="0"/>
                <a:cs typeface="Calibri" panose="020F0502020204030204" pitchFamily="34" charset="0"/>
              </a:rPr>
              <a:t>What are your next steps?</a:t>
            </a:r>
          </a:p>
          <a:p>
            <a:pPr marL="0" lvl="0" indent="0" algn="l" rtl="0">
              <a:spcBef>
                <a:spcPts val="0"/>
              </a:spcBef>
              <a:spcAft>
                <a:spcPts val="0"/>
              </a:spcAft>
              <a:buFont typeface="Arial" panose="020B0604020202020204" pitchFamily="34" charset="0"/>
              <a:buNone/>
            </a:pPr>
            <a:endParaRPr lang="en-US" b="0" dirty="0">
              <a:latin typeface="Calibri" panose="020F0502020204030204" pitchFamily="34" charset="0"/>
              <a:ea typeface="Calibri" panose="020F0502020204030204" pitchFamily="34" charset="0"/>
              <a:cs typeface="Calibri" panose="020F0502020204030204" pitchFamily="34" charset="0"/>
            </a:endParaRPr>
          </a:p>
          <a:p>
            <a:pPr marL="628650" lvl="1" indent="-171450" algn="l" rtl="0">
              <a:spcBef>
                <a:spcPts val="0"/>
              </a:spcBef>
              <a:spcAft>
                <a:spcPts val="0"/>
              </a:spcAft>
              <a:buFont typeface="Arial" panose="020B0604020202020204" pitchFamily="34" charset="0"/>
              <a:buChar char="•"/>
            </a:pPr>
            <a:r>
              <a:rPr lang="en-US" b="0" dirty="0">
                <a:latin typeface="Calibri" panose="020F0502020204030204" pitchFamily="34" charset="0"/>
                <a:ea typeface="Calibri" panose="020F0502020204030204" pitchFamily="34" charset="0"/>
                <a:cs typeface="Calibri" panose="020F0502020204030204" pitchFamily="34" charset="0"/>
              </a:rPr>
              <a:t>One of the first steps you can do is to begin making a list of your local </a:t>
            </a:r>
            <a:r>
              <a:rPr lang="en-US" dirty="0"/>
              <a:t>community health clinics, dental providers, university and community colleges, state health department, state oral health coalitions, and others that you could potentially collaborate with and that may be interested in improving oral health outcomes for children.</a:t>
            </a:r>
          </a:p>
          <a:p>
            <a:pPr marL="628650" lvl="1" indent="-171450" algn="l" rtl="0">
              <a:spcBef>
                <a:spcPts val="0"/>
              </a:spcBef>
              <a:spcAft>
                <a:spcPts val="0"/>
              </a:spcAft>
              <a:buFont typeface="Arial" panose="020B0604020202020204" pitchFamily="34" charset="0"/>
              <a:buChar char="•"/>
            </a:pPr>
            <a:r>
              <a:rPr lang="en-US" dirty="0"/>
              <a:t>Next, reach out to these organizations and find out who are the key players that might want to join your efforts.</a:t>
            </a:r>
          </a:p>
          <a:p>
            <a:pPr marL="628650" lvl="1" indent="-171450" algn="l" rtl="0">
              <a:spcBef>
                <a:spcPts val="0"/>
              </a:spcBef>
              <a:spcAft>
                <a:spcPts val="0"/>
              </a:spcAft>
              <a:buFont typeface="Arial" panose="020B0604020202020204" pitchFamily="34" charset="0"/>
              <a:buChar char="•"/>
            </a:pPr>
            <a:r>
              <a:rPr lang="en-US" dirty="0"/>
              <a:t>You may consider creating an oral health advisory group for your school which can include school staff, community partners, parents, etc. This way you can ask the school and community what they need the most related to oral health.</a:t>
            </a:r>
          </a:p>
          <a:p>
            <a:pPr marL="628650" lvl="1" indent="-171450" algn="l" rtl="0">
              <a:spcBef>
                <a:spcPts val="0"/>
              </a:spcBef>
              <a:spcAft>
                <a:spcPts val="0"/>
              </a:spcAft>
              <a:buFont typeface="Arial" panose="020B0604020202020204" pitchFamily="34" charset="0"/>
              <a:buChar char="•"/>
            </a:pPr>
            <a:r>
              <a:rPr lang="en-US" dirty="0"/>
              <a:t>Remember, success does not happen overnight so start with small steps and grow your partners, oral health school program/interventions, and education and before you know it you will see the reward by having students with better oral health outcomes. So be patient and persistent and have fun while doing it. </a:t>
            </a:r>
          </a:p>
          <a:p>
            <a:pPr marL="0" lvl="0" indent="0" algn="l" rtl="0">
              <a:spcBef>
                <a:spcPts val="0"/>
              </a:spcBef>
              <a:spcAft>
                <a:spcPts val="0"/>
              </a:spcAft>
              <a:buFont typeface="Arial" panose="020B0604020202020204" pitchFamily="34" charset="0"/>
              <a:buNone/>
            </a:pPr>
            <a:endParaRPr b="0" dirty="0">
              <a:latin typeface="Calibri" panose="020F0502020204030204" pitchFamily="34" charset="0"/>
              <a:ea typeface="Calibri" panose="020F0502020204030204" pitchFamily="34" charset="0"/>
              <a:cs typeface="Calibri" panose="020F0502020204030204" pitchFamily="34" charset="0"/>
            </a:endParaRPr>
          </a:p>
        </p:txBody>
      </p:sp>
      <p:sp>
        <p:nvSpPr>
          <p:cNvPr id="224" name="Google Shape;22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Please see the following articles and useful resources on </a:t>
            </a:r>
            <a:r>
              <a:rPr lang="en-US"/>
              <a:t>oral health. </a:t>
            </a:r>
            <a:endParaRPr dirty="0"/>
          </a:p>
        </p:txBody>
      </p:sp>
      <p:sp>
        <p:nvSpPr>
          <p:cNvPr id="232" name="Google Shape;2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Please see the following articles and useful resources on </a:t>
            </a:r>
            <a:r>
              <a:rPr lang="en-US"/>
              <a:t>oral health. </a:t>
            </a:r>
            <a:endParaRPr dirty="0"/>
          </a:p>
        </p:txBody>
      </p:sp>
      <p:sp>
        <p:nvSpPr>
          <p:cNvPr id="232" name="Google Shape;2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71689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dirty="0"/>
              <a:t>[Use this slide to customize contact information]</a:t>
            </a:r>
            <a:endParaRPr dirty="0"/>
          </a:p>
          <a:p>
            <a:pPr marL="0" lvl="0" indent="0" algn="l" rtl="0">
              <a:spcBef>
                <a:spcPts val="0"/>
              </a:spcBef>
              <a:spcAft>
                <a:spcPts val="0"/>
              </a:spcAft>
              <a:buNone/>
            </a:pPr>
            <a:endParaRPr b="1" i="1" dirty="0"/>
          </a:p>
          <a:p>
            <a:pPr marL="0" lvl="0" indent="0" algn="l" rtl="0">
              <a:spcBef>
                <a:spcPts val="0"/>
              </a:spcBef>
              <a:spcAft>
                <a:spcPts val="0"/>
              </a:spcAft>
              <a:buNone/>
            </a:pPr>
            <a:r>
              <a:rPr lang="en-US" b="0" i="0" dirty="0"/>
              <a:t>If there are further questions, please feel free to reach out to [person named above].</a:t>
            </a:r>
            <a:endParaRPr dirty="0"/>
          </a:p>
        </p:txBody>
      </p:sp>
      <p:sp>
        <p:nvSpPr>
          <p:cNvPr id="239" name="Google Shape;23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t>By the end of this learning burst, participants will be able to:</a:t>
            </a:r>
          </a:p>
          <a:p>
            <a:pPr marL="0" lvl="0" indent="0" algn="l" rtl="0">
              <a:spcBef>
                <a:spcPts val="0"/>
              </a:spcBef>
              <a:spcAft>
                <a:spcPts val="0"/>
              </a:spcAft>
              <a:buNone/>
            </a:pPr>
            <a:endParaRPr lang="en-US" sz="1200" dirty="0"/>
          </a:p>
          <a:p>
            <a:pPr indent="-457200">
              <a:spcBef>
                <a:spcPts val="0"/>
              </a:spcBef>
              <a:buFont typeface="Arial" panose="020B0604020202020204" pitchFamily="34" charset="0"/>
              <a:buChar char="•"/>
            </a:pPr>
            <a:r>
              <a:rPr lang="en-US" sz="1200" dirty="0"/>
              <a:t>Understand the existing pediatric oral health disparities  </a:t>
            </a:r>
          </a:p>
          <a:p>
            <a:pPr indent="-457200">
              <a:spcBef>
                <a:spcPts val="0"/>
              </a:spcBef>
              <a:buFont typeface="Arial" panose="020B0604020202020204" pitchFamily="34" charset="0"/>
              <a:buChar char="•"/>
            </a:pPr>
            <a:r>
              <a:rPr lang="en-US" sz="1200" dirty="0"/>
              <a:t>List possible partners to improve pediatric oral health outcomes</a:t>
            </a:r>
          </a:p>
          <a:p>
            <a:pPr indent="-457200">
              <a:spcBef>
                <a:spcPts val="0"/>
              </a:spcBef>
              <a:buFont typeface="Arial" panose="020B0604020202020204" pitchFamily="34" charset="0"/>
              <a:buChar char="•"/>
            </a:pPr>
            <a:r>
              <a:rPr lang="en-US" sz="1200" dirty="0"/>
              <a:t>List 2-3 simple step that school health staff can consistently do to improve oral health of their students</a:t>
            </a:r>
          </a:p>
          <a:p>
            <a:pPr marL="0" lvl="0" indent="0" algn="l" rtl="0">
              <a:spcBef>
                <a:spcPts val="0"/>
              </a:spcBef>
              <a:spcAft>
                <a:spcPts val="0"/>
              </a:spcAft>
              <a:buNone/>
            </a:pPr>
            <a:endParaRPr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t>Building community partnerships is a great way to address oral health inequities that currently exist. For example, low-income children have higher rates of unmet oral health needs and about half of children enrolled in Medicaid did not see a dentist in 2019. For context, a</a:t>
            </a:r>
            <a:r>
              <a:rPr lang="en-US" dirty="0"/>
              <a:t>bout 40 million children in 2022 were insured through Medicaid or CHIP. </a:t>
            </a:r>
            <a:r>
              <a:rPr lang="en-US" sz="1200" dirty="0"/>
              <a:t>Additionally, the prevalence of treated and untreated tooth decay among American Indian, Alaska Native, Native Hawaiian, Hispanic and Black 3</a:t>
            </a:r>
            <a:r>
              <a:rPr lang="en-US" sz="1200" baseline="30000" dirty="0"/>
              <a:t>rd</a:t>
            </a:r>
            <a:r>
              <a:rPr lang="en-US" sz="1200" dirty="0"/>
              <a:t> graders is considerably higher that White children while use of dental sealants is lower.</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736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addition to the previously mentioned disparities, there are barriers to accessing dental care that only increase these disparities. For example, more than 64 million people in the US – including millions of children – live in areas with dental provider shortages. Particularly, access to care is limited for millions of children who rely on Medicaid and CHIP. Fewer than a third of US dental practices treated patients on public insurance in 2020.</a:t>
            </a:r>
          </a:p>
          <a:p>
            <a:pPr marL="228600" indent="0">
              <a:buFont typeface="Arial" panose="020B0604020202020204" pitchFamily="34" charset="0"/>
              <a:buNone/>
            </a:pPr>
            <a:endParaRPr lang="en-US" dirty="0"/>
          </a:p>
          <a:p>
            <a:pPr marL="228600" indent="0">
              <a:buFont typeface="Arial" panose="020B0604020202020204" pitchFamily="34" charset="0"/>
              <a:buNone/>
            </a:pPr>
            <a:r>
              <a:rPr lang="en-US" dirty="0"/>
              <a:t>Barriers to accessing dental care for those living in rural areas can be even more difficult. For example, children living in rural communities are less likely to receive preventive dental visits than urban children, and oral health literacy is lower among rural populations resulting in poor oral hygiene and trouble navigating the oral health system. Lastly, a higher proportion of homes in rural communities do not have community water fluoridation system.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6986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dirty="0">
                <a:solidFill>
                  <a:schemeClr val="tx2">
                    <a:lumMod val="25000"/>
                  </a:schemeClr>
                </a:solidFill>
                <a:effectLst/>
                <a:latin typeface="Open Sans" panose="020B0606030504020204" pitchFamily="34" charset="0"/>
              </a:rPr>
              <a:t>When there is health inequity and barriers to accessing care, there is often also educational inequity. For example, c</a:t>
            </a:r>
            <a:r>
              <a:rPr lang="en-US" b="0" i="0" dirty="0">
                <a:solidFill>
                  <a:schemeClr val="tx2">
                    <a:lumMod val="25000"/>
                  </a:schemeClr>
                </a:solidFill>
                <a:effectLst/>
                <a:latin typeface="Open Sans" panose="020B0606030504020204" pitchFamily="34" charset="0"/>
              </a:rPr>
              <a:t>hildren who have poor oral health often </a:t>
            </a:r>
            <a:r>
              <a:rPr lang="en-US" b="0" i="0" u="none" strike="noStrike" dirty="0">
                <a:solidFill>
                  <a:schemeClr val="tx2">
                    <a:lumMod val="25000"/>
                  </a:schemeClr>
                </a:solidFill>
                <a:effectLst/>
                <a:latin typeface="Open Sans" panose="020B0606030504020204" pitchFamily="34" charset="0"/>
              </a:rPr>
              <a:t>miss more school and receive lower grades than children who have good oral health. For these reasons, it is important to address oral health inequity and barriers to accessing care. </a:t>
            </a:r>
          </a:p>
          <a:p>
            <a:endParaRPr lang="en-US" dirty="0">
              <a:solidFill>
                <a:schemeClr val="tx2">
                  <a:lumMod val="25000"/>
                </a:schemeClr>
              </a:solidFill>
              <a:latin typeface="Open Sans" panose="020B060603050402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02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One way to begin addressing barriers to accessing oral health care and to generally improve the provision of oral health services is to collaborate with local community partners. There are several community partners you can consider to help schools and communities positively impact oral health. On the following slides we will talk about the possible partners to consider, ways to engage with them, and why it is helpful to engage them in school health activities. These partners include community health clinics, dental providers, university and community colleges, d</a:t>
            </a:r>
            <a:r>
              <a:rPr lang="en-US" sz="1200" dirty="0"/>
              <a:t>ental insurance companies/foundations, </a:t>
            </a:r>
            <a:r>
              <a:rPr lang="en-US" dirty="0"/>
              <a:t>state health departments, state oral health coalitions, and more.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888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t>The first partnership we’ll discuss is Community Health Clinics, or CHCs for short.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t>To collaborate with CHCs, school health professionals can:</a:t>
            </a:r>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t>Get to know the CHC in their area and the various types of services and staff that are available to support oral and overall school health. CHCs are ideal partners to help in improving access to care among children and families, particularly those living in medically underserved areas.</a:t>
            </a:r>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t>Second, ask specifically about what dental services the CHCs provide. Do their services include preventive and restorative care? Do they see children and adults? Are there primary care providers (PCPs) involved in providing any preventive dental services such as oral health risk assessments, fluoride varnish application, education, etc.?</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t>Some CHCs may already have existing relationships with schools and/or may be providing services for students in schools either onsite or mobile through telehealth (</a:t>
            </a:r>
            <a:r>
              <a:rPr lang="en-US" sz="1200" dirty="0" err="1"/>
              <a:t>ie</a:t>
            </a:r>
            <a:r>
              <a:rPr lang="en-US" sz="1200" dirty="0"/>
              <a:t>: School-Based Health Centers (SBHC), adolescent clinics, mobile clinics). If you’re unsure about current partnerships, reach out to a local CHC to ask if the clinic provides any community services in oral health, whether the clinic is connected to schools for any other health services or education, and whether there is any interest in supporting oral health in schools. Be sure to ask what they think would be helpful and how they can contribute.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407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t>Dental Providers are another ideal partner to help in reducing oral health disparities among children and often are willing and eager to become part of the school team.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t>To collaborate with dental providers, school health professionals can:</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t>Get to know their dental community. For example, where are they located? What providers are present? Are those providers pediatric or general practice dentists?</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t>Find out which dental practices are taking new patients. It is not helpful to refer a child with an urgent dental need to a provider that has a wait time of a month or greater or isn’t currently accepting new patients. </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t>Ask about the type of insurance that the practice takes and whether they have a sliding scale for those that may not have existing insurance.</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t>Ask about the providers interest in supporting oral health in schools. For example, what do they think would be helpful? How can they contribute? Are they able to provide dental assessments, education, and/or dental sealants in schools?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4026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The next potential partner to reach out to are schools of higher education (universities or colleges) that have dental education programs. This can include dental schools, dental hygiene, and dental assistance programs. </a:t>
            </a:r>
          </a:p>
          <a:p>
            <a:pPr lvl="0">
              <a:buFont typeface="Arial" panose="020B0604020202020204" pitchFamily="34" charset="0"/>
              <a:buChar cha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dirty="0"/>
              <a:t>To collaborate with universities and/or colleges, school health professionals can:</a:t>
            </a:r>
          </a:p>
          <a:p>
            <a:pPr marL="400050" lvl="0" indent="-171450">
              <a:buFont typeface="Arial" panose="020B0604020202020204" pitchFamily="34" charset="0"/>
              <a:buChar char="•"/>
            </a:pPr>
            <a:r>
              <a:rPr lang="en-US" dirty="0"/>
              <a:t>Connect with these partners by reaching out to the program director and gauging their interest in partnering with local schools. Opportunities for students/faculty engagement in schools could include, providing dental assessments, dental education, application of a fluoride varnish, dental sealants, and cleanings.</a:t>
            </a:r>
          </a:p>
          <a:p>
            <a:pPr lvl="1">
              <a:buFont typeface="Arial" panose="020B0604020202020204" pitchFamily="34" charset="0"/>
              <a:buChar char="•"/>
            </a:pPr>
            <a:endParaRPr lang="en-US" dirty="0"/>
          </a:p>
          <a:p>
            <a:pPr marL="228600" lvl="0" indent="0">
              <a:buFont typeface="Arial" panose="020B0604020202020204" pitchFamily="34" charset="0"/>
              <a:buNone/>
            </a:pPr>
            <a:r>
              <a:rPr lang="en-US" dirty="0"/>
              <a:t>In these types of partnerships, families and students benefit because they are able to receive preventative services that they otherwise may not have, but it also provides an opportunity to connect students to a dental home in the community. </a:t>
            </a:r>
          </a:p>
          <a:p>
            <a:pPr marL="228600" lvl="0" indent="0">
              <a:buFont typeface="Arial" panose="020B0604020202020204" pitchFamily="34" charset="0"/>
              <a:buNone/>
            </a:pPr>
            <a:endParaRPr lang="en-US" dirty="0"/>
          </a:p>
          <a:p>
            <a:pPr marL="228600" lvl="0" indent="0">
              <a:buFont typeface="Arial" panose="020B0604020202020204" pitchFamily="34" charset="0"/>
              <a:buNone/>
            </a:pPr>
            <a:r>
              <a:rPr lang="en-US" dirty="0"/>
              <a:t>Finally, you do not have to limit yourself to the dental programs in universities and/or colleges. Nursing, medicine, and other allied health programs may also be interested in and capable of delivering oral health education in the school setting.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4982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a:blip r:embed="rId2"/>
          <a:srcRect/>
          <a:stretch/>
        </p:blipFill>
        <p:spPr>
          <a:xfrm>
            <a:off x="0" y="0"/>
            <a:ext cx="12192000" cy="6858000"/>
          </a:xfrm>
          <a:prstGeom prst="rect">
            <a:avLst/>
          </a:prstGeom>
          <a:noFill/>
          <a:ln>
            <a:noFill/>
          </a:ln>
        </p:spPr>
      </p:pic>
      <p:sp>
        <p:nvSpPr>
          <p:cNvPr id="17" name="Google Shape;17;p2"/>
          <p:cNvSpPr/>
          <p:nvPr/>
        </p:nvSpPr>
        <p:spPr>
          <a:xfrm>
            <a:off x="0" y="0"/>
            <a:ext cx="12192000" cy="6858000"/>
          </a:xfrm>
          <a:prstGeom prst="rect">
            <a:avLst/>
          </a:prstGeom>
          <a:solidFill>
            <a:schemeClr val="dk2">
              <a:alpha val="8196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txBox="1">
            <a:spLocks noGrp="1"/>
          </p:cNvSpPr>
          <p:nvPr>
            <p:ph type="ctrTitle"/>
          </p:nvPr>
        </p:nvSpPr>
        <p:spPr>
          <a:xfrm>
            <a:off x="551725" y="2344738"/>
            <a:ext cx="10116275" cy="15081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551725" y="4037538"/>
            <a:ext cx="10116275"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2" descr="TEAMS logo: Enhancing School Health Services, from the American Academy of Pediatrics"/>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551725" y="324130"/>
            <a:ext cx="3123594" cy="1119288"/>
          </a:xfrm>
          <a:prstGeom prst="rect">
            <a:avLst/>
          </a:prstGeom>
          <a:noFill/>
          <a:ln>
            <a:noFill/>
          </a:ln>
        </p:spPr>
      </p:pic>
      <p:cxnSp>
        <p:nvCxnSpPr>
          <p:cNvPr id="21" name="Google Shape;21;p2"/>
          <p:cNvCxnSpPr/>
          <p:nvPr/>
        </p:nvCxnSpPr>
        <p:spPr>
          <a:xfrm>
            <a:off x="424405" y="1562582"/>
            <a:ext cx="11343190" cy="0"/>
          </a:xfrm>
          <a:prstGeom prst="straightConnector1">
            <a:avLst/>
          </a:prstGeom>
          <a:noFill/>
          <a:ln w="31750" cap="rnd" cmpd="sng">
            <a:solidFill>
              <a:schemeClr val="accent3"/>
            </a:solidFill>
            <a:prstDash val="solid"/>
            <a:round/>
            <a:headEnd type="none" w="sm" len="sm"/>
            <a:tailEnd type="none" w="sm" len="sm"/>
          </a:ln>
        </p:spPr>
      </p:cxnSp>
      <p:pic>
        <p:nvPicPr>
          <p:cNvPr id="22" name="Google Shape;22;p2" descr="American Academy of Pediatrics logo"/>
          <p:cNvPicPr preferRelativeResize="0"/>
          <p:nvPr/>
        </p:nvPicPr>
        <p:blipFill rotWithShape="1">
          <a:blip r:embed="rId4">
            <a:alphaModFix/>
          </a:blip>
          <a:srcRect/>
          <a:stretch/>
        </p:blipFill>
        <p:spPr>
          <a:xfrm>
            <a:off x="8031419" y="294255"/>
            <a:ext cx="3493988" cy="113788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27" name="Google Shape;27;p3"/>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28" name="Google Shape;28;p3"/>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3"/>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3"/>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3"/>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large photo">
  <p:cSld name="Content with large photo">
    <p:spTree>
      <p:nvGrpSpPr>
        <p:cNvPr id="1" name="Shape 42"/>
        <p:cNvGrpSpPr/>
        <p:nvPr/>
      </p:nvGrpSpPr>
      <p:grpSpPr>
        <a:xfrm>
          <a:off x="0" y="0"/>
          <a:ext cx="0" cy="0"/>
          <a:chOff x="0" y="0"/>
          <a:chExt cx="0" cy="0"/>
        </a:xfrm>
      </p:grpSpPr>
      <p:sp>
        <p:nvSpPr>
          <p:cNvPr id="43" name="Google Shape;43;p5"/>
          <p:cNvSpPr>
            <a:spLocks noGrp="1"/>
          </p:cNvSpPr>
          <p:nvPr>
            <p:ph type="pic" idx="2"/>
          </p:nvPr>
        </p:nvSpPr>
        <p:spPr>
          <a:xfrm>
            <a:off x="5181600" y="0"/>
            <a:ext cx="7010400" cy="6210299"/>
          </a:xfrm>
          <a:prstGeom prst="rect">
            <a:avLst/>
          </a:prstGeom>
          <a:noFill/>
          <a:ln>
            <a:noFill/>
          </a:ln>
        </p:spPr>
      </p:sp>
      <p:pic>
        <p:nvPicPr>
          <p:cNvPr id="44" name="Google Shape;44;p5"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45" name="Google Shape;45;p5"/>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46" name="Google Shape;46;p5"/>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5"/>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5"/>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5"/>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5"/>
          <p:cNvSpPr txBox="1">
            <a:spLocks noGrp="1"/>
          </p:cNvSpPr>
          <p:nvPr>
            <p:ph type="title"/>
          </p:nvPr>
        </p:nvSpPr>
        <p:spPr>
          <a:xfrm>
            <a:off x="254000" y="365125"/>
            <a:ext cx="4762500"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254000" y="1825625"/>
            <a:ext cx="47625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5" name="Google Shape;75;p8"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76" name="Google Shape;76;p8"/>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77" name="Google Shape;77;p8"/>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8"/>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8"/>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8"/>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with logo footer">
  <p:cSld name="Blank with logo footer">
    <p:spTree>
      <p:nvGrpSpPr>
        <p:cNvPr id="1" name="Shape 82"/>
        <p:cNvGrpSpPr/>
        <p:nvPr/>
      </p:nvGrpSpPr>
      <p:grpSpPr>
        <a:xfrm>
          <a:off x="0" y="0"/>
          <a:ext cx="0" cy="0"/>
          <a:chOff x="0" y="0"/>
          <a:chExt cx="0" cy="0"/>
        </a:xfrm>
      </p:grpSpPr>
      <p:pic>
        <p:nvPicPr>
          <p:cNvPr id="83" name="Google Shape;83;p10"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84" name="Google Shape;84;p10"/>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85" name="Google Shape;85;p10"/>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0"/>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0"/>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0"/>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2" name="Google Shape;92;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93" name="Google Shape;93;p11"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94" name="Google Shape;94;p11"/>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95" name="Google Shape;95;p11"/>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1"/>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1"/>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1"/>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9"/>
        <p:cNvGrpSpPr/>
        <p:nvPr/>
      </p:nvGrpSpPr>
      <p:grpSpPr>
        <a:xfrm>
          <a:off x="0" y="0"/>
          <a:ext cx="0" cy="0"/>
          <a:chOff x="0" y="0"/>
          <a:chExt cx="0" cy="0"/>
        </a:xfrm>
      </p:grpSpPr>
      <p:sp>
        <p:nvSpPr>
          <p:cNvPr id="100" name="Google Shape;100;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2"/>
          <p:cNvSpPr>
            <a:spLocks noGrp="1"/>
          </p:cNvSpPr>
          <p:nvPr>
            <p:ph type="pic" idx="2"/>
          </p:nvPr>
        </p:nvSpPr>
        <p:spPr>
          <a:xfrm>
            <a:off x="5181600" y="457201"/>
            <a:ext cx="6867297" cy="5411788"/>
          </a:xfrm>
          <a:prstGeom prst="rect">
            <a:avLst/>
          </a:prstGeom>
          <a:noFill/>
          <a:ln>
            <a:noFill/>
          </a:ln>
        </p:spPr>
      </p:sp>
      <p:sp>
        <p:nvSpPr>
          <p:cNvPr id="102" name="Google Shape;102;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03" name="Google Shape;103;p12"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104" name="Google Shape;104;p12"/>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105" name="Google Shape;105;p12"/>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2"/>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2"/>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2"/>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7A4"/>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97A4"/>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97A4"/>
                </a:solidFill>
                <a:latin typeface="Calibri"/>
                <a:ea typeface="Calibri"/>
                <a:cs typeface="Calibri"/>
                <a:sym typeface="Calibri"/>
              </a:defRPr>
            </a:lvl1pPr>
            <a:lvl2pPr marL="0" marR="0" lvl="1" indent="0" algn="r" rtl="0">
              <a:spcBef>
                <a:spcPts val="0"/>
              </a:spcBef>
              <a:buNone/>
              <a:defRPr sz="1200" b="0" i="0" u="none" strike="noStrike" cap="none">
                <a:solidFill>
                  <a:srgbClr val="8897A4"/>
                </a:solidFill>
                <a:latin typeface="Calibri"/>
                <a:ea typeface="Calibri"/>
                <a:cs typeface="Calibri"/>
                <a:sym typeface="Calibri"/>
              </a:defRPr>
            </a:lvl2pPr>
            <a:lvl3pPr marL="0" marR="0" lvl="2" indent="0" algn="r" rtl="0">
              <a:spcBef>
                <a:spcPts val="0"/>
              </a:spcBef>
              <a:buNone/>
              <a:defRPr sz="1200" b="0" i="0" u="none" strike="noStrike" cap="none">
                <a:solidFill>
                  <a:srgbClr val="8897A4"/>
                </a:solidFill>
                <a:latin typeface="Calibri"/>
                <a:ea typeface="Calibri"/>
                <a:cs typeface="Calibri"/>
                <a:sym typeface="Calibri"/>
              </a:defRPr>
            </a:lvl3pPr>
            <a:lvl4pPr marL="0" marR="0" lvl="3" indent="0" algn="r" rtl="0">
              <a:spcBef>
                <a:spcPts val="0"/>
              </a:spcBef>
              <a:buNone/>
              <a:defRPr sz="1200" b="0" i="0" u="none" strike="noStrike" cap="none">
                <a:solidFill>
                  <a:srgbClr val="8897A4"/>
                </a:solidFill>
                <a:latin typeface="Calibri"/>
                <a:ea typeface="Calibri"/>
                <a:cs typeface="Calibri"/>
                <a:sym typeface="Calibri"/>
              </a:defRPr>
            </a:lvl4pPr>
            <a:lvl5pPr marL="0" marR="0" lvl="4" indent="0" algn="r" rtl="0">
              <a:spcBef>
                <a:spcPts val="0"/>
              </a:spcBef>
              <a:buNone/>
              <a:defRPr sz="1200" b="0" i="0" u="none" strike="noStrike" cap="none">
                <a:solidFill>
                  <a:srgbClr val="8897A4"/>
                </a:solidFill>
                <a:latin typeface="Calibri"/>
                <a:ea typeface="Calibri"/>
                <a:cs typeface="Calibri"/>
                <a:sym typeface="Calibri"/>
              </a:defRPr>
            </a:lvl5pPr>
            <a:lvl6pPr marL="0" marR="0" lvl="5" indent="0" algn="r" rtl="0">
              <a:spcBef>
                <a:spcPts val="0"/>
              </a:spcBef>
              <a:buNone/>
              <a:defRPr sz="1200" b="0" i="0" u="none" strike="noStrike" cap="none">
                <a:solidFill>
                  <a:srgbClr val="8897A4"/>
                </a:solidFill>
                <a:latin typeface="Calibri"/>
                <a:ea typeface="Calibri"/>
                <a:cs typeface="Calibri"/>
                <a:sym typeface="Calibri"/>
              </a:defRPr>
            </a:lvl6pPr>
            <a:lvl7pPr marL="0" marR="0" lvl="6" indent="0" algn="r" rtl="0">
              <a:spcBef>
                <a:spcPts val="0"/>
              </a:spcBef>
              <a:buNone/>
              <a:defRPr sz="1200" b="0" i="0" u="none" strike="noStrike" cap="none">
                <a:solidFill>
                  <a:srgbClr val="8897A4"/>
                </a:solidFill>
                <a:latin typeface="Calibri"/>
                <a:ea typeface="Calibri"/>
                <a:cs typeface="Calibri"/>
                <a:sym typeface="Calibri"/>
              </a:defRPr>
            </a:lvl7pPr>
            <a:lvl8pPr marL="0" marR="0" lvl="7" indent="0" algn="r" rtl="0">
              <a:spcBef>
                <a:spcPts val="0"/>
              </a:spcBef>
              <a:buNone/>
              <a:defRPr sz="1200" b="0" i="0" u="none" strike="noStrike" cap="none">
                <a:solidFill>
                  <a:srgbClr val="8897A4"/>
                </a:solidFill>
                <a:latin typeface="Calibri"/>
                <a:ea typeface="Calibri"/>
                <a:cs typeface="Calibri"/>
                <a:sym typeface="Calibri"/>
              </a:defRPr>
            </a:lvl8pPr>
            <a:lvl9pPr marL="0" marR="0" lvl="8" indent="0" algn="r" rtl="0">
              <a:spcBef>
                <a:spcPts val="0"/>
              </a:spcBef>
              <a:buNone/>
              <a:defRPr sz="1200" b="0" i="0" u="none" strike="noStrike" cap="none">
                <a:solidFill>
                  <a:srgbClr val="8897A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ata.hrsa.gov/Default/GenerateHPSAQuarterlyRepor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dx.doi.org/10.15585/mmwr.mm6541e1" TargetMode="External"/><Relationship Id="rId5" Type="http://schemas.openxmlformats.org/officeDocument/2006/relationships/hyperlink" Target="https://www.cdc.gov/oralhealth/publications/OHSR-2019-index.html" TargetMode="External"/><Relationship Id="rId4" Type="http://schemas.openxmlformats.org/officeDocument/2006/relationships/hyperlink" Target="https://data.hrsa.gov/topics/health-workforce/shortage-area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ewtrusts.org/en/research-and-analysis/articles/2022/03/11/inequitable-access-to-oral-health-care-continues-to-harm-children-of-colo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healthlaw.org/wp-content/uploads/2021/06/2021.07-EPSDT-Chart-Book.pdf" TargetMode="External"/><Relationship Id="rId5" Type="http://schemas.openxmlformats.org/officeDocument/2006/relationships/hyperlink" Target="https://www.smilesforlifeoralhealth.org/all-courses/" TargetMode="External"/><Relationship Id="rId4" Type="http://schemas.openxmlformats.org/officeDocument/2006/relationships/hyperlink" Target="https://www.mchoralhealth.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oralhealth/oral_health_disparities/index.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ewtrusts.org/en/research-and-analysis/articles/2022/03/11/inequitable-access-to-oral-health-care-continues-to-harm-children-of-colo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ewtrusts.org/en/research-and-analysis/articles/2022/03/11/inequitable-access-to-oral-health-care-continues-to-harm-children-of-colo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a:spLocks noGrp="1"/>
          </p:cNvSpPr>
          <p:nvPr>
            <p:ph type="ctrTitle"/>
          </p:nvPr>
        </p:nvSpPr>
        <p:spPr>
          <a:xfrm>
            <a:off x="50" y="2354350"/>
            <a:ext cx="12192000" cy="2049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dirty="0"/>
              <a:t>Community Partnerships: </a:t>
            </a:r>
            <a:br>
              <a:rPr lang="en-US" dirty="0"/>
            </a:br>
            <a:r>
              <a:rPr lang="en-US" sz="4900" dirty="0"/>
              <a:t>Improving Student Oral Health in Schools</a:t>
            </a:r>
            <a:endParaRPr sz="4900" dirty="0"/>
          </a:p>
        </p:txBody>
      </p:sp>
      <p:sp>
        <p:nvSpPr>
          <p:cNvPr id="115" name="Google Shape;115;p13"/>
          <p:cNvSpPr txBox="1">
            <a:spLocks noGrp="1"/>
          </p:cNvSpPr>
          <p:nvPr>
            <p:ph type="subTitle" idx="1"/>
          </p:nvPr>
        </p:nvSpPr>
        <p:spPr>
          <a:xfrm>
            <a:off x="0" y="4107656"/>
            <a:ext cx="12191949" cy="1948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Aft>
                <a:spcPts val="0"/>
              </a:spcAft>
              <a:buClr>
                <a:schemeClr val="lt1"/>
              </a:buClr>
              <a:buSzPts val="2400"/>
              <a:buNone/>
            </a:pPr>
            <a:endParaRPr lang="en-US" dirty="0"/>
          </a:p>
          <a:p>
            <a:pPr marL="0" indent="0" algn="ctr"/>
            <a:r>
              <a:rPr lang="en-US" dirty="0"/>
              <a:t>  </a:t>
            </a:r>
            <a:r>
              <a:rPr lang="en-US" sz="3600" b="1" dirty="0"/>
              <a:t>Learning Burst</a:t>
            </a:r>
            <a:endParaRPr dirty="0"/>
          </a:p>
        </p:txBody>
      </p:sp>
      <p:sp>
        <p:nvSpPr>
          <p:cNvPr id="116" name="Google Shape;116;p13"/>
          <p:cNvSpPr txBox="1"/>
          <p:nvPr/>
        </p:nvSpPr>
        <p:spPr>
          <a:xfrm>
            <a:off x="648000" y="5526750"/>
            <a:ext cx="10896000" cy="808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500" i="1">
                <a:solidFill>
                  <a:srgbClr val="FFFFFF"/>
                </a:solidFill>
                <a:latin typeface="Alegreya Sans"/>
                <a:ea typeface="Alegreya Sans"/>
                <a:cs typeface="Alegreya Sans"/>
                <a:sym typeface="Alegreya Sans"/>
              </a:rPr>
              <a:t>This resource was supported by Cooperative Agreement Number NU38OT000282, funded by the Healthy Schools Branch - Centers for Disease Control and Prevention. Its contents are solely the responsibility of the American Academy of Pediatrics and do not necessarily represent the official views of the Centers for Disease Control and Prevention of the Department of Health and Human Services.</a:t>
            </a:r>
            <a:endParaRPr sz="2800" b="1">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B5D4B-F681-301B-3103-5A65D9530A14}"/>
              </a:ext>
            </a:extLst>
          </p:cNvPr>
          <p:cNvSpPr>
            <a:spLocks noGrp="1"/>
          </p:cNvSpPr>
          <p:nvPr>
            <p:ph type="title"/>
          </p:nvPr>
        </p:nvSpPr>
        <p:spPr>
          <a:xfrm>
            <a:off x="415636" y="309706"/>
            <a:ext cx="10813473" cy="1325563"/>
          </a:xfrm>
        </p:spPr>
        <p:txBody>
          <a:bodyPr/>
          <a:lstStyle/>
          <a:p>
            <a:r>
              <a:rPr lang="en-US" dirty="0"/>
              <a:t>Dental Insurance Companies/Foundations</a:t>
            </a:r>
          </a:p>
        </p:txBody>
      </p:sp>
      <p:sp>
        <p:nvSpPr>
          <p:cNvPr id="3" name="Text Placeholder 2">
            <a:extLst>
              <a:ext uri="{FF2B5EF4-FFF2-40B4-BE49-F238E27FC236}">
                <a16:creationId xmlns:a16="http://schemas.microsoft.com/office/drawing/2014/main" id="{899FF14E-0518-E968-6992-265F7CE085BF}"/>
              </a:ext>
            </a:extLst>
          </p:cNvPr>
          <p:cNvSpPr>
            <a:spLocks noGrp="1"/>
          </p:cNvSpPr>
          <p:nvPr>
            <p:ph type="body" idx="1"/>
          </p:nvPr>
        </p:nvSpPr>
        <p:spPr>
          <a:xfrm>
            <a:off x="415635" y="1517073"/>
            <a:ext cx="11006343" cy="4524953"/>
          </a:xfrm>
        </p:spPr>
        <p:txBody>
          <a:bodyPr>
            <a:normAutofit/>
          </a:bodyPr>
          <a:lstStyle/>
          <a:p>
            <a:r>
              <a:rPr lang="en-US" sz="3200" dirty="0"/>
              <a:t>Grants for oral health initiatives</a:t>
            </a:r>
          </a:p>
          <a:p>
            <a:r>
              <a:rPr lang="en-US" sz="3200" dirty="0"/>
              <a:t>Provide free dental supplies for schools</a:t>
            </a:r>
          </a:p>
          <a:p>
            <a:r>
              <a:rPr lang="en-US" sz="3200" dirty="0"/>
              <a:t>Provide educational materials for students</a:t>
            </a:r>
          </a:p>
          <a:p>
            <a:r>
              <a:rPr lang="en-US" sz="3200" dirty="0"/>
              <a:t>Provide information for parents on accessing insurance for students and family members</a:t>
            </a:r>
          </a:p>
          <a:p>
            <a:r>
              <a:rPr lang="en-US" sz="3200" dirty="0"/>
              <a:t>Provide list of local dentists currently accepting Medicaid</a:t>
            </a:r>
          </a:p>
          <a:p>
            <a:endParaRPr lang="en-US" sz="3200" dirty="0"/>
          </a:p>
        </p:txBody>
      </p:sp>
    </p:spTree>
    <p:extLst>
      <p:ext uri="{BB962C8B-B14F-4D97-AF65-F5344CB8AC3E}">
        <p14:creationId xmlns:p14="http://schemas.microsoft.com/office/powerpoint/2010/main" val="1656902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5552-DECD-8B9E-0587-0B6C41B063A5}"/>
              </a:ext>
            </a:extLst>
          </p:cNvPr>
          <p:cNvSpPr>
            <a:spLocks noGrp="1"/>
          </p:cNvSpPr>
          <p:nvPr>
            <p:ph type="title"/>
          </p:nvPr>
        </p:nvSpPr>
        <p:spPr>
          <a:xfrm>
            <a:off x="540327" y="365125"/>
            <a:ext cx="10813473" cy="1325563"/>
          </a:xfrm>
        </p:spPr>
        <p:txBody>
          <a:bodyPr/>
          <a:lstStyle/>
          <a:p>
            <a:r>
              <a:rPr lang="en-US" dirty="0"/>
              <a:t>State Oral Health Programs</a:t>
            </a:r>
          </a:p>
        </p:txBody>
      </p:sp>
      <p:sp>
        <p:nvSpPr>
          <p:cNvPr id="3" name="Text Placeholder 2">
            <a:extLst>
              <a:ext uri="{FF2B5EF4-FFF2-40B4-BE49-F238E27FC236}">
                <a16:creationId xmlns:a16="http://schemas.microsoft.com/office/drawing/2014/main" id="{7ECC3A76-3967-DE10-BB3B-6808BD930B6F}"/>
              </a:ext>
            </a:extLst>
          </p:cNvPr>
          <p:cNvSpPr>
            <a:spLocks noGrp="1"/>
          </p:cNvSpPr>
          <p:nvPr>
            <p:ph type="body" idx="1"/>
          </p:nvPr>
        </p:nvSpPr>
        <p:spPr>
          <a:xfrm>
            <a:off x="316467" y="1584660"/>
            <a:ext cx="7211291" cy="4394493"/>
          </a:xfrm>
        </p:spPr>
        <p:txBody>
          <a:bodyPr>
            <a:normAutofit/>
          </a:bodyPr>
          <a:lstStyle/>
          <a:p>
            <a:r>
              <a:rPr lang="en-US" sz="3200" dirty="0"/>
              <a:t>State Oral Public Health Division (DOH)</a:t>
            </a:r>
          </a:p>
          <a:p>
            <a:pPr lvl="1"/>
            <a:r>
              <a:rPr lang="en-US" sz="3200" dirty="0"/>
              <a:t>Oral health data</a:t>
            </a:r>
          </a:p>
          <a:p>
            <a:pPr lvl="1"/>
            <a:r>
              <a:rPr lang="en-US" sz="3200" dirty="0"/>
              <a:t>Strategic planning</a:t>
            </a:r>
          </a:p>
          <a:p>
            <a:pPr lvl="1"/>
            <a:r>
              <a:rPr lang="en-US" sz="3200" dirty="0"/>
              <a:t>Current school initiatives</a:t>
            </a:r>
          </a:p>
          <a:p>
            <a:pPr lvl="1"/>
            <a:r>
              <a:rPr lang="en-US" sz="3200" dirty="0"/>
              <a:t>Funding for new projects</a:t>
            </a:r>
          </a:p>
          <a:p>
            <a:r>
              <a:rPr lang="en-US" sz="3200" dirty="0"/>
              <a:t>State Oral Health Coalitions</a:t>
            </a:r>
          </a:p>
          <a:p>
            <a:r>
              <a:rPr lang="en-US" sz="3200" dirty="0"/>
              <a:t>Department of Human Services (DHS)  Dental Coordinator/Officer</a:t>
            </a:r>
          </a:p>
          <a:p>
            <a:endParaRPr lang="en-US" dirty="0"/>
          </a:p>
        </p:txBody>
      </p:sp>
      <p:pic>
        <p:nvPicPr>
          <p:cNvPr id="7" name="Picture 6" descr="Toothbrush brushing a sample tooth">
            <a:extLst>
              <a:ext uri="{FF2B5EF4-FFF2-40B4-BE49-F238E27FC236}">
                <a16:creationId xmlns:a16="http://schemas.microsoft.com/office/drawing/2014/main" id="{168AAC16-4A2B-EB1A-9093-2FBD7C0F425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367336" y="2602831"/>
            <a:ext cx="4114800" cy="2743200"/>
          </a:xfrm>
          <a:prstGeom prst="rect">
            <a:avLst/>
          </a:prstGeom>
        </p:spPr>
      </p:pic>
    </p:spTree>
    <p:extLst>
      <p:ext uri="{BB962C8B-B14F-4D97-AF65-F5344CB8AC3E}">
        <p14:creationId xmlns:p14="http://schemas.microsoft.com/office/powerpoint/2010/main" val="3649160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DD17-CE8E-7FBF-7450-267CAF43D25D}"/>
              </a:ext>
            </a:extLst>
          </p:cNvPr>
          <p:cNvSpPr>
            <a:spLocks noGrp="1"/>
          </p:cNvSpPr>
          <p:nvPr>
            <p:ph type="title"/>
          </p:nvPr>
        </p:nvSpPr>
        <p:spPr>
          <a:xfrm>
            <a:off x="498764" y="365125"/>
            <a:ext cx="11201400" cy="1325563"/>
          </a:xfrm>
        </p:spPr>
        <p:txBody>
          <a:bodyPr/>
          <a:lstStyle/>
          <a:p>
            <a:r>
              <a:rPr lang="en-US" dirty="0"/>
              <a:t>S</a:t>
            </a:r>
            <a:r>
              <a:rPr lang="en-US" sz="4400" dirty="0"/>
              <a:t>teps for School Staff to Improve </a:t>
            </a:r>
            <a:r>
              <a:rPr lang="en-US" dirty="0"/>
              <a:t>O</a:t>
            </a:r>
            <a:r>
              <a:rPr lang="en-US" sz="4400" dirty="0"/>
              <a:t>ral </a:t>
            </a:r>
            <a:r>
              <a:rPr lang="en-US" dirty="0"/>
              <a:t>H</a:t>
            </a:r>
            <a:r>
              <a:rPr lang="en-US" sz="4400" dirty="0"/>
              <a:t>ealth</a:t>
            </a:r>
            <a:endParaRPr lang="en-US" dirty="0"/>
          </a:p>
        </p:txBody>
      </p:sp>
      <p:sp>
        <p:nvSpPr>
          <p:cNvPr id="3" name="Text Placeholder 2">
            <a:extLst>
              <a:ext uri="{FF2B5EF4-FFF2-40B4-BE49-F238E27FC236}">
                <a16:creationId xmlns:a16="http://schemas.microsoft.com/office/drawing/2014/main" id="{24B78C0F-500E-EAA4-FBD2-1BD3DA3A5DAC}"/>
              </a:ext>
            </a:extLst>
          </p:cNvPr>
          <p:cNvSpPr>
            <a:spLocks noGrp="1"/>
          </p:cNvSpPr>
          <p:nvPr>
            <p:ph type="body" idx="1"/>
          </p:nvPr>
        </p:nvSpPr>
        <p:spPr>
          <a:xfrm>
            <a:off x="235527" y="1551709"/>
            <a:ext cx="7176655" cy="4704712"/>
          </a:xfrm>
        </p:spPr>
        <p:txBody>
          <a:bodyPr>
            <a:normAutofit lnSpcReduction="10000"/>
          </a:bodyPr>
          <a:lstStyle/>
          <a:p>
            <a:r>
              <a:rPr lang="en-US" sz="3200" dirty="0"/>
              <a:t>Talk about oral health at each encounter </a:t>
            </a:r>
          </a:p>
          <a:p>
            <a:r>
              <a:rPr lang="en-US" sz="3200" dirty="0"/>
              <a:t>Identify risk factors for poor oral health</a:t>
            </a:r>
          </a:p>
          <a:p>
            <a:r>
              <a:rPr lang="en-US" sz="3200" dirty="0"/>
              <a:t>Include a dental hygienist on your team</a:t>
            </a:r>
          </a:p>
          <a:p>
            <a:r>
              <a:rPr lang="en-US" sz="3200" dirty="0"/>
              <a:t>Learn to perform an oral assessment </a:t>
            </a:r>
          </a:p>
          <a:p>
            <a:r>
              <a:rPr lang="en-US" sz="3200" dirty="0"/>
              <a:t>Learn to differentiate between normal and abnormal findings</a:t>
            </a:r>
          </a:p>
          <a:p>
            <a:r>
              <a:rPr lang="en-US" sz="3200" dirty="0"/>
              <a:t>Educate…educate…educate</a:t>
            </a:r>
          </a:p>
          <a:p>
            <a:endParaRPr lang="en-US" sz="3200" dirty="0"/>
          </a:p>
          <a:p>
            <a:endParaRPr lang="en-US" sz="3200" dirty="0"/>
          </a:p>
        </p:txBody>
      </p:sp>
      <p:pic>
        <p:nvPicPr>
          <p:cNvPr id="6" name="Picture 5" descr="Row of toothbrushes">
            <a:extLst>
              <a:ext uri="{FF2B5EF4-FFF2-40B4-BE49-F238E27FC236}">
                <a16:creationId xmlns:a16="http://schemas.microsoft.com/office/drawing/2014/main" id="{5B6BBD0E-A4E1-EB8F-9552-27ABAD304D7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556560" y="2269957"/>
            <a:ext cx="4114800" cy="2743200"/>
          </a:xfrm>
          <a:prstGeom prst="rect">
            <a:avLst/>
          </a:prstGeom>
        </p:spPr>
      </p:pic>
    </p:spTree>
    <p:extLst>
      <p:ext uri="{BB962C8B-B14F-4D97-AF65-F5344CB8AC3E}">
        <p14:creationId xmlns:p14="http://schemas.microsoft.com/office/powerpoint/2010/main" val="3530028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D36A-2D48-9A80-5ABC-5E0FF30D17BC}"/>
              </a:ext>
            </a:extLst>
          </p:cNvPr>
          <p:cNvSpPr>
            <a:spLocks noGrp="1"/>
          </p:cNvSpPr>
          <p:nvPr>
            <p:ph type="title"/>
          </p:nvPr>
        </p:nvSpPr>
        <p:spPr>
          <a:xfrm>
            <a:off x="339436" y="268144"/>
            <a:ext cx="11014364" cy="1325563"/>
          </a:xfrm>
        </p:spPr>
        <p:txBody>
          <a:bodyPr/>
          <a:lstStyle/>
          <a:p>
            <a:r>
              <a:rPr lang="en-US" sz="4400" dirty="0"/>
              <a:t>Oral Health Education</a:t>
            </a:r>
            <a:endParaRPr lang="en-US" dirty="0"/>
          </a:p>
        </p:txBody>
      </p:sp>
      <p:sp>
        <p:nvSpPr>
          <p:cNvPr id="3" name="Text Placeholder 2">
            <a:extLst>
              <a:ext uri="{FF2B5EF4-FFF2-40B4-BE49-F238E27FC236}">
                <a16:creationId xmlns:a16="http://schemas.microsoft.com/office/drawing/2014/main" id="{B4314051-0F72-D31D-F331-AE8F79ECFEF8}"/>
              </a:ext>
            </a:extLst>
          </p:cNvPr>
          <p:cNvSpPr>
            <a:spLocks noGrp="1"/>
          </p:cNvSpPr>
          <p:nvPr>
            <p:ph type="body" idx="1"/>
          </p:nvPr>
        </p:nvSpPr>
        <p:spPr>
          <a:xfrm>
            <a:off x="339436" y="1604081"/>
            <a:ext cx="6886138" cy="4351338"/>
          </a:xfrm>
        </p:spPr>
        <p:txBody>
          <a:bodyPr>
            <a:noAutofit/>
          </a:bodyPr>
          <a:lstStyle/>
          <a:p>
            <a:r>
              <a:rPr lang="en-US" sz="3200" dirty="0"/>
              <a:t>Provide students with simple dental tips to improve outcomes</a:t>
            </a:r>
          </a:p>
          <a:p>
            <a:pPr lvl="1"/>
            <a:r>
              <a:rPr lang="en-US" sz="3200" dirty="0"/>
              <a:t>Brush</a:t>
            </a:r>
          </a:p>
          <a:p>
            <a:pPr lvl="1"/>
            <a:r>
              <a:rPr lang="en-US" sz="3200" dirty="0"/>
              <a:t>Floss</a:t>
            </a:r>
          </a:p>
          <a:p>
            <a:pPr lvl="1"/>
            <a:r>
              <a:rPr lang="en-US" sz="3200" dirty="0"/>
              <a:t>Avoid sugary foods and drinks</a:t>
            </a:r>
          </a:p>
          <a:p>
            <a:pPr lvl="1"/>
            <a:r>
              <a:rPr lang="en-US" sz="3200" dirty="0"/>
              <a:t>Avoid sharing saliva</a:t>
            </a:r>
          </a:p>
          <a:p>
            <a:pPr lvl="1"/>
            <a:r>
              <a:rPr lang="en-US" sz="3200" dirty="0"/>
              <a:t>Visit a dentist</a:t>
            </a:r>
          </a:p>
          <a:p>
            <a:r>
              <a:rPr lang="en-US" sz="3200" dirty="0"/>
              <a:t>Send home information for families</a:t>
            </a:r>
          </a:p>
          <a:p>
            <a:endParaRPr lang="en-US" sz="3200" dirty="0"/>
          </a:p>
        </p:txBody>
      </p:sp>
      <p:pic>
        <p:nvPicPr>
          <p:cNvPr id="10" name="Picture 9" descr="Man helping child brush their teeth">
            <a:extLst>
              <a:ext uri="{FF2B5EF4-FFF2-40B4-BE49-F238E27FC236}">
                <a16:creationId xmlns:a16="http://schemas.microsoft.com/office/drawing/2014/main" id="{F718CBA2-E1B1-2F45-985E-3DDA0F94532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225574" y="2105526"/>
            <a:ext cx="4112183" cy="2743200"/>
          </a:xfrm>
          <a:prstGeom prst="rect">
            <a:avLst/>
          </a:prstGeom>
        </p:spPr>
      </p:pic>
    </p:spTree>
    <p:extLst>
      <p:ext uri="{BB962C8B-B14F-4D97-AF65-F5344CB8AC3E}">
        <p14:creationId xmlns:p14="http://schemas.microsoft.com/office/powerpoint/2010/main" val="420861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4"/>
          <p:cNvPicPr preferRelativeResize="0">
            <a:picLocks noGrp="1"/>
          </p:cNvPicPr>
          <p:nvPr>
            <p:ph type="pic" idx="2"/>
          </p:nvPr>
        </p:nvPicPr>
        <p:blipFill rotWithShape="1">
          <a:blip r:embed="rId3" cstate="hqprint">
            <a:alphaModFix/>
            <a:extLst>
              <a:ext uri="{28A0092B-C50C-407E-A947-70E740481C1C}">
                <a14:useLocalDpi xmlns:a14="http://schemas.microsoft.com/office/drawing/2010/main"/>
              </a:ext>
            </a:extLst>
          </a:blip>
          <a:srcRect/>
          <a:stretch/>
        </p:blipFill>
        <p:spPr>
          <a:xfrm>
            <a:off x="5181600" y="0"/>
            <a:ext cx="7010400" cy="6210299"/>
          </a:xfrm>
          <a:prstGeom prst="rect">
            <a:avLst/>
          </a:prstGeom>
          <a:noFill/>
          <a:ln>
            <a:noFill/>
          </a:ln>
        </p:spPr>
      </p:pic>
      <p:sp>
        <p:nvSpPr>
          <p:cNvPr id="203" name="Google Shape;203;p24"/>
          <p:cNvSpPr txBox="1">
            <a:spLocks noGrp="1"/>
          </p:cNvSpPr>
          <p:nvPr>
            <p:ph type="title"/>
          </p:nvPr>
        </p:nvSpPr>
        <p:spPr>
          <a:xfrm>
            <a:off x="254000" y="365125"/>
            <a:ext cx="4762500" cy="1460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tx1"/>
                </a:solidFill>
              </a:rPr>
              <a:t>Case Scenario(s)</a:t>
            </a:r>
            <a:endParaRPr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AB98-9654-55E7-64C6-3FC08FEE2D36}"/>
              </a:ext>
            </a:extLst>
          </p:cNvPr>
          <p:cNvSpPr>
            <a:spLocks noGrp="1"/>
          </p:cNvSpPr>
          <p:nvPr>
            <p:ph type="title"/>
          </p:nvPr>
        </p:nvSpPr>
        <p:spPr>
          <a:xfrm>
            <a:off x="633845" y="305592"/>
            <a:ext cx="10515600" cy="1325563"/>
          </a:xfrm>
        </p:spPr>
        <p:txBody>
          <a:bodyPr/>
          <a:lstStyle/>
          <a:p>
            <a:r>
              <a:rPr lang="en-US" dirty="0"/>
              <a:t>Recap</a:t>
            </a:r>
          </a:p>
        </p:txBody>
      </p:sp>
      <p:sp>
        <p:nvSpPr>
          <p:cNvPr id="3" name="Text Placeholder 2">
            <a:extLst>
              <a:ext uri="{FF2B5EF4-FFF2-40B4-BE49-F238E27FC236}">
                <a16:creationId xmlns:a16="http://schemas.microsoft.com/office/drawing/2014/main" id="{50F593B5-3C37-694D-002D-50B73367373E}"/>
              </a:ext>
            </a:extLst>
          </p:cNvPr>
          <p:cNvSpPr>
            <a:spLocks noGrp="1"/>
          </p:cNvSpPr>
          <p:nvPr>
            <p:ph type="body" idx="1"/>
          </p:nvPr>
        </p:nvSpPr>
        <p:spPr>
          <a:xfrm>
            <a:off x="429491" y="1538288"/>
            <a:ext cx="10924309" cy="4351338"/>
          </a:xfrm>
        </p:spPr>
        <p:txBody>
          <a:bodyPr>
            <a:noAutofit/>
          </a:bodyPr>
          <a:lstStyle/>
          <a:p>
            <a:r>
              <a:rPr lang="en-US" sz="3200" dirty="0"/>
              <a:t>Oral health education, assessments, and referrals are important strategies for improving health and decreasing absenteeism </a:t>
            </a:r>
          </a:p>
          <a:p>
            <a:r>
              <a:rPr lang="en-US" sz="3200" dirty="0"/>
              <a:t>Partnerships can increase access to dental care, education, and the availability of preventive services</a:t>
            </a:r>
          </a:p>
          <a:p>
            <a:r>
              <a:rPr lang="en-US" sz="3200" dirty="0"/>
              <a:t>School health staff can play a role in improving health outcomes for children</a:t>
            </a:r>
          </a:p>
          <a:p>
            <a:r>
              <a:rPr lang="en-US" sz="3200" dirty="0"/>
              <a:t>Providing services in school increases health equity, which can improve attendance in school and educational success</a:t>
            </a:r>
          </a:p>
        </p:txBody>
      </p:sp>
    </p:spTree>
    <p:extLst>
      <p:ext uri="{BB962C8B-B14F-4D97-AF65-F5344CB8AC3E}">
        <p14:creationId xmlns:p14="http://schemas.microsoft.com/office/powerpoint/2010/main" val="410476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7"/>
          <p:cNvPicPr preferRelativeResize="0"/>
          <p:nvPr/>
        </p:nvPicPr>
        <p:blipFill rotWithShape="1">
          <a:blip r:embed="rId3">
            <a:alphaModFix/>
          </a:blip>
          <a:srcRect/>
          <a:stretch/>
        </p:blipFill>
        <p:spPr>
          <a:xfrm>
            <a:off x="0" y="-1"/>
            <a:ext cx="12192001" cy="6386946"/>
          </a:xfrm>
          <a:prstGeom prst="rect">
            <a:avLst/>
          </a:prstGeom>
          <a:noFill/>
          <a:ln>
            <a:noFill/>
          </a:ln>
        </p:spPr>
      </p:pic>
      <p:sp>
        <p:nvSpPr>
          <p:cNvPr id="227" name="Google Shape;22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a:t>
            </a:r>
            <a:endParaRPr/>
          </a:p>
        </p:txBody>
      </p:sp>
      <p:sp>
        <p:nvSpPr>
          <p:cNvPr id="228" name="Google Shape;228;p27"/>
          <p:cNvSpPr txBox="1">
            <a:spLocks noGrp="1"/>
          </p:cNvSpPr>
          <p:nvPr>
            <p:ph type="body" idx="1"/>
          </p:nvPr>
        </p:nvSpPr>
        <p:spPr>
          <a:xfrm>
            <a:off x="604074" y="872836"/>
            <a:ext cx="5347547" cy="5372914"/>
          </a:xfrm>
          <a:prstGeom prst="rect">
            <a:avLst/>
          </a:prstGeom>
          <a:noFill/>
          <a:ln>
            <a:noFill/>
          </a:ln>
        </p:spPr>
        <p:txBody>
          <a:bodyPr spcFirstLastPara="1" wrap="square" lIns="91425" tIns="45700" rIns="91425" bIns="45700" anchor="t" anchorCtr="0">
            <a:noAutofit/>
          </a:bodyPr>
          <a:lstStyle/>
          <a:p>
            <a:pPr marL="228600" lvl="0" indent="-241300" algn="l" rtl="0">
              <a:lnSpc>
                <a:spcPct val="90000"/>
              </a:lnSpc>
              <a:spcBef>
                <a:spcPts val="0"/>
              </a:spcBef>
              <a:spcAft>
                <a:spcPts val="0"/>
              </a:spcAft>
              <a:buClr>
                <a:schemeClr val="dk1"/>
              </a:buClr>
              <a:buSzPts val="2800"/>
              <a:buChar char="•"/>
            </a:pPr>
            <a:r>
              <a:rPr lang="en-US" sz="2800" dirty="0"/>
              <a:t>Make a list of potential community partners </a:t>
            </a:r>
          </a:p>
          <a:p>
            <a:pPr marL="228600" lvl="0" indent="-241300" algn="l" rtl="0">
              <a:lnSpc>
                <a:spcPct val="90000"/>
              </a:lnSpc>
              <a:spcBef>
                <a:spcPts val="0"/>
              </a:spcBef>
              <a:spcAft>
                <a:spcPts val="0"/>
              </a:spcAft>
              <a:buClr>
                <a:schemeClr val="dk1"/>
              </a:buClr>
              <a:buSzPts val="2800"/>
              <a:buChar char="•"/>
            </a:pPr>
            <a:endParaRPr lang="en-US" sz="2800" dirty="0"/>
          </a:p>
          <a:p>
            <a:pPr marL="228600" lvl="0" indent="-241300" algn="l" rtl="0">
              <a:lnSpc>
                <a:spcPct val="90000"/>
              </a:lnSpc>
              <a:spcBef>
                <a:spcPts val="0"/>
              </a:spcBef>
              <a:spcAft>
                <a:spcPts val="0"/>
              </a:spcAft>
              <a:buClr>
                <a:schemeClr val="dk1"/>
              </a:buClr>
              <a:buSzPts val="2800"/>
              <a:buChar char="•"/>
            </a:pPr>
            <a:r>
              <a:rPr lang="en-US" sz="2800" dirty="0"/>
              <a:t>Reach out to key contact(s)</a:t>
            </a:r>
          </a:p>
          <a:p>
            <a:pPr marL="228600" lvl="0" indent="-241300" algn="l" rtl="0">
              <a:lnSpc>
                <a:spcPct val="90000"/>
              </a:lnSpc>
              <a:spcBef>
                <a:spcPts val="0"/>
              </a:spcBef>
              <a:spcAft>
                <a:spcPts val="0"/>
              </a:spcAft>
              <a:buClr>
                <a:schemeClr val="dk1"/>
              </a:buClr>
              <a:buSzPts val="2800"/>
              <a:buChar char="•"/>
            </a:pPr>
            <a:endParaRPr lang="en-US" sz="2800" dirty="0"/>
          </a:p>
          <a:p>
            <a:pPr marL="228600" lvl="0" indent="-241300" algn="l" rtl="0">
              <a:lnSpc>
                <a:spcPct val="90000"/>
              </a:lnSpc>
              <a:spcBef>
                <a:spcPts val="0"/>
              </a:spcBef>
              <a:spcAft>
                <a:spcPts val="0"/>
              </a:spcAft>
              <a:buClr>
                <a:schemeClr val="dk1"/>
              </a:buClr>
              <a:buSzPts val="2800"/>
              <a:buChar char="•"/>
            </a:pPr>
            <a:r>
              <a:rPr lang="en-US" sz="2800" dirty="0"/>
              <a:t>Consider developing an oral health advisory group</a:t>
            </a:r>
          </a:p>
          <a:p>
            <a:pPr marL="228600" lvl="0" indent="-241300" algn="l" rtl="0">
              <a:lnSpc>
                <a:spcPct val="90000"/>
              </a:lnSpc>
              <a:spcBef>
                <a:spcPts val="0"/>
              </a:spcBef>
              <a:spcAft>
                <a:spcPts val="0"/>
              </a:spcAft>
              <a:buClr>
                <a:schemeClr val="dk1"/>
              </a:buClr>
              <a:buSzPts val="2800"/>
              <a:buChar char="•"/>
            </a:pPr>
            <a:endParaRPr lang="en-US" sz="2800" dirty="0"/>
          </a:p>
          <a:p>
            <a:pPr marL="228600" lvl="0" indent="-241300" algn="l" rtl="0">
              <a:lnSpc>
                <a:spcPct val="90000"/>
              </a:lnSpc>
              <a:spcBef>
                <a:spcPts val="0"/>
              </a:spcBef>
              <a:spcAft>
                <a:spcPts val="0"/>
              </a:spcAft>
              <a:buClr>
                <a:schemeClr val="dk1"/>
              </a:buClr>
              <a:buSzPts val="2800"/>
              <a:buChar char="•"/>
            </a:pPr>
            <a:r>
              <a:rPr lang="en-US" sz="2800" dirty="0"/>
              <a:t>Start small, grow your partners over time</a:t>
            </a:r>
          </a:p>
          <a:p>
            <a:pPr marL="228600" lvl="0" indent="-241300" algn="l" rtl="0">
              <a:lnSpc>
                <a:spcPct val="90000"/>
              </a:lnSpc>
              <a:spcBef>
                <a:spcPts val="0"/>
              </a:spcBef>
              <a:spcAft>
                <a:spcPts val="0"/>
              </a:spcAft>
              <a:buClr>
                <a:schemeClr val="dk1"/>
              </a:buClr>
              <a:buSzPts val="2800"/>
              <a:buChar char="•"/>
            </a:pPr>
            <a:endParaRPr lang="en-US" sz="2800" dirty="0"/>
          </a:p>
          <a:p>
            <a:pPr marL="228600" lvl="0" indent="-241300" algn="l" rtl="0">
              <a:lnSpc>
                <a:spcPct val="90000"/>
              </a:lnSpc>
              <a:spcBef>
                <a:spcPts val="0"/>
              </a:spcBef>
              <a:spcAft>
                <a:spcPts val="0"/>
              </a:spcAft>
              <a:buClr>
                <a:schemeClr val="dk1"/>
              </a:buClr>
              <a:buSzPts val="2800"/>
              <a:buChar char="•"/>
            </a:pPr>
            <a:r>
              <a:rPr lang="en-US" sz="2800" dirty="0"/>
              <a:t>Have patience and persistence and success will come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360218" y="-168275"/>
            <a:ext cx="10993582" cy="1325700"/>
          </a:xfrm>
          <a:prstGeom prst="rect">
            <a:avLst/>
          </a:prstGeom>
          <a:noFill/>
          <a:ln>
            <a:noFill/>
          </a:ln>
        </p:spPr>
        <p:txBody>
          <a:bodyPr spcFirstLastPara="1" wrap="square" lIns="91425" tIns="45700" rIns="91425" bIns="45700" anchor="ctr" anchorCtr="0">
            <a:normAutofit/>
          </a:bodyPr>
          <a:lstStyle/>
          <a:p>
            <a:pPr lvl="0" algn="l" rtl="0">
              <a:lnSpc>
                <a:spcPct val="90000"/>
              </a:lnSpc>
              <a:spcBef>
                <a:spcPts val="0"/>
              </a:spcBef>
              <a:spcAft>
                <a:spcPts val="0"/>
              </a:spcAft>
              <a:buClr>
                <a:schemeClr val="dk1"/>
              </a:buClr>
              <a:buSzPts val="4400"/>
            </a:pPr>
            <a:r>
              <a:rPr lang="en-US" dirty="0"/>
              <a:t>Resources</a:t>
            </a:r>
            <a:endParaRPr dirty="0"/>
          </a:p>
        </p:txBody>
      </p:sp>
      <p:sp>
        <p:nvSpPr>
          <p:cNvPr id="235" name="Google Shape;235;p28"/>
          <p:cNvSpPr txBox="1">
            <a:spLocks noGrp="1"/>
          </p:cNvSpPr>
          <p:nvPr>
            <p:ph type="body" idx="1"/>
          </p:nvPr>
        </p:nvSpPr>
        <p:spPr>
          <a:xfrm>
            <a:off x="235321" y="744170"/>
            <a:ext cx="11471769" cy="5619041"/>
          </a:xfrm>
          <a:prstGeom prst="rect">
            <a:avLst/>
          </a:prstGeom>
          <a:noFill/>
          <a:ln>
            <a:noFill/>
          </a:ln>
        </p:spPr>
        <p:txBody>
          <a:bodyPr spcFirstLastPara="1" wrap="square" lIns="91425" tIns="45700" rIns="91425" bIns="45700" anchor="t" anchorCtr="0">
            <a:noAutofit/>
          </a:bodyPr>
          <a:lstStyle/>
          <a:p>
            <a:pPr marL="114300" indent="0">
              <a:buNone/>
            </a:pPr>
            <a:r>
              <a:rPr lang="en-US" sz="1800" b="0" i="0" dirty="0">
                <a:solidFill>
                  <a:srgbClr val="000000"/>
                </a:solidFill>
                <a:effectLst/>
                <a:latin typeface="+mj-lt"/>
              </a:rPr>
              <a:t>Bureau of Health Workforce, Health Resources and Services Administration (HRSA), U.S. Department of Health &amp; Human Services,</a:t>
            </a:r>
            <a:r>
              <a:rPr lang="en-US" sz="1800" b="0" i="0" dirty="0">
                <a:solidFill>
                  <a:srgbClr val="464646"/>
                </a:solidFill>
                <a:effectLst/>
                <a:latin typeface="+mj-lt"/>
              </a:rPr>
              <a:t> </a:t>
            </a:r>
            <a:r>
              <a:rPr lang="en-US" sz="1800" b="0" i="0" u="none" strike="noStrike" dirty="0">
                <a:solidFill>
                  <a:srgbClr val="0075C9"/>
                </a:solidFill>
                <a:effectLst/>
                <a:latin typeface="+mj-lt"/>
                <a:hlinkClick r:id="rId3"/>
              </a:rPr>
              <a:t>Designated Health Professional Shortage Areas Statistics: Designated HPSA Quarterly Summary, as of September 30, 2022</a:t>
            </a:r>
            <a:r>
              <a:rPr lang="en-US" sz="1800" b="0" i="0" dirty="0">
                <a:solidFill>
                  <a:srgbClr val="464646"/>
                </a:solidFill>
                <a:effectLst/>
                <a:latin typeface="+mj-lt"/>
              </a:rPr>
              <a:t> available at </a:t>
            </a:r>
            <a:r>
              <a:rPr lang="en-US" sz="1800" b="0" i="0" u="none" strike="noStrike" dirty="0">
                <a:solidFill>
                  <a:srgbClr val="0075C9"/>
                </a:solidFill>
                <a:effectLst/>
                <a:latin typeface="+mj-lt"/>
                <a:hlinkClick r:id="rId4"/>
              </a:rPr>
              <a:t>https://data.hrsa.gov/topics/health-workforce/shortage-areas</a:t>
            </a:r>
            <a:r>
              <a:rPr lang="en-US" sz="1800" b="0" i="0" dirty="0">
                <a:solidFill>
                  <a:srgbClr val="464646"/>
                </a:solidFill>
                <a:effectLst/>
                <a:latin typeface="+mj-lt"/>
              </a:rPr>
              <a:t>.</a:t>
            </a:r>
            <a:endParaRPr lang="en-US" sz="1800" b="1" i="0" dirty="0">
              <a:solidFill>
                <a:srgbClr val="212121"/>
              </a:solidFill>
              <a:effectLst/>
              <a:latin typeface="+mj-lt"/>
              <a:ea typeface="Calibri" panose="020F0502020204030204" pitchFamily="34" charset="0"/>
              <a:cs typeface="Calibri" panose="020F0502020204030204" pitchFamily="34" charset="0"/>
            </a:endParaRPr>
          </a:p>
          <a:p>
            <a:pPr marL="114300" indent="0">
              <a:buNone/>
            </a:pPr>
            <a:r>
              <a:rPr lang="en-US" sz="1800" b="0" i="0" dirty="0" err="1">
                <a:solidFill>
                  <a:srgbClr val="212121"/>
                </a:solidFill>
                <a:effectLst/>
                <a:latin typeface="+mj-lt"/>
                <a:ea typeface="Calibri" panose="020F0502020204030204" pitchFamily="34" charset="0"/>
                <a:cs typeface="Calibri" panose="020F0502020204030204" pitchFamily="34" charset="0"/>
              </a:rPr>
              <a:t>Buerlein</a:t>
            </a:r>
            <a:r>
              <a:rPr lang="en-US" sz="1800" b="0" i="0" dirty="0">
                <a:solidFill>
                  <a:srgbClr val="212121"/>
                </a:solidFill>
                <a:effectLst/>
                <a:latin typeface="+mj-lt"/>
                <a:ea typeface="Calibri" panose="020F0502020204030204" pitchFamily="34" charset="0"/>
                <a:cs typeface="Calibri" panose="020F0502020204030204" pitchFamily="34" charset="0"/>
              </a:rPr>
              <a:t> J. (2010). Promoting children's oral health. A role for school nurses in prevention, education, and coordination. </a:t>
            </a:r>
            <a:r>
              <a:rPr lang="en-US" sz="1800" b="0" i="1" dirty="0">
                <a:solidFill>
                  <a:srgbClr val="212121"/>
                </a:solidFill>
                <a:effectLst/>
                <a:latin typeface="+mj-lt"/>
                <a:ea typeface="Calibri" panose="020F0502020204030204" pitchFamily="34" charset="0"/>
                <a:cs typeface="Calibri" panose="020F0502020204030204" pitchFamily="34" charset="0"/>
              </a:rPr>
              <a:t>NASN school nurse (Print)</a:t>
            </a:r>
            <a:r>
              <a:rPr lang="en-US" sz="1800" b="0" i="0" dirty="0">
                <a:solidFill>
                  <a:srgbClr val="212121"/>
                </a:solidFill>
                <a:effectLst/>
                <a:latin typeface="+mj-lt"/>
                <a:ea typeface="Calibri" panose="020F0502020204030204" pitchFamily="34" charset="0"/>
                <a:cs typeface="Calibri" panose="020F0502020204030204" pitchFamily="34" charset="0"/>
              </a:rPr>
              <a:t>, </a:t>
            </a:r>
            <a:r>
              <a:rPr lang="en-US" sz="1800" b="0" i="1" dirty="0">
                <a:solidFill>
                  <a:srgbClr val="212121"/>
                </a:solidFill>
                <a:effectLst/>
                <a:latin typeface="+mj-lt"/>
                <a:ea typeface="Calibri" panose="020F0502020204030204" pitchFamily="34" charset="0"/>
                <a:cs typeface="Calibri" panose="020F0502020204030204" pitchFamily="34" charset="0"/>
              </a:rPr>
              <a:t>25</a:t>
            </a:r>
            <a:r>
              <a:rPr lang="en-US" sz="1800" b="0" i="0" dirty="0">
                <a:solidFill>
                  <a:srgbClr val="212121"/>
                </a:solidFill>
                <a:effectLst/>
                <a:latin typeface="+mj-lt"/>
                <a:ea typeface="Calibri" panose="020F0502020204030204" pitchFamily="34" charset="0"/>
                <a:cs typeface="Calibri" panose="020F0502020204030204" pitchFamily="34" charset="0"/>
              </a:rPr>
              <a:t>(1), 26–29. https://doi.org/10.1177/1942602X09353053</a:t>
            </a:r>
            <a:endParaRPr lang="en-US" sz="1800" b="0" i="0" dirty="0">
              <a:solidFill>
                <a:srgbClr val="000000"/>
              </a:solidFill>
              <a:effectLst/>
              <a:latin typeface="+mj-lt"/>
              <a:ea typeface="Calibri" panose="020F0502020204030204" pitchFamily="34" charset="0"/>
              <a:cs typeface="Calibri" panose="020F0502020204030204" pitchFamily="34" charset="0"/>
            </a:endParaRPr>
          </a:p>
          <a:p>
            <a:pPr marL="114300" indent="0">
              <a:buNone/>
            </a:pPr>
            <a:r>
              <a:rPr lang="en-US" sz="1800" b="0" i="0" dirty="0">
                <a:solidFill>
                  <a:srgbClr val="000000"/>
                </a:solidFill>
                <a:effectLst/>
                <a:latin typeface="+mj-lt"/>
                <a:ea typeface="Calibri" panose="020F0502020204030204" pitchFamily="34" charset="0"/>
                <a:cs typeface="Calibri" panose="020F0502020204030204" pitchFamily="34" charset="0"/>
              </a:rPr>
              <a:t>Centers for Disease Control and Prevention. </a:t>
            </a:r>
            <a:r>
              <a:rPr lang="en-US" sz="1800" b="0" i="1" u="sng" dirty="0">
                <a:solidFill>
                  <a:srgbClr val="075290"/>
                </a:solidFill>
                <a:effectLst/>
                <a:latin typeface="+mj-lt"/>
                <a:ea typeface="Calibri" panose="020F0502020204030204" pitchFamily="34" charset="0"/>
                <a:cs typeface="Calibri" panose="020F0502020204030204" pitchFamily="34" charset="0"/>
                <a:hlinkClick r:id="rId5"/>
              </a:rPr>
              <a:t>Oral Health Surveillance Report: Trends in Dental Caries and Sealants, Tooth Retention, and Edentulism, United States, 1999–2004 to 2011–2016</a:t>
            </a:r>
            <a:r>
              <a:rPr lang="en-US" sz="1800" b="0" i="0" dirty="0">
                <a:solidFill>
                  <a:srgbClr val="000000"/>
                </a:solidFill>
                <a:effectLst/>
                <a:latin typeface="+mj-lt"/>
                <a:ea typeface="Calibri" panose="020F0502020204030204" pitchFamily="34" charset="0"/>
                <a:cs typeface="Calibri" panose="020F0502020204030204" pitchFamily="34" charset="0"/>
              </a:rPr>
              <a:t>. US Dept of Health and Human Services; 2019.</a:t>
            </a:r>
          </a:p>
          <a:p>
            <a:pPr marL="114300" indent="0">
              <a:buNone/>
            </a:pPr>
            <a:r>
              <a:rPr lang="en-US" sz="1800" b="0" i="0" dirty="0">
                <a:solidFill>
                  <a:srgbClr val="222222"/>
                </a:solidFill>
                <a:effectLst/>
                <a:latin typeface="+mj-lt"/>
                <a:ea typeface="Calibri" panose="020F0502020204030204" pitchFamily="34" charset="0"/>
                <a:cs typeface="Calibri" panose="020F0502020204030204" pitchFamily="34" charset="0"/>
              </a:rPr>
              <a:t>Devlin, D., &amp; Henshaw, M. (2011). Improving Access to Preventive Dental Services through a School–Based Dental Sealant Program. </a:t>
            </a:r>
            <a:r>
              <a:rPr lang="en-US" sz="1800" b="0" i="1" dirty="0">
                <a:solidFill>
                  <a:srgbClr val="222222"/>
                </a:solidFill>
                <a:effectLst/>
                <a:latin typeface="+mj-lt"/>
                <a:ea typeface="Calibri" panose="020F0502020204030204" pitchFamily="34" charset="0"/>
                <a:cs typeface="Calibri" panose="020F0502020204030204" pitchFamily="34" charset="0"/>
              </a:rPr>
              <a:t>American Dental Hygienists' Association</a:t>
            </a:r>
            <a:r>
              <a:rPr lang="en-US" sz="1800" b="0" i="0" dirty="0">
                <a:solidFill>
                  <a:srgbClr val="222222"/>
                </a:solidFill>
                <a:effectLst/>
                <a:latin typeface="+mj-lt"/>
                <a:ea typeface="Calibri" panose="020F0502020204030204" pitchFamily="34" charset="0"/>
                <a:cs typeface="Calibri" panose="020F0502020204030204" pitchFamily="34" charset="0"/>
              </a:rPr>
              <a:t>, </a:t>
            </a:r>
            <a:r>
              <a:rPr lang="en-US" sz="1800" b="0" i="1" dirty="0">
                <a:solidFill>
                  <a:srgbClr val="222222"/>
                </a:solidFill>
                <a:effectLst/>
                <a:latin typeface="+mj-lt"/>
                <a:ea typeface="Calibri" panose="020F0502020204030204" pitchFamily="34" charset="0"/>
                <a:cs typeface="Calibri" panose="020F0502020204030204" pitchFamily="34" charset="0"/>
              </a:rPr>
              <a:t>85</a:t>
            </a:r>
            <a:r>
              <a:rPr lang="en-US" sz="1800" b="0" i="0" dirty="0">
                <a:solidFill>
                  <a:srgbClr val="222222"/>
                </a:solidFill>
                <a:effectLst/>
                <a:latin typeface="+mj-lt"/>
                <a:ea typeface="Calibri" panose="020F0502020204030204" pitchFamily="34" charset="0"/>
                <a:cs typeface="Calibri" panose="020F0502020204030204" pitchFamily="34" charset="0"/>
              </a:rPr>
              <a:t>(3), 211-219.</a:t>
            </a:r>
            <a:endParaRPr lang="en-US" sz="1800" b="0" i="0" dirty="0">
              <a:solidFill>
                <a:srgbClr val="000000"/>
              </a:solidFill>
              <a:effectLst/>
              <a:latin typeface="+mj-lt"/>
              <a:ea typeface="Calibri" panose="020F0502020204030204" pitchFamily="34" charset="0"/>
              <a:cs typeface="Calibri" panose="020F0502020204030204" pitchFamily="34" charset="0"/>
            </a:endParaRPr>
          </a:p>
          <a:p>
            <a:pPr marL="114300" indent="0">
              <a:buNone/>
            </a:pPr>
            <a:r>
              <a:rPr lang="en-US" sz="1800" b="0" i="0" dirty="0">
                <a:solidFill>
                  <a:srgbClr val="000000"/>
                </a:solidFill>
                <a:effectLst/>
                <a:latin typeface="+mj-lt"/>
                <a:ea typeface="Calibri" panose="020F0502020204030204" pitchFamily="34" charset="0"/>
                <a:cs typeface="Calibri" panose="020F0502020204030204" pitchFamily="34" charset="0"/>
              </a:rPr>
              <a:t>Griffin SO, Thornton-Evans G, Wei L, Griffin PM. Disparities in dental use and untreated caries prevalence by income. </a:t>
            </a:r>
            <a:r>
              <a:rPr lang="en-US" sz="1800" b="0" i="1" dirty="0">
                <a:solidFill>
                  <a:srgbClr val="000000"/>
                </a:solidFill>
                <a:effectLst/>
                <a:latin typeface="+mj-lt"/>
                <a:ea typeface="Calibri" panose="020F0502020204030204" pitchFamily="34" charset="0"/>
                <a:cs typeface="Calibri" panose="020F0502020204030204" pitchFamily="34" charset="0"/>
              </a:rPr>
              <a:t>JDR Clin Trans Res.</a:t>
            </a:r>
            <a:r>
              <a:rPr lang="en-US" sz="1800" b="0" i="0" dirty="0">
                <a:solidFill>
                  <a:srgbClr val="000000"/>
                </a:solidFill>
                <a:effectLst/>
                <a:latin typeface="+mj-lt"/>
                <a:ea typeface="Calibri" panose="020F0502020204030204" pitchFamily="34" charset="0"/>
                <a:cs typeface="Calibri" panose="020F0502020204030204" pitchFamily="34" charset="0"/>
              </a:rPr>
              <a:t> 2020:2380084420934746. doi:10.1177/2380084420934746</a:t>
            </a:r>
          </a:p>
          <a:p>
            <a:pPr marL="114300" indent="0">
              <a:buNone/>
            </a:pPr>
            <a:r>
              <a:rPr lang="en-US" sz="1800" b="0" i="0" dirty="0">
                <a:solidFill>
                  <a:srgbClr val="222222"/>
                </a:solidFill>
                <a:effectLst/>
                <a:latin typeface="+mj-lt"/>
                <a:ea typeface="Calibri" panose="020F0502020204030204" pitchFamily="34" charset="0"/>
                <a:cs typeface="Calibri" panose="020F0502020204030204" pitchFamily="34" charset="0"/>
              </a:rPr>
              <a:t>Griffin, S., </a:t>
            </a:r>
            <a:r>
              <a:rPr lang="en-US" sz="1800" b="0" i="0" dirty="0" err="1">
                <a:solidFill>
                  <a:srgbClr val="222222"/>
                </a:solidFill>
                <a:effectLst/>
                <a:latin typeface="+mj-lt"/>
                <a:ea typeface="Calibri" panose="020F0502020204030204" pitchFamily="34" charset="0"/>
                <a:cs typeface="Calibri" panose="020F0502020204030204" pitchFamily="34" charset="0"/>
              </a:rPr>
              <a:t>Naavaal</a:t>
            </a:r>
            <a:r>
              <a:rPr lang="en-US" sz="1800" b="0" i="0" dirty="0">
                <a:solidFill>
                  <a:srgbClr val="222222"/>
                </a:solidFill>
                <a:effectLst/>
                <a:latin typeface="+mj-lt"/>
                <a:ea typeface="Calibri" panose="020F0502020204030204" pitchFamily="34" charset="0"/>
                <a:cs typeface="Calibri" panose="020F0502020204030204" pitchFamily="34" charset="0"/>
              </a:rPr>
              <a:t>, S., Scherrer, C., Griffin, P. M., Harris, K., &amp; Chattopadhyay, S. (2016). School-based dental sealant programs prevent cavities and are cost-effective. </a:t>
            </a:r>
            <a:r>
              <a:rPr lang="en-US" sz="1800" b="0" i="1" dirty="0">
                <a:solidFill>
                  <a:srgbClr val="222222"/>
                </a:solidFill>
                <a:effectLst/>
                <a:latin typeface="+mj-lt"/>
                <a:ea typeface="Calibri" panose="020F0502020204030204" pitchFamily="34" charset="0"/>
                <a:cs typeface="Calibri" panose="020F0502020204030204" pitchFamily="34" charset="0"/>
              </a:rPr>
              <a:t>Health affairs</a:t>
            </a:r>
            <a:r>
              <a:rPr lang="en-US" sz="1800" b="0" i="0" dirty="0">
                <a:solidFill>
                  <a:srgbClr val="222222"/>
                </a:solidFill>
                <a:effectLst/>
                <a:latin typeface="+mj-lt"/>
                <a:ea typeface="Calibri" panose="020F0502020204030204" pitchFamily="34" charset="0"/>
                <a:cs typeface="Calibri" panose="020F0502020204030204" pitchFamily="34" charset="0"/>
              </a:rPr>
              <a:t>, </a:t>
            </a:r>
            <a:r>
              <a:rPr lang="en-US" sz="1800" b="0" i="1" dirty="0">
                <a:solidFill>
                  <a:srgbClr val="222222"/>
                </a:solidFill>
                <a:effectLst/>
                <a:latin typeface="+mj-lt"/>
                <a:ea typeface="Calibri" panose="020F0502020204030204" pitchFamily="34" charset="0"/>
                <a:cs typeface="Calibri" panose="020F0502020204030204" pitchFamily="34" charset="0"/>
              </a:rPr>
              <a:t>35</a:t>
            </a:r>
            <a:r>
              <a:rPr lang="en-US" sz="1800" b="0" i="0" dirty="0">
                <a:solidFill>
                  <a:srgbClr val="222222"/>
                </a:solidFill>
                <a:effectLst/>
                <a:latin typeface="+mj-lt"/>
                <a:ea typeface="Calibri" panose="020F0502020204030204" pitchFamily="34" charset="0"/>
                <a:cs typeface="Calibri" panose="020F0502020204030204" pitchFamily="34" charset="0"/>
              </a:rPr>
              <a:t>(12), 2233-2240.</a:t>
            </a:r>
            <a:endParaRPr lang="en-US" sz="1800" b="0" i="0" dirty="0">
              <a:solidFill>
                <a:srgbClr val="000000"/>
              </a:solidFill>
              <a:effectLst/>
              <a:latin typeface="+mj-lt"/>
              <a:ea typeface="Calibri" panose="020F0502020204030204" pitchFamily="34" charset="0"/>
              <a:cs typeface="Calibri" panose="020F0502020204030204" pitchFamily="34" charset="0"/>
            </a:endParaRPr>
          </a:p>
          <a:p>
            <a:pPr marL="114300" indent="0">
              <a:buNone/>
            </a:pPr>
            <a:r>
              <a:rPr lang="en-US" sz="1800" b="0" i="0" dirty="0">
                <a:solidFill>
                  <a:srgbClr val="000000"/>
                </a:solidFill>
                <a:effectLst/>
                <a:latin typeface="+mj-lt"/>
                <a:ea typeface="Calibri" panose="020F0502020204030204" pitchFamily="34" charset="0"/>
                <a:cs typeface="Calibri" panose="020F0502020204030204" pitchFamily="34" charset="0"/>
              </a:rPr>
              <a:t>Griffin SO, Wei L, Gooch BF, </a:t>
            </a:r>
            <a:r>
              <a:rPr lang="en-US" sz="1800" b="0" i="0" dirty="0" err="1">
                <a:solidFill>
                  <a:srgbClr val="000000"/>
                </a:solidFill>
                <a:effectLst/>
                <a:latin typeface="+mj-lt"/>
                <a:ea typeface="Calibri" panose="020F0502020204030204" pitchFamily="34" charset="0"/>
                <a:cs typeface="Calibri" panose="020F0502020204030204" pitchFamily="34" charset="0"/>
              </a:rPr>
              <a:t>Weno</a:t>
            </a:r>
            <a:r>
              <a:rPr lang="en-US" sz="1800" b="0" i="0" dirty="0">
                <a:solidFill>
                  <a:srgbClr val="000000"/>
                </a:solidFill>
                <a:effectLst/>
                <a:latin typeface="+mj-lt"/>
                <a:ea typeface="Calibri" panose="020F0502020204030204" pitchFamily="34" charset="0"/>
                <a:cs typeface="Calibri" panose="020F0502020204030204" pitchFamily="34" charset="0"/>
              </a:rPr>
              <a:t> K, Espinoza L. Vital Signs: Dental Sealant Use and Untreated Tooth Decay Among U.S. School-Aged Children. MMWR </a:t>
            </a:r>
            <a:r>
              <a:rPr lang="en-US" sz="1800" b="0" i="0" dirty="0" err="1">
                <a:solidFill>
                  <a:srgbClr val="000000"/>
                </a:solidFill>
                <a:effectLst/>
                <a:latin typeface="+mj-lt"/>
                <a:ea typeface="Calibri" panose="020F0502020204030204" pitchFamily="34" charset="0"/>
                <a:cs typeface="Calibri" panose="020F0502020204030204" pitchFamily="34" charset="0"/>
              </a:rPr>
              <a:t>Morb</a:t>
            </a:r>
            <a:r>
              <a:rPr lang="en-US" sz="1800" b="0" i="0" dirty="0">
                <a:solidFill>
                  <a:srgbClr val="000000"/>
                </a:solidFill>
                <a:effectLst/>
                <a:latin typeface="+mj-lt"/>
                <a:ea typeface="Calibri" panose="020F0502020204030204" pitchFamily="34" charset="0"/>
                <a:cs typeface="Calibri" panose="020F0502020204030204" pitchFamily="34" charset="0"/>
              </a:rPr>
              <a:t> Mortal </a:t>
            </a:r>
            <a:r>
              <a:rPr lang="en-US" sz="1800" b="0" i="0" dirty="0" err="1">
                <a:solidFill>
                  <a:srgbClr val="000000"/>
                </a:solidFill>
                <a:effectLst/>
                <a:latin typeface="+mj-lt"/>
                <a:ea typeface="Calibri" panose="020F0502020204030204" pitchFamily="34" charset="0"/>
                <a:cs typeface="Calibri" panose="020F0502020204030204" pitchFamily="34" charset="0"/>
              </a:rPr>
              <a:t>Wkly</a:t>
            </a:r>
            <a:r>
              <a:rPr lang="en-US" sz="1800" b="0" i="0" dirty="0">
                <a:solidFill>
                  <a:srgbClr val="000000"/>
                </a:solidFill>
                <a:effectLst/>
                <a:latin typeface="+mj-lt"/>
                <a:ea typeface="Calibri" panose="020F0502020204030204" pitchFamily="34" charset="0"/>
                <a:cs typeface="Calibri" panose="020F0502020204030204" pitchFamily="34" charset="0"/>
              </a:rPr>
              <a:t> Rep 2016;65:1141-1145. DOI: </a:t>
            </a:r>
            <a:r>
              <a:rPr lang="en-US" sz="1800" b="0" i="0" u="none" strike="noStrike" dirty="0">
                <a:solidFill>
                  <a:srgbClr val="075290"/>
                </a:solidFill>
                <a:effectLst/>
                <a:latin typeface="+mj-lt"/>
                <a:ea typeface="Calibri" panose="020F0502020204030204" pitchFamily="34" charset="0"/>
                <a:cs typeface="Calibri" panose="020F0502020204030204" pitchFamily="34" charset="0"/>
                <a:hlinkClick r:id="rId6"/>
              </a:rPr>
              <a:t>http://dx.doi.org/10.15585/mmwr.mm6541e1external icon</a:t>
            </a:r>
            <a:endParaRPr lang="en-US" sz="1800" b="0" i="0" u="none" strike="noStrike" dirty="0">
              <a:solidFill>
                <a:srgbClr val="075290"/>
              </a:solidFill>
              <a:effectLst/>
              <a:latin typeface="+mj-lt"/>
              <a:ea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360218" y="-168275"/>
            <a:ext cx="10993582" cy="1325700"/>
          </a:xfrm>
          <a:prstGeom prst="rect">
            <a:avLst/>
          </a:prstGeom>
          <a:noFill/>
          <a:ln>
            <a:noFill/>
          </a:ln>
        </p:spPr>
        <p:txBody>
          <a:bodyPr spcFirstLastPara="1" wrap="square" lIns="91425" tIns="45700" rIns="91425" bIns="45700" anchor="ctr" anchorCtr="0">
            <a:normAutofit/>
          </a:bodyPr>
          <a:lstStyle/>
          <a:p>
            <a:pPr lvl="0" algn="l" rtl="0">
              <a:lnSpc>
                <a:spcPct val="90000"/>
              </a:lnSpc>
              <a:spcBef>
                <a:spcPts val="0"/>
              </a:spcBef>
              <a:spcAft>
                <a:spcPts val="0"/>
              </a:spcAft>
              <a:buClr>
                <a:schemeClr val="dk1"/>
              </a:buClr>
              <a:buSzPts val="4400"/>
            </a:pPr>
            <a:r>
              <a:rPr lang="en-US" dirty="0"/>
              <a:t>Resources</a:t>
            </a:r>
            <a:endParaRPr dirty="0"/>
          </a:p>
        </p:txBody>
      </p:sp>
      <p:sp>
        <p:nvSpPr>
          <p:cNvPr id="235" name="Google Shape;235;p28"/>
          <p:cNvSpPr txBox="1">
            <a:spLocks noGrp="1"/>
          </p:cNvSpPr>
          <p:nvPr>
            <p:ph type="body" idx="1"/>
          </p:nvPr>
        </p:nvSpPr>
        <p:spPr>
          <a:xfrm>
            <a:off x="235321" y="744170"/>
            <a:ext cx="11471769" cy="5619041"/>
          </a:xfrm>
          <a:prstGeom prst="rect">
            <a:avLst/>
          </a:prstGeom>
          <a:noFill/>
          <a:ln>
            <a:noFill/>
          </a:ln>
        </p:spPr>
        <p:txBody>
          <a:bodyPr spcFirstLastPara="1" wrap="square" lIns="91425" tIns="45700" rIns="91425" bIns="45700" anchor="t" anchorCtr="0">
            <a:noAutofit/>
          </a:bodyPr>
          <a:lstStyle/>
          <a:p>
            <a:pPr marL="114300" indent="0">
              <a:buNone/>
            </a:pP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Holmes, B. W., Sheetz, A., Allison, M., Ancona, R., </a:t>
            </a:r>
            <a:r>
              <a:rPr lang="en-US"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Attisha</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E., Beers, N., ... &amp; Young, T. (2016). Role of the school nurse in providing school health services. </a:t>
            </a:r>
            <a:r>
              <a:rPr lang="en-US"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Pediatrics</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137</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(6).</a:t>
            </a:r>
          </a:p>
          <a:p>
            <a:pPr marL="114300" indent="0">
              <a:buNone/>
            </a:pPr>
            <a:r>
              <a:rPr lang="en-US" sz="1800" dirty="0">
                <a:solidFill>
                  <a:srgbClr val="222222"/>
                </a:solidFill>
                <a:latin typeface="Calibri" panose="020F0502020204030204" pitchFamily="34" charset="0"/>
                <a:ea typeface="Calibri" panose="020F0502020204030204" pitchFamily="34" charset="0"/>
                <a:cs typeface="Calibri" panose="020F0502020204030204" pitchFamily="34" charset="0"/>
              </a:rPr>
              <a:t>Inequitable Access to Oral Health Care Continue to Harm Children of Color. The Pew Charitable Trusts Dental Campaign. Available at: </a:t>
            </a:r>
            <a:r>
              <a:rPr lang="en-US" sz="1800" dirty="0">
                <a:solidFill>
                  <a:srgbClr val="222222"/>
                </a:solidFill>
                <a:latin typeface="Calibri" panose="020F0502020204030204" pitchFamily="34" charset="0"/>
                <a:ea typeface="Calibri" panose="020F0502020204030204" pitchFamily="34" charset="0"/>
                <a:cs typeface="Calibri" panose="020F0502020204030204" pitchFamily="34" charset="0"/>
                <a:hlinkClick r:id="rId3"/>
              </a:rPr>
              <a:t>https://www.pewtrusts.org/en/research-and-analysis/articles/2022/03/11/inequitable-access-to-oral-health-care-continues-to-harm-children-of-color</a:t>
            </a:r>
            <a:endParaRPr lang="en-US" sz="18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en-US" sz="18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Krol</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D. M., Whelan, K., &amp; SECTION ON ORAL HEALTH. (2023). Maintaining and improving the oral health of young children. </a:t>
            </a:r>
            <a:r>
              <a:rPr lang="en-US"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Pediatrics</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en-US" sz="1800" b="0"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151</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(1), e2022060417.</a:t>
            </a:r>
            <a:endPar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en-US" sz="18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Naavaal</a:t>
            </a: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 </a:t>
            </a:r>
            <a:r>
              <a:rPr lang="en-US" sz="18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Kelekar</a:t>
            </a: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 School hours lost due to acute/unplanned dental care. </a:t>
            </a:r>
            <a:r>
              <a:rPr lang="en-US" sz="18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 </a:t>
            </a:r>
            <a:r>
              <a:rPr lang="en-US" sz="1800" b="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Behav</a:t>
            </a:r>
            <a:r>
              <a:rPr lang="en-US" sz="18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Policy Rev</a:t>
            </a:r>
            <a:r>
              <a:rPr lang="en-US" sz="1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2018;5(2);66–73.</a:t>
            </a:r>
          </a:p>
          <a:p>
            <a:pPr marL="114300" indent="0">
              <a:buNone/>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OHRC: National Maternal and Child Oral Health Resources Center. Available at: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https://www.mchoralhealth.org/</a:t>
            </a: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Pew Charitable Trust. Inequitable Access to Oral Health Care Continues to Harm Children of Color. March 11, 2022.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3"/>
              </a:rPr>
              <a:t>https://www.pewtrusts.org/en/research-and-analysis/articles/2022/03/11/inequitable-access-to-oral-health-care-continues-to-harm-children-of-color</a:t>
            </a: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Smiles for Life Curriculum. Available at: </a:t>
            </a:r>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hlinkClick r:id="rId5"/>
              </a:rPr>
              <a:t>https://www.smilesforlifeoralhealth.org/all-courses/</a:t>
            </a:r>
            <a:endPar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Young  D﻿, Brown  ZM﻿, Somers  S﻿. Perkins  J﻿. </a:t>
            </a:r>
            <a:r>
              <a:rPr lang="en-US" sz="1800" b="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Children’s Health Under Medicaid: A National Review of Early and Periodic Screening, Diagnostic, and Treatment Services 2015-2019</a:t>
            </a:r>
            <a:r>
              <a:rPr lang="en-US" sz="1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4th ed. National Health Law Program; 2021. Accessed April 27, 2022. </a:t>
            </a:r>
            <a:r>
              <a:rPr lang="en-US" sz="1800" b="0" i="0" u="none" strike="noStrike" dirty="0">
                <a:solidFill>
                  <a:srgbClr val="FB5252"/>
                </a:solidFill>
                <a:effectLst/>
                <a:latin typeface="Calibri" panose="020F0502020204030204" pitchFamily="34" charset="0"/>
                <a:ea typeface="Calibri" panose="020F0502020204030204" pitchFamily="34" charset="0"/>
                <a:cs typeface="Calibri" panose="020F0502020204030204" pitchFamily="34" charset="0"/>
                <a:hlinkClick r:id="rId6"/>
              </a:rPr>
              <a:t>https://healthlaw.org/wp- content/uploads/2021/06/2021.07-EPSDT-Chart-Book.pdf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8906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legreya Sans"/>
              <a:buNone/>
            </a:pPr>
            <a:r>
              <a:rPr lang="en-US" dirty="0">
                <a:latin typeface="Calibri" panose="020F0502020204030204" pitchFamily="34" charset="0"/>
                <a:ea typeface="Calibri" panose="020F0502020204030204" pitchFamily="34" charset="0"/>
                <a:cs typeface="Calibri" panose="020F0502020204030204" pitchFamily="34" charset="0"/>
                <a:sym typeface="Alegreya Sans"/>
              </a:rPr>
              <a:t>Additional Questions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42" name="Google Shape;24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marR="0" lvl="0" indent="0" algn="l" rtl="0">
              <a:lnSpc>
                <a:spcPct val="90000"/>
              </a:lnSpc>
              <a:spcBef>
                <a:spcPts val="0"/>
              </a:spcBef>
              <a:spcAft>
                <a:spcPts val="0"/>
              </a:spcAft>
              <a:buNone/>
            </a:pPr>
            <a:r>
              <a:rPr lang="en-US" sz="1800" i="1" dirty="0">
                <a:latin typeface="Alegreya Sans"/>
                <a:ea typeface="Alegreya Sans"/>
                <a:cs typeface="Alegreya Sans"/>
                <a:sym typeface="Alegreya Sans"/>
              </a:rPr>
              <a:t> </a:t>
            </a:r>
            <a:endParaRPr sz="1800" dirty="0">
              <a:latin typeface="Calibri"/>
              <a:ea typeface="Calibri"/>
              <a:cs typeface="Calibri"/>
              <a:sym typeface="Calibri"/>
            </a:endParaRPr>
          </a:p>
          <a:p>
            <a:pPr marL="228600" lvl="0" indent="-63500" algn="l" rtl="0">
              <a:lnSpc>
                <a:spcPct val="90000"/>
              </a:lnSpc>
              <a:spcBef>
                <a:spcPts val="1000"/>
              </a:spcBef>
              <a:spcAft>
                <a:spcPts val="0"/>
              </a:spcAft>
              <a:buClr>
                <a:schemeClr val="dk1"/>
              </a:buClr>
              <a:buSzPts val="2600"/>
              <a:buNone/>
            </a:pPr>
            <a:endParaRPr dirty="0"/>
          </a:p>
        </p:txBody>
      </p:sp>
      <p:sp>
        <p:nvSpPr>
          <p:cNvPr id="4" name="Google Shape;242;p29">
            <a:extLst>
              <a:ext uri="{FF2B5EF4-FFF2-40B4-BE49-F238E27FC236}">
                <a16:creationId xmlns:a16="http://schemas.microsoft.com/office/drawing/2014/main" id="{5E697EFF-D8A3-71AA-F2C6-9C644E29DF78}"/>
              </a:ext>
            </a:extLst>
          </p:cNvPr>
          <p:cNvSpPr txBox="1">
            <a:spLocks/>
          </p:cNvSpPr>
          <p:nvPr/>
        </p:nvSpPr>
        <p:spPr>
          <a:xfrm>
            <a:off x="990600" y="1978025"/>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6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0">
              <a:spcBef>
                <a:spcPts val="0"/>
              </a:spcBef>
              <a:buFont typeface="Arial"/>
              <a:buNone/>
            </a:pPr>
            <a:r>
              <a:rPr lang="en-US" sz="1800" i="1" dirty="0">
                <a:latin typeface="Calibri" panose="020F0502020204030204" pitchFamily="34" charset="0"/>
                <a:ea typeface="Alegreya Sans"/>
                <a:cs typeface="Calibri" panose="020F0502020204030204" pitchFamily="34" charset="0"/>
                <a:sym typeface="Alegreya Sans"/>
              </a:rPr>
              <a:t> </a:t>
            </a:r>
            <a:endParaRPr lang="en-US" sz="1800" dirty="0">
              <a:latin typeface="Calibri" panose="020F0502020204030204" pitchFamily="34" charset="0"/>
              <a:cs typeface="Calibri" panose="020F0502020204030204" pitchFamily="34" charset="0"/>
            </a:endParaRPr>
          </a:p>
          <a:p>
            <a:pPr marL="0" indent="0" algn="ctr">
              <a:spcBef>
                <a:spcPts val="0"/>
              </a:spcBef>
              <a:buSzPts val="4000"/>
              <a:buFont typeface="Arial"/>
              <a:buNone/>
            </a:pPr>
            <a:r>
              <a:rPr lang="en-US" sz="4000" dirty="0">
                <a:latin typeface="Calibri" panose="020F0502020204030204" pitchFamily="34" charset="0"/>
                <a:ea typeface="Alegreya Sans"/>
                <a:cs typeface="Calibri" panose="020F0502020204030204" pitchFamily="34" charset="0"/>
                <a:sym typeface="Alegreya Sans"/>
              </a:rPr>
              <a:t>Contact Agency</a:t>
            </a:r>
            <a:endParaRPr lang="en-US" dirty="0">
              <a:latin typeface="Calibri" panose="020F0502020204030204" pitchFamily="34" charset="0"/>
              <a:cs typeface="Calibri" panose="020F0502020204030204" pitchFamily="34" charset="0"/>
            </a:endParaRPr>
          </a:p>
          <a:p>
            <a:pPr marL="0" indent="0" algn="ctr">
              <a:spcBef>
                <a:spcPts val="0"/>
              </a:spcBef>
              <a:buSzPts val="4000"/>
              <a:buFont typeface="Arial"/>
              <a:buNone/>
            </a:pPr>
            <a:r>
              <a:rPr lang="en-US" sz="4000" dirty="0">
                <a:latin typeface="Calibri" panose="020F0502020204030204" pitchFamily="34" charset="0"/>
                <a:ea typeface="Alegreya Sans"/>
                <a:cs typeface="Calibri" panose="020F0502020204030204" pitchFamily="34" charset="0"/>
                <a:sym typeface="Alegreya Sans"/>
              </a:rPr>
              <a:t>Contact Person and Title</a:t>
            </a:r>
            <a:endParaRPr lang="en-US" dirty="0">
              <a:latin typeface="Calibri" panose="020F0502020204030204" pitchFamily="34" charset="0"/>
              <a:cs typeface="Calibri" panose="020F0502020204030204" pitchFamily="34" charset="0"/>
            </a:endParaRPr>
          </a:p>
          <a:p>
            <a:pPr marL="0" indent="0" algn="ctr">
              <a:spcBef>
                <a:spcPts val="0"/>
              </a:spcBef>
              <a:buSzPts val="4000"/>
              <a:buFont typeface="Arial"/>
              <a:buNone/>
            </a:pPr>
            <a:r>
              <a:rPr lang="en-US" sz="4000" dirty="0">
                <a:latin typeface="Calibri" panose="020F0502020204030204" pitchFamily="34" charset="0"/>
                <a:ea typeface="Alegreya Sans"/>
                <a:cs typeface="Calibri" panose="020F0502020204030204" pitchFamily="34" charset="0"/>
                <a:sym typeface="Alegreya Sans"/>
              </a:rPr>
              <a:t>Contact Email Address</a:t>
            </a:r>
            <a:endParaRPr lang="en-US" dirty="0">
              <a:latin typeface="Calibri" panose="020F0502020204030204" pitchFamily="34" charset="0"/>
              <a:cs typeface="Calibri" panose="020F0502020204030204" pitchFamily="34" charset="0"/>
            </a:endParaRPr>
          </a:p>
          <a:p>
            <a:pPr marL="0" indent="0" algn="ctr">
              <a:spcBef>
                <a:spcPts val="0"/>
              </a:spcBef>
              <a:buSzPts val="4000"/>
              <a:buFont typeface="Arial"/>
              <a:buNone/>
            </a:pPr>
            <a:r>
              <a:rPr lang="en-US" sz="4000" dirty="0">
                <a:latin typeface="Calibri" panose="020F0502020204030204" pitchFamily="34" charset="0"/>
                <a:ea typeface="Alegreya Sans"/>
                <a:cs typeface="Calibri" panose="020F0502020204030204" pitchFamily="34" charset="0"/>
                <a:sym typeface="Alegreya Sans"/>
              </a:rPr>
              <a:t>Contact Phone Number</a:t>
            </a:r>
            <a:endParaRPr lang="en-US" sz="4000" dirty="0">
              <a:latin typeface="Calibri" panose="020F0502020204030204" pitchFamily="34" charset="0"/>
              <a:cs typeface="Calibri" panose="020F0502020204030204" pitchFamily="34" charset="0"/>
            </a:endParaRPr>
          </a:p>
          <a:p>
            <a:pPr marL="228600" indent="-63500">
              <a:buSzPts val="2600"/>
              <a:buFont typeface="Arial"/>
              <a:buNone/>
            </a:pPr>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581892" y="365125"/>
            <a:ext cx="1077190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Learning Outcomes</a:t>
            </a:r>
            <a:endParaRPr dirty="0"/>
          </a:p>
        </p:txBody>
      </p:sp>
      <p:sp>
        <p:nvSpPr>
          <p:cNvPr id="123" name="Google Shape;123;p14"/>
          <p:cNvSpPr txBox="1">
            <a:spLocks noGrp="1"/>
          </p:cNvSpPr>
          <p:nvPr>
            <p:ph type="body" idx="1"/>
          </p:nvPr>
        </p:nvSpPr>
        <p:spPr>
          <a:xfrm>
            <a:off x="838200" y="1690688"/>
            <a:ext cx="10363200" cy="435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200" dirty="0"/>
              <a:t>By the end of this learning burst, participants will be able to:</a:t>
            </a:r>
          </a:p>
          <a:p>
            <a:pPr marL="0" lvl="0" indent="0" algn="l" rtl="0">
              <a:spcBef>
                <a:spcPts val="0"/>
              </a:spcBef>
              <a:spcAft>
                <a:spcPts val="0"/>
              </a:spcAft>
              <a:buNone/>
            </a:pPr>
            <a:endParaRPr lang="en-US" sz="3200" dirty="0"/>
          </a:p>
          <a:p>
            <a:pPr indent="-457200">
              <a:spcBef>
                <a:spcPts val="0"/>
              </a:spcBef>
            </a:pPr>
            <a:r>
              <a:rPr lang="en-US" sz="3200" dirty="0"/>
              <a:t>Understand the existing pediatric oral health disparities</a:t>
            </a:r>
          </a:p>
          <a:p>
            <a:pPr indent="-457200">
              <a:spcBef>
                <a:spcPts val="0"/>
              </a:spcBef>
            </a:pPr>
            <a:r>
              <a:rPr lang="en-US" sz="3200" dirty="0"/>
              <a:t>List potential community partners to improve pediatric oral health outcomes</a:t>
            </a:r>
          </a:p>
          <a:p>
            <a:pPr indent="-457200">
              <a:spcBef>
                <a:spcPts val="0"/>
              </a:spcBef>
            </a:pPr>
            <a:r>
              <a:rPr lang="en-US" sz="3200" dirty="0"/>
              <a:t>List 2-3 simple steps that school health staff can consistently do to improve oral health of their students</a:t>
            </a:r>
            <a:endParaRP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D75F-28EF-AB96-01D5-6063CE9C76D7}"/>
              </a:ext>
            </a:extLst>
          </p:cNvPr>
          <p:cNvSpPr>
            <a:spLocks noGrp="1"/>
          </p:cNvSpPr>
          <p:nvPr>
            <p:ph type="title"/>
          </p:nvPr>
        </p:nvSpPr>
        <p:spPr>
          <a:xfrm>
            <a:off x="477982" y="365125"/>
            <a:ext cx="10875818" cy="1325563"/>
          </a:xfrm>
        </p:spPr>
        <p:txBody>
          <a:bodyPr/>
          <a:lstStyle/>
          <a:p>
            <a:r>
              <a:rPr lang="en-US" dirty="0"/>
              <a:t>Oral Health Disparities</a:t>
            </a:r>
          </a:p>
        </p:txBody>
      </p:sp>
      <p:sp>
        <p:nvSpPr>
          <p:cNvPr id="3" name="Text Placeholder 2">
            <a:extLst>
              <a:ext uri="{FF2B5EF4-FFF2-40B4-BE49-F238E27FC236}">
                <a16:creationId xmlns:a16="http://schemas.microsoft.com/office/drawing/2014/main" id="{A182DBC2-6941-05B6-CD33-D24EE0AC4589}"/>
              </a:ext>
            </a:extLst>
          </p:cNvPr>
          <p:cNvSpPr>
            <a:spLocks noGrp="1"/>
          </p:cNvSpPr>
          <p:nvPr>
            <p:ph type="body" idx="1"/>
          </p:nvPr>
        </p:nvSpPr>
        <p:spPr>
          <a:xfrm>
            <a:off x="623454" y="1517074"/>
            <a:ext cx="10730346" cy="4426526"/>
          </a:xfrm>
        </p:spPr>
        <p:txBody>
          <a:bodyPr>
            <a:normAutofit/>
          </a:bodyPr>
          <a:lstStyle/>
          <a:p>
            <a:r>
              <a:rPr lang="en-US" sz="3200" dirty="0"/>
              <a:t>Low-income children have higher rates of unmet oral health needs</a:t>
            </a:r>
          </a:p>
          <a:p>
            <a:r>
              <a:rPr lang="en-US" sz="3200" dirty="0"/>
              <a:t>About half of children enrolled in Medicaid did not see a dentist in 2019</a:t>
            </a:r>
          </a:p>
          <a:p>
            <a:r>
              <a:rPr lang="en-US" sz="3200" dirty="0"/>
              <a:t>The prevalence of treated and untreated tooth decay among American Indian, Alaska Native, Native Hawaiian, Hispanic and Black 3</a:t>
            </a:r>
            <a:r>
              <a:rPr lang="en-US" sz="3200" baseline="30000" dirty="0"/>
              <a:t>rd</a:t>
            </a:r>
            <a:r>
              <a:rPr lang="en-US" sz="3200" dirty="0"/>
              <a:t> graders is considerably higher than White children while use of dental sealants is lower</a:t>
            </a:r>
          </a:p>
          <a:p>
            <a:pPr marL="571500" lvl="1" indent="0">
              <a:buNone/>
            </a:pPr>
            <a:endParaRPr lang="en-US" dirty="0"/>
          </a:p>
        </p:txBody>
      </p:sp>
      <p:sp>
        <p:nvSpPr>
          <p:cNvPr id="4" name="TextBox 3">
            <a:extLst>
              <a:ext uri="{FF2B5EF4-FFF2-40B4-BE49-F238E27FC236}">
                <a16:creationId xmlns:a16="http://schemas.microsoft.com/office/drawing/2014/main" id="{2DDE80C7-EEE8-4BB9-C3CF-6B4F92D22510}"/>
              </a:ext>
            </a:extLst>
          </p:cNvPr>
          <p:cNvSpPr txBox="1"/>
          <p:nvPr/>
        </p:nvSpPr>
        <p:spPr>
          <a:xfrm>
            <a:off x="477982" y="5759116"/>
            <a:ext cx="9788965" cy="738664"/>
          </a:xfrm>
          <a:prstGeom prst="rect">
            <a:avLst/>
          </a:prstGeom>
          <a:noFill/>
        </p:spPr>
        <p:txBody>
          <a:bodyPr wrap="square" rtlCol="0">
            <a:spAutoFit/>
          </a:bodyPr>
          <a:lstStyle/>
          <a:p>
            <a:r>
              <a:rPr lang="en-US" sz="1400" dirty="0">
                <a:latin typeface="+mj-lt"/>
                <a:hlinkClick r:id="rId3"/>
              </a:rPr>
              <a:t>https://www.cdc.gov/oralhealth/oral_health_disparities/index.htm</a:t>
            </a:r>
            <a:r>
              <a:rPr lang="en-US" sz="1400" dirty="0">
                <a:latin typeface="+mj-lt"/>
              </a:rPr>
              <a:t> </a:t>
            </a:r>
            <a:endParaRPr lang="en-US" dirty="0">
              <a:latin typeface="+mj-lt"/>
            </a:endParaRPr>
          </a:p>
          <a:p>
            <a:r>
              <a:rPr lang="en-US" dirty="0">
                <a:latin typeface="+mj-lt"/>
                <a:hlinkClick r:id="rId4"/>
              </a:rPr>
              <a:t>https://www.pewtrusts.org/en/research-and-analysis/articles/2022/03/11/inequitable-access-to-oral-health-care-continues-to-harm-children-of-color</a:t>
            </a:r>
            <a:r>
              <a:rPr lang="en-US" dirty="0">
                <a:latin typeface="+mj-lt"/>
              </a:rPr>
              <a:t> </a:t>
            </a:r>
          </a:p>
        </p:txBody>
      </p:sp>
    </p:spTree>
    <p:extLst>
      <p:ext uri="{BB962C8B-B14F-4D97-AF65-F5344CB8AC3E}">
        <p14:creationId xmlns:p14="http://schemas.microsoft.com/office/powerpoint/2010/main" val="246917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DDEB-76CC-23E8-F05F-818977FAF004}"/>
              </a:ext>
            </a:extLst>
          </p:cNvPr>
          <p:cNvSpPr>
            <a:spLocks noGrp="1"/>
          </p:cNvSpPr>
          <p:nvPr>
            <p:ph type="title"/>
          </p:nvPr>
        </p:nvSpPr>
        <p:spPr>
          <a:xfrm>
            <a:off x="484910" y="365125"/>
            <a:ext cx="10868890" cy="1325563"/>
          </a:xfrm>
        </p:spPr>
        <p:txBody>
          <a:bodyPr/>
          <a:lstStyle/>
          <a:p>
            <a:r>
              <a:rPr lang="en-US" dirty="0"/>
              <a:t>Barriers to Accessing Dental Care</a:t>
            </a:r>
          </a:p>
        </p:txBody>
      </p:sp>
      <p:sp>
        <p:nvSpPr>
          <p:cNvPr id="3" name="Text Placeholder 2">
            <a:extLst>
              <a:ext uri="{FF2B5EF4-FFF2-40B4-BE49-F238E27FC236}">
                <a16:creationId xmlns:a16="http://schemas.microsoft.com/office/drawing/2014/main" id="{B72352CF-2802-BDC6-AD63-92965B4FD4BF}"/>
              </a:ext>
            </a:extLst>
          </p:cNvPr>
          <p:cNvSpPr>
            <a:spLocks noGrp="1"/>
          </p:cNvSpPr>
          <p:nvPr>
            <p:ph type="body" idx="1"/>
          </p:nvPr>
        </p:nvSpPr>
        <p:spPr>
          <a:xfrm>
            <a:off x="484909" y="1552575"/>
            <a:ext cx="10632269" cy="4607593"/>
          </a:xfrm>
        </p:spPr>
        <p:txBody>
          <a:bodyPr>
            <a:normAutofit/>
          </a:bodyPr>
          <a:lstStyle/>
          <a:p>
            <a:r>
              <a:rPr lang="en-US" sz="3200" dirty="0"/>
              <a:t>More than 64 million people in the US – including millions of children – live in areas with dental provider shortages</a:t>
            </a:r>
          </a:p>
          <a:p>
            <a:r>
              <a:rPr lang="en-US" sz="3200" dirty="0"/>
              <a:t>Access to care is limited for millions of children who rely on Medicaid and CHIP</a:t>
            </a:r>
          </a:p>
          <a:p>
            <a:r>
              <a:rPr lang="en-US" sz="3200" dirty="0"/>
              <a:t>Fewer than a third of US dental practices treated patients on public insurance in 2020</a:t>
            </a:r>
          </a:p>
          <a:p>
            <a:r>
              <a:rPr lang="en-US" sz="3200" dirty="0"/>
              <a:t>Children living in rural communities are likely to experience barriers to oral care</a:t>
            </a:r>
          </a:p>
          <a:p>
            <a:pPr marL="114300" indent="0">
              <a:buNone/>
            </a:pPr>
            <a:endParaRPr lang="en-US" dirty="0"/>
          </a:p>
          <a:p>
            <a:endParaRPr lang="en-US" dirty="0"/>
          </a:p>
        </p:txBody>
      </p:sp>
      <p:sp>
        <p:nvSpPr>
          <p:cNvPr id="4" name="TextBox 3">
            <a:extLst>
              <a:ext uri="{FF2B5EF4-FFF2-40B4-BE49-F238E27FC236}">
                <a16:creationId xmlns:a16="http://schemas.microsoft.com/office/drawing/2014/main" id="{4F24651B-85D3-E5A5-EF85-CC494B3A156E}"/>
              </a:ext>
            </a:extLst>
          </p:cNvPr>
          <p:cNvSpPr txBox="1"/>
          <p:nvPr/>
        </p:nvSpPr>
        <p:spPr>
          <a:xfrm>
            <a:off x="256674" y="5919536"/>
            <a:ext cx="10026315" cy="523220"/>
          </a:xfrm>
          <a:prstGeom prst="rect">
            <a:avLst/>
          </a:prstGeom>
          <a:noFill/>
        </p:spPr>
        <p:txBody>
          <a:bodyPr wrap="square" rtlCol="0">
            <a:spAutoFit/>
          </a:bodyPr>
          <a:lstStyle/>
          <a:p>
            <a:r>
              <a:rPr lang="en-US" dirty="0">
                <a:latin typeface="+mj-lt"/>
                <a:hlinkClick r:id="rId3"/>
              </a:rPr>
              <a:t>https://www.pewtrusts.org/en/research-and-analysis/articles/2022/03/11/inequitable-access-to-oral-health-care-continues-to-harm-children-of-color</a:t>
            </a:r>
            <a:r>
              <a:rPr lang="en-US" dirty="0">
                <a:latin typeface="+mj-lt"/>
              </a:rPr>
              <a:t> </a:t>
            </a:r>
          </a:p>
        </p:txBody>
      </p:sp>
    </p:spTree>
    <p:extLst>
      <p:ext uri="{BB962C8B-B14F-4D97-AF65-F5344CB8AC3E}">
        <p14:creationId xmlns:p14="http://schemas.microsoft.com/office/powerpoint/2010/main" val="245514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2A68-789C-67D6-5AAB-EBDEFDED5B49}"/>
              </a:ext>
            </a:extLst>
          </p:cNvPr>
          <p:cNvSpPr>
            <a:spLocks noGrp="1"/>
          </p:cNvSpPr>
          <p:nvPr>
            <p:ph type="title"/>
          </p:nvPr>
        </p:nvSpPr>
        <p:spPr/>
        <p:txBody>
          <a:bodyPr/>
          <a:lstStyle/>
          <a:p>
            <a:r>
              <a:rPr lang="en-US" dirty="0"/>
              <a:t>Oral Health and Educational Outcomes</a:t>
            </a:r>
          </a:p>
        </p:txBody>
      </p:sp>
      <p:sp>
        <p:nvSpPr>
          <p:cNvPr id="3" name="Text Placeholder 2">
            <a:extLst>
              <a:ext uri="{FF2B5EF4-FFF2-40B4-BE49-F238E27FC236}">
                <a16:creationId xmlns:a16="http://schemas.microsoft.com/office/drawing/2014/main" id="{A6D5B069-BA8B-0CFC-AA6E-C4B96ABE057F}"/>
              </a:ext>
            </a:extLst>
          </p:cNvPr>
          <p:cNvSpPr>
            <a:spLocks noGrp="1"/>
          </p:cNvSpPr>
          <p:nvPr>
            <p:ph type="body" idx="1"/>
          </p:nvPr>
        </p:nvSpPr>
        <p:spPr>
          <a:xfrm>
            <a:off x="838200" y="1825625"/>
            <a:ext cx="6749716" cy="4351338"/>
          </a:xfrm>
        </p:spPr>
        <p:txBody>
          <a:bodyPr>
            <a:normAutofit/>
          </a:bodyPr>
          <a:lstStyle/>
          <a:p>
            <a:r>
              <a:rPr lang="en-US" sz="3200" i="0" dirty="0">
                <a:solidFill>
                  <a:schemeClr val="tx2">
                    <a:lumMod val="25000"/>
                  </a:schemeClr>
                </a:solidFill>
                <a:effectLst/>
                <a:latin typeface="+mj-lt"/>
              </a:rPr>
              <a:t>Children who have poor oral health often </a:t>
            </a:r>
            <a:r>
              <a:rPr lang="en-US" sz="3200" i="0" u="none" strike="noStrike" dirty="0">
                <a:solidFill>
                  <a:schemeClr val="tx2">
                    <a:lumMod val="25000"/>
                  </a:schemeClr>
                </a:solidFill>
                <a:effectLst/>
                <a:latin typeface="+mj-lt"/>
              </a:rPr>
              <a:t>miss more school and receive lower grades than children who have good oral health.</a:t>
            </a:r>
          </a:p>
          <a:p>
            <a:endParaRPr lang="en-US" sz="3200" dirty="0">
              <a:solidFill>
                <a:schemeClr val="tx2">
                  <a:lumMod val="25000"/>
                </a:schemeClr>
              </a:solidFill>
              <a:latin typeface="+mj-lt"/>
            </a:endParaRPr>
          </a:p>
          <a:p>
            <a:r>
              <a:rPr lang="en-US" sz="3200" i="0" u="none" strike="noStrike" dirty="0">
                <a:solidFill>
                  <a:schemeClr val="tx2">
                    <a:lumMod val="25000"/>
                  </a:schemeClr>
                </a:solidFill>
                <a:effectLst/>
                <a:latin typeface="+mj-lt"/>
              </a:rPr>
              <a:t>Health inequity c</a:t>
            </a:r>
            <a:r>
              <a:rPr lang="en-US" sz="3200" dirty="0">
                <a:solidFill>
                  <a:schemeClr val="tx2">
                    <a:lumMod val="25000"/>
                  </a:schemeClr>
                </a:solidFill>
                <a:latin typeface="+mj-lt"/>
              </a:rPr>
              <a:t>an</a:t>
            </a:r>
            <a:r>
              <a:rPr lang="en-US" sz="3200" i="0" u="none" strike="noStrike" dirty="0">
                <a:solidFill>
                  <a:schemeClr val="tx2">
                    <a:lumMod val="25000"/>
                  </a:schemeClr>
                </a:solidFill>
                <a:effectLst/>
                <a:latin typeface="+mj-lt"/>
              </a:rPr>
              <a:t> create </a:t>
            </a:r>
            <a:r>
              <a:rPr lang="en-US" sz="3200" dirty="0">
                <a:solidFill>
                  <a:schemeClr val="tx2">
                    <a:lumMod val="25000"/>
                  </a:schemeClr>
                </a:solidFill>
                <a:latin typeface="+mj-lt"/>
              </a:rPr>
              <a:t>e</a:t>
            </a:r>
            <a:r>
              <a:rPr lang="en-US" sz="3200" i="0" u="none" strike="noStrike" dirty="0">
                <a:solidFill>
                  <a:schemeClr val="tx2">
                    <a:lumMod val="25000"/>
                  </a:schemeClr>
                </a:solidFill>
                <a:effectLst/>
                <a:latin typeface="+mj-lt"/>
              </a:rPr>
              <a:t>ducational </a:t>
            </a:r>
            <a:r>
              <a:rPr lang="en-US" sz="3200" dirty="0">
                <a:solidFill>
                  <a:schemeClr val="tx2">
                    <a:lumMod val="25000"/>
                  </a:schemeClr>
                </a:solidFill>
                <a:latin typeface="+mj-lt"/>
              </a:rPr>
              <a:t>i</a:t>
            </a:r>
            <a:r>
              <a:rPr lang="en-US" sz="3200" i="0" u="none" strike="noStrike" dirty="0">
                <a:solidFill>
                  <a:schemeClr val="tx2">
                    <a:lumMod val="25000"/>
                  </a:schemeClr>
                </a:solidFill>
                <a:effectLst/>
                <a:latin typeface="+mj-lt"/>
              </a:rPr>
              <a:t>nequity.</a:t>
            </a:r>
          </a:p>
          <a:p>
            <a:endParaRPr lang="en-US" sz="3200" i="0" u="none" strike="noStrike" dirty="0">
              <a:solidFill>
                <a:schemeClr val="tx2">
                  <a:lumMod val="25000"/>
                </a:schemeClr>
              </a:solidFill>
              <a:effectLst/>
              <a:latin typeface="+mj-lt"/>
            </a:endParaRPr>
          </a:p>
          <a:p>
            <a:endParaRPr lang="en-US" sz="3200" dirty="0">
              <a:latin typeface="+mj-lt"/>
            </a:endParaRPr>
          </a:p>
        </p:txBody>
      </p:sp>
      <p:pic>
        <p:nvPicPr>
          <p:cNvPr id="7" name="Picture 6" descr="Desks in empty classroom">
            <a:extLst>
              <a:ext uri="{FF2B5EF4-FFF2-40B4-BE49-F238E27FC236}">
                <a16:creationId xmlns:a16="http://schemas.microsoft.com/office/drawing/2014/main" id="{57A5858F-9B7B-05BB-7857-BC9F54DDBAD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700956" y="2057400"/>
            <a:ext cx="3652844" cy="2743200"/>
          </a:xfrm>
          <a:prstGeom prst="rect">
            <a:avLst/>
          </a:prstGeom>
        </p:spPr>
      </p:pic>
    </p:spTree>
    <p:extLst>
      <p:ext uri="{BB962C8B-B14F-4D97-AF65-F5344CB8AC3E}">
        <p14:creationId xmlns:p14="http://schemas.microsoft.com/office/powerpoint/2010/main" val="74486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D51A4-E5D8-D210-B06A-ED923E3A73F8}"/>
              </a:ext>
            </a:extLst>
          </p:cNvPr>
          <p:cNvSpPr>
            <a:spLocks noGrp="1"/>
          </p:cNvSpPr>
          <p:nvPr>
            <p:ph type="title"/>
          </p:nvPr>
        </p:nvSpPr>
        <p:spPr>
          <a:xfrm>
            <a:off x="519545" y="365125"/>
            <a:ext cx="10834255" cy="1325563"/>
          </a:xfrm>
        </p:spPr>
        <p:txBody>
          <a:bodyPr/>
          <a:lstStyle/>
          <a:p>
            <a:r>
              <a:rPr lang="en-US" dirty="0"/>
              <a:t>Community Partners to Impact Oral Health</a:t>
            </a:r>
          </a:p>
        </p:txBody>
      </p:sp>
      <p:sp>
        <p:nvSpPr>
          <p:cNvPr id="3" name="Text Placeholder 2">
            <a:extLst>
              <a:ext uri="{FF2B5EF4-FFF2-40B4-BE49-F238E27FC236}">
                <a16:creationId xmlns:a16="http://schemas.microsoft.com/office/drawing/2014/main" id="{9791C3F2-23FD-4383-5E54-2DF58773C768}"/>
              </a:ext>
            </a:extLst>
          </p:cNvPr>
          <p:cNvSpPr>
            <a:spLocks noGrp="1"/>
          </p:cNvSpPr>
          <p:nvPr>
            <p:ph type="body" idx="1"/>
          </p:nvPr>
        </p:nvSpPr>
        <p:spPr>
          <a:xfrm>
            <a:off x="394855" y="1690688"/>
            <a:ext cx="7000556" cy="4351338"/>
          </a:xfrm>
        </p:spPr>
        <p:txBody>
          <a:bodyPr>
            <a:normAutofit/>
          </a:bodyPr>
          <a:lstStyle/>
          <a:p>
            <a:pPr marL="114300" indent="0">
              <a:buNone/>
            </a:pPr>
            <a:r>
              <a:rPr lang="en-US" sz="3200" dirty="0"/>
              <a:t>Possible partners to consider:</a:t>
            </a:r>
          </a:p>
          <a:p>
            <a:pPr lvl="1"/>
            <a:r>
              <a:rPr lang="en-US" sz="3200" dirty="0"/>
              <a:t>Community Health Clinics</a:t>
            </a:r>
          </a:p>
          <a:p>
            <a:pPr lvl="1"/>
            <a:r>
              <a:rPr lang="en-US" sz="3200" dirty="0"/>
              <a:t>Dental Providers </a:t>
            </a:r>
          </a:p>
          <a:p>
            <a:pPr lvl="1"/>
            <a:r>
              <a:rPr lang="en-US" sz="3200" dirty="0"/>
              <a:t>Universities and Colleges</a:t>
            </a:r>
          </a:p>
          <a:p>
            <a:pPr lvl="1"/>
            <a:r>
              <a:rPr lang="en-US" sz="3200" dirty="0"/>
              <a:t>Dental Insurance Companies/Foundations</a:t>
            </a:r>
          </a:p>
          <a:p>
            <a:pPr lvl="1"/>
            <a:r>
              <a:rPr lang="en-US" sz="3200" dirty="0"/>
              <a:t>State Health Departments</a:t>
            </a:r>
          </a:p>
          <a:p>
            <a:pPr lvl="1"/>
            <a:r>
              <a:rPr lang="en-US" sz="3200" dirty="0"/>
              <a:t>State Oral Health Coalitions</a:t>
            </a:r>
          </a:p>
          <a:p>
            <a:pPr lvl="1"/>
            <a:endParaRPr lang="en-US" dirty="0"/>
          </a:p>
          <a:p>
            <a:pPr lvl="2"/>
            <a:endParaRPr lang="en-US" dirty="0"/>
          </a:p>
          <a:p>
            <a:pPr lvl="1"/>
            <a:endParaRPr lang="en-US" dirty="0"/>
          </a:p>
          <a:p>
            <a:pPr marL="1028700" lvl="2" indent="0">
              <a:buNone/>
            </a:pPr>
            <a:endParaRPr lang="en-US" dirty="0"/>
          </a:p>
          <a:p>
            <a:pPr lvl="1"/>
            <a:endParaRPr lang="en-US" dirty="0"/>
          </a:p>
          <a:p>
            <a:pPr marL="114300" indent="0">
              <a:buNone/>
            </a:pPr>
            <a:endParaRPr lang="en-US" dirty="0"/>
          </a:p>
        </p:txBody>
      </p:sp>
      <p:pic>
        <p:nvPicPr>
          <p:cNvPr id="10" name="Picture 9" descr="Hands holding each other">
            <a:extLst>
              <a:ext uri="{FF2B5EF4-FFF2-40B4-BE49-F238E27FC236}">
                <a16:creationId xmlns:a16="http://schemas.microsoft.com/office/drawing/2014/main" id="{62554A1F-9E51-886E-98A0-0602DBD4137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395411" y="2424112"/>
            <a:ext cx="4114799" cy="2743200"/>
          </a:xfrm>
          <a:prstGeom prst="rect">
            <a:avLst/>
          </a:prstGeom>
        </p:spPr>
      </p:pic>
    </p:spTree>
    <p:extLst>
      <p:ext uri="{BB962C8B-B14F-4D97-AF65-F5344CB8AC3E}">
        <p14:creationId xmlns:p14="http://schemas.microsoft.com/office/powerpoint/2010/main" val="158635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AAB85-9948-DD31-B49B-01149E26DBE6}"/>
              </a:ext>
            </a:extLst>
          </p:cNvPr>
          <p:cNvSpPr>
            <a:spLocks noGrp="1"/>
          </p:cNvSpPr>
          <p:nvPr>
            <p:ph type="title"/>
          </p:nvPr>
        </p:nvSpPr>
        <p:spPr>
          <a:xfrm>
            <a:off x="609599" y="319447"/>
            <a:ext cx="10515600" cy="1325563"/>
          </a:xfrm>
        </p:spPr>
        <p:txBody>
          <a:bodyPr/>
          <a:lstStyle/>
          <a:p>
            <a:r>
              <a:rPr lang="en-US" dirty="0"/>
              <a:t>Community Health Clinics (CHC)</a:t>
            </a:r>
          </a:p>
        </p:txBody>
      </p:sp>
      <p:sp>
        <p:nvSpPr>
          <p:cNvPr id="3" name="Text Placeholder 2">
            <a:extLst>
              <a:ext uri="{FF2B5EF4-FFF2-40B4-BE49-F238E27FC236}">
                <a16:creationId xmlns:a16="http://schemas.microsoft.com/office/drawing/2014/main" id="{674D2BF9-F4A5-559D-F674-3295F839070E}"/>
              </a:ext>
            </a:extLst>
          </p:cNvPr>
          <p:cNvSpPr>
            <a:spLocks noGrp="1"/>
          </p:cNvSpPr>
          <p:nvPr>
            <p:ph type="body" idx="1"/>
          </p:nvPr>
        </p:nvSpPr>
        <p:spPr>
          <a:xfrm>
            <a:off x="609600" y="1524433"/>
            <a:ext cx="10744200" cy="4351338"/>
          </a:xfrm>
        </p:spPr>
        <p:txBody>
          <a:bodyPr>
            <a:normAutofit/>
          </a:bodyPr>
          <a:lstStyle/>
          <a:p>
            <a:r>
              <a:rPr lang="en-US" sz="3200" dirty="0"/>
              <a:t>Identify CHC in your community</a:t>
            </a:r>
          </a:p>
          <a:p>
            <a:r>
              <a:rPr lang="en-US" sz="3200" dirty="0"/>
              <a:t>Ask about their various clinic services</a:t>
            </a:r>
          </a:p>
          <a:p>
            <a:r>
              <a:rPr lang="en-US" sz="3200" dirty="0"/>
              <a:t>Ask specifics about dental services</a:t>
            </a:r>
          </a:p>
          <a:p>
            <a:pPr lvl="1"/>
            <a:r>
              <a:rPr lang="en-US" sz="3200" dirty="0"/>
              <a:t>Provided by dental providers</a:t>
            </a:r>
          </a:p>
          <a:p>
            <a:pPr lvl="1"/>
            <a:r>
              <a:rPr lang="en-US" sz="3200" dirty="0"/>
              <a:t>Provided by primary care providers</a:t>
            </a:r>
          </a:p>
          <a:p>
            <a:r>
              <a:rPr lang="en-US" sz="3200" dirty="0"/>
              <a:t>Ask about existing CHC partnerships in schools </a:t>
            </a:r>
          </a:p>
          <a:p>
            <a:r>
              <a:rPr lang="en-US" sz="3200" dirty="0"/>
              <a:t>Ask about CHC interest in supporting oral health in schools </a:t>
            </a:r>
          </a:p>
          <a:p>
            <a:endParaRPr lang="en-US" dirty="0"/>
          </a:p>
        </p:txBody>
      </p:sp>
    </p:spTree>
    <p:extLst>
      <p:ext uri="{BB962C8B-B14F-4D97-AF65-F5344CB8AC3E}">
        <p14:creationId xmlns:p14="http://schemas.microsoft.com/office/powerpoint/2010/main" val="56002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0EF3-02F8-AA34-BC22-BA95A164D26B}"/>
              </a:ext>
            </a:extLst>
          </p:cNvPr>
          <p:cNvSpPr>
            <a:spLocks noGrp="1"/>
          </p:cNvSpPr>
          <p:nvPr>
            <p:ph type="title"/>
          </p:nvPr>
        </p:nvSpPr>
        <p:spPr>
          <a:xfrm>
            <a:off x="581891" y="365125"/>
            <a:ext cx="10771909" cy="1325563"/>
          </a:xfrm>
        </p:spPr>
        <p:txBody>
          <a:bodyPr/>
          <a:lstStyle/>
          <a:p>
            <a:r>
              <a:rPr lang="en-US" dirty="0"/>
              <a:t>Dental Providers</a:t>
            </a:r>
          </a:p>
        </p:txBody>
      </p:sp>
      <p:sp>
        <p:nvSpPr>
          <p:cNvPr id="3" name="Text Placeholder 2">
            <a:extLst>
              <a:ext uri="{FF2B5EF4-FFF2-40B4-BE49-F238E27FC236}">
                <a16:creationId xmlns:a16="http://schemas.microsoft.com/office/drawing/2014/main" id="{33131EF3-48C3-F3EB-EF8C-7DD234BE444A}"/>
              </a:ext>
            </a:extLst>
          </p:cNvPr>
          <p:cNvSpPr>
            <a:spLocks noGrp="1"/>
          </p:cNvSpPr>
          <p:nvPr>
            <p:ph type="body" idx="1"/>
          </p:nvPr>
        </p:nvSpPr>
        <p:spPr>
          <a:xfrm>
            <a:off x="581891" y="1594140"/>
            <a:ext cx="11249762" cy="4351338"/>
          </a:xfrm>
        </p:spPr>
        <p:txBody>
          <a:bodyPr>
            <a:normAutofit/>
          </a:bodyPr>
          <a:lstStyle/>
          <a:p>
            <a:pPr marL="0">
              <a:lnSpc>
                <a:spcPct val="110000"/>
              </a:lnSpc>
              <a:spcBef>
                <a:spcPts val="0"/>
              </a:spcBef>
            </a:pPr>
            <a:r>
              <a:rPr lang="en-US" sz="3200" dirty="0"/>
              <a:t>Get to know your dental community</a:t>
            </a:r>
          </a:p>
          <a:p>
            <a:pPr marL="0">
              <a:lnSpc>
                <a:spcPct val="110000"/>
              </a:lnSpc>
              <a:spcBef>
                <a:spcPts val="0"/>
              </a:spcBef>
            </a:pPr>
            <a:r>
              <a:rPr lang="en-US" sz="3200" dirty="0"/>
              <a:t>Know which dental practices are taking new patients</a:t>
            </a:r>
          </a:p>
          <a:p>
            <a:pPr marL="0">
              <a:lnSpc>
                <a:spcPct val="110000"/>
              </a:lnSpc>
              <a:spcBef>
                <a:spcPts val="0"/>
              </a:spcBef>
            </a:pPr>
            <a:r>
              <a:rPr lang="en-US" sz="3200" dirty="0"/>
              <a:t>Know the type of insurances that each practice accepts </a:t>
            </a:r>
          </a:p>
          <a:p>
            <a:pPr marL="0">
              <a:lnSpc>
                <a:spcPct val="110000"/>
              </a:lnSpc>
              <a:spcBef>
                <a:spcPts val="0"/>
              </a:spcBef>
            </a:pPr>
            <a:r>
              <a:rPr lang="en-US" sz="3200" dirty="0"/>
              <a:t>Ask about provider interest in supporting oral health in schools </a:t>
            </a:r>
          </a:p>
          <a:p>
            <a:pPr marL="914400" lvl="3">
              <a:lnSpc>
                <a:spcPct val="110000"/>
              </a:lnSpc>
              <a:spcBef>
                <a:spcPts val="0"/>
              </a:spcBef>
            </a:pPr>
            <a:r>
              <a:rPr lang="en-US" sz="3200" dirty="0"/>
              <a:t>Dental assessments</a:t>
            </a:r>
          </a:p>
          <a:p>
            <a:pPr marL="914400" lvl="3">
              <a:lnSpc>
                <a:spcPct val="110000"/>
              </a:lnSpc>
              <a:spcBef>
                <a:spcPts val="0"/>
              </a:spcBef>
            </a:pPr>
            <a:r>
              <a:rPr lang="en-US" sz="3200" dirty="0"/>
              <a:t>Dental education</a:t>
            </a:r>
          </a:p>
          <a:p>
            <a:pPr marL="914400" lvl="3">
              <a:lnSpc>
                <a:spcPct val="110000"/>
              </a:lnSpc>
              <a:spcBef>
                <a:spcPts val="0"/>
              </a:spcBef>
            </a:pPr>
            <a:r>
              <a:rPr lang="en-US" sz="3200" dirty="0"/>
              <a:t>Dental sealants</a:t>
            </a:r>
          </a:p>
          <a:p>
            <a:pPr marL="0" indent="0">
              <a:lnSpc>
                <a:spcPct val="110000"/>
              </a:lnSpc>
              <a:spcBef>
                <a:spcPts val="0"/>
              </a:spcBef>
              <a:buNone/>
            </a:pPr>
            <a:endParaRPr lang="en-US" dirty="0"/>
          </a:p>
        </p:txBody>
      </p:sp>
    </p:spTree>
    <p:extLst>
      <p:ext uri="{BB962C8B-B14F-4D97-AF65-F5344CB8AC3E}">
        <p14:creationId xmlns:p14="http://schemas.microsoft.com/office/powerpoint/2010/main" val="242829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41469-0F18-FCBD-3C37-FC21EC1F3D45}"/>
              </a:ext>
            </a:extLst>
          </p:cNvPr>
          <p:cNvSpPr>
            <a:spLocks noGrp="1"/>
          </p:cNvSpPr>
          <p:nvPr>
            <p:ph type="title"/>
          </p:nvPr>
        </p:nvSpPr>
        <p:spPr>
          <a:xfrm>
            <a:off x="581891" y="365125"/>
            <a:ext cx="10771909" cy="1325563"/>
          </a:xfrm>
        </p:spPr>
        <p:txBody>
          <a:bodyPr/>
          <a:lstStyle/>
          <a:p>
            <a:r>
              <a:rPr lang="en-US" dirty="0"/>
              <a:t>Universities and Colleges</a:t>
            </a:r>
          </a:p>
        </p:txBody>
      </p:sp>
      <p:sp>
        <p:nvSpPr>
          <p:cNvPr id="3" name="Text Placeholder 2">
            <a:extLst>
              <a:ext uri="{FF2B5EF4-FFF2-40B4-BE49-F238E27FC236}">
                <a16:creationId xmlns:a16="http://schemas.microsoft.com/office/drawing/2014/main" id="{CD1D7207-B1A2-5606-923B-3EB189349B17}"/>
              </a:ext>
            </a:extLst>
          </p:cNvPr>
          <p:cNvSpPr>
            <a:spLocks noGrp="1"/>
          </p:cNvSpPr>
          <p:nvPr>
            <p:ph type="body" idx="1"/>
          </p:nvPr>
        </p:nvSpPr>
        <p:spPr>
          <a:xfrm>
            <a:off x="193964" y="1490230"/>
            <a:ext cx="8243455" cy="4351338"/>
          </a:xfrm>
        </p:spPr>
        <p:txBody>
          <a:bodyPr>
            <a:noAutofit/>
          </a:bodyPr>
          <a:lstStyle/>
          <a:p>
            <a:r>
              <a:rPr lang="en-US" sz="3200" dirty="0"/>
              <a:t>Identify local or state dental schools</a:t>
            </a:r>
          </a:p>
          <a:p>
            <a:pPr lvl="1"/>
            <a:r>
              <a:rPr lang="en-US" sz="3200" dirty="0"/>
              <a:t>Dentist, Dental Hygienist and/or Assistants</a:t>
            </a:r>
          </a:p>
          <a:p>
            <a:r>
              <a:rPr lang="en-US" sz="3200" dirty="0"/>
              <a:t>Identify opportunities to partner </a:t>
            </a:r>
          </a:p>
          <a:p>
            <a:pPr lvl="2"/>
            <a:r>
              <a:rPr lang="en-US" sz="3200" dirty="0"/>
              <a:t>Dental assessments</a:t>
            </a:r>
          </a:p>
          <a:p>
            <a:pPr lvl="2"/>
            <a:r>
              <a:rPr lang="en-US" sz="3200" dirty="0"/>
              <a:t>Dental education</a:t>
            </a:r>
          </a:p>
          <a:p>
            <a:pPr lvl="2"/>
            <a:r>
              <a:rPr lang="en-US" sz="3200" dirty="0"/>
              <a:t>Fluoride varnish</a:t>
            </a:r>
          </a:p>
          <a:p>
            <a:pPr lvl="2"/>
            <a:r>
              <a:rPr lang="en-US" sz="3200" dirty="0"/>
              <a:t>Dental sealants</a:t>
            </a:r>
          </a:p>
          <a:p>
            <a:pPr lvl="2"/>
            <a:r>
              <a:rPr lang="en-US" sz="3200" dirty="0"/>
              <a:t>Cleanings</a:t>
            </a:r>
          </a:p>
        </p:txBody>
      </p:sp>
      <p:pic>
        <p:nvPicPr>
          <p:cNvPr id="5" name="Picture 4" descr="People learning in classroom">
            <a:extLst>
              <a:ext uri="{FF2B5EF4-FFF2-40B4-BE49-F238E27FC236}">
                <a16:creationId xmlns:a16="http://schemas.microsoft.com/office/drawing/2014/main" id="{EA16B12C-4320-3F97-1C9C-6A4FDFD81B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920163" y="3098368"/>
            <a:ext cx="4114800" cy="2743200"/>
          </a:xfrm>
          <a:prstGeom prst="rect">
            <a:avLst/>
          </a:prstGeom>
        </p:spPr>
      </p:pic>
    </p:spTree>
    <p:extLst>
      <p:ext uri="{BB962C8B-B14F-4D97-AF65-F5344CB8AC3E}">
        <p14:creationId xmlns:p14="http://schemas.microsoft.com/office/powerpoint/2010/main" val="3277821051"/>
      </p:ext>
    </p:extLst>
  </p:cSld>
  <p:clrMapOvr>
    <a:masterClrMapping/>
  </p:clrMapOvr>
</p:sld>
</file>

<file path=ppt/theme/theme1.xml><?xml version="1.0" encoding="utf-8"?>
<a:theme xmlns:a="http://schemas.openxmlformats.org/drawingml/2006/main" name="Office Theme">
  <a:themeElements>
    <a:clrScheme name="TEAMS brang colors">
      <a:dk1>
        <a:srgbClr val="0E5473"/>
      </a:dk1>
      <a:lt1>
        <a:srgbClr val="FFFFFF"/>
      </a:lt1>
      <a:dk2>
        <a:srgbClr val="0E5473"/>
      </a:dk2>
      <a:lt2>
        <a:srgbClr val="F2FBFF"/>
      </a:lt2>
      <a:accent1>
        <a:srgbClr val="0DA7FF"/>
      </a:accent1>
      <a:accent2>
        <a:srgbClr val="36E8E5"/>
      </a:accent2>
      <a:accent3>
        <a:srgbClr val="FFD276"/>
      </a:accent3>
      <a:accent4>
        <a:srgbClr val="FF6051"/>
      </a:accent4>
      <a:accent5>
        <a:srgbClr val="0DBAFF"/>
      </a:accent5>
      <a:accent6>
        <a:srgbClr val="FFBB73"/>
      </a:accent6>
      <a:hlink>
        <a:srgbClr val="0DA7FF"/>
      </a:hlink>
      <a:folHlink>
        <a:srgbClr val="3AA1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55E40C-1B59-44DA-B0EB-5B991DCF8A29}"/>
</file>

<file path=customXml/itemProps2.xml><?xml version="1.0" encoding="utf-8"?>
<ds:datastoreItem xmlns:ds="http://schemas.openxmlformats.org/officeDocument/2006/customXml" ds:itemID="{818F4AA5-864E-4FE8-92A2-49B9CFEF422C}"/>
</file>

<file path=customXml/itemProps3.xml><?xml version="1.0" encoding="utf-8"?>
<ds:datastoreItem xmlns:ds="http://schemas.openxmlformats.org/officeDocument/2006/customXml" ds:itemID="{A98DA23F-F0DC-48A4-9CA4-3300FE3AA5B3}"/>
</file>

<file path=docProps/app.xml><?xml version="1.0" encoding="utf-8"?>
<Properties xmlns="http://schemas.openxmlformats.org/officeDocument/2006/extended-properties" xmlns:vt="http://schemas.openxmlformats.org/officeDocument/2006/docPropsVTypes">
  <TotalTime>7251</TotalTime>
  <Words>3605</Words>
  <Application>Microsoft Office PowerPoint</Application>
  <PresentationFormat>Widescreen</PresentationFormat>
  <Paragraphs>239</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Segoe UI</vt:lpstr>
      <vt:lpstr>Open Sans</vt:lpstr>
      <vt:lpstr>Arial</vt:lpstr>
      <vt:lpstr>Alegreya Sans</vt:lpstr>
      <vt:lpstr>Office Theme</vt:lpstr>
      <vt:lpstr>Community Partnerships:  Improving Student Oral Health in Schools</vt:lpstr>
      <vt:lpstr>Learning Outcomes</vt:lpstr>
      <vt:lpstr>Oral Health Disparities</vt:lpstr>
      <vt:lpstr>Barriers to Accessing Dental Care</vt:lpstr>
      <vt:lpstr>Oral Health and Educational Outcomes</vt:lpstr>
      <vt:lpstr>Community Partners to Impact Oral Health</vt:lpstr>
      <vt:lpstr>Community Health Clinics (CHC)</vt:lpstr>
      <vt:lpstr>Dental Providers</vt:lpstr>
      <vt:lpstr>Universities and Colleges</vt:lpstr>
      <vt:lpstr>Dental Insurance Companies/Foundations</vt:lpstr>
      <vt:lpstr>State Oral Health Programs</vt:lpstr>
      <vt:lpstr>Steps for School Staff to Improve Oral Health</vt:lpstr>
      <vt:lpstr>Oral Health Education</vt:lpstr>
      <vt:lpstr>Case Scenario(s)</vt:lpstr>
      <vt:lpstr>Recap</vt:lpstr>
      <vt:lpstr> </vt:lpstr>
      <vt:lpstr>Resources</vt:lpstr>
      <vt:lpstr>Resources</vt:lpstr>
      <vt:lpstr>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with School Based Health Centers (SBHC)</dc:title>
  <dc:creator>St. George, Abby</dc:creator>
  <cp:lastModifiedBy>St. George, Abby</cp:lastModifiedBy>
  <cp:revision>41</cp:revision>
  <dcterms:modified xsi:type="dcterms:W3CDTF">2023-08-18T17:57:42Z</dcterms:modified>
</cp:coreProperties>
</file>