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embeddedFontLst>
    <p:embeddedFont>
      <p:font typeface="Alegreya Sans" panose="000005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D78D6-75C3-498A-BE9C-A2CA8481C994}" v="1" dt="2023-12-20T19:20:49.001"/>
  </p1510:revLst>
</p1510:revInfo>
</file>

<file path=ppt/tableStyles.xml><?xml version="1.0" encoding="utf-8"?>
<a:tblStyleLst xmlns:a="http://schemas.openxmlformats.org/drawingml/2006/main" def="{280E6AB0-3082-467C-B90A-F25EC66C01DA}">
  <a:tblStyle styleId="{280E6AB0-3082-467C-B90A-F25EC66C01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font" Target="fonts/font4.fntdata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3.fntdata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acaa6d278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acaa6d278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acaa6d278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acaa6d278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Certain factors noted during a maternal physical exam should be noted as having the potential to impact milk supply. This activity is designed to have learners think about the likelihood of certain factors having an</a:t>
            </a:r>
            <a:r>
              <a:rPr lang="en" i="1"/>
              <a:t> adverse</a:t>
            </a:r>
            <a:r>
              <a:rPr lang="en"/>
              <a:t> impact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acaa6d278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acaa6d278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with a significant chance of adversely affecting milk supply include: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Hypoplastic or tubular breasts  - due to insufficient glandular development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Breast REduction mammoplasty (especially if nipples are circumscribed) - due to potential interruption of ducts and nerves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with a possible or low chance of adversely impacting supply: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Augmentation mammoplasty - excessively large implants can impinge on the capacity of the breast to enlarge or restrict blood flow; augmentation may also have been performed for underdeveloped or asymmetric breasts (see above)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Lumpectomy - if significant nerves or ducts have been severed or removed; if involve peri-areolar incisions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Trauma or burns - depending on the degree of direct injury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Radiation therapy may lead to insufficient lactation on the affected side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history of pierced nipples has not been associated with breastfeeding difficulty (though nipple devices should be removed before feeding to avoid risk of infant choking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32642c2d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32642c2d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actation@aap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Conditions that may impact milk supply</a:t>
            </a:r>
            <a:endParaRPr sz="55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208650" y="2797175"/>
            <a:ext cx="5796300" cy="18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0B5394"/>
                </a:solidFill>
                <a:latin typeface="Alegreya Sans"/>
                <a:ea typeface="Alegreya Sans"/>
                <a:cs typeface="Alegreya Sans"/>
                <a:sym typeface="Alegreya Sans"/>
              </a:rPr>
              <a:t>Breastfeeding Curriculum, updated 2021</a:t>
            </a:r>
            <a:endParaRPr sz="1400" i="1">
              <a:solidFill>
                <a:srgbClr val="0B5394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i="1">
              <a:solidFill>
                <a:srgbClr val="0B5394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39" i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This curriculum tool is free to use within educational settings. Please credit the AAP Breastfeeding Curriculum without altering the content.</a:t>
            </a:r>
            <a:endParaRPr sz="1400" i="1">
              <a:solidFill>
                <a:srgbClr val="0B5394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4873" y="2230280"/>
            <a:ext cx="2139125" cy="27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Conditions that may impact milk supply</a:t>
            </a:r>
            <a:endParaRPr sz="33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96750" y="572700"/>
            <a:ext cx="8520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073763"/>
                </a:solidFill>
                <a:highlight>
                  <a:schemeClr val="lt1"/>
                </a:highlight>
                <a:latin typeface="Alegreya Sans"/>
                <a:ea typeface="Alegreya Sans"/>
                <a:cs typeface="Alegreya Sans"/>
                <a:sym typeface="Alegreya Sans"/>
              </a:rPr>
              <a:t>Select the potential impact of each of these conditions on the milk supply.</a:t>
            </a:r>
            <a:endParaRPr>
              <a:solidFill>
                <a:srgbClr val="073763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3250" y="3805374"/>
            <a:ext cx="962077" cy="12544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4" name="Google Shape;64;p14"/>
          <p:cNvGraphicFramePr/>
          <p:nvPr/>
        </p:nvGraphicFramePr>
        <p:xfrm>
          <a:off x="1150825" y="1052775"/>
          <a:ext cx="6842350" cy="3504960"/>
        </p:xfrm>
        <a:graphic>
          <a:graphicData uri="http://schemas.openxmlformats.org/drawingml/2006/table">
            <a:tbl>
              <a:tblPr>
                <a:noFill/>
                <a:tableStyleId>{280E6AB0-3082-467C-B90A-F25EC66C01DA}</a:tableStyleId>
              </a:tblPr>
              <a:tblGrid>
                <a:gridCol w="390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Likely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Possible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Low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Hypoplastic/ tubular breasts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Breast surgery- Augmentation Mammoplasty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Breast surgery- Reduction Mammoplasty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Lumpectomy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Previous breast irradiation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Trauma and burns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Pierced nipples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5" name="Google Shape;65;p14"/>
          <p:cNvSpPr txBox="1"/>
          <p:nvPr/>
        </p:nvSpPr>
        <p:spPr>
          <a:xfrm>
            <a:off x="6674500" y="4798800"/>
            <a:ext cx="191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B5394"/>
                </a:solidFill>
                <a:latin typeface="Alegreya Sans"/>
                <a:ea typeface="Alegreya Sans"/>
                <a:cs typeface="Alegreya Sans"/>
                <a:sym typeface="Alegreya Sans"/>
              </a:rPr>
              <a:t>Breastfeeding Curriculum</a:t>
            </a:r>
            <a:endParaRPr i="1">
              <a:solidFill>
                <a:srgbClr val="0B5394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34950" y="4557725"/>
            <a:ext cx="6231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Source: </a:t>
            </a:r>
            <a:r>
              <a:rPr lang="en" sz="800" b="1">
                <a:solidFill>
                  <a:srgbClr val="383728"/>
                </a:solidFill>
              </a:rPr>
              <a:t>Breastfeeding Handbook for Physicians, 2nd Edition (2013) </a:t>
            </a:r>
            <a:r>
              <a:rPr lang="en" sz="800">
                <a:solidFill>
                  <a:srgbClr val="383728"/>
                </a:solidFill>
              </a:rPr>
              <a:t>American Academy of Pediatrics and American College of Obstetricians and Gynecologists Edited by Richard J. Schanler, Nancy F. Krebs and Sharon B. Mass</a:t>
            </a:r>
            <a:endParaRPr sz="1300">
              <a:solidFill>
                <a:srgbClr val="38372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278925" y="136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Conditions that may impact milk supply-ANSWERS</a:t>
            </a:r>
            <a:endParaRPr sz="3300" dirty="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58941" y="712987"/>
            <a:ext cx="8520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073763"/>
                </a:solidFill>
                <a:highlight>
                  <a:srgbClr val="FFFFFF"/>
                </a:highlight>
                <a:latin typeface="Alegreya Sans"/>
                <a:ea typeface="Alegreya Sans"/>
                <a:cs typeface="Alegreya Sans"/>
                <a:sym typeface="Alegreya Sans"/>
              </a:rPr>
              <a:t>Select the potential impact of each of these conditions on the milk supply.</a:t>
            </a:r>
            <a:endParaRPr sz="1700" dirty="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3250" y="3805374"/>
            <a:ext cx="962077" cy="12544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4" name="Google Shape;74;p15"/>
          <p:cNvGraphicFramePr/>
          <p:nvPr>
            <p:extLst>
              <p:ext uri="{D42A27DB-BD31-4B8C-83A1-F6EECF244321}">
                <p14:modId xmlns:p14="http://schemas.microsoft.com/office/powerpoint/2010/main" val="2517109178"/>
              </p:ext>
            </p:extLst>
          </p:nvPr>
        </p:nvGraphicFramePr>
        <p:xfrm>
          <a:off x="278925" y="1138913"/>
          <a:ext cx="6842350" cy="3291600"/>
        </p:xfrm>
        <a:graphic>
          <a:graphicData uri="http://schemas.openxmlformats.org/drawingml/2006/table">
            <a:tbl>
              <a:tblPr>
                <a:noFill/>
                <a:tableStyleId>{280E6AB0-3082-467C-B90A-F25EC66C01DA}</a:tableStyleId>
              </a:tblPr>
              <a:tblGrid>
                <a:gridCol w="390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Likely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Possible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Low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Hypoplastic/ tubular breasts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Breast surgery- Augmentation Mammoplasty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Breast surgery- Reduction Mammoplasty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Lumpectomy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  <a:endParaRPr sz="1500" b="1" dirty="0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Previous breast irradiation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Trauma and burns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Pierced nipples</a:t>
                      </a: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Alegreya Sans"/>
                          <a:ea typeface="Alegreya Sans"/>
                          <a:cs typeface="Alegreya Sans"/>
                          <a:sym typeface="Alegreya Sans"/>
                        </a:rPr>
                        <a:t>X</a:t>
                      </a:r>
                      <a:endParaRPr sz="1500" b="1" dirty="0">
                        <a:latin typeface="Alegreya Sans"/>
                        <a:ea typeface="Alegreya Sans"/>
                        <a:cs typeface="Alegreya Sans"/>
                        <a:sym typeface="Alegreya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5" name="Google Shape;75;p15"/>
          <p:cNvSpPr txBox="1"/>
          <p:nvPr/>
        </p:nvSpPr>
        <p:spPr>
          <a:xfrm>
            <a:off x="6674500" y="4798800"/>
            <a:ext cx="191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B5394"/>
                </a:solidFill>
                <a:latin typeface="Alegreya Sans"/>
                <a:ea typeface="Alegreya Sans"/>
                <a:cs typeface="Alegreya Sans"/>
                <a:sym typeface="Alegreya Sans"/>
              </a:rPr>
              <a:t>Breastfeeding Curriculum</a:t>
            </a:r>
            <a:endParaRPr i="1">
              <a:solidFill>
                <a:srgbClr val="0B5394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0" y="4456344"/>
            <a:ext cx="6960509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+mn-lt"/>
              </a:rPr>
              <a:t>Source: </a:t>
            </a:r>
            <a:r>
              <a:rPr lang="en" sz="800" b="1" dirty="0">
                <a:solidFill>
                  <a:srgbClr val="383728"/>
                </a:solidFill>
                <a:latin typeface="+mn-lt"/>
              </a:rPr>
              <a:t>Breastfeeding Handbook for Physicians, 2nd Edition (2013) </a:t>
            </a:r>
            <a:r>
              <a:rPr lang="en" sz="800" dirty="0">
                <a:solidFill>
                  <a:srgbClr val="383728"/>
                </a:solidFill>
                <a:latin typeface="+mn-lt"/>
              </a:rPr>
              <a:t>American Academy of Pediatrics and American College of Obstetricians and Gynecologists Edited by Richard J. Schanler, Nancy F. Krebs and Sharon B. Mass</a:t>
            </a:r>
            <a:endParaRPr lang="en-US" sz="800" dirty="0">
              <a:solidFill>
                <a:srgbClr val="383728"/>
              </a:solidFill>
              <a:latin typeface="+mn-lt"/>
            </a:endParaRPr>
          </a:p>
          <a:p>
            <a:r>
              <a:rPr lang="en-US" sz="800" dirty="0" err="1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</a:rPr>
              <a:t>Bhurosy</a:t>
            </a:r>
            <a:r>
              <a:rPr lang="en-US" sz="800" dirty="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</a:rPr>
              <a:t> T, </a:t>
            </a:r>
            <a:r>
              <a:rPr lang="en-US" sz="800" dirty="0" err="1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</a:rPr>
              <a:t>Niu</a:t>
            </a:r>
            <a:r>
              <a:rPr lang="en-US" sz="800" dirty="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</a:rPr>
              <a:t> Z, Heckman CJ. Breastfeeding is Possible: A Systematic Review on the Feasibility and Challenges of Breastfeeding Among Breast Cancer Survivors of Reproductive Age. Ann Surg Oncol. 2021 Jul;28(7):3723-3735. </a:t>
            </a:r>
            <a:r>
              <a:rPr lang="en-US" sz="800" dirty="0" err="1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</a:rPr>
              <a:t>PMID</a:t>
            </a:r>
            <a:r>
              <a:rPr lang="en-US" sz="800" dirty="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</a:rPr>
              <a:t>: 32915334</a:t>
            </a:r>
            <a:endParaRPr lang="en-US" sz="800" dirty="0">
              <a:effectLst/>
              <a:latin typeface="+mn-lt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7282508" y="2784713"/>
            <a:ext cx="1435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0000"/>
                </a:solidFill>
              </a:rPr>
              <a:t>Note: Nipple piercing jewelry should be removed before each breastfeeding session</a:t>
            </a:r>
            <a:endParaRPr sz="1000" dirty="0">
              <a:solidFill>
                <a:srgbClr val="FF0000"/>
              </a:solidFill>
            </a:endParaRPr>
          </a:p>
        </p:txBody>
      </p:sp>
      <p:cxnSp>
        <p:nvCxnSpPr>
          <p:cNvPr id="78" name="Google Shape;78;p15"/>
          <p:cNvCxnSpPr/>
          <p:nvPr/>
        </p:nvCxnSpPr>
        <p:spPr>
          <a:xfrm flipH="1">
            <a:off x="7207700" y="3505674"/>
            <a:ext cx="547800" cy="59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55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 b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Acknowledgement Slide</a:t>
            </a:r>
            <a:endParaRPr sz="2520" b="1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11700" y="542250"/>
            <a:ext cx="8187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This slide deck was supported by the Centers for Disease Control and Prevention of the U.S. Department of Health and Human Services (HHS) as part of a financial assistance award totaling $200,000 with 100 percent funded by CDC/HHS. The contents are those of the author(s) and do not necessarily represent the official views of, nor an endorsement, by American Academy of Pediatrics, CDC/HHS, or the U.S. Government. 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3250" y="3805374"/>
            <a:ext cx="962077" cy="125449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4837425" y="1169675"/>
            <a:ext cx="3553800" cy="42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Thank you to the Project Advisory Committee members:</a:t>
            </a:r>
            <a:endParaRPr sz="1200" b="1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Joan Meek, MD, MS, RD, FAAP, FABM, IBCLC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Julie Ware, MD, MPH, FAAP, IBCLC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Lori Feldman-Winter, MD, MPH, FAAP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Tara Williams, MD, FAAP, FABM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Julie Wood, MD, FAAFP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Lauren Hanley, MD, IBCLC, FACOG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Sharon Mass, MD, FACOG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Michal Young, MD, FAAP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Sahira Long, MD, IBCLC, FAAP, FABM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Jason Jackson, DO, FACOP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Amelia Psmythe Seger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Kelly McGlothen-Bell, PhD, RN, IBCLC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Jennifer Nelson, MD, MPH, FAAP, DipABLM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Susan Rothenberg, MD, IBCLC, FACOG, FABM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Judith Flores,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Sara Oberhelman, MD, CLC, FAAFP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Caitlin Weber MD, MS, IBCLC, FAAFP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Leslie Cortes,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Kelsey Sullivan,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Emily Fishman, MD, MSCI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Melissa Hardy,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Mau Assad,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Ariana Rudnick,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000"/>
              <a:buFont typeface="Alegreya Sans"/>
              <a:buChar char="●"/>
            </a:pPr>
            <a:r>
              <a:rPr lang="en" sz="10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Whitney Lieb, MD</a:t>
            </a:r>
            <a:endParaRPr sz="10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311700" y="1385075"/>
            <a:ext cx="4525800" cy="26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Thank you to the Project Advisory Committee organizations:</a:t>
            </a:r>
            <a:endParaRPr sz="1200" b="1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American Academy of Pediatrics (AAP), Lead Organization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Academy of Breastfeeding Medicine (ABM)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American Academy of Family Physicians (AAFP)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American College of Obstetricians and Gynecologists (ACOG)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American College of Osteopathic Pediatricians (ACOP)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Association of Women’s Health, Obstetric and Neonatal Nurses (AWHONN)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National Hispanic Medical Association (NHMA)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National Medical Association(NMA)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Reaching Our Sisters Everywhere (ROSE)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Font typeface="Alegreya Sans"/>
              <a:buChar char="●"/>
            </a:pPr>
            <a:r>
              <a:rPr lang="en" sz="1200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United States Breastfeeding Committee (USBC)</a:t>
            </a:r>
            <a:endParaRPr sz="1200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6187100" y="4743300"/>
            <a:ext cx="183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B5394"/>
                </a:solidFill>
                <a:latin typeface="Alegreya Sans"/>
                <a:ea typeface="Alegreya Sans"/>
                <a:cs typeface="Alegreya Sans"/>
                <a:sym typeface="Alegreya Sans"/>
              </a:rPr>
              <a:t>Breastfeeding Curriculum</a:t>
            </a:r>
            <a:endParaRPr i="1">
              <a:solidFill>
                <a:srgbClr val="0B5394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311700" y="3915450"/>
            <a:ext cx="45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Thank you to the many expert reviewers of these curriculum resources!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396600" y="4393550"/>
            <a:ext cx="3848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Contact </a:t>
            </a:r>
            <a:r>
              <a:rPr lang="en" sz="1200" i="1" u="sng">
                <a:solidFill>
                  <a:schemeClr val="hlink"/>
                </a:solidFill>
                <a:latin typeface="Alegreya Sans"/>
                <a:ea typeface="Alegreya Sans"/>
                <a:cs typeface="Alegreya Sans"/>
                <a:sym typeface="Alegreya Sans"/>
                <a:hlinkClick r:id="rId4"/>
              </a:rPr>
              <a:t>lactation@aap.org</a:t>
            </a:r>
            <a:r>
              <a:rPr lang="en" sz="1200" i="1">
                <a:solidFill>
                  <a:srgbClr val="073763"/>
                </a:solidFill>
                <a:latin typeface="Alegreya Sans"/>
                <a:ea typeface="Alegreya Sans"/>
                <a:cs typeface="Alegreya Sans"/>
                <a:sym typeface="Alegreya Sans"/>
              </a:rPr>
              <a:t> to request PowerPoint version. Please note: altered content must be approved by AAP.</a:t>
            </a:r>
            <a:endParaRPr sz="1200" i="1">
              <a:solidFill>
                <a:srgbClr val="073763"/>
              </a:solidFill>
              <a:latin typeface="Alegreya Sans"/>
              <a:ea typeface="Alegreya Sans"/>
              <a:cs typeface="Alegreya Sans"/>
              <a:sym typeface="Alegrey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CA15E14CAA340A066868A01ED7DDB" ma:contentTypeVersion="13" ma:contentTypeDescription="Create a new document." ma:contentTypeScope="" ma:versionID="98604d0a4ebb8b11809b2480b5b9c063">
  <xsd:schema xmlns:xsd="http://www.w3.org/2001/XMLSchema" xmlns:xs="http://www.w3.org/2001/XMLSchema" xmlns:p="http://schemas.microsoft.com/office/2006/metadata/properties" xmlns:ns2="dd469c8f-ef9b-4c3a-9bee-0d8cdd232381" xmlns:ns3="44ed8825-2a26-4a74-b81b-cbafc04e380e" targetNamespace="http://schemas.microsoft.com/office/2006/metadata/properties" ma:root="true" ma:fieldsID="28d95f035e2a0f294494f0f4aad03d58" ns2:_="" ns3:_="">
    <xsd:import namespace="dd469c8f-ef9b-4c3a-9bee-0d8cdd232381"/>
    <xsd:import namespace="44ed8825-2a26-4a74-b81b-cbafc04e380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69c8f-ef9b-4c3a-9bee-0d8cdd2323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05c2427-c855-44cc-a51f-c9ea9f85e66f}" ma:internalName="TaxCatchAll" ma:showField="CatchAllData" ma:web="dd469c8f-ef9b-4c3a-9bee-0d8cdd2323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d8825-2a26-4a74-b81b-cbafc04e3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3234ffa-7caa-425e-ac4c-2fbcad3f6b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F95D5-DBD1-4019-BC2F-60A375A33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469c8f-ef9b-4c3a-9bee-0d8cdd232381"/>
    <ds:schemaRef ds:uri="44ed8825-2a26-4a74-b81b-cbafc04e38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78984B-4A90-40F0-8DF0-69D6F04AC8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On-screen Show (16:9)</PresentationFormat>
  <Paragraphs>94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Alegreya Sans</vt:lpstr>
      <vt:lpstr>Arial</vt:lpstr>
      <vt:lpstr>Simple Light</vt:lpstr>
      <vt:lpstr>Conditions that may impact milk supply</vt:lpstr>
      <vt:lpstr>Conditions that may impact milk supply</vt:lpstr>
      <vt:lpstr>Conditions that may impact milk supply-ANSWERS</vt:lpstr>
      <vt:lpstr>Acknowledgement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Conditions that may impact milk supply</dc:title>
  <dc:creator>Tancun, Ian</dc:creator>
  <cp:lastModifiedBy>Tancun, Ian</cp:lastModifiedBy>
  <cp:revision>2</cp:revision>
  <dcterms:modified xsi:type="dcterms:W3CDTF">2023-12-20T20:25:02Z</dcterms:modified>
</cp:coreProperties>
</file>