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handoutMasterIdLst>
    <p:handoutMasterId r:id="rId41"/>
  </p:handoutMasterIdLst>
  <p:sldIdLst>
    <p:sldId id="256" r:id="rId6"/>
    <p:sldId id="257" r:id="rId7"/>
    <p:sldId id="319" r:id="rId8"/>
    <p:sldId id="342" r:id="rId9"/>
    <p:sldId id="267" r:id="rId10"/>
    <p:sldId id="329" r:id="rId11"/>
    <p:sldId id="323" r:id="rId12"/>
    <p:sldId id="324" r:id="rId13"/>
    <p:sldId id="325" r:id="rId14"/>
    <p:sldId id="337" r:id="rId15"/>
    <p:sldId id="349" r:id="rId16"/>
    <p:sldId id="350" r:id="rId17"/>
    <p:sldId id="326" r:id="rId18"/>
    <p:sldId id="344" r:id="rId19"/>
    <p:sldId id="295" r:id="rId20"/>
    <p:sldId id="330" r:id="rId21"/>
    <p:sldId id="331" r:id="rId22"/>
    <p:sldId id="327" r:id="rId23"/>
    <p:sldId id="340" r:id="rId24"/>
    <p:sldId id="341" r:id="rId25"/>
    <p:sldId id="328" r:id="rId26"/>
    <p:sldId id="345" r:id="rId27"/>
    <p:sldId id="297" r:id="rId28"/>
    <p:sldId id="290" r:id="rId29"/>
    <p:sldId id="291" r:id="rId30"/>
    <p:sldId id="351" r:id="rId31"/>
    <p:sldId id="298" r:id="rId32"/>
    <p:sldId id="332" r:id="rId33"/>
    <p:sldId id="333" r:id="rId34"/>
    <p:sldId id="346" r:id="rId35"/>
    <p:sldId id="347" r:id="rId36"/>
    <p:sldId id="334" r:id="rId37"/>
    <p:sldId id="336" r:id="rId38"/>
    <p:sldId id="348" r:id="rId3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O Zia, MPH, CHES" initials="CC" lastIdx="11" clrIdx="0">
    <p:extLst/>
  </p:cmAuthor>
  <p:cmAuthor id="2" name="Pamela C High, MD, MS" initials="PM" lastIdx="5" clrIdx="1">
    <p:extLst/>
  </p:cmAuthor>
  <p:cmAuthor id="3" name="Gerri Mattson, MD" initials="GM" lastIdx="7" clrIdx="2">
    <p:extLst/>
  </p:cmAuthor>
  <p:cmAuthor id="4" name="Dipesh Navsaria, MD MPH MSLIS" initials="DM" lastIdx="5" clrIdx="3">
    <p:extLst/>
  </p:cmAuthor>
  <p:cmAuthor id="5" name="Zia, Charlotte" initials="ZC" lastIdx="1" clrIdx="4">
    <p:extLst>
      <p:ext uri="{19B8F6BF-5375-455C-9EA6-DF929625EA0E}">
        <p15:presenceInfo xmlns:p15="http://schemas.microsoft.com/office/powerpoint/2012/main" userId="S-1-5-21-2262711374-3200109704-624254925-3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C60"/>
    <a:srgbClr val="925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2" autoAdjust="0"/>
    <p:restoredTop sz="54967" autoAdjust="0"/>
  </p:normalViewPr>
  <p:slideViewPr>
    <p:cSldViewPr>
      <p:cViewPr varScale="1">
        <p:scale>
          <a:sx n="34" d="100"/>
          <a:sy n="34" d="100"/>
        </p:scale>
        <p:origin x="1868" y="40"/>
      </p:cViewPr>
      <p:guideLst>
        <p:guide orient="horz" pos="2160"/>
        <p:guide pos="2880"/>
      </p:guideLst>
    </p:cSldViewPr>
  </p:slideViewPr>
  <p:notesTextViewPr>
    <p:cViewPr>
      <p:scale>
        <a:sx n="1" d="1"/>
        <a:sy n="1" d="1"/>
      </p:scale>
      <p:origin x="0" y="0"/>
    </p:cViewPr>
  </p:notesTextViewPr>
  <p:sorterViewPr>
    <p:cViewPr>
      <p:scale>
        <a:sx n="100" d="100"/>
        <a:sy n="100" d="100"/>
      </p:scale>
      <p:origin x="0" y="678"/>
    </p:cViewPr>
  </p:sorterViewPr>
  <p:notesViewPr>
    <p:cSldViewPr>
      <p:cViewPr>
        <p:scale>
          <a:sx n="84" d="100"/>
          <a:sy n="84" d="100"/>
        </p:scale>
        <p:origin x="1024" y="-2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34C98A91-879E-4C5A-8D01-71997627CF71}" type="datetimeFigureOut">
              <a:rPr lang="en-US"/>
              <a:pPr>
                <a:defRPr/>
              </a:pPr>
              <a:t>8/31/2018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22C7F9DC-2FD3-45CA-A22C-21A2B3F5E2A5}" type="slidenum">
              <a:rPr lang="en-US"/>
              <a:pPr>
                <a:defRPr/>
              </a:pPr>
              <a:t>‹#›</a:t>
            </a:fld>
            <a:endParaRPr lang="en-US"/>
          </a:p>
        </p:txBody>
      </p:sp>
    </p:spTree>
    <p:extLst>
      <p:ext uri="{BB962C8B-B14F-4D97-AF65-F5344CB8AC3E}">
        <p14:creationId xmlns:p14="http://schemas.microsoft.com/office/powerpoint/2010/main" val="16876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FF66C010-138D-46A2-AAA9-3C2B90C62402}" type="datetimeFigureOut">
              <a:rPr lang="en-US"/>
              <a:pPr>
                <a:defRPr/>
              </a:pPr>
              <a:t>8/31/2018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9DFF3042-2655-40EC-9B7C-5BD38B85C31C}" type="slidenum">
              <a:rPr lang="en-US"/>
              <a:pPr>
                <a:defRPr/>
              </a:pPr>
              <a:t>‹#›</a:t>
            </a:fld>
            <a:endParaRPr lang="en-US"/>
          </a:p>
        </p:txBody>
      </p:sp>
    </p:spTree>
    <p:extLst>
      <p:ext uri="{BB962C8B-B14F-4D97-AF65-F5344CB8AC3E}">
        <p14:creationId xmlns:p14="http://schemas.microsoft.com/office/powerpoint/2010/main" val="336366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ncbddd/actearly/powerpoint/Milestone-Tracker-App-Slide.ppt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QTfmnYB7I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in five modules. During</a:t>
            </a:r>
            <a:r>
              <a:rPr lang="en-US" baseline="0" dirty="0"/>
              <a:t> this session, you will gain a deeper understanding of toxic stress and its impact on brain development in young children as well as some of the things you can do to promote children’s health and well-being.</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a:t>
            </a:fld>
            <a:endParaRPr lang="en-US"/>
          </a:p>
        </p:txBody>
      </p:sp>
    </p:spTree>
    <p:extLst>
      <p:ext uri="{BB962C8B-B14F-4D97-AF65-F5344CB8AC3E}">
        <p14:creationId xmlns:p14="http://schemas.microsoft.com/office/powerpoint/2010/main" val="213215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remember that some level</a:t>
            </a:r>
            <a:r>
              <a:rPr lang="en-US" baseline="0" dirty="0"/>
              <a:t> of</a:t>
            </a:r>
            <a:r>
              <a:rPr lang="en-US" dirty="0"/>
              <a:t> stress</a:t>
            </a:r>
            <a:r>
              <a:rPr lang="en-US" baseline="0" dirty="0"/>
              <a:t> is normal and growth-promoting, but that toxic stress can hinder healthy development especially when social-emotional buffering is lacking. It is the response to stress that matters and what is in place to mitigate its effects. These protective factors can mediate the effects of toxic stress.</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10</a:t>
            </a:fld>
            <a:endParaRPr lang="en-US"/>
          </a:p>
        </p:txBody>
      </p:sp>
    </p:spTree>
    <p:extLst>
      <p:ext uri="{BB962C8B-B14F-4D97-AF65-F5344CB8AC3E}">
        <p14:creationId xmlns:p14="http://schemas.microsoft.com/office/powerpoint/2010/main" val="2211994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desired protective factors</a:t>
            </a:r>
            <a:r>
              <a:rPr lang="en-US" baseline="0" dirty="0"/>
              <a:t> are the things public health professionals can consider when thinking about early brain and child development. When families do not have these elements in their lives, they may need referrals to community agencies who can help build these protective factors. </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11</a:t>
            </a:fld>
            <a:endParaRPr lang="en-US"/>
          </a:p>
        </p:txBody>
      </p:sp>
    </p:spTree>
    <p:extLst>
      <p:ext uri="{BB962C8B-B14F-4D97-AF65-F5344CB8AC3E}">
        <p14:creationId xmlns:p14="http://schemas.microsoft.com/office/powerpoint/2010/main" val="48540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1" baseline="0" dirty="0"/>
              <a:t>Note to the trainer: consider sharing Community Resilience from the Assistant Secretary for Emergency Preparedness and Response available at: https://</a:t>
            </a:r>
            <a:r>
              <a:rPr lang="en-US" i="1" baseline="0" dirty="0" err="1"/>
              <a:t>www.phe.gov</a:t>
            </a:r>
            <a:r>
              <a:rPr lang="en-US" i="1" baseline="0" dirty="0"/>
              <a:t>/Preparedness/planning/</a:t>
            </a:r>
            <a:r>
              <a:rPr lang="en-US" i="1" baseline="0" dirty="0" err="1"/>
              <a:t>abc</a:t>
            </a:r>
            <a:r>
              <a:rPr lang="en-US" i="1" baseline="0" dirty="0"/>
              <a:t>/Pages/community-</a:t>
            </a:r>
            <a:r>
              <a:rPr lang="en-US" i="1" baseline="0" dirty="0" err="1"/>
              <a:t>resilience.aspx</a:t>
            </a:r>
            <a:endParaRPr lang="en-US" i="1"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12</a:t>
            </a:fld>
            <a:endParaRPr lang="en-US"/>
          </a:p>
        </p:txBody>
      </p:sp>
    </p:spTree>
    <p:extLst>
      <p:ext uri="{BB962C8B-B14F-4D97-AF65-F5344CB8AC3E}">
        <p14:creationId xmlns:p14="http://schemas.microsoft.com/office/powerpoint/2010/main" val="103569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As</a:t>
            </a:r>
            <a:r>
              <a:rPr lang="en-US" baseline="0" dirty="0"/>
              <a:t> this diagram illustrates, ecology, or the social and physical environment including the stressors that come with it becomes biology as the brain develops and together they drive development across the lifespan. Without mediating protective factors, toxic stress in young children can lead to permanent changes in the brain structure and how it function. </a:t>
            </a:r>
          </a:p>
          <a:p>
            <a:endParaRPr lang="en-US" baseline="0" dirty="0"/>
          </a:p>
          <a:p>
            <a:endParaRPr lang="en-US" i="1" baseline="0" dirty="0"/>
          </a:p>
          <a:p>
            <a:endParaRPr lang="en-US" i="1" baseline="0" dirty="0"/>
          </a:p>
          <a:p>
            <a:r>
              <a:rPr lang="en-US" i="1" baseline="0" dirty="0" err="1"/>
              <a:t>Source:Shonkoﬀ</a:t>
            </a:r>
            <a:r>
              <a:rPr lang="en-US" i="1" baseline="0" dirty="0"/>
              <a:t> JP, Garner AS, American Academy of Pediatrics Committee on Psychosocial Aspects of Child and Family Health, Committee on Early Childhood, Adoption, and Dependent Care, Section on Developmental and Behavioral Pediatrics. The lifelong eﬀects of early childhood adversity and toxic stress. Pediatrics. 2012;129(1):e232-e246. </a:t>
            </a:r>
            <a:r>
              <a:rPr lang="en-US" i="1" baseline="0" dirty="0" err="1"/>
              <a:t>doi</a:t>
            </a:r>
            <a:r>
              <a:rPr lang="en-US" i="1" baseline="0" dirty="0"/>
              <a:t>: 10.1542/peds.2011-2663. </a:t>
            </a:r>
          </a:p>
          <a:p>
            <a:endParaRPr lang="en-US" i="1" baseline="0" dirty="0"/>
          </a:p>
          <a:p>
            <a:r>
              <a:rPr lang="en-US" i="1" baseline="0" dirty="0"/>
              <a:t>Note to the trainer: This diagram was developed based on a number of sources including: </a:t>
            </a:r>
          </a:p>
          <a:p>
            <a:pPr lvl="0"/>
            <a:r>
              <a:rPr lang="en-US" i="1" dirty="0" err="1"/>
              <a:t>Bronfenbrenner</a:t>
            </a:r>
            <a:r>
              <a:rPr lang="en-US" i="1" dirty="0"/>
              <a:t> U. The Ecology of Human Development: Experiments by Nature and Design. Cambridge, MA: Harvard University Press; 1979.</a:t>
            </a:r>
          </a:p>
          <a:p>
            <a:pPr lvl="0"/>
            <a:r>
              <a:rPr lang="en-US" i="1" dirty="0" err="1"/>
              <a:t>Sameroff</a:t>
            </a:r>
            <a:r>
              <a:rPr lang="en-US" i="1" dirty="0"/>
              <a:t> A. A unified theory of development: a dialectic integration of nature and nurture. Child Dev. 2010;81(1):6–22.</a:t>
            </a:r>
          </a:p>
          <a:p>
            <a:r>
              <a:rPr lang="en-US" i="1" dirty="0"/>
              <a:t>National Research Council, Institute of Medicine, Committee on Integrating the Science of Early Childhood Development; </a:t>
            </a:r>
            <a:r>
              <a:rPr lang="en-US" i="1" dirty="0" err="1"/>
              <a:t>Shonkoff</a:t>
            </a:r>
            <a:r>
              <a:rPr lang="en-US" i="1" dirty="0"/>
              <a:t> JP, Phillips D, eds. From Neurons to Neighborhoods: The Science of Early Childhood Development. Washington DC, National Academies Press; 2000. </a:t>
            </a:r>
            <a:endParaRPr lang="en-US" i="1"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13</a:t>
            </a:fld>
            <a:endParaRPr lang="en-US"/>
          </a:p>
        </p:txBody>
      </p:sp>
    </p:spTree>
    <p:extLst>
      <p:ext uri="{BB962C8B-B14F-4D97-AF65-F5344CB8AC3E}">
        <p14:creationId xmlns:p14="http://schemas.microsoft.com/office/powerpoint/2010/main" val="313354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how child</a:t>
            </a:r>
            <a:r>
              <a:rPr lang="en-US" baseline="0" dirty="0"/>
              <a:t> and family stressors can impact a child’s development. Note the impact of toxic stress and the traumatic alterations that result. You can see how individual and family stressors come through both sources of resilience and other vulnerabilities to create each level of stress on a child. Most importantly, note that only toxic stress creates traumatic alterations that create epigenetic modifications, changes in brain structure, and behavioral coping mechanisms that may, at times, be maladaptive.</a:t>
            </a:r>
            <a:endParaRPr lang="en-US" i="1" baseline="0" dirty="0"/>
          </a:p>
          <a:p>
            <a:endParaRPr lang="en-US" baseline="0" dirty="0"/>
          </a:p>
          <a:p>
            <a:r>
              <a:rPr lang="en-US" i="1" baseline="0" dirty="0"/>
              <a:t>Source: From Bright Futures: </a:t>
            </a:r>
            <a:r>
              <a:rPr lang="en-US" i="1" dirty="0"/>
              <a:t>Reproduced with permission from Garner A, </a:t>
            </a:r>
            <a:r>
              <a:rPr lang="en-US" i="1" dirty="0" err="1"/>
              <a:t>Forkey</a:t>
            </a:r>
            <a:r>
              <a:rPr lang="en-US" i="1" dirty="0"/>
              <a:t> H, </a:t>
            </a:r>
            <a:r>
              <a:rPr lang="en-US" i="1" dirty="0" err="1"/>
              <a:t>Stirling</a:t>
            </a:r>
            <a:r>
              <a:rPr lang="en-US" i="1" dirty="0"/>
              <a:t> J, </a:t>
            </a:r>
            <a:r>
              <a:rPr lang="en-US" i="1" dirty="0" err="1"/>
              <a:t>Nalven</a:t>
            </a:r>
            <a:r>
              <a:rPr lang="en-US" i="1" dirty="0"/>
              <a:t> L, Schilling S; American Academy of Pediatrics, Dave Thomas Foundation for Adoption. Helping Foster and Adoptive Families Cope With Trauma. Elk Grove Village, IL: American Academy of Pediatrics; 2015. https://www.aap.org/traumaguide. </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14</a:t>
            </a:fld>
            <a:endParaRPr lang="en-US"/>
          </a:p>
        </p:txBody>
      </p:sp>
    </p:spTree>
    <p:extLst>
      <p:ext uri="{BB962C8B-B14F-4D97-AF65-F5344CB8AC3E}">
        <p14:creationId xmlns:p14="http://schemas.microsoft.com/office/powerpoint/2010/main" val="207395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talk through some key</a:t>
            </a:r>
            <a:r>
              <a:rPr lang="en-US" baseline="0" dirty="0"/>
              <a:t> concepts of toxic stress. </a:t>
            </a:r>
          </a:p>
          <a:p>
            <a:r>
              <a:rPr lang="en-US" baseline="0" dirty="0"/>
              <a:t>First, </a:t>
            </a:r>
            <a:r>
              <a:rPr lang="en-US" dirty="0"/>
              <a:t>childhood adversity has lifelong consequences. Significant adversity in</a:t>
            </a:r>
            <a:r>
              <a:rPr lang="en-US" baseline="0" dirty="0"/>
              <a:t> childhood is strongly associated with unhealthy lifestyles and poor health decades later.</a:t>
            </a:r>
          </a:p>
          <a:p>
            <a:r>
              <a:rPr lang="en-US" baseline="0" dirty="0"/>
              <a:t>Brain architecture is built from the bottom up. Is the foundation strong or weak?</a:t>
            </a:r>
          </a:p>
          <a:p>
            <a:r>
              <a:rPr lang="en-US" baseline="0" dirty="0"/>
              <a:t>Early experiences are foundational for later health and well-being.</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15</a:t>
            </a:fld>
            <a:endParaRPr lang="en-US"/>
          </a:p>
        </p:txBody>
      </p:sp>
    </p:spTree>
    <p:extLst>
      <p:ext uri="{BB962C8B-B14F-4D97-AF65-F5344CB8AC3E}">
        <p14:creationId xmlns:p14="http://schemas.microsoft.com/office/powerpoint/2010/main" val="104660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ACE study</a:t>
            </a:r>
            <a:r>
              <a:rPr lang="en-US" baseline="0" dirty="0"/>
              <a:t> is one of the largest studies that has assessed associations between childhood maltreatment and later health and well-being.</a:t>
            </a:r>
          </a:p>
          <a:p>
            <a:r>
              <a:rPr lang="en-US" baseline="0" dirty="0"/>
              <a:t>Findings suggest that certain experiences are major risk factors for illnesses and poor quality of life.</a:t>
            </a:r>
          </a:p>
          <a:p>
            <a:endParaRPr lang="en-US" baseline="0" dirty="0"/>
          </a:p>
          <a:p>
            <a:r>
              <a:rPr lang="en-US" baseline="0" dirty="0"/>
              <a:t>Notably, this study was NOT done on an impoverished population, but an upper-middle class, college-educated population.</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16</a:t>
            </a:fld>
            <a:endParaRPr lang="en-US"/>
          </a:p>
        </p:txBody>
      </p:sp>
    </p:spTree>
    <p:extLst>
      <p:ext uri="{BB962C8B-B14F-4D97-AF65-F5344CB8AC3E}">
        <p14:creationId xmlns:p14="http://schemas.microsoft.com/office/powerpoint/2010/main" val="561142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Childhood</a:t>
            </a:r>
            <a:r>
              <a:rPr lang="en-US" baseline="0" dirty="0"/>
              <a:t> abuse, neglect, or exposure to other toxic stressors, or prolonged unremitting exposure to stress or adverse childhood experiences are common.  Almost 2/3 of participants reported at least one ACE and more than 1 in 5 reported 3 or more ACE. The short- and long-term outcomes of these childhood exposures include a multitude of health and social consequences.</a:t>
            </a:r>
          </a:p>
          <a:p>
            <a:endParaRPr lang="en-US" baseline="0" dirty="0"/>
          </a:p>
          <a:p>
            <a:r>
              <a:rPr lang="en-US" baseline="0" dirty="0"/>
              <a:t>The next session on Adverse Childhood Experiences will offer more details about this study, the impacts of adverse experiences on early brain and child development, and the efforts you can make to minimize it.</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17</a:t>
            </a:fld>
            <a:endParaRPr lang="en-US"/>
          </a:p>
        </p:txBody>
      </p:sp>
    </p:spTree>
    <p:extLst>
      <p:ext uri="{BB962C8B-B14F-4D97-AF65-F5344CB8AC3E}">
        <p14:creationId xmlns:p14="http://schemas.microsoft.com/office/powerpoint/2010/main" val="190059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Epigenetics</a:t>
            </a:r>
            <a:endParaRPr lang="en-US" dirty="0"/>
          </a:p>
          <a:p>
            <a:r>
              <a:rPr lang="en-US" dirty="0"/>
              <a:t>Which genes are turned on or off, when and where</a:t>
            </a:r>
          </a:p>
          <a:p>
            <a:r>
              <a:rPr lang="en-US" dirty="0"/>
              <a:t>Ecology or environment/experience</a:t>
            </a:r>
            <a:r>
              <a:rPr lang="en-US" baseline="0" dirty="0"/>
              <a:t> influences how the genetic blueprint is read and utilized</a:t>
            </a:r>
          </a:p>
          <a:p>
            <a:r>
              <a:rPr lang="en-US" baseline="0" dirty="0"/>
              <a:t>Ecological effects at the molecular level</a:t>
            </a:r>
          </a:p>
          <a:p>
            <a:r>
              <a:rPr lang="en-US" baseline="0" dirty="0"/>
              <a:t>Stress-induced changes in gene expression</a:t>
            </a:r>
          </a:p>
          <a:p>
            <a:pPr defTabSz="933237">
              <a:defRPr/>
            </a:pPr>
            <a:r>
              <a:rPr lang="en-US" baseline="0" dirty="0"/>
              <a:t>Through epigenetic mechanisms the early childhood ecology becomes biologically embedded, influencing how the genome functions</a:t>
            </a:r>
            <a:endParaRPr lang="en-US" dirty="0"/>
          </a:p>
          <a:p>
            <a:endParaRPr lang="en-US" dirty="0"/>
          </a:p>
          <a:p>
            <a:r>
              <a:rPr lang="en-US" i="1" dirty="0"/>
              <a:t>Note to the Trainer: consider sharing</a:t>
            </a:r>
            <a:r>
              <a:rPr lang="en-US" i="1" baseline="0" dirty="0"/>
              <a:t> Moshe </a:t>
            </a:r>
            <a:r>
              <a:rPr lang="en-US" i="1" baseline="0" dirty="0" err="1"/>
              <a:t>Szyf’s</a:t>
            </a:r>
            <a:r>
              <a:rPr lang="en-US" i="1" baseline="0" dirty="0"/>
              <a:t> Ted Talk, How Early Life Experience is Written into DNA https://</a:t>
            </a:r>
            <a:r>
              <a:rPr lang="en-US" i="1" baseline="0" dirty="0" err="1"/>
              <a:t>www.ted.com</a:t>
            </a:r>
            <a:r>
              <a:rPr lang="en-US" i="1" baseline="0" dirty="0"/>
              <a:t>/talks/</a:t>
            </a:r>
            <a:r>
              <a:rPr lang="en-US" i="1" baseline="0" dirty="0" err="1"/>
              <a:t>moshe_szyf_how_early_life_experience_is_written_into_dna</a:t>
            </a:r>
            <a:r>
              <a:rPr lang="en-US" i="1" baseline="0" dirty="0"/>
              <a:t>/</a:t>
            </a:r>
            <a:r>
              <a:rPr lang="en-US" i="1" baseline="0" dirty="0" err="1"/>
              <a:t>transcript?language</a:t>
            </a:r>
            <a:r>
              <a:rPr lang="en-US" i="1" baseline="0" dirty="0"/>
              <a:t>=</a:t>
            </a:r>
            <a:r>
              <a:rPr lang="en-US" i="1" baseline="0" dirty="0" err="1"/>
              <a:t>en</a:t>
            </a:r>
            <a:r>
              <a:rPr lang="en-US" i="1" baseline="0" dirty="0"/>
              <a:t> (16:36 minutes).This shares Michael </a:t>
            </a:r>
            <a:r>
              <a:rPr lang="en-US" i="1" baseline="0" dirty="0" err="1"/>
              <a:t>Meaney’s</a:t>
            </a:r>
            <a:r>
              <a:rPr lang="en-US" i="1" baseline="0" dirty="0"/>
              <a:t> experiment with Mice.</a:t>
            </a:r>
            <a:endParaRPr lang="en-US" i="1"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18</a:t>
            </a:fld>
            <a:endParaRPr lang="en-US"/>
          </a:p>
        </p:txBody>
      </p:sp>
    </p:spTree>
    <p:extLst>
      <p:ext uri="{BB962C8B-B14F-4D97-AF65-F5344CB8AC3E}">
        <p14:creationId xmlns:p14="http://schemas.microsoft.com/office/powerpoint/2010/main" val="124633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Michael </a:t>
            </a:r>
            <a:r>
              <a:rPr lang="en-US" dirty="0" err="1"/>
              <a:t>Kober</a:t>
            </a:r>
            <a:r>
              <a:rPr lang="en-US" dirty="0"/>
              <a:t> and colleagues’</a:t>
            </a:r>
            <a:r>
              <a:rPr lang="en-US" baseline="0" dirty="0"/>
              <a:t> research focused on a central part of epigenetics, called methylation, in which a chemical group attaches to parts of the DNA, a process that acts like a dimmer switch on gene function in response to social and physical environments. The study showed that parental stress during their child’s early years can leave an imprint on a child’s genes that can last into adolescence and may affect how genes are expressed later in life.</a:t>
            </a:r>
          </a:p>
          <a:p>
            <a:pPr defTabSz="933237">
              <a:defRPr/>
            </a:pPr>
            <a:r>
              <a:rPr lang="en-US" baseline="0" dirty="0"/>
              <a:t>Through epigenetic mechanisms the early childhood ecology becomes biologically embedded, influencing how the genome functions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19</a:t>
            </a:fld>
            <a:endParaRPr lang="en-US"/>
          </a:p>
        </p:txBody>
      </p:sp>
    </p:spTree>
    <p:extLst>
      <p:ext uri="{BB962C8B-B14F-4D97-AF65-F5344CB8AC3E}">
        <p14:creationId xmlns:p14="http://schemas.microsoft.com/office/powerpoint/2010/main" val="320177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a:t>
            </a:r>
            <a:r>
              <a:rPr lang="en-US" baseline="0" dirty="0"/>
              <a:t> presentation looks at advances in our understanding of health and disease and how early experiences and environments, especially toxic stress, affect brain development and long-term health. Recent findings as reported in the report, “Balancing Adverse Childhood Experiences (ACES) with Hope” (2017) demonstrate the critical importance of positive experiences for children and within families in shaping healthy brain development. The research shows, the critical importance of mitigating toxic stress and promoting positive, nurturing environments and relationships for young children.</a:t>
            </a:r>
          </a:p>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390E1-ADFD-4E21-812E-127A6AB947C3}"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94915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34458" y="931498"/>
            <a:ext cx="4152752" cy="3191188"/>
          </a:xfrm>
          <a:prstGeom prst="rect">
            <a:avLst/>
          </a:prstGeom>
          <a:solidFill>
            <a:srgbClr val="FFFFFF"/>
          </a:solidFill>
          <a:ln w="9525">
            <a:solidFill>
              <a:srgbClr val="000000"/>
            </a:solidFill>
            <a:miter lim="800000"/>
            <a:headEnd/>
            <a:tailEnd/>
          </a:ln>
        </p:spPr>
        <p:txBody>
          <a:bodyPr wrap="none" lIns="83748" tIns="41874" rIns="83748" bIns="41874" anchor="ctr">
            <a:prstTxWarp prst="textNoShape">
              <a:avLst/>
            </a:prstTxWarp>
          </a:bodyPr>
          <a:lstStyle/>
          <a:p>
            <a:endParaRPr lang="en-US"/>
          </a:p>
        </p:txBody>
      </p:sp>
      <p:sp>
        <p:nvSpPr>
          <p:cNvPr id="15363" name="Text Box 2"/>
          <p:cNvSpPr txBox="1">
            <a:spLocks noGrp="1" noChangeArrowheads="1"/>
          </p:cNvSpPr>
          <p:nvPr>
            <p:ph type="body"/>
          </p:nvPr>
        </p:nvSpPr>
        <p:spPr>
          <a:xfrm>
            <a:off x="1071540" y="4431227"/>
            <a:ext cx="4885759" cy="3540866"/>
          </a:xfrm>
          <a:noFill/>
          <a:ln/>
        </p:spPr>
        <p:txBody>
          <a:bodyPr/>
          <a:lstStyle/>
          <a:p>
            <a:pPr marL="78515" indent="-78515" eaLnBrk="1">
              <a:lnSpc>
                <a:spcPct val="93000"/>
              </a:lnSpc>
              <a:spcBef>
                <a:spcPct val="0"/>
              </a:spcBef>
              <a:buSzPct val="45000"/>
              <a:tabLst>
                <a:tab pos="663010" algn="l"/>
                <a:tab pos="1326021" algn="l"/>
                <a:tab pos="1989031" algn="l"/>
                <a:tab pos="2652040" algn="l"/>
                <a:tab pos="3315051" algn="l"/>
                <a:tab pos="3978061" algn="l"/>
                <a:tab pos="4641071" algn="l"/>
              </a:tabLst>
            </a:pPr>
            <a:r>
              <a:rPr lang="en-GB" dirty="0">
                <a:solidFill>
                  <a:schemeClr val="tx1"/>
                </a:solidFill>
                <a:latin typeface="+mn-lt"/>
                <a:ea typeface="msgothic" charset="0"/>
                <a:cs typeface="msgothic" charset="0"/>
              </a:rPr>
              <a:t>A study</a:t>
            </a:r>
            <a:r>
              <a:rPr lang="en-GB" baseline="0" dirty="0">
                <a:solidFill>
                  <a:schemeClr val="tx1"/>
                </a:solidFill>
                <a:latin typeface="+mn-lt"/>
                <a:ea typeface="msgothic" charset="0"/>
                <a:cs typeface="msgothic" charset="0"/>
              </a:rPr>
              <a:t> by Joan </a:t>
            </a:r>
            <a:r>
              <a:rPr lang="en-GB" baseline="0" dirty="0" err="1">
                <a:solidFill>
                  <a:schemeClr val="tx1"/>
                </a:solidFill>
                <a:latin typeface="+mn-lt"/>
                <a:ea typeface="msgothic" charset="0"/>
                <a:cs typeface="msgothic" charset="0"/>
              </a:rPr>
              <a:t>Luby</a:t>
            </a:r>
            <a:r>
              <a:rPr lang="en-GB" baseline="0" dirty="0">
                <a:solidFill>
                  <a:schemeClr val="tx1"/>
                </a:solidFill>
                <a:latin typeface="+mn-lt"/>
                <a:ea typeface="msgothic" charset="0"/>
                <a:cs typeface="msgothic" charset="0"/>
              </a:rPr>
              <a:t>  and colleagues  looked at h</a:t>
            </a:r>
            <a:r>
              <a:rPr lang="en-GB" dirty="0">
                <a:solidFill>
                  <a:schemeClr val="tx1"/>
                </a:solidFill>
                <a:latin typeface="+mn-lt"/>
                <a:ea typeface="msgothic" charset="0"/>
                <a:cs typeface="msgothic" charset="0"/>
              </a:rPr>
              <a:t>ippocampus volume by preschool depression severity and maternal support.  The findings suggest that nurturing a child early in life</a:t>
            </a:r>
            <a:r>
              <a:rPr lang="en-GB" baseline="0" dirty="0">
                <a:solidFill>
                  <a:schemeClr val="tx1"/>
                </a:solidFill>
                <a:latin typeface="+mn-lt"/>
                <a:ea typeface="msgothic" charset="0"/>
                <a:cs typeface="msgothic" charset="0"/>
              </a:rPr>
              <a:t> may help in the development of a larger hippocampus, </a:t>
            </a:r>
            <a:r>
              <a:rPr lang="en-US" baseline="0" dirty="0">
                <a:solidFill>
                  <a:schemeClr val="tx1"/>
                </a:solidFill>
                <a:latin typeface="+mn-lt"/>
                <a:ea typeface="+mn-ea"/>
                <a:cs typeface="+mn-cs"/>
              </a:rPr>
              <a:t>as indicated in </a:t>
            </a:r>
            <a:r>
              <a:rPr lang="en-US" dirty="0">
                <a:solidFill>
                  <a:schemeClr val="tx1"/>
                </a:solidFill>
                <a:latin typeface="+mn-lt"/>
              </a:rPr>
              <a:t>the Blue Box. Where the child experienced l</a:t>
            </a:r>
            <a:r>
              <a:rPr lang="en-US" baseline="0" dirty="0">
                <a:solidFill>
                  <a:schemeClr val="tx1"/>
                </a:solidFill>
                <a:latin typeface="+mn-lt"/>
              </a:rPr>
              <a:t>ow depression with high maternal support the hippocampus volume is greatest. And, the yellow box shows how high depression and low maternal support create the lowest hippocampus volume. </a:t>
            </a:r>
            <a:r>
              <a:rPr lang="en-GB" baseline="0" dirty="0">
                <a:solidFill>
                  <a:schemeClr val="tx1"/>
                </a:solidFill>
                <a:latin typeface="+mn-lt"/>
                <a:ea typeface="msgothic" charset="0"/>
                <a:cs typeface="msgothic" charset="0"/>
              </a:rPr>
              <a:t>In the study children of nurturing mothers had hippocampal volumes 10 percent larger than children whose mothers were not so nurturing.  Note how much of a difference support made even in “low severity depression” situations. Parenting matters!</a:t>
            </a:r>
            <a:br>
              <a:rPr lang="en-GB" baseline="0" dirty="0">
                <a:solidFill>
                  <a:schemeClr val="tx1"/>
                </a:solidFill>
                <a:latin typeface="+mn-lt"/>
                <a:ea typeface="msgothic" charset="0"/>
                <a:cs typeface="msgothic" charset="0"/>
              </a:rPr>
            </a:br>
            <a:br>
              <a:rPr lang="en-GB" baseline="0" dirty="0">
                <a:solidFill>
                  <a:schemeClr val="tx1"/>
                </a:solidFill>
                <a:latin typeface="+mn-lt"/>
                <a:ea typeface="msgothic" charset="0"/>
                <a:cs typeface="msgothic" charset="0"/>
              </a:rPr>
            </a:br>
            <a:r>
              <a:rPr lang="en-GB" baseline="0" dirty="0">
                <a:solidFill>
                  <a:schemeClr val="tx1"/>
                </a:solidFill>
                <a:latin typeface="+mn-lt"/>
                <a:ea typeface="msgothic" charset="0"/>
                <a:cs typeface="msgothic" charset="0"/>
              </a:rPr>
              <a:t>One of the implications of these studies is that toxic stress to an individual may have a two-generation effect via epigenetic mechanisms.</a:t>
            </a:r>
            <a:endParaRPr lang="en-GB" dirty="0">
              <a:solidFill>
                <a:schemeClr val="tx1"/>
              </a:solidFill>
              <a:latin typeface="+mn-lt"/>
              <a:ea typeface="msgothic" charset="0"/>
              <a:cs typeface="msgothic" charset="0"/>
            </a:endParaRPr>
          </a:p>
        </p:txBody>
      </p:sp>
    </p:spTree>
    <p:extLst>
      <p:ext uri="{BB962C8B-B14F-4D97-AF65-F5344CB8AC3E}">
        <p14:creationId xmlns:p14="http://schemas.microsoft.com/office/powerpoint/2010/main" val="117534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50" indent="-236550">
              <a:spcBef>
                <a:spcPct val="50000"/>
              </a:spcBef>
              <a:buFontTx/>
              <a:buChar char="•"/>
            </a:pPr>
            <a:r>
              <a:rPr lang="en-US" sz="1200" dirty="0">
                <a:solidFill>
                  <a:schemeClr val="tx1"/>
                </a:solidFill>
                <a:effectLst>
                  <a:outerShdw blurRad="38100" dist="38100" dir="2700000" algn="tl">
                    <a:srgbClr val="000000"/>
                  </a:outerShdw>
                </a:effectLst>
                <a:latin typeface="+mn-lt"/>
              </a:rPr>
              <a:t>Brain Architecture is experience-dependent </a:t>
            </a:r>
            <a:r>
              <a:rPr lang="en-US" sz="1200" b="0" dirty="0">
                <a:solidFill>
                  <a:schemeClr val="tx1"/>
                </a:solidFill>
                <a:effectLst>
                  <a:outerShdw blurRad="38100" dist="38100" dir="2700000" algn="tl">
                    <a:srgbClr val="000000"/>
                  </a:outerShdw>
                </a:effectLst>
                <a:latin typeface="+mn-lt"/>
              </a:rPr>
              <a:t>(individual connections or “synapses” and complex circuits of connections or “pathways” are both dependent upon activity) </a:t>
            </a:r>
          </a:p>
          <a:p>
            <a:pPr marL="236550" indent="-236550">
              <a:spcBef>
                <a:spcPct val="50000"/>
              </a:spcBef>
            </a:pPr>
            <a:endParaRPr lang="en-US" sz="1200" dirty="0">
              <a:solidFill>
                <a:schemeClr val="tx1"/>
              </a:solidFill>
              <a:effectLst>
                <a:outerShdw blurRad="38100" dist="38100" dir="2700000" algn="tl">
                  <a:srgbClr val="000000"/>
                </a:outerShdw>
              </a:effectLst>
              <a:latin typeface="+mn-lt"/>
            </a:endParaRPr>
          </a:p>
          <a:p>
            <a:pPr marL="236550" indent="-236550">
              <a:spcBef>
                <a:spcPct val="50000"/>
              </a:spcBef>
              <a:buFontTx/>
              <a:buChar char="•"/>
            </a:pPr>
            <a:r>
              <a:rPr lang="en-US" sz="1200" dirty="0">
                <a:solidFill>
                  <a:schemeClr val="tx1"/>
                </a:solidFill>
                <a:effectLst>
                  <a:outerShdw blurRad="38100" dist="38100" dir="2700000" algn="tl">
                    <a:srgbClr val="000000"/>
                  </a:outerShdw>
                </a:effectLst>
                <a:latin typeface="+mn-lt"/>
              </a:rPr>
              <a:t>Ecology (environment/experience) influences how brain architecture is formed and remodeled (plasticity)</a:t>
            </a:r>
          </a:p>
          <a:p>
            <a:pPr marL="236550" indent="-236550">
              <a:spcBef>
                <a:spcPct val="50000"/>
              </a:spcBef>
            </a:pPr>
            <a:endParaRPr lang="en-US" sz="1200" u="sng" dirty="0">
              <a:solidFill>
                <a:schemeClr val="tx1"/>
              </a:solidFill>
              <a:effectLst>
                <a:outerShdw blurRad="38100" dist="38100" dir="2700000" algn="tl">
                  <a:srgbClr val="000000">
                    <a:alpha val="43137"/>
                  </a:srgbClr>
                </a:outerShdw>
              </a:effectLst>
              <a:latin typeface="+mn-lt"/>
            </a:endParaRPr>
          </a:p>
          <a:p>
            <a:pPr marL="236550" indent="-236550">
              <a:spcBef>
                <a:spcPct val="50000"/>
              </a:spcBef>
              <a:buFontTx/>
              <a:buChar char="•"/>
            </a:pPr>
            <a:r>
              <a:rPr lang="en-US" sz="1200" dirty="0">
                <a:solidFill>
                  <a:schemeClr val="tx1"/>
                </a:solidFill>
                <a:effectLst>
                  <a:outerShdw blurRad="38100" dist="38100" dir="2700000" algn="tl">
                    <a:srgbClr val="000000"/>
                  </a:outerShdw>
                </a:effectLst>
                <a:latin typeface="+mn-lt"/>
              </a:rPr>
              <a:t>Diminishing cellular plasticity limits remediation</a:t>
            </a:r>
          </a:p>
          <a:p>
            <a:pPr marL="236550" indent="-236550">
              <a:spcBef>
                <a:spcPct val="50000"/>
              </a:spcBef>
              <a:buFontTx/>
              <a:buChar char="•"/>
            </a:pPr>
            <a:endParaRPr lang="en-US" sz="1200" dirty="0">
              <a:solidFill>
                <a:schemeClr val="tx1"/>
              </a:solidFill>
              <a:effectLst>
                <a:outerShdw blurRad="38100" dist="38100" dir="2700000" algn="tl">
                  <a:srgbClr val="000000"/>
                </a:outerShdw>
              </a:effectLst>
              <a:latin typeface="+mn-lt"/>
            </a:endParaRPr>
          </a:p>
          <a:p>
            <a:pPr marL="236550" indent="-236550">
              <a:spcBef>
                <a:spcPct val="50000"/>
              </a:spcBef>
              <a:buFontTx/>
              <a:buChar char="•"/>
            </a:pPr>
            <a:r>
              <a:rPr lang="en-US" sz="1200" dirty="0">
                <a:solidFill>
                  <a:schemeClr val="tx1"/>
                </a:solidFill>
                <a:effectLst>
                  <a:outerShdw blurRad="38100" dist="38100" dir="2700000" algn="tl">
                    <a:srgbClr val="000000"/>
                  </a:outerShdw>
                </a:effectLst>
                <a:latin typeface="+mn-lt"/>
              </a:rPr>
              <a:t>Early childhood adversity -&gt; vicious cycle of stress</a:t>
            </a:r>
          </a:p>
          <a:p>
            <a:pPr marL="236550" indent="-236550">
              <a:spcBef>
                <a:spcPct val="50000"/>
              </a:spcBef>
              <a:buFontTx/>
              <a:buChar char="•"/>
            </a:pPr>
            <a:endParaRPr lang="en-US" sz="1200" dirty="0">
              <a:solidFill>
                <a:schemeClr val="tx1"/>
              </a:solidFill>
              <a:effectLst>
                <a:outerShdw blurRad="38100" dist="38100" dir="2700000" algn="tl">
                  <a:srgbClr val="000000"/>
                </a:outerShdw>
              </a:effectLst>
              <a:latin typeface="+mn-lt"/>
            </a:endParaRPr>
          </a:p>
          <a:p>
            <a:pPr marL="236550" indent="-236550">
              <a:spcBef>
                <a:spcPct val="50000"/>
              </a:spcBef>
              <a:buFontTx/>
              <a:buChar char="•"/>
            </a:pPr>
            <a:r>
              <a:rPr lang="en-US" sz="1200" dirty="0">
                <a:solidFill>
                  <a:schemeClr val="tx1"/>
                </a:solidFill>
                <a:effectLst>
                  <a:outerShdw blurRad="38100" dist="38100" dir="2700000" algn="tl">
                    <a:srgbClr val="000000"/>
                  </a:outerShdw>
                </a:effectLst>
                <a:latin typeface="+mn-lt"/>
              </a:rPr>
              <a:t>Potentially permanent alterations in brain architecture and functioning</a:t>
            </a:r>
          </a:p>
          <a:p>
            <a:endParaRPr lang="en-US" b="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21</a:t>
            </a:fld>
            <a:endParaRPr lang="en-US"/>
          </a:p>
        </p:txBody>
      </p:sp>
    </p:spTree>
    <p:extLst>
      <p:ext uri="{BB962C8B-B14F-4D97-AF65-F5344CB8AC3E}">
        <p14:creationId xmlns:p14="http://schemas.microsoft.com/office/powerpoint/2010/main" val="3512656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5 principles best describe brain development:</a:t>
            </a:r>
          </a:p>
          <a:p>
            <a:pPr marL="174982" indent="-174982">
              <a:buFont typeface="Arial" charset="0"/>
              <a:buChar char="•"/>
            </a:pPr>
            <a:r>
              <a:rPr lang="en-US" dirty="0"/>
              <a:t>Experiences create the connections in the brain by changing the number of neurons and</a:t>
            </a:r>
            <a:r>
              <a:rPr lang="en-US" baseline="0" dirty="0"/>
              <a:t> neuronal connections, and the speed of neuronal connections.</a:t>
            </a:r>
          </a:p>
          <a:p>
            <a:pPr marL="174982" indent="-174982">
              <a:buFont typeface="Arial" charset="0"/>
              <a:buChar char="•"/>
            </a:pPr>
            <a:r>
              <a:rPr lang="en-US" baseline="0" dirty="0"/>
              <a:t>Synapses serve as the building blocks of neuronal pathways, then those pathways serve as the foundation for complex functions </a:t>
            </a:r>
            <a:r>
              <a:rPr lang="mr-IN" baseline="0" dirty="0"/>
              <a:t>–</a:t>
            </a:r>
            <a:r>
              <a:rPr lang="en-US" baseline="0" dirty="0"/>
              <a:t> everything builds upon each other to create cumulative growth.</a:t>
            </a:r>
          </a:p>
          <a:p>
            <a:pPr marL="174982" indent="-174982">
              <a:buFont typeface="Arial" charset="0"/>
              <a:buChar char="•"/>
            </a:pPr>
            <a:r>
              <a:rPr lang="en-US" baseline="0" dirty="0"/>
              <a:t>The brain is like a </a:t>
            </a:r>
            <a:r>
              <a:rPr lang="en-US" baseline="0" dirty="0" err="1"/>
              <a:t>spiderweb</a:t>
            </a:r>
            <a:r>
              <a:rPr lang="en-US" baseline="0" dirty="0"/>
              <a:t>, with each set of skills or deficits impact everything else in the brain’s development and growth. </a:t>
            </a:r>
          </a:p>
          <a:p>
            <a:pPr marL="174982" indent="-174982">
              <a:buFont typeface="Arial" charset="0"/>
              <a:buChar char="•"/>
            </a:pPr>
            <a:r>
              <a:rPr lang="en-US" dirty="0"/>
              <a:t>The</a:t>
            </a:r>
            <a:r>
              <a:rPr lang="en-US" baseline="0" dirty="0"/>
              <a:t> brain’s plasticity means that it is ever changing, adapting to the environment and learning rapidly during the early years. But as children grow older, the plasticity declines making learning more difficult.</a:t>
            </a:r>
          </a:p>
          <a:p>
            <a:pPr marL="174982" indent="-174982">
              <a:buFont typeface="Arial" charset="0"/>
              <a:buChar char="•"/>
            </a:pPr>
            <a:r>
              <a:rPr lang="en-US" baseline="0" dirty="0"/>
              <a:t>The structures in the brain don’t grow at the same rate, so growth occurs in different areas of the brain at different times. The brain progresses from the back to the front and parallels the developmental progression of the child. </a:t>
            </a:r>
          </a:p>
          <a:p>
            <a:pPr marL="174982" indent="-174982">
              <a:buFont typeface="Arial" charset="0"/>
              <a:buChar char="•"/>
            </a:pPr>
            <a:endParaRPr lang="en-US" baseline="0" dirty="0"/>
          </a:p>
          <a:p>
            <a:r>
              <a:rPr lang="en-US" baseline="0" dirty="0"/>
              <a:t>Think about how stress comes into play when thinking about these five principles. Given this information, when stress becomes toxic, how does the brain respond?</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22</a:t>
            </a:fld>
            <a:endParaRPr lang="en-US"/>
          </a:p>
        </p:txBody>
      </p:sp>
    </p:spTree>
    <p:extLst>
      <p:ext uri="{BB962C8B-B14F-4D97-AF65-F5344CB8AC3E}">
        <p14:creationId xmlns:p14="http://schemas.microsoft.com/office/powerpoint/2010/main" val="162227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plasticity</a:t>
            </a:r>
            <a:r>
              <a:rPr lang="en-US" baseline="0" dirty="0"/>
              <a:t> is essentially the changes in the brain that occur in response to the environment. Brain plasticity or this “rewiring” is the greatest during sensitive periods in a child’s life </a:t>
            </a:r>
            <a:r>
              <a:rPr lang="mr-IN" baseline="0" dirty="0"/>
              <a:t>–</a:t>
            </a:r>
            <a:r>
              <a:rPr lang="en-US" baseline="0" dirty="0"/>
              <a:t> the first 1,000 days are a period of great brain plasticity as we discussed in the first session. </a:t>
            </a:r>
          </a:p>
          <a:p>
            <a:endParaRPr lang="en-US" baseline="0" dirty="0"/>
          </a:p>
          <a:p>
            <a:r>
              <a:rPr lang="en-US" baseline="0" dirty="0"/>
              <a:t>There are two different types of plasticity</a:t>
            </a:r>
            <a:r>
              <a:rPr lang="mr-IN" baseline="0" dirty="0"/>
              <a:t>…</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23</a:t>
            </a:fld>
            <a:endParaRPr lang="en-US"/>
          </a:p>
        </p:txBody>
      </p:sp>
    </p:spTree>
    <p:extLst>
      <p:ext uri="{BB962C8B-B14F-4D97-AF65-F5344CB8AC3E}">
        <p14:creationId xmlns:p14="http://schemas.microsoft.com/office/powerpoint/2010/main" val="202612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connections impact a child’s executive function and can make a significant difference</a:t>
            </a:r>
            <a:r>
              <a:rPr lang="en-US" baseline="0" dirty="0"/>
              <a:t> in how children are able to take in and use information and experiences to learn and grow, as well as their ability to manage their own thinking and emotions. </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24</a:t>
            </a:fld>
            <a:endParaRPr lang="en-US"/>
          </a:p>
        </p:txBody>
      </p:sp>
    </p:spTree>
    <p:extLst>
      <p:ext uri="{BB962C8B-B14F-4D97-AF65-F5344CB8AC3E}">
        <p14:creationId xmlns:p14="http://schemas.microsoft.com/office/powerpoint/2010/main" val="64872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brain can be impaired</a:t>
            </a:r>
            <a:r>
              <a:rPr lang="en-US" baseline="0" dirty="0"/>
              <a:t> in many ways  when exposed to stressful experiences without protective buffers. Toxic stress has been shown to alter the size and neuronal architecture of the prefrontal cortex or PFC.  This leads to less abstract thought, reasoning, planning, and impulse control.  Conversely, the limbic system (the amygdala) predominates, with emotions and impulsivity becoming more prominent without a PFC to counter them.</a:t>
            </a:r>
          </a:p>
          <a:p>
            <a:r>
              <a:rPr lang="en-US" baseline="0" dirty="0"/>
              <a:t>These changes can create a weak foundation for later learning, behaviors and health.</a:t>
            </a:r>
          </a:p>
          <a:p>
            <a:endParaRPr lang="en-US" dirty="0"/>
          </a:p>
          <a:p>
            <a:r>
              <a:rPr lang="en-US" i="1" dirty="0"/>
              <a:t>Consider sharing Brain Architecture: https://</a:t>
            </a:r>
            <a:r>
              <a:rPr lang="en-US" i="1" dirty="0" err="1"/>
              <a:t>developingchild.harvard.edu</a:t>
            </a:r>
            <a:r>
              <a:rPr lang="en-US" i="1" dirty="0"/>
              <a:t>/science/key-concepts/brain-architecture/ (1:57)</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25</a:t>
            </a:fld>
            <a:endParaRPr lang="en-US"/>
          </a:p>
        </p:txBody>
      </p:sp>
    </p:spTree>
    <p:extLst>
      <p:ext uri="{BB962C8B-B14F-4D97-AF65-F5344CB8AC3E}">
        <p14:creationId xmlns:p14="http://schemas.microsoft.com/office/powerpoint/2010/main" val="277178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vicious cycle of early toxic stress creates</a:t>
            </a:r>
            <a:r>
              <a:rPr lang="en-US" baseline="0" dirty="0"/>
              <a:t> changes in brain architecture which impacts behaviors that create toxic stress. It must be broken in early childhood to make a significant difference in how children’s brains grow and develop. Remember that there are positive and tolerable forms of stress that a child experiences, and that the kinds of protective factors, particularly through positive, nurturing relationships can break the cycle of toxic stress.</a:t>
            </a:r>
          </a:p>
          <a:p>
            <a:endParaRPr lang="en-US" baseline="0" dirty="0"/>
          </a:p>
          <a:p>
            <a:r>
              <a:rPr lang="en-US" baseline="0" dirty="0"/>
              <a:t>Drs. Andrew Garner and Robert Saul also talk about a freeze or affiliate response which can occur during this cycle of early stress. They write that the freeze response is like the “deer in the headlights” response where there is no reaction, but rather muscle groups become tonic and the heart rate slows. Additionally, the affiliate response is what they call the “tend and befriend” reaction </a:t>
            </a:r>
            <a:r>
              <a:rPr lang="mr-IN" baseline="0" dirty="0"/>
              <a:t>–</a:t>
            </a:r>
            <a:r>
              <a:rPr lang="en-US" baseline="0" dirty="0"/>
              <a:t> a time when oxytocin is released to promote pro-social perceptions, thoughts, and behaviors. (Thinking Developmentally, Pg. 16)</a:t>
            </a:r>
          </a:p>
          <a:p>
            <a:endParaRPr lang="en-US" baseline="0" dirty="0"/>
          </a:p>
          <a:p>
            <a:r>
              <a:rPr lang="en-US" i="1" baseline="0" dirty="0"/>
              <a:t>Note to the trainer: consider sharing Toxic Stress: https://developingchild.harvard.edu/science/key-concepts/toxic-stress/ (1:52)</a:t>
            </a:r>
          </a:p>
          <a:p>
            <a:endParaRPr lang="en-US" i="1" baseline="0" dirty="0"/>
          </a:p>
          <a:p>
            <a:r>
              <a:rPr lang="en-US" i="1" baseline="0" dirty="0"/>
              <a:t>Source: Garner, A. and Saul, R. (2018). Thinking Developmentally. Itasca, IL: American Academy of Pediatrics.</a:t>
            </a:r>
            <a:endParaRPr lang="en-US" i="1"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26</a:t>
            </a:fld>
            <a:endParaRPr lang="en-US"/>
          </a:p>
        </p:txBody>
      </p:sp>
    </p:spTree>
    <p:extLst>
      <p:ext uri="{BB962C8B-B14F-4D97-AF65-F5344CB8AC3E}">
        <p14:creationId xmlns:p14="http://schemas.microsoft.com/office/powerpoint/2010/main" val="3350829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What can you do to </a:t>
            </a:r>
            <a:r>
              <a:rPr lang="en-US" dirty="0"/>
              <a:t>translate what we know about toxic stress</a:t>
            </a:r>
            <a:r>
              <a:rPr lang="en-US" baseline="0" dirty="0"/>
              <a:t> into practice?  There is plenty that you already do, and there is evidence for other practices that will also help. Most importantly, you can help build an environment of wellness.</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27</a:t>
            </a:fld>
            <a:endParaRPr lang="en-US"/>
          </a:p>
        </p:txBody>
      </p:sp>
    </p:spTree>
    <p:extLst>
      <p:ext uri="{BB962C8B-B14F-4D97-AF65-F5344CB8AC3E}">
        <p14:creationId xmlns:p14="http://schemas.microsoft.com/office/powerpoint/2010/main" val="330730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Remember development is a dance between nature and nurture.</a:t>
            </a:r>
            <a:r>
              <a:rPr lang="en-US" baseline="0" dirty="0"/>
              <a:t> </a:t>
            </a:r>
            <a:r>
              <a:rPr lang="en-US" dirty="0"/>
              <a:t>Apply an </a:t>
            </a:r>
            <a:r>
              <a:rPr lang="en-US" dirty="0" err="1"/>
              <a:t>ecobiodevelopmental</a:t>
            </a:r>
            <a:r>
              <a:rPr lang="en-US" dirty="0"/>
              <a:t> framework and recognize that adverse psychosocial factors (poverty, domestic violence, parental mental illness or substance use and addiction) are no less biological than lead poisoning or poor nutrition.</a:t>
            </a:r>
          </a:p>
          <a:p>
            <a:endParaRPr lang="en-US" dirty="0"/>
          </a:p>
          <a:p>
            <a:r>
              <a:rPr lang="en-US" dirty="0"/>
              <a:t>Collaborate with families and local service providers to improve the early childhood ecology, both to improve life-course trajectories and to address the biologic mediators underlying disparities in health and education. We’ll talk more about 2-generation</a:t>
            </a:r>
            <a:r>
              <a:rPr lang="en-US" baseline="0" dirty="0"/>
              <a:t> solutions in the fourth module.</a:t>
            </a:r>
          </a:p>
          <a:p>
            <a:endParaRPr lang="en-US" baseline="0" dirty="0"/>
          </a:p>
          <a:p>
            <a:r>
              <a:rPr lang="en-US" baseline="0" dirty="0"/>
              <a:t>Stay focused on the dance during the early years by regularly conducting developmental and behavioral monitoring and screening. You may already use developmental screening tools in your practice with patients or clients and their families, but make sure you integrate mental health screening and assessment tools. To find some tools that may work for you, review the following resources: </a:t>
            </a:r>
          </a:p>
          <a:p>
            <a:endParaRPr lang="en-US" baseline="0" dirty="0"/>
          </a:p>
          <a:p>
            <a:pPr marL="171450" indent="-171450">
              <a:buFont typeface="Arial" panose="020B0604020202020204" pitchFamily="34" charset="0"/>
              <a:buChar char="•"/>
            </a:pPr>
            <a:r>
              <a:rPr lang="en-US" baseline="0" dirty="0"/>
              <a:t>Mental Health Screening and Assessment Tools for Primary Care: https://www.aap.org/en-us/advocacy-and-policy/aap-health-initiatives/Mental-Health/Documents/MH_ScreeningChart.pdf </a:t>
            </a:r>
          </a:p>
          <a:p>
            <a:pPr marL="171450" indent="-171450">
              <a:buFont typeface="Arial" panose="020B0604020202020204" pitchFamily="34" charset="0"/>
              <a:buChar char="•"/>
            </a:pPr>
            <a:r>
              <a:rPr lang="en-US" baseline="0" dirty="0"/>
              <a:t>Birth to 5: Watch Me Thrive! A Primary Care Provider’s Guide for Developmental and Behavioral Screening: https://</a:t>
            </a:r>
            <a:r>
              <a:rPr lang="en-US" baseline="0" dirty="0" err="1"/>
              <a:t>www.acf.hhs.gov</a:t>
            </a:r>
            <a:r>
              <a:rPr lang="en-US" baseline="0" dirty="0"/>
              <a:t>/sites/default/files/</a:t>
            </a:r>
            <a:r>
              <a:rPr lang="en-US" baseline="0" dirty="0" err="1"/>
              <a:t>ecd</a:t>
            </a:r>
            <a:r>
              <a:rPr lang="en-US" baseline="0" dirty="0"/>
              <a:t>/pcp_screening_guide_march2014.pdf</a:t>
            </a:r>
          </a:p>
          <a:p>
            <a:pPr marL="171450" indent="-171450">
              <a:buFont typeface="Arial" panose="020B0604020202020204" pitchFamily="34" charset="0"/>
              <a:buChar char="•"/>
            </a:pPr>
            <a:r>
              <a:rPr lang="en-US" baseline="0" dirty="0"/>
              <a:t>Birth to 5: Watch Me Thrive! A Behavioral Health Provider’s Guide for Developmental and Behavioral Screening: https://www.acf.hhs.gov/sites/default/files/ecd/behavioral_health_guide_march2014.pdf</a:t>
            </a:r>
          </a:p>
          <a:p>
            <a:endParaRPr lang="en-US" baseline="0" dirty="0"/>
          </a:p>
          <a:p>
            <a:r>
              <a:rPr lang="en-US" baseline="0" dirty="0"/>
              <a:t>If your audience includes other types of professionals, visit Watch Me </a:t>
            </a:r>
            <a:r>
              <a:rPr lang="en-US" baseline="0" dirty="0" err="1"/>
              <a:t>Thrive’s</a:t>
            </a:r>
            <a:r>
              <a:rPr lang="en-US" baseline="0" dirty="0"/>
              <a:t> home page to find useful tools for them: https://</a:t>
            </a:r>
            <a:r>
              <a:rPr lang="en-US" baseline="0" dirty="0" err="1"/>
              <a:t>www.acf.hhs.gov</a:t>
            </a:r>
            <a:r>
              <a:rPr lang="en-US" baseline="0" dirty="0"/>
              <a:t>/</a:t>
            </a:r>
            <a:r>
              <a:rPr lang="en-US" baseline="0" dirty="0" err="1"/>
              <a:t>ecd</a:t>
            </a:r>
            <a:r>
              <a:rPr lang="en-US" baseline="0" dirty="0"/>
              <a:t>/child-health-development/watch-me-thrive</a:t>
            </a:r>
          </a:p>
          <a:p>
            <a:endParaRPr lang="en-US" baseline="0" dirty="0"/>
          </a:p>
          <a:p>
            <a:r>
              <a:rPr lang="en-US" i="1" baseline="0" dirty="0"/>
              <a:t>Note to trainer: either link to or have hard copies available of each of these tools so that attendees can review them.</a:t>
            </a:r>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28</a:t>
            </a:fld>
            <a:endParaRPr lang="en-US"/>
          </a:p>
        </p:txBody>
      </p:sp>
    </p:spTree>
    <p:extLst>
      <p:ext uri="{BB962C8B-B14F-4D97-AF65-F5344CB8AC3E}">
        <p14:creationId xmlns:p14="http://schemas.microsoft.com/office/powerpoint/2010/main" val="4128871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solidFill>
                  <a:schemeClr val="tx1"/>
                </a:solidFill>
                <a:latin typeface="+mn-lt"/>
              </a:rPr>
              <a:t>Brain development is cumulative in that early, simple connections and circuits form the foundation for more complex pathways and behaviors. Much like muscles, connections and circuits that are used frequently become stronger and more efficient over time (“neurons that fire together, wire together”). However, those connections and circuits that are not utilized are pruned and eliminated (“if you don’t use it, you lose it”).</a:t>
            </a:r>
            <a:endParaRPr lang="en-US" sz="1200" b="1" dirty="0">
              <a:solidFill>
                <a:schemeClr val="tx1"/>
              </a:solidFill>
              <a:latin typeface="+mn-lt"/>
            </a:endParaRPr>
          </a:p>
          <a:p>
            <a:r>
              <a:rPr lang="en-US" sz="1200" dirty="0">
                <a:solidFill>
                  <a:schemeClr val="tx1"/>
                </a:solidFill>
                <a:latin typeface="+mn-lt"/>
              </a:rPr>
              <a:t>Pediatricians and public health professionals</a:t>
            </a:r>
            <a:r>
              <a:rPr lang="en-US" sz="1200" baseline="0" dirty="0">
                <a:solidFill>
                  <a:schemeClr val="tx1"/>
                </a:solidFill>
                <a:latin typeface="+mn-lt"/>
              </a:rPr>
              <a:t> </a:t>
            </a:r>
            <a:r>
              <a:rPr lang="en-US" sz="1200" dirty="0">
                <a:solidFill>
                  <a:schemeClr val="tx1"/>
                </a:solidFill>
                <a:latin typeface="+mn-lt"/>
              </a:rPr>
              <a:t>need to assist families in recognizing and encouraging rudimentary yet foundational skills as they emerge. For</a:t>
            </a:r>
            <a:r>
              <a:rPr lang="en-US" sz="1200" baseline="0" dirty="0">
                <a:solidFill>
                  <a:schemeClr val="tx1"/>
                </a:solidFill>
                <a:latin typeface="+mn-lt"/>
              </a:rPr>
              <a:t> example, t</a:t>
            </a:r>
            <a:r>
              <a:rPr lang="en-US" sz="1200" dirty="0">
                <a:solidFill>
                  <a:schemeClr val="tx1"/>
                </a:solidFill>
                <a:latin typeface="+mn-lt"/>
              </a:rPr>
              <a:t>he social smile at 6 weeks sets the stage for cooing conversations, which in turn leads to babbling and, eventually, spoken language.</a:t>
            </a:r>
          </a:p>
          <a:p>
            <a:endParaRPr lang="en-US" sz="1200" baseline="0" dirty="0">
              <a:solidFill>
                <a:schemeClr val="tx1"/>
              </a:solidFill>
              <a:latin typeface="+mn-lt"/>
            </a:endParaRPr>
          </a:p>
          <a:p>
            <a:r>
              <a:rPr lang="en-US" sz="1200" i="1" baseline="0" dirty="0">
                <a:solidFill>
                  <a:schemeClr val="tx1"/>
                </a:solidFill>
                <a:latin typeface="+mn-lt"/>
              </a:rPr>
              <a:t>Note to the trainer: consider sharing the video “Learn the Signs. Act Early” One Doctor’s Story. https://</a:t>
            </a:r>
            <a:r>
              <a:rPr lang="en-US" sz="1200" i="1" baseline="0" dirty="0" err="1">
                <a:solidFill>
                  <a:schemeClr val="tx1"/>
                </a:solidFill>
                <a:latin typeface="+mn-lt"/>
              </a:rPr>
              <a:t>youtu.be</a:t>
            </a:r>
            <a:r>
              <a:rPr lang="en-US" sz="1200" i="1" baseline="0" dirty="0">
                <a:solidFill>
                  <a:schemeClr val="tx1"/>
                </a:solidFill>
                <a:latin typeface="+mn-lt"/>
              </a:rPr>
              <a:t>/6AZDse_c9nA</a:t>
            </a:r>
          </a:p>
          <a:p>
            <a:r>
              <a:rPr lang="en-US" sz="1200" i="1" baseline="0" dirty="0">
                <a:solidFill>
                  <a:schemeClr val="tx1"/>
                </a:solidFill>
                <a:latin typeface="+mn-lt"/>
              </a:rPr>
              <a:t>Also share these resources from Learn the Signs. Act Early:</a:t>
            </a:r>
          </a:p>
          <a:p>
            <a:pPr marL="174982" indent="-174982">
              <a:buFont typeface="Arial" charset="0"/>
              <a:buChar char="•"/>
            </a:pPr>
            <a:r>
              <a:rPr lang="en-US" sz="1200" i="1" baseline="0" dirty="0">
                <a:solidFill>
                  <a:schemeClr val="tx1"/>
                </a:solidFill>
                <a:latin typeface="+mn-lt"/>
              </a:rPr>
              <a:t>CDC’s Learn the Signs. Act Early for Healthcare Providers: https://</a:t>
            </a:r>
            <a:r>
              <a:rPr lang="en-US" sz="1200" i="1" baseline="0" dirty="0" err="1">
                <a:solidFill>
                  <a:schemeClr val="tx1"/>
                </a:solidFill>
                <a:latin typeface="+mn-lt"/>
              </a:rPr>
              <a:t>www.cdc.gov</a:t>
            </a:r>
            <a:r>
              <a:rPr lang="en-US" sz="1200" i="1" baseline="0" dirty="0">
                <a:solidFill>
                  <a:schemeClr val="tx1"/>
                </a:solidFill>
                <a:latin typeface="+mn-lt"/>
              </a:rPr>
              <a:t>/</a:t>
            </a:r>
            <a:r>
              <a:rPr lang="en-US" sz="1200" i="1" baseline="0" dirty="0" err="1">
                <a:solidFill>
                  <a:schemeClr val="tx1"/>
                </a:solidFill>
                <a:latin typeface="+mn-lt"/>
              </a:rPr>
              <a:t>ncbddd</a:t>
            </a:r>
            <a:r>
              <a:rPr lang="en-US" sz="1200" i="1" baseline="0" dirty="0">
                <a:solidFill>
                  <a:schemeClr val="tx1"/>
                </a:solidFill>
                <a:latin typeface="+mn-lt"/>
              </a:rPr>
              <a:t>/</a:t>
            </a:r>
            <a:r>
              <a:rPr lang="en-US" sz="1200" i="1" baseline="0" dirty="0" err="1">
                <a:solidFill>
                  <a:schemeClr val="tx1"/>
                </a:solidFill>
                <a:latin typeface="+mn-lt"/>
              </a:rPr>
              <a:t>actearly</a:t>
            </a:r>
            <a:r>
              <a:rPr lang="en-US" sz="1200" i="1" baseline="0" dirty="0">
                <a:solidFill>
                  <a:schemeClr val="tx1"/>
                </a:solidFill>
                <a:latin typeface="+mn-lt"/>
              </a:rPr>
              <a:t>/pdf/LTSAE_Physician_Pager-508.pdf</a:t>
            </a:r>
          </a:p>
          <a:p>
            <a:pPr marL="174982" indent="-174982">
              <a:buFont typeface="Arial" charset="0"/>
              <a:buChar char="•"/>
            </a:pPr>
            <a:r>
              <a:rPr lang="en-US" sz="1200" i="1" baseline="0" dirty="0">
                <a:solidFill>
                  <a:schemeClr val="tx1"/>
                </a:solidFill>
                <a:latin typeface="+mn-lt"/>
              </a:rPr>
              <a:t>CDC’s Free Milestone Tracker App Poster: </a:t>
            </a:r>
            <a:r>
              <a:rPr lang="en-US" sz="1200" i="1" u="sng" dirty="0">
                <a:solidFill>
                  <a:schemeClr val="tx1"/>
                </a:solidFill>
                <a:latin typeface="+mn-lt"/>
                <a:hlinkClick r:id="rId3"/>
              </a:rPr>
              <a:t>https://www.cdc.gov/ncbddd/actearly/powerpoint/Milestone-Tracker-App-Slide.pptx</a:t>
            </a:r>
            <a:r>
              <a:rPr lang="en-US" sz="1200" i="1" dirty="0">
                <a:solidFill>
                  <a:schemeClr val="tx1"/>
                </a:solidFill>
                <a:effectLst/>
                <a:latin typeface="+mn-lt"/>
              </a:rPr>
              <a:t> </a:t>
            </a:r>
          </a:p>
          <a:p>
            <a:pPr marL="174982" indent="-174982">
              <a:buFont typeface="Arial" charset="0"/>
              <a:buChar char="•"/>
            </a:pPr>
            <a:r>
              <a:rPr lang="en-US" sz="1200" i="1" baseline="0" dirty="0">
                <a:solidFill>
                  <a:schemeClr val="tx1"/>
                </a:solidFill>
                <a:effectLst/>
                <a:latin typeface="+mn-lt"/>
              </a:rPr>
              <a:t>AAP’s Tips to Promote Social-Emotional Health Among Young Children: https://</a:t>
            </a:r>
            <a:r>
              <a:rPr lang="en-US" sz="1200" i="1" baseline="0" dirty="0" err="1">
                <a:solidFill>
                  <a:schemeClr val="tx1"/>
                </a:solidFill>
                <a:effectLst/>
                <a:latin typeface="+mn-lt"/>
              </a:rPr>
              <a:t>www.aap.org</a:t>
            </a:r>
            <a:r>
              <a:rPr lang="en-US" sz="1200" i="1" baseline="0" dirty="0">
                <a:solidFill>
                  <a:schemeClr val="tx1"/>
                </a:solidFill>
                <a:effectLst/>
                <a:latin typeface="+mn-lt"/>
              </a:rPr>
              <a:t>/</a:t>
            </a:r>
            <a:r>
              <a:rPr lang="en-US" sz="1200" i="1" baseline="0" dirty="0" err="1">
                <a:solidFill>
                  <a:schemeClr val="tx1"/>
                </a:solidFill>
                <a:effectLst/>
                <a:latin typeface="+mn-lt"/>
              </a:rPr>
              <a:t>en</a:t>
            </a:r>
            <a:r>
              <a:rPr lang="en-US" sz="1200" i="1" baseline="0" dirty="0">
                <a:solidFill>
                  <a:schemeClr val="tx1"/>
                </a:solidFill>
                <a:effectLst/>
                <a:latin typeface="+mn-lt"/>
              </a:rPr>
              <a:t>-us/Documents/SE-Tips-2016.pdf</a:t>
            </a:r>
          </a:p>
          <a:p>
            <a:pPr marL="174982" indent="-174982">
              <a:buFont typeface="Arial" charset="0"/>
              <a:buChar char="•"/>
            </a:pPr>
            <a:r>
              <a:rPr lang="en-US" sz="1200" i="1" baseline="0" dirty="0">
                <a:solidFill>
                  <a:schemeClr val="tx1"/>
                </a:solidFill>
                <a:effectLst/>
                <a:latin typeface="+mn-lt"/>
              </a:rPr>
              <a:t>Early Education </a:t>
            </a:r>
            <a:r>
              <a:rPr lang="mr-IN" sz="1200" i="1" baseline="0" dirty="0">
                <a:solidFill>
                  <a:schemeClr val="tx1"/>
                </a:solidFill>
                <a:effectLst/>
                <a:latin typeface="+mn-lt"/>
              </a:rPr>
              <a:t>–</a:t>
            </a:r>
            <a:r>
              <a:rPr lang="en-US" sz="1200" i="1" baseline="0" dirty="0">
                <a:solidFill>
                  <a:schemeClr val="tx1"/>
                </a:solidFill>
                <a:effectLst/>
                <a:latin typeface="+mn-lt"/>
              </a:rPr>
              <a:t> The 5 R’s: https://</a:t>
            </a:r>
            <a:r>
              <a:rPr lang="en-US" sz="1200" i="1" baseline="0" dirty="0" err="1">
                <a:solidFill>
                  <a:schemeClr val="tx1"/>
                </a:solidFill>
                <a:effectLst/>
                <a:latin typeface="+mn-lt"/>
              </a:rPr>
              <a:t>www.aap.org</a:t>
            </a:r>
            <a:r>
              <a:rPr lang="en-US" sz="1200" i="1" baseline="0" dirty="0">
                <a:solidFill>
                  <a:schemeClr val="tx1"/>
                </a:solidFill>
                <a:effectLst/>
                <a:latin typeface="+mn-lt"/>
              </a:rPr>
              <a:t>/</a:t>
            </a:r>
            <a:r>
              <a:rPr lang="en-US" sz="1200" i="1" baseline="0" dirty="0" err="1">
                <a:solidFill>
                  <a:schemeClr val="tx1"/>
                </a:solidFill>
                <a:effectLst/>
                <a:latin typeface="+mn-lt"/>
              </a:rPr>
              <a:t>en</a:t>
            </a:r>
            <a:r>
              <a:rPr lang="en-US" sz="1200" i="1" baseline="0" dirty="0">
                <a:solidFill>
                  <a:schemeClr val="tx1"/>
                </a:solidFill>
                <a:effectLst/>
                <a:latin typeface="+mn-lt"/>
              </a:rPr>
              <a:t>-us/advocacy-and-policy/</a:t>
            </a:r>
            <a:r>
              <a:rPr lang="en-US" sz="1200" i="1" baseline="0" dirty="0" err="1">
                <a:solidFill>
                  <a:schemeClr val="tx1"/>
                </a:solidFill>
                <a:effectLst/>
                <a:latin typeface="+mn-lt"/>
              </a:rPr>
              <a:t>aap</a:t>
            </a:r>
            <a:r>
              <a:rPr lang="en-US" sz="1200" i="1" baseline="0" dirty="0">
                <a:solidFill>
                  <a:schemeClr val="tx1"/>
                </a:solidFill>
                <a:effectLst/>
                <a:latin typeface="+mn-lt"/>
              </a:rPr>
              <a:t>-health-initiatives/EBCD/Pages/</a:t>
            </a:r>
            <a:r>
              <a:rPr lang="en-US" sz="1200" i="1" baseline="0" dirty="0" err="1">
                <a:solidFill>
                  <a:schemeClr val="tx1"/>
                </a:solidFill>
                <a:effectLst/>
                <a:latin typeface="+mn-lt"/>
              </a:rPr>
              <a:t>Five.aspx</a:t>
            </a:r>
            <a:endParaRPr lang="en-US" sz="1200" i="1" baseline="0" dirty="0">
              <a:solidFill>
                <a:schemeClr val="tx1"/>
              </a:solidFill>
              <a:effectLst/>
              <a:latin typeface="+mn-lt"/>
            </a:endParaRPr>
          </a:p>
          <a:p>
            <a:endParaRPr lang="en-US" sz="1200" i="1" baseline="0" dirty="0">
              <a:solidFill>
                <a:schemeClr val="tx1"/>
              </a:solidFill>
              <a:effectLst/>
              <a:latin typeface="+mn-lt"/>
            </a:endParaRPr>
          </a:p>
          <a:p>
            <a:r>
              <a:rPr lang="en-US" sz="1200" i="1" baseline="0" dirty="0">
                <a:solidFill>
                  <a:schemeClr val="tx1"/>
                </a:solidFill>
                <a:effectLst/>
                <a:latin typeface="+mn-lt"/>
              </a:rPr>
              <a:t>Also consider reviewing the following research: </a:t>
            </a:r>
          </a:p>
          <a:p>
            <a:pPr marL="174982" indent="-174982">
              <a:buFont typeface="Arial" charset="0"/>
              <a:buChar char="•"/>
            </a:pPr>
            <a:r>
              <a:rPr lang="en-US" sz="1200" i="1" baseline="0" dirty="0">
                <a:solidFill>
                  <a:schemeClr val="tx1"/>
                </a:solidFill>
                <a:latin typeface="+mn-lt"/>
              </a:rPr>
              <a:t>Mendelsohn, A., </a:t>
            </a:r>
            <a:r>
              <a:rPr lang="en-US" sz="1200" i="1" baseline="0" dirty="0" err="1">
                <a:solidFill>
                  <a:schemeClr val="tx1"/>
                </a:solidFill>
                <a:latin typeface="+mn-lt"/>
              </a:rPr>
              <a:t>Brockmeyer</a:t>
            </a:r>
            <a:r>
              <a:rPr lang="en-US" sz="1200" i="1" baseline="0" dirty="0">
                <a:solidFill>
                  <a:schemeClr val="tx1"/>
                </a:solidFill>
                <a:latin typeface="+mn-lt"/>
              </a:rPr>
              <a:t> Cates, C., </a:t>
            </a:r>
            <a:r>
              <a:rPr lang="en-US" sz="1200" i="1" baseline="0" dirty="0" err="1">
                <a:solidFill>
                  <a:schemeClr val="tx1"/>
                </a:solidFill>
                <a:latin typeface="+mn-lt"/>
              </a:rPr>
              <a:t>Weisleder</a:t>
            </a:r>
            <a:r>
              <a:rPr lang="en-US" sz="1200" i="1" baseline="0" dirty="0">
                <a:solidFill>
                  <a:schemeClr val="tx1"/>
                </a:solidFill>
                <a:latin typeface="+mn-lt"/>
              </a:rPr>
              <a:t>, A., </a:t>
            </a:r>
            <a:r>
              <a:rPr lang="en-US" sz="1200" i="1" baseline="0" dirty="0" err="1">
                <a:solidFill>
                  <a:schemeClr val="tx1"/>
                </a:solidFill>
                <a:latin typeface="+mn-lt"/>
              </a:rPr>
              <a:t>Berkule</a:t>
            </a:r>
            <a:r>
              <a:rPr lang="en-US" sz="1200" i="1" baseline="0" dirty="0">
                <a:solidFill>
                  <a:schemeClr val="tx1"/>
                </a:solidFill>
                <a:latin typeface="+mn-lt"/>
              </a:rPr>
              <a:t> Johnson, S., </a:t>
            </a:r>
            <a:r>
              <a:rPr lang="en-US" sz="1200" i="1" baseline="0" dirty="0" err="1">
                <a:solidFill>
                  <a:schemeClr val="tx1"/>
                </a:solidFill>
                <a:latin typeface="+mn-lt"/>
              </a:rPr>
              <a:t>Seery</a:t>
            </a:r>
            <a:r>
              <a:rPr lang="en-US" sz="1200" i="1" baseline="0" dirty="0">
                <a:solidFill>
                  <a:schemeClr val="tx1"/>
                </a:solidFill>
                <a:latin typeface="+mn-lt"/>
              </a:rPr>
              <a:t>, A., Canfield, C., Huberman, H., and Dreyer, B. (2018). Reading Aloud, Play, and Social-Emotional Development. Pediatrics. 141(5) Retrieved from: http://</a:t>
            </a:r>
            <a:r>
              <a:rPr lang="en-US" sz="1200" i="1" baseline="0" dirty="0" err="1">
                <a:solidFill>
                  <a:schemeClr val="tx1"/>
                </a:solidFill>
                <a:latin typeface="+mn-lt"/>
              </a:rPr>
              <a:t>pediatrics.aappublications.org</a:t>
            </a:r>
            <a:r>
              <a:rPr lang="en-US" sz="1200" i="1" baseline="0" dirty="0">
                <a:solidFill>
                  <a:schemeClr val="tx1"/>
                </a:solidFill>
                <a:latin typeface="+mn-lt"/>
              </a:rPr>
              <a:t>/content/pediatrics/141/5/e20173393.full.pdf</a:t>
            </a:r>
          </a:p>
          <a:p>
            <a:pPr marL="174982" indent="-174982">
              <a:buFont typeface="Arial" charset="0"/>
              <a:buChar char="•"/>
            </a:pPr>
            <a:r>
              <a:rPr lang="en-US" sz="1200" i="1" baseline="0" dirty="0">
                <a:solidFill>
                  <a:schemeClr val="tx1"/>
                </a:solidFill>
                <a:latin typeface="+mn-lt"/>
              </a:rPr>
              <a:t>Hutton, J., Horowitz-Kraus, T., Mendelsohn, A., DeWitt, T., Holland, S. (2015). Home Reading Environment and Brain Activation in Children Listening to Stories. Pediatrics. 136(3) Retrieved from http://</a:t>
            </a:r>
            <a:r>
              <a:rPr lang="en-US" sz="1200" i="1" baseline="0" dirty="0" err="1">
                <a:solidFill>
                  <a:schemeClr val="tx1"/>
                </a:solidFill>
                <a:latin typeface="+mn-lt"/>
              </a:rPr>
              <a:t>pediatrics.aappublications.org</a:t>
            </a:r>
            <a:r>
              <a:rPr lang="en-US" sz="1200" i="1" baseline="0" dirty="0">
                <a:solidFill>
                  <a:schemeClr val="tx1"/>
                </a:solidFill>
                <a:latin typeface="+mn-lt"/>
              </a:rPr>
              <a:t>/content/136/3/466</a:t>
            </a:r>
          </a:p>
          <a:p>
            <a:pPr marL="174982" indent="-174982">
              <a:buFont typeface="Arial" charset="0"/>
              <a:buChar char="•"/>
            </a:pPr>
            <a:r>
              <a:rPr lang="en-US" sz="1200" i="1" baseline="0" dirty="0">
                <a:solidFill>
                  <a:schemeClr val="tx1"/>
                </a:solidFill>
                <a:latin typeface="+mn-lt"/>
              </a:rPr>
              <a:t>Scharf, R. (2016) School Readiness. Pediatrics in Review. 37(11). Retrieved from http://</a:t>
            </a:r>
            <a:r>
              <a:rPr lang="en-US" sz="1200" i="1" baseline="0" dirty="0" err="1">
                <a:solidFill>
                  <a:schemeClr val="tx1"/>
                </a:solidFill>
                <a:latin typeface="+mn-lt"/>
              </a:rPr>
              <a:t>pedsinreview.aappublications.org</a:t>
            </a:r>
            <a:r>
              <a:rPr lang="en-US" sz="1200" i="1" baseline="0" dirty="0">
                <a:solidFill>
                  <a:schemeClr val="tx1"/>
                </a:solidFill>
                <a:latin typeface="+mn-lt"/>
              </a:rPr>
              <a:t>/content/37/11/501?sso=1&amp;sso_redirect_count=1&amp;nfstatus=401&amp;nftoken=00000000-0000-0000-0000-000000000000&amp;nfstatusdescription=ERROR%3a+No+local+token</a:t>
            </a:r>
          </a:p>
          <a:p>
            <a:endParaRPr lang="en-US" i="1" baseline="0" dirty="0"/>
          </a:p>
          <a:p>
            <a:endParaRPr lang="en-US" i="1"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29</a:t>
            </a:fld>
            <a:endParaRPr lang="en-US"/>
          </a:p>
        </p:txBody>
      </p:sp>
    </p:spTree>
    <p:extLst>
      <p:ext uri="{BB962C8B-B14F-4D97-AF65-F5344CB8AC3E}">
        <p14:creationId xmlns:p14="http://schemas.microsoft.com/office/powerpoint/2010/main" val="138236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Environment matters because stress</a:t>
            </a:r>
            <a:r>
              <a:rPr lang="en-US" baseline="0" dirty="0"/>
              <a:t> in the environment can change the brain. Although all stress is not necessarily a bad thing, toxic stress that is excessive or unremitting can interfere with healthy brain development.  An environment where stress is toxic has the potential to make permanent changes in:</a:t>
            </a:r>
          </a:p>
          <a:p>
            <a:r>
              <a:rPr lang="en-US" baseline="0" dirty="0"/>
              <a:t>Gene expression (</a:t>
            </a:r>
            <a:r>
              <a:rPr lang="en-US" baseline="0" dirty="0" err="1"/>
              <a:t>epigenetics</a:t>
            </a:r>
            <a:r>
              <a:rPr lang="en-US" baseline="0" dirty="0"/>
              <a:t>)</a:t>
            </a:r>
          </a:p>
          <a:p>
            <a:r>
              <a:rPr lang="en-US" baseline="0" dirty="0"/>
              <a:t>Brain development or neuroscience</a:t>
            </a:r>
          </a:p>
          <a:p>
            <a:r>
              <a:rPr lang="en-US" baseline="0" dirty="0"/>
              <a:t>And behavior or </a:t>
            </a:r>
            <a:r>
              <a:rPr lang="en-US" baseline="0" dirty="0" err="1"/>
              <a:t>allostatis</a:t>
            </a:r>
            <a:endParaRPr lang="en-US" baseline="0" dirty="0"/>
          </a:p>
          <a:p>
            <a:endParaRPr lang="en-US" baseline="0" dirty="0"/>
          </a:p>
          <a:p>
            <a:r>
              <a:rPr lang="en-US" i="1" baseline="0" dirty="0"/>
              <a:t>Note to the trainer: Consider sharing the video: Brain Builders: </a:t>
            </a:r>
            <a:r>
              <a:rPr lang="en-US" i="1" u="sng" dirty="0">
                <a:hlinkClick r:id="rId3"/>
              </a:rPr>
              <a:t>https://www.youtube.com/watch?v=OQTfmnYB7I0</a:t>
            </a:r>
            <a:r>
              <a:rPr lang="en-US" i="1" dirty="0"/>
              <a:t>  (3:19)</a:t>
            </a:r>
            <a:endParaRPr lang="en-US" i="1" baseline="0" dirty="0"/>
          </a:p>
          <a:p>
            <a:endParaRPr lang="en-US" i="1"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3</a:t>
            </a:fld>
            <a:endParaRPr lang="en-US"/>
          </a:p>
        </p:txBody>
      </p:sp>
    </p:spTree>
    <p:extLst>
      <p:ext uri="{BB962C8B-B14F-4D97-AF65-F5344CB8AC3E}">
        <p14:creationId xmlns:p14="http://schemas.microsoft.com/office/powerpoint/2010/main" val="63865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is a great example of a resource from the American Academy of Pediatrics on strategies you can use to promote early brain and child development during the first 1,000 days of a child’s life. This tool offers you concreate strategies by age and kind of support you can give. </a:t>
            </a:r>
          </a:p>
          <a:p>
            <a:endParaRPr lang="en-US" baseline="0" dirty="0"/>
          </a:p>
          <a:p>
            <a:r>
              <a:rPr lang="en-US" i="1" baseline="0" dirty="0"/>
              <a:t>Note to the trainer: consider handing out: https://</a:t>
            </a:r>
            <a:r>
              <a:rPr lang="en-US" i="1" baseline="0" dirty="0" err="1"/>
              <a:t>www.aap.org</a:t>
            </a:r>
            <a:r>
              <a:rPr lang="en-US" i="1" baseline="0" dirty="0"/>
              <a:t>/</a:t>
            </a:r>
            <a:r>
              <a:rPr lang="en-US" i="1" baseline="0" dirty="0" err="1"/>
              <a:t>en</a:t>
            </a:r>
            <a:r>
              <a:rPr lang="en-US" i="1" baseline="0" dirty="0"/>
              <a:t>-us/advocacy-and-policy/</a:t>
            </a:r>
            <a:r>
              <a:rPr lang="en-US" i="1" baseline="0" dirty="0" err="1"/>
              <a:t>aap</a:t>
            </a:r>
            <a:r>
              <a:rPr lang="en-US" i="1" baseline="0" dirty="0"/>
              <a:t>-health-initiatives/EBCD/Documents/</a:t>
            </a:r>
            <a:r>
              <a:rPr lang="en-US" i="1" baseline="0" dirty="0" err="1"/>
              <a:t>EBCD_Well_Child_Grid.pdf</a:t>
            </a:r>
            <a:endParaRPr lang="en-US" i="1"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30</a:t>
            </a:fld>
            <a:endParaRPr lang="en-US"/>
          </a:p>
        </p:txBody>
      </p:sp>
    </p:spTree>
    <p:extLst>
      <p:ext uri="{BB962C8B-B14F-4D97-AF65-F5344CB8AC3E}">
        <p14:creationId xmlns:p14="http://schemas.microsoft.com/office/powerpoint/2010/main" val="1929228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spcBef>
                <a:spcPct val="0"/>
              </a:spcBef>
              <a:defRPr/>
            </a:pPr>
            <a:r>
              <a:rPr lang="en-US" i="1" baseline="0" dirty="0"/>
              <a:t>Note to the trainer: This slide is animated so you will want to be sure to click on the slide at the appropriate intervals to reveal the animations.</a:t>
            </a:r>
            <a:endParaRPr lang="en-US" i="1" dirty="0"/>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graphic is known as the Life Course model which was developed by Neal </a:t>
            </a:r>
            <a:r>
              <a:rPr kumimoji="0" lang="en-US" sz="1200" b="0" i="0" u="none" strike="noStrike" kern="1200" cap="none" spc="0" normalizeH="0" baseline="0" noProof="0" dirty="0" err="1">
                <a:ln>
                  <a:noFill/>
                </a:ln>
                <a:solidFill>
                  <a:prstClr val="black"/>
                </a:solidFill>
                <a:effectLst/>
                <a:uLnTx/>
                <a:uFillTx/>
                <a:latin typeface="+mn-lt"/>
                <a:ea typeface="+mn-ea"/>
                <a:cs typeface="+mn-cs"/>
              </a:rPr>
              <a:t>Halfon</a:t>
            </a:r>
            <a:r>
              <a:rPr kumimoji="0" lang="en-US" sz="1200" b="0" i="0" u="none" strike="noStrike" kern="1200" cap="none" spc="0" normalizeH="0" baseline="0" noProof="0" dirty="0">
                <a:ln>
                  <a:noFill/>
                </a:ln>
                <a:solidFill>
                  <a:prstClr val="black"/>
                </a:solidFill>
                <a:effectLst/>
                <a:uLnTx/>
                <a:uFillTx/>
                <a:latin typeface="+mn-lt"/>
                <a:ea typeface="+mn-ea"/>
                <a:cs typeface="+mn-cs"/>
              </a:rPr>
              <a:t>, MD, MPH, who leads the Life Course Research Network. This slide demonstrates some of the things that can be done to improve developmental trajectories through age 5. Remember that adversity will push down upon ALL these curves, so we can’t ignore the child who is currently “doing well”.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t>
            </a:r>
            <a:r>
              <a:rPr kumimoji="0" lang="en-US" sz="1200" b="0" i="1" u="none" strike="noStrike" kern="1200" cap="none" spc="0" normalizeH="0" baseline="0" noProof="0" dirty="0">
                <a:ln>
                  <a:noFill/>
                </a:ln>
                <a:solidFill>
                  <a:prstClr val="black"/>
                </a:solidFill>
                <a:effectLst/>
                <a:uLnTx/>
                <a:uFillTx/>
                <a:latin typeface="+mn-lt"/>
                <a:ea typeface="+mn-ea"/>
                <a:cs typeface="+mn-cs"/>
              </a:rPr>
              <a:t>Thinking Developmentally, </a:t>
            </a:r>
            <a:r>
              <a:rPr kumimoji="0" lang="en-US" sz="1200" b="0" i="0" u="none" strike="noStrike" kern="1200" cap="none" spc="0" normalizeH="0" baseline="0" noProof="0" dirty="0">
                <a:ln>
                  <a:noFill/>
                </a:ln>
                <a:solidFill>
                  <a:prstClr val="black"/>
                </a:solidFill>
                <a:effectLst/>
                <a:uLnTx/>
                <a:uFillTx/>
                <a:latin typeface="+mn-lt"/>
                <a:ea typeface="+mn-ea"/>
                <a:cs typeface="+mn-cs"/>
              </a:rPr>
              <a:t>Drs. Andrew Garner and Robert Saul explain that affiliative childhood experiences, these arrows pushing upward, have been associated with lifelong outcomes as these children become adults.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in particular that each of these activities connect to protective factors that support positive relationships </a:t>
            </a:r>
            <a:r>
              <a:rPr kumimoji="0" lang="mr-IN"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parent responsiveness, reading to children, language simulation, appropriate discipline are all related to the connection between a child and their family. High quality early childhood education/child care and preschool, health services, anticipatory guidance, home visiting, specialized services are about the relationships or connections available to a family within their community. Making connections for families to these important services increases their ability to support their child and diminish the negative impacts of stress in their lives.</a:t>
            </a:r>
          </a:p>
          <a:p>
            <a:pPr>
              <a:spcBef>
                <a:spcPct val="0"/>
              </a:spcBef>
            </a:pPr>
            <a:endParaRPr lang="en-US" baseline="0" dirty="0"/>
          </a:p>
          <a:p>
            <a:pPr>
              <a:spcBef>
                <a:spcPct val="0"/>
              </a:spcBef>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31</a:t>
            </a:fld>
            <a:endParaRPr lang="en-US"/>
          </a:p>
        </p:txBody>
      </p:sp>
    </p:spTree>
    <p:extLst>
      <p:ext uri="{BB962C8B-B14F-4D97-AF65-F5344CB8AC3E}">
        <p14:creationId xmlns:p14="http://schemas.microsoft.com/office/powerpoint/2010/main" val="1976715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Brain plasticity declines with age. Plasticity, or the ability of the brain to rewire itself in response to changes in the environment, is waning by the time children begin kindergarten.</a:t>
            </a:r>
            <a:br>
              <a:rPr lang="en-US" dirty="0"/>
            </a:br>
            <a:endParaRPr lang="en-US" b="1" dirty="0"/>
          </a:p>
          <a:p>
            <a:r>
              <a:rPr lang="en-US" dirty="0"/>
              <a:t>Pediatricians and public health professionals should</a:t>
            </a:r>
            <a:r>
              <a:rPr lang="en-US" baseline="0" dirty="0"/>
              <a:t> </a:t>
            </a:r>
            <a:r>
              <a:rPr lang="en-US" dirty="0"/>
              <a:t>work with families and early educators to ensure that the brain’s wiring is right the first time. Remediation, while possible, is much more difficult.</a:t>
            </a:r>
          </a:p>
          <a:p>
            <a:r>
              <a:rPr lang="en-US" dirty="0"/>
              <a:t>Pediatricians and public health professionals</a:t>
            </a:r>
            <a:r>
              <a:rPr lang="en-US" baseline="0" dirty="0"/>
              <a:t> share with</a:t>
            </a:r>
            <a:r>
              <a:rPr lang="en-US" dirty="0"/>
              <a:t> families that children are biologically predisposed to more physiologic stress, and that the critical brain structures that modulate this stress mature later. Young children need safe, stable, and nurturing relationships to assist them in regulating their stress.</a:t>
            </a:r>
            <a:br>
              <a:rPr lang="en-US" dirty="0"/>
            </a:br>
            <a:br>
              <a:rPr lang="en-US" dirty="0"/>
            </a:br>
            <a:r>
              <a:rPr lang="en-US" dirty="0"/>
              <a:t>Pediatricians and public health professionals promote a public health approach to address toxic stress, including 1) “common messaging” to prevent or minimize toxic stress, 2) screening families and children for common precipitants of toxic stress (poverty, domestic violence, parental mental illness or substance use and addiction), and 3) collaborating with local resources to address the consequences of toxic stress.</a:t>
            </a:r>
            <a:endParaRPr lang="en-US" baseline="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32</a:t>
            </a:fld>
            <a:endParaRPr lang="en-US"/>
          </a:p>
        </p:txBody>
      </p:sp>
    </p:spTree>
    <p:extLst>
      <p:ext uri="{BB962C8B-B14F-4D97-AF65-F5344CB8AC3E}">
        <p14:creationId xmlns:p14="http://schemas.microsoft.com/office/powerpoint/2010/main" val="2553280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FF3042-2655-40EC-9B7C-5BD38B85C31C}" type="slidenum">
              <a:rPr lang="en-US"/>
              <a:pPr>
                <a:defRPr/>
              </a:pPr>
              <a:t>33</a:t>
            </a:fld>
            <a:endParaRPr lang="en-US"/>
          </a:p>
        </p:txBody>
      </p:sp>
    </p:spTree>
    <p:extLst>
      <p:ext uri="{BB962C8B-B14F-4D97-AF65-F5344CB8AC3E}">
        <p14:creationId xmlns:p14="http://schemas.microsoft.com/office/powerpoint/2010/main" val="351050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A8AE79-7150-4E1F-88D3-38D016819E26}" type="slidenum">
              <a:rPr lang="en-US" smtClean="0"/>
              <a:pPr/>
              <a:t>34</a:t>
            </a:fld>
            <a:endParaRPr lang="en-US"/>
          </a:p>
        </p:txBody>
      </p:sp>
    </p:spTree>
    <p:extLst>
      <p:ext uri="{BB962C8B-B14F-4D97-AF65-F5344CB8AC3E}">
        <p14:creationId xmlns:p14="http://schemas.microsoft.com/office/powerpoint/2010/main" val="132702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The interaction between nurture and nature make the importance of positive intervention even more critical during the period from pregnancy through the first few years of life. It is during this time that emphasis on improved health and well-being can have the most impact on brain development and, consequentially, a child’s behavior. </a:t>
            </a:r>
          </a:p>
          <a:p>
            <a:pPr defTabSz="933237">
              <a:defRPr/>
            </a:pPr>
            <a:endParaRPr lang="en-US" dirty="0"/>
          </a:p>
          <a:p>
            <a:pPr defTabSz="933237">
              <a:defRPr/>
            </a:pPr>
            <a:r>
              <a:rPr lang="en-US" dirty="0"/>
              <a:t>Examples from Bright Futures, 4</a:t>
            </a:r>
            <a:r>
              <a:rPr lang="en-US" baseline="30000" dirty="0"/>
              <a:t>th</a:t>
            </a:r>
            <a:r>
              <a:rPr lang="en-US" dirty="0"/>
              <a:t> Edition include:</a:t>
            </a:r>
          </a:p>
          <a:p>
            <a:pPr marL="174982" indent="-174982">
              <a:buFont typeface="Arial" charset="0"/>
              <a:buChar char="•"/>
            </a:pPr>
            <a:r>
              <a:rPr lang="en-US" dirty="0"/>
              <a:t>Supporting the nutrition and health of women before and during pregnancy</a:t>
            </a:r>
          </a:p>
          <a:p>
            <a:pPr marL="174982" indent="-174982">
              <a:buFont typeface="Arial" charset="0"/>
              <a:buChar char="•"/>
            </a:pPr>
            <a:r>
              <a:rPr lang="en-US" dirty="0"/>
              <a:t>Promoting positive parenting skills </a:t>
            </a:r>
          </a:p>
          <a:p>
            <a:pPr marL="174982" indent="-174982">
              <a:buFont typeface="Arial" charset="0"/>
              <a:buChar char="•"/>
            </a:pPr>
            <a:r>
              <a:rPr lang="en-US" dirty="0"/>
              <a:t>Ensuring families have access to critical health, education, and social services</a:t>
            </a:r>
          </a:p>
          <a:p>
            <a:pPr marL="174982" indent="-174982">
              <a:buFont typeface="Arial" charset="0"/>
              <a:buChar char="•"/>
            </a:pPr>
            <a:r>
              <a:rPr lang="en-US" dirty="0"/>
              <a:t>Focusing on protective factors to instill resiliency</a:t>
            </a:r>
          </a:p>
          <a:p>
            <a:pPr marL="174982" indent="-174982">
              <a:buFont typeface="Arial" charset="0"/>
              <a:buChar char="•"/>
            </a:pPr>
            <a:endParaRPr lang="en-US" dirty="0"/>
          </a:p>
          <a:p>
            <a:r>
              <a:rPr lang="en-US" dirty="0"/>
              <a:t>Simple interactions between caregivers and children can make significant impact on brain development. </a:t>
            </a:r>
          </a:p>
          <a:p>
            <a:endParaRPr lang="en-US" i="1" dirty="0"/>
          </a:p>
          <a:p>
            <a:r>
              <a:rPr lang="en-US" i="1" dirty="0"/>
              <a:t>Note to the trainer: Consider showing the Still Face Experiment by Dr. Edward </a:t>
            </a:r>
            <a:r>
              <a:rPr lang="en-US" i="1" dirty="0" err="1"/>
              <a:t>Tronick</a:t>
            </a:r>
            <a:r>
              <a:rPr lang="en-US" i="1" dirty="0"/>
              <a:t>: </a:t>
            </a:r>
            <a:r>
              <a:rPr lang="en-US" i="1" u="sng" dirty="0">
                <a:hlinkClick r:id="rId3"/>
              </a:rPr>
              <a:t>https://www.youtube.com/watch?v=apzXGEbZht0</a:t>
            </a:r>
            <a:r>
              <a:rPr lang="en-US" i="1" dirty="0">
                <a:effectLst/>
              </a:rPr>
              <a:t>  and discussing the impact of relationships from birth.</a:t>
            </a:r>
            <a:endParaRPr lang="en-US" i="1"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4</a:t>
            </a:fld>
            <a:endParaRPr lang="en-US"/>
          </a:p>
        </p:txBody>
      </p:sp>
    </p:spTree>
    <p:extLst>
      <p:ext uri="{BB962C8B-B14F-4D97-AF65-F5344CB8AC3E}">
        <p14:creationId xmlns:p14="http://schemas.microsoft.com/office/powerpoint/2010/main" val="1781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sz="1200" dirty="0">
                <a:solidFill>
                  <a:schemeClr val="tx1"/>
                </a:solidFill>
                <a:latin typeface="+mn-lt"/>
              </a:rPr>
              <a:t>The diagram on</a:t>
            </a:r>
            <a:r>
              <a:rPr lang="en-US" sz="1200" baseline="0" dirty="0">
                <a:solidFill>
                  <a:schemeClr val="tx1"/>
                </a:solidFill>
                <a:latin typeface="+mn-lt"/>
              </a:rPr>
              <a:t> the last slide showed an</a:t>
            </a:r>
            <a:r>
              <a:rPr lang="en-US" sz="1200" dirty="0">
                <a:solidFill>
                  <a:schemeClr val="tx1"/>
                </a:solidFill>
                <a:latin typeface="+mn-lt"/>
              </a:rPr>
              <a:t> </a:t>
            </a:r>
            <a:r>
              <a:rPr lang="en-US" sz="1200" dirty="0" err="1">
                <a:solidFill>
                  <a:schemeClr val="tx1"/>
                </a:solidFill>
                <a:latin typeface="+mn-lt"/>
              </a:rPr>
              <a:t>ecobiodevelopmental</a:t>
            </a:r>
            <a:r>
              <a:rPr lang="en-US" sz="1200" dirty="0">
                <a:solidFill>
                  <a:schemeClr val="tx1"/>
                </a:solidFill>
                <a:latin typeface="+mn-lt"/>
              </a:rPr>
              <a:t> (EBD) framework for looking at toxic stress and its role in brain development</a:t>
            </a:r>
          </a:p>
          <a:p>
            <a:r>
              <a:rPr lang="en-US" sz="1200" dirty="0">
                <a:solidFill>
                  <a:schemeClr val="tx1"/>
                </a:solidFill>
                <a:latin typeface="+mn-lt"/>
              </a:rPr>
              <a:t>EBD is grounded in</a:t>
            </a:r>
            <a:r>
              <a:rPr lang="en-US" sz="1200" b="1" dirty="0">
                <a:solidFill>
                  <a:schemeClr val="tx1"/>
                </a:solidFill>
                <a:effectLst>
                  <a:outerShdw blurRad="38100" dist="38100" dir="2700000" algn="tl">
                    <a:srgbClr val="000000"/>
                  </a:outerShdw>
                </a:effectLst>
                <a:latin typeface="+mn-lt"/>
              </a:rPr>
              <a:t> developmental science</a:t>
            </a:r>
            <a:r>
              <a:rPr lang="en-US" sz="1200" dirty="0">
                <a:solidFill>
                  <a:schemeClr val="tx1"/>
                </a:solidFill>
                <a:latin typeface="+mn-lt"/>
              </a:rPr>
              <a:t>. The </a:t>
            </a:r>
            <a:r>
              <a:rPr lang="en-US" sz="1200" b="1" dirty="0">
                <a:solidFill>
                  <a:schemeClr val="tx1"/>
                </a:solidFill>
                <a:effectLst>
                  <a:outerShdw blurRad="38100" dist="38100" dir="2700000" algn="tl">
                    <a:srgbClr val="000000"/>
                  </a:outerShdw>
                </a:effectLst>
                <a:latin typeface="+mn-lt"/>
              </a:rPr>
              <a:t>simplicity</a:t>
            </a:r>
            <a:r>
              <a:rPr lang="en-US" sz="1200" dirty="0">
                <a:solidFill>
                  <a:schemeClr val="tx1"/>
                </a:solidFill>
                <a:latin typeface="+mn-lt"/>
              </a:rPr>
              <a:t> of the EBD framework may promote understanding as well as </a:t>
            </a:r>
            <a:r>
              <a:rPr lang="en-US" sz="1200" b="1" dirty="0">
                <a:solidFill>
                  <a:schemeClr val="tx1"/>
                </a:solidFill>
                <a:effectLst>
                  <a:outerShdw blurRad="38100" dist="38100" dir="2700000" algn="tl">
                    <a:srgbClr val="000000"/>
                  </a:outerShdw>
                </a:effectLst>
                <a:latin typeface="+mn-lt"/>
              </a:rPr>
              <a:t>support for translation</a:t>
            </a:r>
            <a:r>
              <a:rPr lang="en-US" sz="1200" dirty="0">
                <a:solidFill>
                  <a:schemeClr val="tx1"/>
                </a:solidFill>
                <a:latin typeface="+mn-lt"/>
              </a:rPr>
              <a:t> (early investments are the right thing to do </a:t>
            </a:r>
            <a:r>
              <a:rPr lang="en-US" sz="1200" b="1" dirty="0">
                <a:solidFill>
                  <a:schemeClr val="tx1"/>
                </a:solidFill>
                <a:effectLst>
                  <a:outerShdw blurRad="38100" dist="38100" dir="2700000" algn="tl">
                    <a:srgbClr val="000000"/>
                  </a:outerShdw>
                </a:effectLst>
                <a:latin typeface="+mn-lt"/>
              </a:rPr>
              <a:t>biologically</a:t>
            </a:r>
            <a:r>
              <a:rPr lang="en-US" sz="1200" dirty="0">
                <a:solidFill>
                  <a:schemeClr val="tx1"/>
                </a:solidFill>
                <a:latin typeface="+mn-lt"/>
              </a:rPr>
              <a:t>)</a:t>
            </a:r>
          </a:p>
          <a:p>
            <a:r>
              <a:rPr lang="en-US" sz="1200" dirty="0">
                <a:solidFill>
                  <a:schemeClr val="tx1"/>
                </a:solidFill>
                <a:latin typeface="+mn-lt"/>
              </a:rPr>
              <a:t>It also highlights the pivotal role of toxic stress and looks not just at the need for enrichment in early childhood but the need to treat, mitigate and immunize against toxic stress</a:t>
            </a:r>
          </a:p>
          <a:p>
            <a:pPr>
              <a:buFontTx/>
              <a:buNone/>
            </a:pPr>
            <a:endParaRPr lang="en-US" sz="1200" dirty="0">
              <a:solidFill>
                <a:schemeClr val="tx1"/>
              </a:solidFill>
              <a:latin typeface="+mn-lt"/>
            </a:endParaRPr>
          </a:p>
          <a:p>
            <a:r>
              <a:rPr lang="en-US" sz="1200" dirty="0">
                <a:solidFill>
                  <a:schemeClr val="tx1"/>
                </a:solidFill>
                <a:latin typeface="+mn-lt"/>
              </a:rPr>
              <a:t>Psychosocial protective factors and stressors and other salient features of the </a:t>
            </a:r>
            <a:r>
              <a:rPr lang="en-US" sz="1200" b="1" dirty="0">
                <a:solidFill>
                  <a:schemeClr val="tx1"/>
                </a:solidFill>
                <a:effectLst>
                  <a:outerShdw blurRad="38100" dist="38100" dir="2700000" algn="tl">
                    <a:srgbClr val="000000"/>
                  </a:outerShdw>
                </a:effectLst>
                <a:latin typeface="+mn-lt"/>
              </a:rPr>
              <a:t>ecology</a:t>
            </a:r>
            <a:r>
              <a:rPr lang="en-US" sz="1200" dirty="0">
                <a:solidFill>
                  <a:schemeClr val="tx1"/>
                </a:solidFill>
                <a:latin typeface="+mn-lt"/>
              </a:rPr>
              <a:t> are every bit as </a:t>
            </a:r>
            <a:r>
              <a:rPr lang="en-US" sz="1200" b="1" dirty="0">
                <a:solidFill>
                  <a:schemeClr val="tx1"/>
                </a:solidFill>
                <a:effectLst>
                  <a:outerShdw blurRad="38100" dist="38100" dir="2700000" algn="tl">
                    <a:srgbClr val="000000"/>
                  </a:outerShdw>
                </a:effectLst>
                <a:latin typeface="+mn-lt"/>
              </a:rPr>
              <a:t>biological</a:t>
            </a:r>
            <a:r>
              <a:rPr lang="en-US" sz="1200" dirty="0">
                <a:solidFill>
                  <a:schemeClr val="tx1"/>
                </a:solidFill>
                <a:latin typeface="+mn-lt"/>
              </a:rPr>
              <a:t> as nutrition or lead (no distinction between mental and physical health, just healthy vs. unhealthy </a:t>
            </a:r>
            <a:r>
              <a:rPr lang="en-US" sz="1200" b="1" dirty="0">
                <a:solidFill>
                  <a:schemeClr val="tx1"/>
                </a:solidFill>
                <a:effectLst>
                  <a:outerShdw blurRad="38100" dist="38100" dir="2700000" algn="tl">
                    <a:srgbClr val="000000"/>
                  </a:outerShdw>
                </a:effectLst>
                <a:latin typeface="+mn-lt"/>
              </a:rPr>
              <a:t>development</a:t>
            </a:r>
            <a:r>
              <a:rPr lang="en-US" sz="1200" dirty="0">
                <a:solidFill>
                  <a:schemeClr val="tx1"/>
                </a:solidFill>
                <a:latin typeface="+mn-lt"/>
              </a:rPr>
              <a:t>)</a:t>
            </a:r>
          </a:p>
          <a:p>
            <a:pPr>
              <a:buFontTx/>
              <a:buNone/>
            </a:pPr>
            <a:endParaRPr lang="en-US" sz="1100" dirty="0">
              <a:latin typeface="Franklin Gothic Demi" pitchFamily="34" charset="0"/>
            </a:endParaRPr>
          </a:p>
          <a:p>
            <a:r>
              <a:rPr lang="en-US" dirty="0">
                <a:latin typeface="Franklin Gothic Demi" pitchFamily="34" charset="0"/>
              </a:rPr>
              <a:t>Emphasizes the dimension of </a:t>
            </a:r>
            <a:r>
              <a:rPr lang="en-US" b="1" dirty="0">
                <a:solidFill>
                  <a:srgbClr val="3366FF"/>
                </a:solidFill>
                <a:effectLst>
                  <a:outerShdw blurRad="38100" dist="38100" dir="2700000" algn="tl">
                    <a:srgbClr val="000000"/>
                  </a:outerShdw>
                </a:effectLst>
                <a:latin typeface="Franklin Gothic Demi" pitchFamily="34" charset="0"/>
              </a:rPr>
              <a:t>time</a:t>
            </a:r>
            <a:r>
              <a:rPr lang="en-US" dirty="0">
                <a:latin typeface="Franklin Gothic Demi" pitchFamily="34" charset="0"/>
              </a:rPr>
              <a:t> – to reflect the </a:t>
            </a:r>
            <a:r>
              <a:rPr lang="en-US" b="1" dirty="0">
                <a:solidFill>
                  <a:srgbClr val="3366FF"/>
                </a:solidFill>
                <a:effectLst>
                  <a:outerShdw blurRad="38100" dist="38100" dir="2700000" algn="tl">
                    <a:srgbClr val="000000"/>
                  </a:outerShdw>
                </a:effectLst>
                <a:latin typeface="Franklin Gothic Demi" pitchFamily="34" charset="0"/>
              </a:rPr>
              <a:t>on-going, cumulative</a:t>
            </a:r>
            <a:r>
              <a:rPr lang="en-US" dirty="0">
                <a:latin typeface="Franklin Gothic Demi" pitchFamily="34" charset="0"/>
              </a:rPr>
              <a:t> nature of benefits and threats to health and wellness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5</a:t>
            </a:fld>
            <a:endParaRPr lang="en-US"/>
          </a:p>
        </p:txBody>
      </p:sp>
    </p:spTree>
    <p:extLst>
      <p:ext uri="{BB962C8B-B14F-4D97-AF65-F5344CB8AC3E}">
        <p14:creationId xmlns:p14="http://schemas.microsoft.com/office/powerpoint/2010/main" val="408648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a:solidFill>
                  <a:schemeClr val="tx1"/>
                </a:solidFill>
                <a:latin typeface="+mn-lt"/>
              </a:rPr>
              <a:t>How do you define/</a:t>
            </a:r>
            <a:r>
              <a:rPr lang="en-US" sz="1200" b="1" dirty="0">
                <a:solidFill>
                  <a:schemeClr val="tx1"/>
                </a:solidFill>
                <a:effectLst>
                  <a:outerShdw blurRad="38100" dist="38100" dir="2700000" algn="tl">
                    <a:srgbClr val="000000"/>
                  </a:outerShdw>
                </a:effectLst>
                <a:latin typeface="+mn-lt"/>
              </a:rPr>
              <a:t>measure</a:t>
            </a:r>
            <a:r>
              <a:rPr lang="en-US" sz="1200" dirty="0">
                <a:solidFill>
                  <a:schemeClr val="tx1"/>
                </a:solidFill>
                <a:latin typeface="+mn-lt"/>
              </a:rPr>
              <a:t> adversity? There’s no one measure, but there are ways to classify the effects of adversity.  The National Scientific Council on the Developing Child created the categories of positive, tolerable and toxic stress to describe the body’s stress response and its effects on health, disease learning and behavior.</a:t>
            </a:r>
          </a:p>
          <a:p>
            <a:pPr>
              <a:lnSpc>
                <a:spcPct val="90000"/>
              </a:lnSpc>
            </a:pPr>
            <a:r>
              <a:rPr lang="en-US" sz="1200" dirty="0">
                <a:solidFill>
                  <a:schemeClr val="tx1"/>
                </a:solidFill>
                <a:latin typeface="+mn-lt"/>
              </a:rPr>
              <a:t>Stress is not necessarily a bad thing</a:t>
            </a:r>
          </a:p>
          <a:p>
            <a:pPr>
              <a:lnSpc>
                <a:spcPct val="90000"/>
              </a:lnSpc>
              <a:buFontTx/>
              <a:buNone/>
            </a:pPr>
            <a:endParaRPr lang="en-US" sz="1200" dirty="0">
              <a:solidFill>
                <a:schemeClr val="tx1"/>
              </a:solidFill>
              <a:latin typeface="+mn-lt"/>
            </a:endParaRPr>
          </a:p>
          <a:p>
            <a:pPr>
              <a:lnSpc>
                <a:spcPct val="90000"/>
              </a:lnSpc>
            </a:pPr>
            <a:r>
              <a:rPr lang="en-US" sz="1200" dirty="0">
                <a:solidFill>
                  <a:schemeClr val="tx1"/>
                </a:solidFill>
                <a:latin typeface="+mn-lt"/>
              </a:rPr>
              <a:t>Huge </a:t>
            </a:r>
            <a:r>
              <a:rPr lang="en-US" sz="1200" b="1" dirty="0">
                <a:solidFill>
                  <a:schemeClr val="tx1"/>
                </a:solidFill>
                <a:effectLst>
                  <a:outerShdw blurRad="38100" dist="38100" dir="2700000" algn="tl">
                    <a:srgbClr val="000000"/>
                  </a:outerShdw>
                </a:effectLst>
                <a:latin typeface="+mn-lt"/>
              </a:rPr>
              <a:t>individual variability</a:t>
            </a:r>
          </a:p>
          <a:p>
            <a:pPr lvl="1">
              <a:lnSpc>
                <a:spcPct val="90000"/>
              </a:lnSpc>
            </a:pPr>
            <a:r>
              <a:rPr lang="en-US" sz="1200" b="1" dirty="0">
                <a:solidFill>
                  <a:schemeClr val="tx1"/>
                </a:solidFill>
                <a:effectLst>
                  <a:outerShdw blurRad="38100" dist="38100" dir="2700000" algn="tl">
                    <a:srgbClr val="000000"/>
                  </a:outerShdw>
                </a:effectLst>
                <a:latin typeface="+mn-lt"/>
              </a:rPr>
              <a:t>Perception</a:t>
            </a:r>
            <a:r>
              <a:rPr lang="en-US" sz="1200" dirty="0">
                <a:solidFill>
                  <a:schemeClr val="tx1"/>
                </a:solidFill>
                <a:latin typeface="+mn-lt"/>
              </a:rPr>
              <a:t> of adversity or stress (subjective)</a:t>
            </a:r>
          </a:p>
          <a:p>
            <a:pPr lvl="1">
              <a:lnSpc>
                <a:spcPct val="90000"/>
              </a:lnSpc>
            </a:pPr>
            <a:r>
              <a:rPr lang="en-US" sz="1200" b="1" dirty="0">
                <a:solidFill>
                  <a:schemeClr val="tx1"/>
                </a:solidFill>
                <a:effectLst>
                  <a:outerShdw blurRad="38100" dist="38100" dir="2700000" algn="tl">
                    <a:srgbClr val="000000"/>
                  </a:outerShdw>
                </a:effectLst>
                <a:latin typeface="+mn-lt"/>
              </a:rPr>
              <a:t>Reaction</a:t>
            </a:r>
            <a:r>
              <a:rPr lang="en-US" sz="1200" dirty="0">
                <a:solidFill>
                  <a:schemeClr val="tx1"/>
                </a:solidFill>
                <a:latin typeface="+mn-lt"/>
              </a:rPr>
              <a:t> to adversity or stress (objective)</a:t>
            </a:r>
          </a:p>
          <a:p>
            <a:pPr lvl="1">
              <a:lnSpc>
                <a:spcPct val="90000"/>
              </a:lnSpc>
              <a:buFontTx/>
              <a:buNone/>
            </a:pPr>
            <a:endParaRPr lang="en-US" sz="1200" dirty="0">
              <a:solidFill>
                <a:schemeClr val="tx1"/>
              </a:solidFill>
              <a:latin typeface="+mn-lt"/>
            </a:endParaRPr>
          </a:p>
          <a:p>
            <a:pPr>
              <a:lnSpc>
                <a:spcPct val="90000"/>
              </a:lnSpc>
            </a:pPr>
            <a:r>
              <a:rPr lang="en-US" sz="1200" dirty="0">
                <a:solidFill>
                  <a:schemeClr val="tx1"/>
                </a:solidFill>
                <a:latin typeface="+mn-lt"/>
              </a:rPr>
              <a:t>The National Scientific Council on the Developing Child  has developed a conceptual taxonomy that is comprised of 3 types of stress responses:</a:t>
            </a:r>
          </a:p>
          <a:p>
            <a:pPr lvl="1">
              <a:lnSpc>
                <a:spcPct val="90000"/>
              </a:lnSpc>
            </a:pPr>
            <a:r>
              <a:rPr lang="en-US" sz="1200" b="1" dirty="0">
                <a:solidFill>
                  <a:schemeClr val="tx1"/>
                </a:solidFill>
                <a:effectLst>
                  <a:outerShdw blurRad="38100" dist="38100" dir="2700000" algn="tl">
                    <a:srgbClr val="000000"/>
                  </a:outerShdw>
                </a:effectLst>
                <a:latin typeface="+mn-lt"/>
              </a:rPr>
              <a:t>Positive</a:t>
            </a:r>
            <a:r>
              <a:rPr lang="en-US" sz="1200" dirty="0">
                <a:solidFill>
                  <a:schemeClr val="tx1"/>
                </a:solidFill>
                <a:latin typeface="+mn-lt"/>
              </a:rPr>
              <a:t> Stress</a:t>
            </a:r>
          </a:p>
          <a:p>
            <a:pPr lvl="1">
              <a:lnSpc>
                <a:spcPct val="90000"/>
              </a:lnSpc>
            </a:pPr>
            <a:r>
              <a:rPr lang="en-US" sz="1200" b="1" dirty="0">
                <a:solidFill>
                  <a:schemeClr val="tx1"/>
                </a:solidFill>
                <a:effectLst>
                  <a:outerShdw blurRad="38100" dist="38100" dir="2700000" algn="tl">
                    <a:srgbClr val="000000"/>
                  </a:outerShdw>
                </a:effectLst>
                <a:latin typeface="+mn-lt"/>
              </a:rPr>
              <a:t>Tolerable</a:t>
            </a:r>
            <a:r>
              <a:rPr lang="en-US" sz="1200" dirty="0">
                <a:solidFill>
                  <a:schemeClr val="tx1"/>
                </a:solidFill>
                <a:latin typeface="+mn-lt"/>
              </a:rPr>
              <a:t> Stress</a:t>
            </a:r>
          </a:p>
          <a:p>
            <a:pPr lvl="1">
              <a:lnSpc>
                <a:spcPct val="90000"/>
              </a:lnSpc>
            </a:pPr>
            <a:r>
              <a:rPr lang="en-US" sz="1200" b="1" dirty="0">
                <a:solidFill>
                  <a:schemeClr val="tx1"/>
                </a:solidFill>
                <a:effectLst>
                  <a:outerShdw blurRad="38100" dist="38100" dir="2700000" algn="tl">
                    <a:srgbClr val="000000"/>
                  </a:outerShdw>
                </a:effectLst>
                <a:latin typeface="+mn-lt"/>
              </a:rPr>
              <a:t>Toxic</a:t>
            </a:r>
            <a:r>
              <a:rPr lang="en-US" sz="1200" dirty="0">
                <a:solidFill>
                  <a:schemeClr val="tx1"/>
                </a:solidFill>
                <a:latin typeface="+mn-lt"/>
              </a:rPr>
              <a:t> Stress</a:t>
            </a:r>
          </a:p>
          <a:p>
            <a:endParaRPr lang="en-US" dirty="0"/>
          </a:p>
          <a:p>
            <a:r>
              <a:rPr lang="en-US" i="1" dirty="0"/>
              <a:t>Source: </a:t>
            </a:r>
            <a:r>
              <a:rPr lang="en-US" sz="1200" b="0" i="1" u="none" strike="noStrike" kern="1200" dirty="0">
                <a:solidFill>
                  <a:schemeClr val="tx1"/>
                </a:solidFill>
                <a:effectLst/>
                <a:latin typeface="+mn-lt"/>
                <a:ea typeface="+mn-ea"/>
                <a:cs typeface="+mn-cs"/>
              </a:rPr>
              <a:t>Toxic Stress. Center on the Developing Child at Harvard University Website. https://developingchild.harvard.edu/science/key-concepts/toxic-stress/. Accessed on July 16, 2018. </a:t>
            </a:r>
            <a:endParaRPr lang="en-US" i="1"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6</a:t>
            </a:fld>
            <a:endParaRPr lang="en-US"/>
          </a:p>
        </p:txBody>
      </p:sp>
    </p:spTree>
    <p:extLst>
      <p:ext uri="{BB962C8B-B14F-4D97-AF65-F5344CB8AC3E}">
        <p14:creationId xmlns:p14="http://schemas.microsoft.com/office/powerpoint/2010/main" val="4423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A50021"/>
                </a:solidFill>
                <a:effectLst>
                  <a:outerShdw blurRad="38100" dist="38100" dir="2700000" algn="tl">
                    <a:srgbClr val="000000"/>
                  </a:outerShdw>
                </a:effectLst>
                <a:latin typeface="+mn-lt"/>
              </a:rPr>
              <a:t>Positive</a:t>
            </a:r>
            <a:r>
              <a:rPr lang="en-US" sz="1200" dirty="0">
                <a:latin typeface="+mn-lt"/>
              </a:rPr>
              <a:t> Stress</a:t>
            </a:r>
          </a:p>
          <a:p>
            <a:r>
              <a:rPr lang="en-US" sz="1200" dirty="0">
                <a:latin typeface="+mn-lt"/>
              </a:rPr>
              <a:t>Brief, infrequent, mild to moderate intensity</a:t>
            </a:r>
          </a:p>
          <a:p>
            <a:r>
              <a:rPr lang="en-US" sz="1200" dirty="0">
                <a:latin typeface="+mn-lt"/>
              </a:rPr>
              <a:t>Most normative childhood stress</a:t>
            </a:r>
          </a:p>
          <a:p>
            <a:pPr marL="349964" indent="-349964">
              <a:buFont typeface="Arial" charset="0"/>
              <a:buChar char="•"/>
            </a:pPr>
            <a:r>
              <a:rPr lang="en-US" sz="1200" dirty="0">
                <a:latin typeface="+mn-lt"/>
              </a:rPr>
              <a:t>Inability of the 15 month old to express their desires</a:t>
            </a:r>
          </a:p>
          <a:p>
            <a:pPr marL="349964" indent="-349964">
              <a:buFont typeface="Arial" charset="0"/>
              <a:buChar char="•"/>
            </a:pPr>
            <a:r>
              <a:rPr lang="en-US" sz="1200" dirty="0">
                <a:latin typeface="+mn-lt"/>
              </a:rPr>
              <a:t>The 2 year old who stumbles while running</a:t>
            </a:r>
          </a:p>
          <a:p>
            <a:pPr marL="349964" indent="-349964">
              <a:buFont typeface="Arial" charset="0"/>
              <a:buChar char="•"/>
            </a:pPr>
            <a:r>
              <a:rPr lang="en-US" sz="1200" dirty="0">
                <a:latin typeface="+mn-lt"/>
              </a:rPr>
              <a:t>Beginning school or daycare</a:t>
            </a:r>
          </a:p>
          <a:p>
            <a:pPr marL="349964" indent="-349964">
              <a:buFont typeface="Arial" charset="0"/>
              <a:buChar char="•"/>
            </a:pPr>
            <a:r>
              <a:rPr lang="en-US" sz="1200" dirty="0">
                <a:latin typeface="+mn-lt"/>
              </a:rPr>
              <a:t>The big project in middle school</a:t>
            </a:r>
          </a:p>
          <a:p>
            <a:endParaRPr lang="en-US" sz="1200" b="1" dirty="0">
              <a:solidFill>
                <a:srgbClr val="A50021"/>
              </a:solidFill>
              <a:latin typeface="+mn-lt"/>
            </a:endParaRPr>
          </a:p>
          <a:p>
            <a:r>
              <a:rPr lang="en-US" sz="1200" b="1" dirty="0">
                <a:solidFill>
                  <a:srgbClr val="A50021"/>
                </a:solidFill>
                <a:effectLst>
                  <a:outerShdw blurRad="38100" dist="38100" dir="2700000" algn="tl">
                    <a:srgbClr val="000000"/>
                  </a:outerShdw>
                </a:effectLst>
                <a:latin typeface="+mn-lt"/>
              </a:rPr>
              <a:t>Social-emotional buffers</a:t>
            </a:r>
            <a:r>
              <a:rPr lang="en-US" sz="1200" b="1" dirty="0">
                <a:solidFill>
                  <a:srgbClr val="FF3300"/>
                </a:solidFill>
                <a:latin typeface="+mn-lt"/>
              </a:rPr>
              <a:t> </a:t>
            </a:r>
            <a:r>
              <a:rPr lang="en-US" sz="1200" dirty="0">
                <a:latin typeface="+mn-lt"/>
              </a:rPr>
              <a:t>allow a return to </a:t>
            </a:r>
            <a:r>
              <a:rPr lang="en-US" sz="1200" b="1" i="1" u="sng" dirty="0">
                <a:solidFill>
                  <a:srgbClr val="A50021"/>
                </a:solidFill>
                <a:effectLst>
                  <a:outerShdw blurRad="38100" dist="38100" dir="2700000" algn="tl">
                    <a:srgbClr val="000000"/>
                  </a:outerShdw>
                </a:effectLst>
                <a:latin typeface="+mn-lt"/>
              </a:rPr>
              <a:t>baseline </a:t>
            </a:r>
            <a:r>
              <a:rPr lang="en-US" sz="1200" dirty="0">
                <a:latin typeface="+mn-lt"/>
              </a:rPr>
              <a:t>(responding to non-verbal clues, consolation, reassurance, assistance in planning)</a:t>
            </a:r>
          </a:p>
          <a:p>
            <a:endParaRPr lang="en-US" sz="1200" b="1" dirty="0">
              <a:solidFill>
                <a:srgbClr val="A50021"/>
              </a:solidFill>
              <a:latin typeface="+mn-lt"/>
            </a:endParaRPr>
          </a:p>
          <a:p>
            <a:r>
              <a:rPr lang="en-US" sz="1200" b="1" dirty="0">
                <a:solidFill>
                  <a:srgbClr val="A50021"/>
                </a:solidFill>
                <a:effectLst>
                  <a:outerShdw blurRad="38100" dist="38100" dir="2700000" algn="tl">
                    <a:srgbClr val="000000"/>
                  </a:outerShdw>
                </a:effectLst>
                <a:latin typeface="+mn-lt"/>
              </a:rPr>
              <a:t>Builds motivation and resiliency</a:t>
            </a:r>
          </a:p>
          <a:p>
            <a:endParaRPr lang="en-US" sz="1200" b="1" dirty="0">
              <a:solidFill>
                <a:srgbClr val="A50021"/>
              </a:solidFill>
              <a:effectLst>
                <a:outerShdw blurRad="38100" dist="38100" dir="2700000" algn="tl">
                  <a:srgbClr val="000000"/>
                </a:outerShdw>
              </a:effectLst>
              <a:latin typeface="+mn-lt"/>
            </a:endParaRPr>
          </a:p>
          <a:p>
            <a:r>
              <a:rPr lang="en-US" sz="1200" dirty="0">
                <a:latin typeface="+mn-lt"/>
              </a:rPr>
              <a:t>Positive Stress is</a:t>
            </a:r>
            <a:r>
              <a:rPr lang="en-US" sz="1200" b="1" dirty="0">
                <a:solidFill>
                  <a:srgbClr val="A50021"/>
                </a:solidFill>
                <a:effectLst>
                  <a:outerShdw blurRad="38100" dist="38100" dir="2700000" algn="tl">
                    <a:srgbClr val="000000"/>
                  </a:outerShdw>
                </a:effectLst>
                <a:latin typeface="+mn-lt"/>
              </a:rPr>
              <a:t> NOT </a:t>
            </a:r>
            <a:r>
              <a:rPr lang="en-US" sz="1200" dirty="0">
                <a:latin typeface="+mn-lt"/>
              </a:rPr>
              <a:t>the </a:t>
            </a:r>
            <a:r>
              <a:rPr lang="en-US" sz="1200" b="1" dirty="0">
                <a:solidFill>
                  <a:srgbClr val="A50021"/>
                </a:solidFill>
                <a:effectLst>
                  <a:outerShdw blurRad="38100" dist="38100" dir="2700000" algn="tl">
                    <a:srgbClr val="000000"/>
                  </a:outerShdw>
                </a:effectLst>
                <a:latin typeface="+mn-lt"/>
              </a:rPr>
              <a:t>ABSENCE </a:t>
            </a:r>
            <a:r>
              <a:rPr lang="en-US" sz="1200" dirty="0">
                <a:latin typeface="+mn-lt"/>
              </a:rPr>
              <a:t>of stress. It builds a child’s ability to gain confidence and competence from experiences, especially when a child has a nurturing caregiver who helps them learn how to cope with stress and build skills. The availability of caring and responsive adult provides a protective effect that allows the child to return to baseline. Positive stresses are a growth-promoting element of normal development</a:t>
            </a:r>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7</a:t>
            </a:fld>
            <a:endParaRPr lang="en-US"/>
          </a:p>
        </p:txBody>
      </p:sp>
    </p:spTree>
    <p:extLst>
      <p:ext uri="{BB962C8B-B14F-4D97-AF65-F5344CB8AC3E}">
        <p14:creationId xmlns:p14="http://schemas.microsoft.com/office/powerpoint/2010/main" val="81109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Tolerable stress in contrast</a:t>
            </a:r>
            <a:r>
              <a:rPr lang="en-US" baseline="0" dirty="0"/>
              <a:t> to positive stress is associated with non-normative (not “every day” or “common”) experiences that present a greater risk for adversity or threat. These are things like a death in the family, a natural disaster, a serious illness, or tragic event.  When there are social-emotional buffers like responsive parents and caregivers the risk that the experience will produce excessive activation of the stress response system that lead to harm and long-term consequences for health and learning is greatly reduced.</a:t>
            </a:r>
          </a:p>
          <a:p>
            <a:r>
              <a:rPr lang="en-US" baseline="0" dirty="0"/>
              <a:t>Tolerable stress can support a child in building skills for handling stressors. They need support in seeking and building relationships that can support them through the stressor. The protective adult relationships allow for adaptive coping and a sense of control that promotes returning back to baseline status.</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8</a:t>
            </a:fld>
            <a:endParaRPr lang="en-US"/>
          </a:p>
        </p:txBody>
      </p:sp>
    </p:spTree>
    <p:extLst>
      <p:ext uri="{BB962C8B-B14F-4D97-AF65-F5344CB8AC3E}">
        <p14:creationId xmlns:p14="http://schemas.microsoft.com/office/powerpoint/2010/main" val="67292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lnSpc>
                <a:spcPct val="90000"/>
              </a:lnSpc>
            </a:pPr>
            <a:r>
              <a:rPr lang="en-US" sz="1200" b="1" dirty="0">
                <a:solidFill>
                  <a:schemeClr val="tx1"/>
                </a:solidFill>
                <a:latin typeface="+mj-lt"/>
              </a:rPr>
              <a:t>Long lasting, frequent, or strong intensity: </a:t>
            </a:r>
            <a:r>
              <a:rPr lang="en-US" sz="1200" dirty="0">
                <a:solidFill>
                  <a:schemeClr val="tx1"/>
                </a:solidFill>
                <a:latin typeface="+mj-lt"/>
              </a:rPr>
              <a:t>It is not a “single bad stressor”</a:t>
            </a:r>
          </a:p>
          <a:p>
            <a:pPr lvl="0">
              <a:lnSpc>
                <a:spcPct val="90000"/>
              </a:lnSpc>
              <a:buFontTx/>
              <a:buNone/>
            </a:pPr>
            <a:endParaRPr lang="en-US" sz="1200" dirty="0">
              <a:solidFill>
                <a:schemeClr val="tx1"/>
              </a:solidFill>
              <a:latin typeface="+mj-lt"/>
            </a:endParaRPr>
          </a:p>
          <a:p>
            <a:pPr lvl="0">
              <a:lnSpc>
                <a:spcPct val="90000"/>
              </a:lnSpc>
            </a:pPr>
            <a:r>
              <a:rPr lang="en-US" sz="1200" b="1" dirty="0">
                <a:solidFill>
                  <a:schemeClr val="tx1"/>
                </a:solidFill>
                <a:latin typeface="+mj-lt"/>
              </a:rPr>
              <a:t>Adverse experiences:</a:t>
            </a:r>
            <a:r>
              <a:rPr lang="en-US" sz="1200" dirty="0">
                <a:solidFill>
                  <a:schemeClr val="tx1"/>
                </a:solidFill>
                <a:latin typeface="+mj-lt"/>
              </a:rPr>
              <a:t> More extreme precipitants of childhood stress (adverse childhood experiences or </a:t>
            </a:r>
            <a:r>
              <a:rPr lang="en-US" sz="1200" b="1" dirty="0">
                <a:solidFill>
                  <a:schemeClr val="tx1"/>
                </a:solidFill>
                <a:effectLst>
                  <a:outerShdw blurRad="38100" dist="38100" dir="2700000" algn="tl">
                    <a:srgbClr val="000000"/>
                  </a:outerShdw>
                </a:effectLst>
                <a:latin typeface="+mj-lt"/>
              </a:rPr>
              <a:t>ACEs</a:t>
            </a:r>
            <a:r>
              <a:rPr lang="en-US" sz="1200" dirty="0">
                <a:solidFill>
                  <a:schemeClr val="tx1"/>
                </a:solidFill>
                <a:latin typeface="+mj-lt"/>
              </a:rPr>
              <a:t>)</a:t>
            </a:r>
          </a:p>
          <a:p>
            <a:pPr lvl="1">
              <a:lnSpc>
                <a:spcPct val="90000"/>
              </a:lnSpc>
            </a:pPr>
            <a:r>
              <a:rPr lang="en-US" sz="1200" dirty="0">
                <a:solidFill>
                  <a:schemeClr val="tx1"/>
                </a:solidFill>
                <a:latin typeface="+mj-lt"/>
              </a:rPr>
              <a:t>Physical, sexual, emotional abuse</a:t>
            </a:r>
          </a:p>
          <a:p>
            <a:pPr lvl="1">
              <a:lnSpc>
                <a:spcPct val="90000"/>
              </a:lnSpc>
            </a:pPr>
            <a:r>
              <a:rPr lang="en-US" sz="1200" dirty="0">
                <a:solidFill>
                  <a:schemeClr val="tx1"/>
                </a:solidFill>
                <a:latin typeface="+mj-lt"/>
              </a:rPr>
              <a:t>Physical, emotional neglect</a:t>
            </a:r>
          </a:p>
          <a:p>
            <a:pPr lvl="1">
              <a:lnSpc>
                <a:spcPct val="90000"/>
              </a:lnSpc>
            </a:pPr>
            <a:r>
              <a:rPr lang="en-US" sz="1200" dirty="0">
                <a:solidFill>
                  <a:schemeClr val="tx1"/>
                </a:solidFill>
                <a:latin typeface="+mj-lt"/>
              </a:rPr>
              <a:t>Household dysfunction</a:t>
            </a:r>
          </a:p>
          <a:p>
            <a:pPr lvl="0">
              <a:lnSpc>
                <a:spcPct val="90000"/>
              </a:lnSpc>
              <a:buFontTx/>
              <a:buNone/>
            </a:pPr>
            <a:endParaRPr lang="en-US" sz="1200" dirty="0">
              <a:solidFill>
                <a:schemeClr val="tx1"/>
              </a:solidFill>
              <a:latin typeface="+mj-lt"/>
            </a:endParaRPr>
          </a:p>
          <a:p>
            <a:pPr lvl="0">
              <a:lnSpc>
                <a:spcPct val="90000"/>
              </a:lnSpc>
            </a:pPr>
            <a:r>
              <a:rPr lang="en-US" sz="1200" b="1" dirty="0">
                <a:solidFill>
                  <a:schemeClr val="tx1"/>
                </a:solidFill>
                <a:effectLst>
                  <a:outerShdw blurRad="38100" dist="38100" dir="2700000" algn="tl">
                    <a:srgbClr val="000000"/>
                  </a:outerShdw>
                </a:effectLst>
                <a:latin typeface="+mj-lt"/>
              </a:rPr>
              <a:t>Insufficient social-emotional buffering</a:t>
            </a:r>
            <a:r>
              <a:rPr lang="en-US" sz="1200" dirty="0">
                <a:solidFill>
                  <a:schemeClr val="tx1"/>
                </a:solidFill>
                <a:effectLst>
                  <a:outerShdw blurRad="38100" dist="38100" dir="2700000" algn="tl">
                    <a:srgbClr val="000000"/>
                  </a:outerShdw>
                </a:effectLst>
                <a:latin typeface="+mj-lt"/>
              </a:rPr>
              <a:t> </a:t>
            </a:r>
            <a:r>
              <a:rPr lang="en-US" sz="1200" dirty="0">
                <a:solidFill>
                  <a:schemeClr val="tx1"/>
                </a:solidFill>
                <a:latin typeface="+mj-lt"/>
              </a:rPr>
              <a:t>(Deficient levels of emotion coaching, re-processing, reassurance and support)</a:t>
            </a:r>
          </a:p>
          <a:p>
            <a:pPr lvl="1">
              <a:lnSpc>
                <a:spcPct val="90000"/>
              </a:lnSpc>
              <a:buFontTx/>
              <a:buNone/>
            </a:pPr>
            <a:endParaRPr lang="en-US" sz="1200" dirty="0">
              <a:solidFill>
                <a:schemeClr val="tx1"/>
              </a:solidFill>
              <a:latin typeface="+mj-lt"/>
            </a:endParaRPr>
          </a:p>
          <a:p>
            <a:pPr lvl="0">
              <a:lnSpc>
                <a:spcPct val="90000"/>
              </a:lnSpc>
            </a:pPr>
            <a:r>
              <a:rPr lang="en-US" sz="1200" b="1" dirty="0">
                <a:solidFill>
                  <a:schemeClr val="tx1"/>
                </a:solidFill>
                <a:latin typeface="+mj-lt"/>
              </a:rPr>
              <a:t>Potentially permanent changes and long-term effects</a:t>
            </a:r>
          </a:p>
          <a:p>
            <a:pPr lvl="0">
              <a:lnSpc>
                <a:spcPct val="90000"/>
              </a:lnSpc>
            </a:pPr>
            <a:endParaRPr lang="en-US" sz="1200" b="1" dirty="0">
              <a:solidFill>
                <a:schemeClr val="tx1"/>
              </a:solidFill>
              <a:latin typeface="+mj-lt"/>
            </a:endParaRPr>
          </a:p>
          <a:p>
            <a:pPr lvl="0">
              <a:lnSpc>
                <a:spcPct val="90000"/>
              </a:lnSpc>
            </a:pPr>
            <a:r>
              <a:rPr lang="en-US" sz="1200" b="1" dirty="0">
                <a:solidFill>
                  <a:schemeClr val="tx1"/>
                </a:solidFill>
                <a:effectLst>
                  <a:outerShdw blurRad="38100" dist="38100" dir="2700000" algn="tl">
                    <a:srgbClr val="000000"/>
                  </a:outerShdw>
                </a:effectLst>
                <a:latin typeface="+mj-lt"/>
              </a:rPr>
              <a:t>Epigenetics</a:t>
            </a:r>
            <a:r>
              <a:rPr lang="en-US" sz="1200" b="1" dirty="0">
                <a:solidFill>
                  <a:schemeClr val="tx1"/>
                </a:solidFill>
                <a:latin typeface="+mj-lt"/>
              </a:rPr>
              <a:t> </a:t>
            </a:r>
            <a:r>
              <a:rPr lang="en-US" sz="1200" dirty="0">
                <a:solidFill>
                  <a:schemeClr val="tx1"/>
                </a:solidFill>
                <a:latin typeface="+mj-lt"/>
              </a:rPr>
              <a:t>(there are life long / intergenerational changes  in how the genetic program is turned </a:t>
            </a:r>
            <a:r>
              <a:rPr lang="en-US" sz="1200" b="1" dirty="0">
                <a:solidFill>
                  <a:schemeClr val="tx1"/>
                </a:solidFill>
                <a:effectLst>
                  <a:outerShdw blurRad="38100" dist="38100" dir="2700000" algn="tl">
                    <a:srgbClr val="000000"/>
                  </a:outerShdw>
                </a:effectLst>
                <a:latin typeface="+mj-lt"/>
              </a:rPr>
              <a:t>ON</a:t>
            </a:r>
            <a:r>
              <a:rPr lang="en-US" sz="1200" dirty="0">
                <a:solidFill>
                  <a:schemeClr val="tx1"/>
                </a:solidFill>
                <a:latin typeface="+mj-lt"/>
              </a:rPr>
              <a:t> or </a:t>
            </a:r>
            <a:r>
              <a:rPr lang="en-US" sz="1200" b="1" dirty="0">
                <a:solidFill>
                  <a:schemeClr val="tx1"/>
                </a:solidFill>
                <a:effectLst>
                  <a:outerShdw blurRad="38100" dist="38100" dir="2700000" algn="tl">
                    <a:srgbClr val="000000"/>
                  </a:outerShdw>
                </a:effectLst>
                <a:latin typeface="+mj-lt"/>
              </a:rPr>
              <a:t>OFF</a:t>
            </a:r>
            <a:r>
              <a:rPr lang="en-US" sz="1200" dirty="0">
                <a:solidFill>
                  <a:schemeClr val="tx1"/>
                </a:solidFill>
                <a:latin typeface="+mj-lt"/>
              </a:rPr>
              <a:t>)</a:t>
            </a:r>
          </a:p>
          <a:p>
            <a:pPr lvl="0">
              <a:lnSpc>
                <a:spcPct val="90000"/>
              </a:lnSpc>
            </a:pPr>
            <a:endParaRPr lang="en-US" sz="1200" b="1" dirty="0">
              <a:solidFill>
                <a:schemeClr val="tx1"/>
              </a:solidFill>
              <a:latin typeface="+mj-lt"/>
            </a:endParaRPr>
          </a:p>
          <a:p>
            <a:pPr lvl="0">
              <a:lnSpc>
                <a:spcPct val="90000"/>
              </a:lnSpc>
            </a:pPr>
            <a:r>
              <a:rPr lang="en-US" sz="1200" b="1" dirty="0">
                <a:solidFill>
                  <a:schemeClr val="tx1"/>
                </a:solidFill>
                <a:effectLst>
                  <a:outerShdw blurRad="38100" dist="38100" dir="2700000" algn="tl">
                    <a:srgbClr val="000000"/>
                  </a:outerShdw>
                </a:effectLst>
                <a:latin typeface="+mj-lt"/>
              </a:rPr>
              <a:t>Brain architecture</a:t>
            </a:r>
            <a:r>
              <a:rPr lang="en-US" sz="1200" b="1" dirty="0">
                <a:solidFill>
                  <a:schemeClr val="tx1"/>
                </a:solidFill>
                <a:latin typeface="+mj-lt"/>
              </a:rPr>
              <a:t> </a:t>
            </a:r>
            <a:r>
              <a:rPr lang="en-US" sz="1200" dirty="0">
                <a:solidFill>
                  <a:schemeClr val="tx1"/>
                </a:solidFill>
                <a:latin typeface="+mj-lt"/>
              </a:rPr>
              <a:t>(the mediators of stress impact upon the mechanisms of brain development / </a:t>
            </a:r>
            <a:r>
              <a:rPr lang="en-US" sz="1200" b="1" dirty="0">
                <a:solidFill>
                  <a:schemeClr val="tx1"/>
                </a:solidFill>
                <a:effectLst>
                  <a:outerShdw blurRad="38100" dist="38100" dir="2700000" algn="tl">
                    <a:srgbClr val="000000"/>
                  </a:outerShdw>
                </a:effectLst>
                <a:latin typeface="+mj-lt"/>
              </a:rPr>
              <a:t>connectivity</a:t>
            </a:r>
            <a:r>
              <a:rPr lang="en-US" sz="1200" dirty="0">
                <a:solidFill>
                  <a:schemeClr val="tx1"/>
                </a:solidFill>
                <a:latin typeface="+mj-lt"/>
              </a:rPr>
              <a:t>)</a:t>
            </a:r>
          </a:p>
          <a:p>
            <a:pPr lvl="0">
              <a:lnSpc>
                <a:spcPct val="90000"/>
              </a:lnSpc>
            </a:pPr>
            <a:endParaRPr lang="en-US" sz="1200" dirty="0">
              <a:solidFill>
                <a:schemeClr val="tx1"/>
              </a:solidFill>
              <a:latin typeface="+mj-lt"/>
            </a:endParaRPr>
          </a:p>
          <a:p>
            <a:pPr lvl="0">
              <a:lnSpc>
                <a:spcPct val="90000"/>
              </a:lnSpc>
            </a:pPr>
            <a:r>
              <a:rPr lang="en-US" sz="1200" dirty="0">
                <a:solidFill>
                  <a:schemeClr val="tx1"/>
                </a:solidFill>
                <a:latin typeface="+mj-lt"/>
              </a:rPr>
              <a:t>In a practical sense, toxic stress can impact a child’s sleep, eating, and toileting </a:t>
            </a:r>
            <a:r>
              <a:rPr lang="mr-IN" sz="1200" dirty="0">
                <a:solidFill>
                  <a:schemeClr val="tx1"/>
                </a:solidFill>
                <a:latin typeface="+mj-lt"/>
              </a:rPr>
              <a:t>–</a:t>
            </a:r>
            <a:r>
              <a:rPr lang="en-US" sz="1200" dirty="0">
                <a:solidFill>
                  <a:schemeClr val="tx1"/>
                </a:solidFill>
                <a:latin typeface="+mj-lt"/>
              </a:rPr>
              <a:t> creating problems like insomnia, night waking, nightmares, overeating, hoarding food, lass of </a:t>
            </a:r>
            <a:r>
              <a:rPr lang="en-US" sz="1200" dirty="0" err="1">
                <a:solidFill>
                  <a:schemeClr val="tx1"/>
                </a:solidFill>
                <a:latin typeface="+mj-lt"/>
              </a:rPr>
              <a:t>apetite</a:t>
            </a:r>
            <a:r>
              <a:rPr lang="en-US" sz="1200" dirty="0">
                <a:solidFill>
                  <a:schemeClr val="tx1"/>
                </a:solidFill>
                <a:latin typeface="+mj-lt"/>
              </a:rPr>
              <a:t>, constipation, encopresis, and enuresis. </a:t>
            </a:r>
          </a:p>
          <a:p>
            <a:pPr lvl="0">
              <a:lnSpc>
                <a:spcPct val="90000"/>
              </a:lnSpc>
            </a:pPr>
            <a:endParaRPr lang="en-US" sz="1200" dirty="0">
              <a:solidFill>
                <a:schemeClr val="tx1"/>
              </a:solidFill>
              <a:latin typeface="+mj-lt"/>
            </a:endParaRPr>
          </a:p>
          <a:p>
            <a:pPr lvl="0">
              <a:lnSpc>
                <a:spcPct val="90000"/>
              </a:lnSpc>
            </a:pPr>
            <a:r>
              <a:rPr lang="en-US" sz="1200" dirty="0">
                <a:solidFill>
                  <a:schemeClr val="tx1"/>
                </a:solidFill>
                <a:latin typeface="+mj-lt"/>
              </a:rPr>
              <a:t>The impact of toxic stress on executive function, the critical system which helps us manage all of the complexities of our lives, is also significant. Young children experience a slow acquisition of milestones, </a:t>
            </a:r>
            <a:r>
              <a:rPr lang="en-US" sz="1200" dirty="0" err="1">
                <a:solidFill>
                  <a:schemeClr val="tx1"/>
                </a:solidFill>
                <a:latin typeface="+mj-lt"/>
              </a:rPr>
              <a:t>skillsl</a:t>
            </a:r>
            <a:r>
              <a:rPr lang="en-US" sz="1200" dirty="0">
                <a:solidFill>
                  <a:schemeClr val="tx1"/>
                </a:solidFill>
                <a:latin typeface="+mj-lt"/>
              </a:rPr>
              <a:t>; and learning. Impacts to working memory can lead to confabulation which adults see as lying. Children may not be able to control their inhibitions leading to tantrums, aggression, fighting, and disrupting school. Finally, children may become easily frustrated, have difficulty with transitions, and lack organizational skills. They may appear as though they have ADHD or LD rather than trauma.</a:t>
            </a:r>
          </a:p>
          <a:p>
            <a:endParaRPr lang="en-US" dirty="0"/>
          </a:p>
          <a:p>
            <a:pPr lvl="1">
              <a:lnSpc>
                <a:spcPct val="90000"/>
              </a:lnSpc>
            </a:pPr>
            <a:endParaRPr lang="en-US" sz="800" dirty="0">
              <a:latin typeface="Franklin Gothic Dem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9</a:t>
            </a:fld>
            <a:endParaRPr lang="en-US"/>
          </a:p>
        </p:txBody>
      </p:sp>
    </p:spTree>
    <p:extLst>
      <p:ext uri="{BB962C8B-B14F-4D97-AF65-F5344CB8AC3E}">
        <p14:creationId xmlns:p14="http://schemas.microsoft.com/office/powerpoint/2010/main" val="329575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sp>
        <p:nvSpPr>
          <p:cNvPr id="301" name="Slide Number"/>
          <p:cNvSpPr txBox="1">
            <a:spLocks noGrp="1"/>
          </p:cNvSpPr>
          <p:nvPr>
            <p:ph type="sldNum" sz="quarter" idx="2"/>
          </p:nvPr>
        </p:nvSpPr>
        <p:spPr>
          <a:xfrm>
            <a:off x="4455914" y="6536531"/>
            <a:ext cx="223242" cy="24110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08704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en-US" sz="4400" kern="1200" baseline="0" dirty="0" smtClean="0">
                <a:solidFill>
                  <a:srgbClr val="925FA7"/>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lang="en-US" sz="3200" kern="1200" dirty="0" smtClean="0">
                <a:solidFill>
                  <a:schemeClr val="accent6">
                    <a:lumMod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4A4FD0-DE49-42F6-8290-09699EF95501}" type="datetimeFigureOut">
              <a:rPr lang="en-US"/>
              <a:pPr>
                <a:defRPr/>
              </a:pPr>
              <a:t>8/31/2018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7F0451-AB33-4B52-AB68-1C97DFEFEF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1958037-4146-4612-984C-71F481139366}" type="datetimeFigureOut">
              <a:rPr lang="en-US"/>
              <a:pPr>
                <a:defRPr/>
              </a:pPr>
              <a:t>8/31/2018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FF33E6C-19E3-4C2D-9737-449DF811D5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8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Text Placeholder 2"/>
          <p:cNvSpPr>
            <a:spLocks noGrp="1"/>
          </p:cNvSpPr>
          <p:nvPr>
            <p:ph type="body" idx="1"/>
          </p:nvPr>
        </p:nvSpPr>
        <p:spPr bwMode="auto">
          <a:xfrm>
            <a:off x="457200" y="18986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2"/>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78054" y="76200"/>
            <a:ext cx="2358492" cy="908050"/>
          </a:xfrm>
          <a:prstGeom prst="rect">
            <a:avLst/>
          </a:prstGeom>
          <a:noFill/>
          <a:ln w="9525">
            <a:noFill/>
            <a:miter lim="800000"/>
            <a:headEnd/>
            <a:tailEnd/>
          </a:ln>
        </p:spPr>
      </p:pic>
      <p:cxnSp>
        <p:nvCxnSpPr>
          <p:cNvPr id="6" name="Straight Connector 5"/>
          <p:cNvCxnSpPr/>
          <p:nvPr userDrawn="1"/>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1030" name="Picture 3" descr="C:\Users\jfaletti\Desktop\Logo\AAPBlackTrans.png"/>
          <p:cNvPicPr>
            <a:picLocks noChangeAspect="1" noChangeArrowheads="1"/>
          </p:cNvPicPr>
          <p:nvPr userDrawn="1"/>
        </p:nvPicPr>
        <p:blipFill>
          <a:blip r:embed="rId15"/>
          <a:srcRect/>
          <a:stretch>
            <a:fillRect/>
          </a:stretch>
        </p:blipFill>
        <p:spPr bwMode="auto">
          <a:xfrm>
            <a:off x="6396038" y="6238875"/>
            <a:ext cx="2438400" cy="371475"/>
          </a:xfrm>
          <a:prstGeom prst="rect">
            <a:avLst/>
          </a:prstGeom>
          <a:noFill/>
          <a:ln w="9525">
            <a:noFill/>
            <a:miter lim="800000"/>
            <a:headEnd/>
            <a:tailEnd/>
          </a:ln>
        </p:spPr>
      </p:pic>
      <p:cxnSp>
        <p:nvCxnSpPr>
          <p:cNvPr id="8" name="Straight Connector 7"/>
          <p:cNvCxnSpPr/>
          <p:nvPr userDrawn="1"/>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61" r:id="rId4"/>
    <p:sldLayoutId id="2147483662" r:id="rId5"/>
    <p:sldLayoutId id="2147483655" r:id="rId6"/>
    <p:sldLayoutId id="2147483656" r:id="rId7"/>
    <p:sldLayoutId id="2147483657" r:id="rId8"/>
    <p:sldLayoutId id="2147483658" r:id="rId9"/>
    <p:sldLayoutId id="2147483659" r:id="rId10"/>
    <p:sldLayoutId id="2147483660" r:id="rId11"/>
    <p:sldLayoutId id="2147483663" r:id="rId12"/>
  </p:sldLayoutIdLst>
  <p:txStyles>
    <p:titleStyle>
      <a:lvl1pPr algn="ctr" rtl="0" eaLnBrk="0" fontAlgn="base" hangingPunct="0">
        <a:spcBef>
          <a:spcPct val="0"/>
        </a:spcBef>
        <a:spcAft>
          <a:spcPct val="0"/>
        </a:spcAft>
        <a:defRPr sz="4400" kern="1200">
          <a:solidFill>
            <a:srgbClr val="925FA7"/>
          </a:solidFill>
          <a:latin typeface="+mj-lt"/>
          <a:ea typeface="+mj-ea"/>
          <a:cs typeface="+mj-cs"/>
        </a:defRPr>
      </a:lvl1pPr>
      <a:lvl2pPr algn="ctr" rtl="0" eaLnBrk="0" fontAlgn="base" hangingPunct="0">
        <a:spcBef>
          <a:spcPct val="0"/>
        </a:spcBef>
        <a:spcAft>
          <a:spcPct val="0"/>
        </a:spcAft>
        <a:defRPr sz="4400">
          <a:solidFill>
            <a:srgbClr val="925FA7"/>
          </a:solidFill>
          <a:latin typeface="Calibri" pitchFamily="34" charset="0"/>
        </a:defRPr>
      </a:lvl2pPr>
      <a:lvl3pPr algn="ctr" rtl="0" eaLnBrk="0" fontAlgn="base" hangingPunct="0">
        <a:spcBef>
          <a:spcPct val="0"/>
        </a:spcBef>
        <a:spcAft>
          <a:spcPct val="0"/>
        </a:spcAft>
        <a:defRPr sz="4400">
          <a:solidFill>
            <a:srgbClr val="925FA7"/>
          </a:solidFill>
          <a:latin typeface="Calibri" pitchFamily="34" charset="0"/>
        </a:defRPr>
      </a:lvl3pPr>
      <a:lvl4pPr algn="ctr" rtl="0" eaLnBrk="0" fontAlgn="base" hangingPunct="0">
        <a:spcBef>
          <a:spcPct val="0"/>
        </a:spcBef>
        <a:spcAft>
          <a:spcPct val="0"/>
        </a:spcAft>
        <a:defRPr sz="4400">
          <a:solidFill>
            <a:srgbClr val="925FA7"/>
          </a:solidFill>
          <a:latin typeface="Calibri" pitchFamily="34" charset="0"/>
        </a:defRPr>
      </a:lvl4pPr>
      <a:lvl5pPr algn="ctr" rtl="0" eaLnBrk="0" fontAlgn="base" hangingPunct="0">
        <a:spcBef>
          <a:spcPct val="0"/>
        </a:spcBef>
        <a:spcAft>
          <a:spcPct val="0"/>
        </a:spcAft>
        <a:defRPr sz="4400">
          <a:solidFill>
            <a:srgbClr val="925FA7"/>
          </a:solidFill>
          <a:latin typeface="Calibri" pitchFamily="34" charset="0"/>
        </a:defRPr>
      </a:lvl5pPr>
      <a:lvl6pPr marL="457200" algn="ctr" rtl="0" fontAlgn="base">
        <a:spcBef>
          <a:spcPct val="0"/>
        </a:spcBef>
        <a:spcAft>
          <a:spcPct val="0"/>
        </a:spcAft>
        <a:defRPr sz="4400">
          <a:solidFill>
            <a:srgbClr val="925FA7"/>
          </a:solidFill>
          <a:latin typeface="Calibri" pitchFamily="34" charset="0"/>
        </a:defRPr>
      </a:lvl6pPr>
      <a:lvl7pPr marL="914400" algn="ctr" rtl="0" fontAlgn="base">
        <a:spcBef>
          <a:spcPct val="0"/>
        </a:spcBef>
        <a:spcAft>
          <a:spcPct val="0"/>
        </a:spcAft>
        <a:defRPr sz="4400">
          <a:solidFill>
            <a:srgbClr val="925FA7"/>
          </a:solidFill>
          <a:latin typeface="Calibri" pitchFamily="34" charset="0"/>
        </a:defRPr>
      </a:lvl7pPr>
      <a:lvl8pPr marL="1371600" algn="ctr" rtl="0" fontAlgn="base">
        <a:spcBef>
          <a:spcPct val="0"/>
        </a:spcBef>
        <a:spcAft>
          <a:spcPct val="0"/>
        </a:spcAft>
        <a:defRPr sz="4400">
          <a:solidFill>
            <a:srgbClr val="925FA7"/>
          </a:solidFill>
          <a:latin typeface="Calibri" pitchFamily="34" charset="0"/>
        </a:defRPr>
      </a:lvl8pPr>
      <a:lvl9pPr marL="1828800" algn="ctr" rtl="0" fontAlgn="base">
        <a:spcBef>
          <a:spcPct val="0"/>
        </a:spcBef>
        <a:spcAft>
          <a:spcPct val="0"/>
        </a:spcAft>
        <a:defRPr sz="4400">
          <a:solidFill>
            <a:srgbClr val="925FA7"/>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E46C0A"/>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E46C0A"/>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E46C0A"/>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E46C0A"/>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E46C0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958975"/>
            <a:ext cx="7772400" cy="1470025"/>
          </a:xfrm>
        </p:spPr>
        <p:txBody>
          <a:bodyPr/>
          <a:lstStyle/>
          <a:p>
            <a:pPr eaLnBrk="1" hangingPunct="1"/>
            <a:r>
              <a:rPr lang="en-US" sz="4800" b="1" dirty="0">
                <a:solidFill>
                  <a:srgbClr val="7030A0"/>
                </a:solidFill>
              </a:rPr>
              <a:t>Toxic Stress:</a:t>
            </a:r>
            <a:br>
              <a:rPr lang="en-US" sz="4800" b="1" dirty="0">
                <a:solidFill>
                  <a:srgbClr val="7030A0"/>
                </a:solidFill>
              </a:rPr>
            </a:br>
            <a:r>
              <a:rPr lang="en-US" sz="4800" b="1" dirty="0">
                <a:solidFill>
                  <a:srgbClr val="7030A0"/>
                </a:solidFill>
              </a:rPr>
              <a:t>Why Environment Matters</a:t>
            </a:r>
          </a:p>
        </p:txBody>
      </p:sp>
      <p:sp>
        <p:nvSpPr>
          <p:cNvPr id="2" name="TextBox 1">
            <a:extLst>
              <a:ext uri="{FF2B5EF4-FFF2-40B4-BE49-F238E27FC236}">
                <a16:creationId xmlns:a16="http://schemas.microsoft.com/office/drawing/2014/main" id="{EB9C165E-2983-4F5C-BB78-6F010A1C5BDD}"/>
              </a:ext>
            </a:extLst>
          </p:cNvPr>
          <p:cNvSpPr txBox="1"/>
          <p:nvPr/>
        </p:nvSpPr>
        <p:spPr>
          <a:xfrm>
            <a:off x="152400" y="6400800"/>
            <a:ext cx="1828800" cy="307777"/>
          </a:xfrm>
          <a:prstGeom prst="rect">
            <a:avLst/>
          </a:prstGeom>
          <a:noFill/>
        </p:spPr>
        <p:txBody>
          <a:bodyPr wrap="square" rtlCol="0">
            <a:spAutoFit/>
          </a:bodyPr>
          <a:lstStyle/>
          <a:p>
            <a:r>
              <a:rPr lang="en-US" sz="1400" dirty="0">
                <a:solidFill>
                  <a:srgbClr val="7030A0"/>
                </a:solidFill>
                <a:latin typeface="+mn-lt"/>
              </a:rPr>
              <a:t>Revised: August 2018</a:t>
            </a:r>
          </a:p>
        </p:txBody>
      </p:sp>
      <p:sp>
        <p:nvSpPr>
          <p:cNvPr id="4" name="Subtitle 2">
            <a:extLst>
              <a:ext uri="{FF2B5EF4-FFF2-40B4-BE49-F238E27FC236}">
                <a16:creationId xmlns:a16="http://schemas.microsoft.com/office/drawing/2014/main" id="{C494F662-E555-46DD-AFBB-FC3BFFACE6AF}"/>
              </a:ext>
            </a:extLst>
          </p:cNvPr>
          <p:cNvSpPr txBox="1">
            <a:spLocks/>
          </p:cNvSpPr>
          <p:nvPr/>
        </p:nvSpPr>
        <p:spPr bwMode="auto">
          <a:xfrm>
            <a:off x="800100" y="4038600"/>
            <a:ext cx="7543800" cy="1524000"/>
          </a:xfrm>
          <a:prstGeom prst="rect">
            <a:avLst/>
          </a:prstGeom>
          <a:noFill/>
          <a:ln w="9525">
            <a:noFill/>
            <a:miter lim="800000"/>
            <a:headEnd/>
            <a:tailEnd/>
          </a:ln>
        </p:spPr>
        <p:txBody>
          <a:bodyPr/>
          <a:lstStyle/>
          <a:p>
            <a:pPr algn="ctr">
              <a:spcBef>
                <a:spcPct val="20000"/>
              </a:spcBef>
              <a:buFont typeface="Arial" charset="0"/>
              <a:buNone/>
            </a:pPr>
            <a:r>
              <a:rPr lang="en-US" sz="2400" b="1" dirty="0">
                <a:solidFill>
                  <a:srgbClr val="E46C0A"/>
                </a:solidFill>
                <a:latin typeface="Calibri" pitchFamily="34" charset="0"/>
              </a:rPr>
              <a:t>Name of Presenter</a:t>
            </a:r>
          </a:p>
          <a:p>
            <a:pPr algn="ctr">
              <a:spcBef>
                <a:spcPct val="20000"/>
              </a:spcBef>
              <a:buFont typeface="Arial" charset="0"/>
              <a:buNone/>
            </a:pPr>
            <a:r>
              <a:rPr lang="en-US" sz="2000" dirty="0">
                <a:solidFill>
                  <a:srgbClr val="E46C0A"/>
                </a:solidFill>
                <a:latin typeface="Calibri" pitchFamily="34" charset="0"/>
              </a:rPr>
              <a:t>Material developed by the American Academy of Pediatrics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sp>
        <p:nvSpPr>
          <p:cNvPr id="3" name="TextBox 2"/>
          <p:cNvSpPr txBox="1">
            <a:spLocks noChangeArrowheads="1"/>
          </p:cNvSpPr>
          <p:nvPr/>
        </p:nvSpPr>
        <p:spPr bwMode="auto">
          <a:xfrm>
            <a:off x="457200" y="1066799"/>
            <a:ext cx="7924800" cy="5386090"/>
          </a:xfrm>
          <a:prstGeom prst="rect">
            <a:avLst/>
          </a:prstGeom>
          <a:noFill/>
          <a:ln w="9525">
            <a:noFill/>
            <a:miter lim="800000"/>
            <a:headEnd/>
            <a:tailEnd/>
          </a:ln>
        </p:spPr>
        <p:txBody>
          <a:bodyPr wrap="square">
            <a:spAutoFit/>
          </a:bodyPr>
          <a:lstStyle/>
          <a:p>
            <a:pPr algn="ctr"/>
            <a:r>
              <a:rPr lang="en-US" sz="3600" b="1" dirty="0">
                <a:solidFill>
                  <a:srgbClr val="7030A0"/>
                </a:solidFill>
                <a:latin typeface="Calibri" pitchFamily="34" charset="0"/>
              </a:rPr>
              <a:t>“Social-emotional buffering is the primary factor distinguishing tolerable from toxic level of stress.”</a:t>
            </a:r>
            <a:br>
              <a:rPr lang="en-US" sz="3600" dirty="0">
                <a:solidFill>
                  <a:srgbClr val="7030A0"/>
                </a:solidFill>
                <a:latin typeface="Calibri" pitchFamily="34" charset="0"/>
              </a:rPr>
            </a:br>
            <a:endParaRPr lang="en-US" sz="3600" dirty="0">
              <a:solidFill>
                <a:srgbClr val="7030A0"/>
              </a:solidFill>
              <a:latin typeface="Calibri" pitchFamily="34" charset="0"/>
            </a:endParaRPr>
          </a:p>
          <a:p>
            <a:pPr algn="ctr"/>
            <a:endParaRPr lang="en-US" sz="3600" dirty="0">
              <a:solidFill>
                <a:srgbClr val="7030A0"/>
              </a:solidFill>
              <a:latin typeface="Calibri" pitchFamily="34" charset="0"/>
            </a:endParaRPr>
          </a:p>
          <a:p>
            <a:pPr algn="ctr"/>
            <a:endParaRPr lang="en-US" sz="3600" dirty="0">
              <a:solidFill>
                <a:srgbClr val="7030A0"/>
              </a:solidFill>
              <a:latin typeface="Calibri" pitchFamily="34" charset="0"/>
            </a:endParaRPr>
          </a:p>
          <a:p>
            <a:pPr algn="ctr"/>
            <a:endParaRPr lang="en-US" sz="3600" dirty="0">
              <a:solidFill>
                <a:srgbClr val="7030A0"/>
              </a:solidFill>
              <a:latin typeface="Calibri" pitchFamily="34" charset="0"/>
            </a:endParaRPr>
          </a:p>
          <a:p>
            <a:pPr algn="ctr"/>
            <a:endParaRPr lang="en-US" sz="3600" dirty="0">
              <a:solidFill>
                <a:schemeClr val="accent6">
                  <a:lumMod val="75000"/>
                </a:schemeClr>
              </a:solidFill>
              <a:latin typeface="Calibri" pitchFamily="34" charset="0"/>
            </a:endParaRPr>
          </a:p>
          <a:p>
            <a:pPr algn="ctr"/>
            <a:r>
              <a:rPr lang="en-US" sz="2400" dirty="0">
                <a:solidFill>
                  <a:schemeClr val="accent6">
                    <a:lumMod val="75000"/>
                  </a:schemeClr>
                </a:solidFill>
                <a:latin typeface="Calibri" pitchFamily="34" charset="0"/>
              </a:rPr>
              <a:t>Andrew Garner, MD, PhD, FAAP</a:t>
            </a:r>
          </a:p>
          <a:p>
            <a:pPr algn="ctr"/>
            <a:r>
              <a:rPr lang="en-US" sz="2400" dirty="0">
                <a:solidFill>
                  <a:schemeClr val="accent6">
                    <a:lumMod val="75000"/>
                  </a:schemeClr>
                </a:solidFill>
                <a:latin typeface="Calibri" pitchFamily="34" charset="0"/>
              </a:rPr>
              <a:t>Chair, AAP EBCD Leadership Work Group (2012-2014)</a:t>
            </a:r>
            <a:endParaRPr lang="en-US" sz="2400" dirty="0">
              <a:latin typeface="Calibri" pitchFamily="34"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B62710-1364-42FA-A514-9CECC19A04AF}"/>
              </a:ext>
            </a:extLst>
          </p:cNvPr>
          <p:cNvPicPr/>
          <p:nvPr/>
        </p:nvPicPr>
        <p:blipFill>
          <a:blip r:embed="rId3"/>
          <a:stretch>
            <a:fillRect/>
          </a:stretch>
        </p:blipFill>
        <p:spPr>
          <a:xfrm>
            <a:off x="2476500" y="2871489"/>
            <a:ext cx="41910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dirty="0"/>
              <a:t>Desired Protective Factors</a:t>
            </a:r>
          </a:p>
        </p:txBody>
      </p:sp>
      <p:sp>
        <p:nvSpPr>
          <p:cNvPr id="4" name="Text Placeholder 3"/>
          <p:cNvSpPr>
            <a:spLocks noGrp="1"/>
          </p:cNvSpPr>
          <p:nvPr>
            <p:ph type="body" idx="1"/>
          </p:nvPr>
        </p:nvSpPr>
        <p:spPr>
          <a:xfrm>
            <a:off x="531812" y="1758157"/>
            <a:ext cx="4040188" cy="639762"/>
          </a:xfrm>
        </p:spPr>
        <p:txBody>
          <a:bodyPr/>
          <a:lstStyle/>
          <a:p>
            <a:r>
              <a:rPr lang="en-US" dirty="0"/>
              <a:t>For Families</a:t>
            </a:r>
          </a:p>
        </p:txBody>
      </p:sp>
      <p:sp>
        <p:nvSpPr>
          <p:cNvPr id="3" name="Content Placeholder 2"/>
          <p:cNvSpPr>
            <a:spLocks noGrp="1"/>
          </p:cNvSpPr>
          <p:nvPr>
            <p:ph sz="half" idx="2"/>
          </p:nvPr>
        </p:nvSpPr>
        <p:spPr>
          <a:xfrm>
            <a:off x="457200" y="2397919"/>
            <a:ext cx="8229600" cy="3469481"/>
          </a:xfrm>
        </p:spPr>
        <p:txBody>
          <a:bodyPr>
            <a:noAutofit/>
          </a:bodyPr>
          <a:lstStyle/>
          <a:p>
            <a:r>
              <a:rPr lang="en-US" dirty="0"/>
              <a:t>Concrete support in times of need</a:t>
            </a:r>
          </a:p>
          <a:p>
            <a:r>
              <a:rPr lang="en-US" dirty="0"/>
              <a:t>Social connections</a:t>
            </a:r>
          </a:p>
          <a:p>
            <a:r>
              <a:rPr lang="en-US" dirty="0"/>
              <a:t>Knowledge of parenting and child development</a:t>
            </a:r>
          </a:p>
          <a:p>
            <a:r>
              <a:rPr lang="en-US" dirty="0"/>
              <a:t>Personal resilience</a:t>
            </a:r>
          </a:p>
          <a:p>
            <a:r>
              <a:rPr lang="en-US" dirty="0"/>
              <a:t>The ability to enhance social and emotional competence in children</a:t>
            </a:r>
          </a:p>
          <a:p>
            <a:r>
              <a:rPr lang="en-US" dirty="0"/>
              <a:t>The ability to foster nurturing and attachment</a:t>
            </a:r>
          </a:p>
        </p:txBody>
      </p:sp>
      <p:sp>
        <p:nvSpPr>
          <p:cNvPr id="5" name="TextBox 4">
            <a:extLst>
              <a:ext uri="{FF2B5EF4-FFF2-40B4-BE49-F238E27FC236}">
                <a16:creationId xmlns:a16="http://schemas.microsoft.com/office/drawing/2014/main" id="{FBB28818-14B5-41D8-A094-325E8234E878}"/>
              </a:ext>
            </a:extLst>
          </p:cNvPr>
          <p:cNvSpPr txBox="1"/>
          <p:nvPr/>
        </p:nvSpPr>
        <p:spPr>
          <a:xfrm>
            <a:off x="342900" y="5650468"/>
            <a:ext cx="8458200" cy="738664"/>
          </a:xfrm>
          <a:prstGeom prst="rect">
            <a:avLst/>
          </a:prstGeom>
          <a:noFill/>
        </p:spPr>
        <p:txBody>
          <a:bodyPr wrap="square" rtlCol="0">
            <a:spAutoFit/>
          </a:bodyPr>
          <a:lstStyle/>
          <a:p>
            <a:r>
              <a:rPr lang="en-US" sz="1400" dirty="0">
                <a:solidFill>
                  <a:schemeClr val="accent6">
                    <a:lumMod val="75000"/>
                  </a:schemeClr>
                </a:solidFill>
                <a:latin typeface="+mn-lt"/>
              </a:rPr>
              <a:t>Strengthening Families: A Protective Factors Framework. Center for the Study of Social Policy. https://www.cssp.org/young-children-their-families/strengtheningfamilies/about#protective-factors-framework. Accessed July 26, 2018. </a:t>
            </a:r>
          </a:p>
        </p:txBody>
      </p:sp>
    </p:spTree>
    <p:extLst>
      <p:ext uri="{BB962C8B-B14F-4D97-AF65-F5344CB8AC3E}">
        <p14:creationId xmlns:p14="http://schemas.microsoft.com/office/powerpoint/2010/main" val="8296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40" y="701959"/>
            <a:ext cx="8229600" cy="1143000"/>
          </a:xfrm>
        </p:spPr>
        <p:txBody>
          <a:bodyPr/>
          <a:lstStyle/>
          <a:p>
            <a:r>
              <a:rPr lang="en-US" sz="4000" b="1" dirty="0"/>
              <a:t>Desired Protective Factors</a:t>
            </a:r>
          </a:p>
        </p:txBody>
      </p:sp>
      <p:sp>
        <p:nvSpPr>
          <p:cNvPr id="6" name="Content Placeholder 5"/>
          <p:cNvSpPr>
            <a:spLocks noGrp="1"/>
          </p:cNvSpPr>
          <p:nvPr>
            <p:ph sz="quarter" idx="4"/>
          </p:nvPr>
        </p:nvSpPr>
        <p:spPr>
          <a:xfrm>
            <a:off x="457200" y="2014072"/>
            <a:ext cx="8229600" cy="3951288"/>
          </a:xfrm>
        </p:spPr>
        <p:txBody>
          <a:bodyPr>
            <a:normAutofit fontScale="92500" lnSpcReduction="10000"/>
          </a:bodyPr>
          <a:lstStyle/>
          <a:p>
            <a:r>
              <a:rPr lang="en-US" dirty="0"/>
              <a:t>Safe neighborhoods</a:t>
            </a:r>
          </a:p>
          <a:p>
            <a:r>
              <a:rPr lang="en-US" dirty="0"/>
              <a:t>Safe, high quality schools</a:t>
            </a:r>
          </a:p>
          <a:p>
            <a:r>
              <a:rPr lang="en-US" dirty="0"/>
              <a:t>Stable and safe housing</a:t>
            </a:r>
          </a:p>
          <a:p>
            <a:r>
              <a:rPr lang="en-US" dirty="0"/>
              <a:t>Access to nutritious food</a:t>
            </a:r>
          </a:p>
          <a:p>
            <a:r>
              <a:rPr lang="en-US" dirty="0"/>
              <a:t>Access to job opportunities</a:t>
            </a:r>
          </a:p>
          <a:p>
            <a:r>
              <a:rPr lang="en-US" dirty="0"/>
              <a:t>Access to medical care (including behavioral health and wellness care)</a:t>
            </a:r>
          </a:p>
          <a:p>
            <a:r>
              <a:rPr lang="en-US" dirty="0"/>
              <a:t>Access to transportation</a:t>
            </a:r>
          </a:p>
          <a:p>
            <a:r>
              <a:rPr lang="en-US" dirty="0"/>
              <a:t>Access to safe, high quality, affordable child care</a:t>
            </a:r>
          </a:p>
          <a:p>
            <a:r>
              <a:rPr lang="en-US" dirty="0"/>
              <a:t>Inclusion and equity related to race, ethnicity, and disability</a:t>
            </a:r>
          </a:p>
          <a:p>
            <a:endParaRPr lang="en-US" dirty="0"/>
          </a:p>
        </p:txBody>
      </p:sp>
      <p:sp>
        <p:nvSpPr>
          <p:cNvPr id="7" name="Text Placeholder 6"/>
          <p:cNvSpPr>
            <a:spLocks noGrp="1"/>
          </p:cNvSpPr>
          <p:nvPr>
            <p:ph type="body" idx="1"/>
          </p:nvPr>
        </p:nvSpPr>
        <p:spPr>
          <a:xfrm>
            <a:off x="493143" y="1370155"/>
            <a:ext cx="4040188" cy="639762"/>
          </a:xfrm>
        </p:spPr>
        <p:txBody>
          <a:bodyPr/>
          <a:lstStyle/>
          <a:p>
            <a:r>
              <a:rPr lang="en-US" dirty="0"/>
              <a:t>For Communities</a:t>
            </a:r>
          </a:p>
        </p:txBody>
      </p:sp>
      <p:sp>
        <p:nvSpPr>
          <p:cNvPr id="5" name="TextBox 4">
            <a:extLst>
              <a:ext uri="{FF2B5EF4-FFF2-40B4-BE49-F238E27FC236}">
                <a16:creationId xmlns:a16="http://schemas.microsoft.com/office/drawing/2014/main" id="{10B9FA85-470A-4763-B9CC-99E60E1081AA}"/>
              </a:ext>
            </a:extLst>
          </p:cNvPr>
          <p:cNvSpPr txBox="1"/>
          <p:nvPr/>
        </p:nvSpPr>
        <p:spPr>
          <a:xfrm>
            <a:off x="268288" y="5895330"/>
            <a:ext cx="8458200" cy="461665"/>
          </a:xfrm>
          <a:prstGeom prst="rect">
            <a:avLst/>
          </a:prstGeom>
          <a:noFill/>
        </p:spPr>
        <p:txBody>
          <a:bodyPr wrap="square" rtlCol="0">
            <a:spAutoFit/>
          </a:bodyPr>
          <a:lstStyle/>
          <a:p>
            <a:r>
              <a:rPr lang="en-US" sz="1200" dirty="0">
                <a:solidFill>
                  <a:schemeClr val="accent6">
                    <a:lumMod val="75000"/>
                  </a:schemeClr>
                </a:solidFill>
                <a:latin typeface="+mn-lt"/>
              </a:rPr>
              <a:t>Strengthening Families: A Protective Factors Framework. Center for the Study of Social Policy. https://www.cssp.org/young-children-their-families/strengtheningfamilies/about#protective-factors-framework. Accessed July 26, 2018. </a:t>
            </a:r>
          </a:p>
        </p:txBody>
      </p:sp>
    </p:spTree>
    <p:extLst>
      <p:ext uri="{BB962C8B-B14F-4D97-AF65-F5344CB8AC3E}">
        <p14:creationId xmlns:p14="http://schemas.microsoft.com/office/powerpoint/2010/main" val="213106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3" name="Rectangle 15"/>
          <p:cNvSpPr>
            <a:spLocks noGrp="1" noChangeArrowheads="1"/>
          </p:cNvSpPr>
          <p:nvPr>
            <p:ph type="title"/>
          </p:nvPr>
        </p:nvSpPr>
        <p:spPr>
          <a:xfrm>
            <a:off x="680884" y="913665"/>
            <a:ext cx="8229600" cy="1143000"/>
          </a:xfrm>
        </p:spPr>
        <p:txBody>
          <a:bodyPr/>
          <a:lstStyle/>
          <a:p>
            <a:pPr eaLnBrk="1" hangingPunct="1"/>
            <a:r>
              <a:rPr lang="en-US" sz="3600" b="1" dirty="0">
                <a:solidFill>
                  <a:srgbClr val="008000"/>
                </a:solidFill>
              </a:rPr>
              <a:t>Eco</a:t>
            </a:r>
            <a:r>
              <a:rPr lang="en-US" sz="3600" b="1" dirty="0"/>
              <a:t>-</a:t>
            </a:r>
            <a:r>
              <a:rPr lang="en-US" sz="3600" b="1" dirty="0">
                <a:solidFill>
                  <a:srgbClr val="A50021"/>
                </a:solidFill>
              </a:rPr>
              <a:t>Bio</a:t>
            </a:r>
            <a:r>
              <a:rPr lang="en-US" sz="3600" b="1" dirty="0"/>
              <a:t>-</a:t>
            </a:r>
            <a:r>
              <a:rPr lang="en-US" sz="3600" b="1" dirty="0">
                <a:solidFill>
                  <a:srgbClr val="3366FF"/>
                </a:solidFill>
              </a:rPr>
              <a:t>Developmental</a:t>
            </a:r>
            <a:br>
              <a:rPr lang="en-US" sz="3600" b="1" dirty="0"/>
            </a:br>
            <a:r>
              <a:rPr lang="en-US" sz="3600" b="1" dirty="0">
                <a:solidFill>
                  <a:srgbClr val="7030A0"/>
                </a:solidFill>
              </a:rPr>
              <a:t>Model of Human Health and Disease</a:t>
            </a:r>
          </a:p>
        </p:txBody>
      </p:sp>
      <p:sp>
        <p:nvSpPr>
          <p:cNvPr id="130074" name="Text Box 26"/>
          <p:cNvSpPr txBox="1">
            <a:spLocks noChangeArrowheads="1"/>
          </p:cNvSpPr>
          <p:nvPr/>
        </p:nvSpPr>
        <p:spPr bwMode="auto">
          <a:xfrm>
            <a:off x="449526" y="3238218"/>
            <a:ext cx="3063350" cy="1938992"/>
          </a:xfrm>
          <a:prstGeom prst="rect">
            <a:avLst/>
          </a:prstGeom>
          <a:noFill/>
          <a:ln w="9525">
            <a:noFill/>
            <a:miter lim="800000"/>
            <a:headEnd/>
            <a:tailEnd/>
          </a:ln>
          <a:effectLst/>
        </p:spPr>
        <p:txBody>
          <a:bodyPr wrap="square">
            <a:prstTxWarp prst="textNoShape">
              <a:avLst/>
            </a:prstTxWarp>
            <a:spAutoFit/>
          </a:bodyPr>
          <a:lstStyle/>
          <a:p>
            <a:pPr algn="ctr"/>
            <a:r>
              <a:rPr lang="en-US" sz="2400" dirty="0">
                <a:solidFill>
                  <a:srgbClr val="008000"/>
                </a:solidFill>
                <a:latin typeface="Franklin Gothic Demi" pitchFamily="34" charset="0"/>
              </a:rPr>
              <a:t>Ecology</a:t>
            </a:r>
            <a:r>
              <a:rPr lang="en-US" sz="2400" dirty="0">
                <a:solidFill>
                  <a:srgbClr val="A50021"/>
                </a:solidFill>
                <a:latin typeface="Franklin Gothic Demi" pitchFamily="34" charset="0"/>
              </a:rPr>
              <a:t> </a:t>
            </a:r>
            <a:r>
              <a:rPr lang="en-US" sz="2400" dirty="0">
                <a:solidFill>
                  <a:srgbClr val="7030A0"/>
                </a:solidFill>
                <a:effectLst>
                  <a:outerShdw blurRad="38100" dist="38100" dir="2700000" algn="tl">
                    <a:srgbClr val="FFFFFF"/>
                  </a:outerShdw>
                </a:effectLst>
                <a:latin typeface="Franklin Gothic Demi" pitchFamily="34" charset="0"/>
              </a:rPr>
              <a:t>becomes</a:t>
            </a:r>
            <a:r>
              <a:rPr lang="en-US" sz="2400" dirty="0">
                <a:solidFill>
                  <a:srgbClr val="7030A0"/>
                </a:solidFill>
                <a:effectLst>
                  <a:outerShdw blurRad="38100" dist="38100" dir="2700000" algn="tl">
                    <a:srgbClr val="000000"/>
                  </a:outerShdw>
                </a:effectLst>
                <a:latin typeface="Franklin Gothic Demi" pitchFamily="34" charset="0"/>
              </a:rPr>
              <a:t> </a:t>
            </a:r>
            <a:r>
              <a:rPr lang="en-US" sz="2400" dirty="0">
                <a:solidFill>
                  <a:srgbClr val="A50021"/>
                </a:solidFill>
                <a:latin typeface="Franklin Gothic Demi" pitchFamily="34" charset="0"/>
              </a:rPr>
              <a:t>biology,</a:t>
            </a:r>
            <a:r>
              <a:rPr lang="en-US" sz="2400" dirty="0">
                <a:solidFill>
                  <a:schemeClr val="tx2"/>
                </a:solidFill>
                <a:effectLst>
                  <a:outerShdw blurRad="38100" dist="38100" dir="2700000" algn="tl">
                    <a:srgbClr val="FFFFFF"/>
                  </a:outerShdw>
                </a:effectLst>
                <a:latin typeface="Franklin Gothic Demi" pitchFamily="34" charset="0"/>
              </a:rPr>
              <a:t> </a:t>
            </a:r>
          </a:p>
          <a:p>
            <a:pPr algn="ctr"/>
            <a:r>
              <a:rPr lang="en-US" sz="2400" dirty="0">
                <a:solidFill>
                  <a:srgbClr val="7030A0"/>
                </a:solidFill>
                <a:effectLst>
                  <a:outerShdw blurRad="38100" dist="38100" dir="2700000" algn="tl">
                    <a:srgbClr val="FFFFFF"/>
                  </a:outerShdw>
                </a:effectLst>
                <a:latin typeface="Franklin Gothic Demi" pitchFamily="34" charset="0"/>
              </a:rPr>
              <a:t>And together they</a:t>
            </a:r>
            <a:r>
              <a:rPr lang="en-US" sz="2400" dirty="0">
                <a:solidFill>
                  <a:srgbClr val="7030A0"/>
                </a:solidFill>
                <a:effectLst>
                  <a:outerShdw blurRad="38100" dist="38100" dir="2700000" algn="tl">
                    <a:srgbClr val="000000"/>
                  </a:outerShdw>
                </a:effectLst>
                <a:latin typeface="Franklin Gothic Demi" pitchFamily="34" charset="0"/>
              </a:rPr>
              <a:t> </a:t>
            </a:r>
            <a:r>
              <a:rPr lang="en-US" sz="2400" dirty="0">
                <a:solidFill>
                  <a:srgbClr val="7030A0"/>
                </a:solidFill>
                <a:latin typeface="Franklin Gothic Demi" pitchFamily="34" charset="0"/>
              </a:rPr>
              <a:t>drive</a:t>
            </a:r>
            <a:r>
              <a:rPr lang="en-US" sz="2400" dirty="0">
                <a:solidFill>
                  <a:srgbClr val="7030A0"/>
                </a:solidFill>
                <a:effectLst>
                  <a:outerShdw blurRad="38100" dist="38100" dir="2700000" algn="tl">
                    <a:srgbClr val="000000"/>
                  </a:outerShdw>
                </a:effectLst>
                <a:latin typeface="Franklin Gothic Demi" pitchFamily="34" charset="0"/>
              </a:rPr>
              <a:t> </a:t>
            </a:r>
            <a:r>
              <a:rPr lang="en-US" sz="2400" dirty="0">
                <a:solidFill>
                  <a:srgbClr val="3366FF"/>
                </a:solidFill>
                <a:latin typeface="Franklin Gothic Demi" pitchFamily="34" charset="0"/>
              </a:rPr>
              <a:t>development</a:t>
            </a:r>
            <a:r>
              <a:rPr lang="en-US" sz="2400" dirty="0">
                <a:solidFill>
                  <a:srgbClr val="3366FF"/>
                </a:solidFill>
                <a:effectLst>
                  <a:outerShdw blurRad="38100" dist="38100" dir="2700000" algn="tl">
                    <a:srgbClr val="000000"/>
                  </a:outerShdw>
                </a:effectLst>
                <a:latin typeface="Franklin Gothic Demi" pitchFamily="34" charset="0"/>
              </a:rPr>
              <a:t> </a:t>
            </a:r>
            <a:r>
              <a:rPr lang="en-US" sz="2400" dirty="0">
                <a:solidFill>
                  <a:srgbClr val="7030A0"/>
                </a:solidFill>
                <a:latin typeface="Franklin Gothic Demi" pitchFamily="34" charset="0"/>
              </a:rPr>
              <a:t>across the lifespan</a:t>
            </a:r>
          </a:p>
        </p:txBody>
      </p:sp>
      <p:cxnSp>
        <p:nvCxnSpPr>
          <p:cNvPr id="18" name="Straight Connector 17"/>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74813CD-7DCE-4CD6-9CEA-1DB775BFB6C1}"/>
              </a:ext>
            </a:extLst>
          </p:cNvPr>
          <p:cNvSpPr txBox="1"/>
          <p:nvPr/>
        </p:nvSpPr>
        <p:spPr>
          <a:xfrm>
            <a:off x="228599" y="5904208"/>
            <a:ext cx="6019758" cy="769441"/>
          </a:xfrm>
          <a:prstGeom prst="rect">
            <a:avLst/>
          </a:prstGeom>
          <a:noFill/>
        </p:spPr>
        <p:txBody>
          <a:bodyPr wrap="square" rtlCol="0">
            <a:spAutoFit/>
          </a:bodyPr>
          <a:lstStyle/>
          <a:p>
            <a:r>
              <a:rPr lang="en-US" sz="1100" dirty="0">
                <a:solidFill>
                  <a:schemeClr val="accent6">
                    <a:lumMod val="75000"/>
                  </a:schemeClr>
                </a:solidFill>
                <a:latin typeface="+mn-lt"/>
              </a:rPr>
              <a:t>Shonkoﬀ JP, Garner AS, American Academy of Pediatrics Committee on Psychosocial Aspects of Child and Family Health, Committee on Early Childhood, Adoption, and Dependent Care, Section on Developmental and Behavioral Pediatrics. The lifelong eﬀects of early childhood adversity and toxic stress. Pediatrics. 2012;129(1):e232-e246. </a:t>
            </a:r>
            <a:r>
              <a:rPr lang="en-US" sz="1100" dirty="0" err="1">
                <a:solidFill>
                  <a:schemeClr val="accent6">
                    <a:lumMod val="75000"/>
                  </a:schemeClr>
                </a:solidFill>
                <a:latin typeface="+mn-lt"/>
              </a:rPr>
              <a:t>doi</a:t>
            </a:r>
            <a:r>
              <a:rPr lang="en-US" sz="1100" dirty="0">
                <a:solidFill>
                  <a:schemeClr val="accent6">
                    <a:lumMod val="75000"/>
                  </a:schemeClr>
                </a:solidFill>
                <a:latin typeface="+mn-lt"/>
              </a:rPr>
              <a:t>: 10.1542/peds.2011-2663. </a:t>
            </a:r>
          </a:p>
        </p:txBody>
      </p:sp>
      <p:pic>
        <p:nvPicPr>
          <p:cNvPr id="21" name="Picture 20" descr="PastedGraphic-1.pdf">
            <a:extLst>
              <a:ext uri="{FF2B5EF4-FFF2-40B4-BE49-F238E27FC236}">
                <a16:creationId xmlns:a16="http://schemas.microsoft.com/office/drawing/2014/main" id="{8892BBAE-FEB8-47D0-9458-E5B8FD835AC9}"/>
              </a:ext>
            </a:extLst>
          </p:cNvPr>
          <p:cNvPicPr>
            <a:picLocks noChangeAspect="1"/>
          </p:cNvPicPr>
          <p:nvPr/>
        </p:nvPicPr>
        <p:blipFill rotWithShape="1">
          <a:blip r:embed="rId3"/>
          <a:srcRect b="15090"/>
          <a:stretch/>
        </p:blipFill>
        <p:spPr>
          <a:xfrm>
            <a:off x="4152656" y="2132864"/>
            <a:ext cx="4053951" cy="3618945"/>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74">
                                            <p:txEl>
                                              <p:pRg st="1" end="1"/>
                                            </p:txEl>
                                          </p:spTgt>
                                        </p:tgtEl>
                                        <p:attrNameLst>
                                          <p:attrName>style.visibility</p:attrName>
                                        </p:attrNameLst>
                                      </p:cBhvr>
                                      <p:to>
                                        <p:strVal val="visible"/>
                                      </p:to>
                                    </p:set>
                                    <p:animEffect transition="in" filter="blinds(horizontal)">
                                      <p:cBhvr>
                                        <p:cTn id="7" dur="500"/>
                                        <p:tgtEl>
                                          <p:spTgt spid="130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4" y="1219200"/>
            <a:ext cx="2819400" cy="3733800"/>
          </a:xfrm>
        </p:spPr>
        <p:txBody>
          <a:bodyPr/>
          <a:lstStyle/>
          <a:p>
            <a:r>
              <a:rPr lang="en-US" sz="3400" b="1" dirty="0">
                <a:solidFill>
                  <a:srgbClr val="7030A0"/>
                </a:solidFill>
              </a:rPr>
              <a:t>Precipitants and Consequences of Stress in Childhood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714" y="304800"/>
            <a:ext cx="5446486" cy="5414258"/>
          </a:xfrm>
          <a:prstGeom prst="rect">
            <a:avLst/>
          </a:prstGeom>
        </p:spPr>
      </p:pic>
      <p:sp>
        <p:nvSpPr>
          <p:cNvPr id="4" name="TextBox 3">
            <a:extLst>
              <a:ext uri="{FF2B5EF4-FFF2-40B4-BE49-F238E27FC236}">
                <a16:creationId xmlns:a16="http://schemas.microsoft.com/office/drawing/2014/main" id="{D865C193-5F2D-46E7-9DE2-35F3013AB018}"/>
              </a:ext>
            </a:extLst>
          </p:cNvPr>
          <p:cNvSpPr txBox="1"/>
          <p:nvPr/>
        </p:nvSpPr>
        <p:spPr>
          <a:xfrm>
            <a:off x="192314" y="5714492"/>
            <a:ext cx="8418286" cy="600164"/>
          </a:xfrm>
          <a:prstGeom prst="rect">
            <a:avLst/>
          </a:prstGeom>
          <a:noFill/>
        </p:spPr>
        <p:txBody>
          <a:bodyPr wrap="square" rtlCol="0">
            <a:spAutoFit/>
          </a:bodyPr>
          <a:lstStyle/>
          <a:p>
            <a:r>
              <a:rPr lang="en-US" sz="1100" dirty="0">
                <a:solidFill>
                  <a:schemeClr val="accent6">
                    <a:lumMod val="75000"/>
                  </a:schemeClr>
                </a:solidFill>
                <a:latin typeface="+mn-lt"/>
              </a:rPr>
              <a:t>Bright Futures Guidelines for Health Supervision of Infants, Children and Adolescents, 4th ed.: Reproduced with permission from Garner A, </a:t>
            </a:r>
            <a:r>
              <a:rPr lang="en-US" sz="1100" dirty="0" err="1">
                <a:solidFill>
                  <a:schemeClr val="accent6">
                    <a:lumMod val="75000"/>
                  </a:schemeClr>
                </a:solidFill>
                <a:latin typeface="+mn-lt"/>
              </a:rPr>
              <a:t>Forkey</a:t>
            </a:r>
            <a:r>
              <a:rPr lang="en-US" sz="1100" dirty="0">
                <a:solidFill>
                  <a:schemeClr val="accent6">
                    <a:lumMod val="75000"/>
                  </a:schemeClr>
                </a:solidFill>
                <a:latin typeface="+mn-lt"/>
              </a:rPr>
              <a:t> H, Stirling J, </a:t>
            </a:r>
            <a:r>
              <a:rPr lang="en-US" sz="1100" dirty="0" err="1">
                <a:solidFill>
                  <a:schemeClr val="accent6">
                    <a:lumMod val="75000"/>
                  </a:schemeClr>
                </a:solidFill>
                <a:latin typeface="+mn-lt"/>
              </a:rPr>
              <a:t>Nalven</a:t>
            </a:r>
            <a:r>
              <a:rPr lang="en-US" sz="1100" dirty="0">
                <a:solidFill>
                  <a:schemeClr val="accent6">
                    <a:lumMod val="75000"/>
                  </a:schemeClr>
                </a:solidFill>
                <a:latin typeface="+mn-lt"/>
              </a:rPr>
              <a:t> L, Schilling S; American Academy of Pediatrics, Dave Thomas Foundation for Adoption. Helping Foster and Adoptive Families Cope With Trauma. Elk Grove Village, IL: American Academy of Pediatrics; 2015. https://www.aap.org/traumaguide. Accessed July 2018. </a:t>
            </a:r>
          </a:p>
        </p:txBody>
      </p:sp>
    </p:spTree>
    <p:extLst>
      <p:ext uri="{BB962C8B-B14F-4D97-AF65-F5344CB8AC3E}">
        <p14:creationId xmlns:p14="http://schemas.microsoft.com/office/powerpoint/2010/main" val="70091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7" name="Straight Connector 6"/>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1" y="754063"/>
            <a:ext cx="8229600" cy="1143000"/>
          </a:xfrm>
        </p:spPr>
        <p:txBody>
          <a:bodyPr/>
          <a:lstStyle/>
          <a:p>
            <a:r>
              <a:rPr lang="en-US" sz="4000" b="1" dirty="0">
                <a:solidFill>
                  <a:srgbClr val="7030A0"/>
                </a:solidFill>
                <a:latin typeface="Calibri" pitchFamily="34" charset="0"/>
              </a:rPr>
              <a:t>Key Concept 1</a:t>
            </a:r>
            <a:endParaRPr lang="en-US" sz="4000" dirty="0">
              <a:solidFill>
                <a:srgbClr val="7030A0"/>
              </a:solidFill>
            </a:endParaRPr>
          </a:p>
        </p:txBody>
      </p:sp>
      <p:sp>
        <p:nvSpPr>
          <p:cNvPr id="4" name="Content Placeholder 3"/>
          <p:cNvSpPr>
            <a:spLocks noGrp="1"/>
          </p:cNvSpPr>
          <p:nvPr>
            <p:ph idx="1"/>
          </p:nvPr>
        </p:nvSpPr>
        <p:spPr>
          <a:xfrm>
            <a:off x="342900" y="4267200"/>
            <a:ext cx="8229600" cy="1782763"/>
          </a:xfrm>
        </p:spPr>
        <p:txBody>
          <a:bodyPr/>
          <a:lstStyle/>
          <a:p>
            <a:pPr marL="0" indent="0" algn="ctr">
              <a:buNone/>
            </a:pPr>
            <a:r>
              <a:rPr lang="en-US" sz="4000" b="1" dirty="0">
                <a:solidFill>
                  <a:schemeClr val="accent6">
                    <a:lumMod val="75000"/>
                  </a:schemeClr>
                </a:solidFill>
                <a:latin typeface="Calibri" pitchFamily="34" charset="0"/>
              </a:rPr>
              <a:t>Childhood adversity has lifelong consequences</a:t>
            </a:r>
            <a:endParaRPr lang="en-US" sz="2800" dirty="0">
              <a:solidFill>
                <a:schemeClr val="accent6">
                  <a:lumMod val="75000"/>
                </a:schemeClr>
              </a:solidFill>
              <a:latin typeface="Calibri" pitchFamily="34" charset="0"/>
            </a:endParaRPr>
          </a:p>
        </p:txBody>
      </p:sp>
      <p:pic>
        <p:nvPicPr>
          <p:cNvPr id="10" name="Picture 9" descr="C:\Program Files (x86)\Microsoft Office\MEDIA\CAGCAT10\j0299125.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312" y="1981200"/>
            <a:ext cx="1095375" cy="180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8831" y="897238"/>
            <a:ext cx="8229600" cy="1143000"/>
          </a:xfrm>
        </p:spPr>
        <p:txBody>
          <a:bodyPr/>
          <a:lstStyle/>
          <a:p>
            <a:r>
              <a:rPr lang="en-US" sz="4000" b="1" dirty="0">
                <a:solidFill>
                  <a:srgbClr val="7030A0"/>
                </a:solidFill>
                <a:latin typeface="Calibri" pitchFamily="34" charset="0"/>
              </a:rPr>
              <a:t>Adverse Childhood </a:t>
            </a:r>
            <a:br>
              <a:rPr lang="en-US" sz="4000" b="1" dirty="0">
                <a:solidFill>
                  <a:srgbClr val="7030A0"/>
                </a:solidFill>
                <a:latin typeface="Calibri" pitchFamily="34" charset="0"/>
              </a:rPr>
            </a:br>
            <a:r>
              <a:rPr lang="en-US" sz="4000" b="1" dirty="0">
                <a:solidFill>
                  <a:srgbClr val="7030A0"/>
                </a:solidFill>
                <a:latin typeface="Calibri" pitchFamily="34" charset="0"/>
              </a:rPr>
              <a:t>Experiences (ACE) Study</a:t>
            </a:r>
            <a:endParaRPr lang="en-US" sz="4000" dirty="0">
              <a:solidFill>
                <a:srgbClr val="7030A0"/>
              </a:solidFill>
            </a:endParaRPr>
          </a:p>
        </p:txBody>
      </p:sp>
      <p:sp>
        <p:nvSpPr>
          <p:cNvPr id="4" name="Content Placeholder 3"/>
          <p:cNvSpPr>
            <a:spLocks noGrp="1"/>
          </p:cNvSpPr>
          <p:nvPr>
            <p:ph idx="1"/>
          </p:nvPr>
        </p:nvSpPr>
        <p:spPr>
          <a:xfrm>
            <a:off x="382777" y="2133812"/>
            <a:ext cx="8229600" cy="3200188"/>
          </a:xfrm>
        </p:spPr>
        <p:txBody>
          <a:bodyPr/>
          <a:lstStyle/>
          <a:p>
            <a:pPr>
              <a:buFont typeface="Arial"/>
              <a:buChar char="•"/>
            </a:pPr>
            <a:r>
              <a:rPr lang="en-US" dirty="0">
                <a:solidFill>
                  <a:schemeClr val="accent6">
                    <a:lumMod val="75000"/>
                  </a:schemeClr>
                </a:solidFill>
                <a:latin typeface="Calibri" pitchFamily="34" charset="0"/>
              </a:rPr>
              <a:t>One the largest studies to assess associations between childhood maltreatment and later health and well-being</a:t>
            </a:r>
          </a:p>
          <a:p>
            <a:pPr>
              <a:buFont typeface="Arial"/>
              <a:buChar char="•"/>
            </a:pPr>
            <a:r>
              <a:rPr lang="en-US" dirty="0">
                <a:solidFill>
                  <a:schemeClr val="accent6">
                    <a:lumMod val="75000"/>
                  </a:schemeClr>
                </a:solidFill>
                <a:latin typeface="Calibri" pitchFamily="34" charset="0"/>
              </a:rPr>
              <a:t>Findings suggest that certain experiences are major risk factors for illnesses and poor quality of life</a:t>
            </a:r>
          </a:p>
          <a:p>
            <a:endParaRPr lang="en-US" dirty="0">
              <a:solidFill>
                <a:schemeClr val="accent6">
                  <a:lumMod val="75000"/>
                </a:schemeClr>
              </a:solidFill>
              <a:latin typeface="Calibri" pitchFamily="34" charset="0"/>
            </a:endParaRPr>
          </a:p>
          <a:p>
            <a:endParaRPr lang="en-US" dirty="0">
              <a:solidFill>
                <a:schemeClr val="accent6">
                  <a:lumMod val="75000"/>
                </a:schemeClr>
              </a:solidFill>
              <a:latin typeface="Calibri" pitchFamily="34" charset="0"/>
            </a:endParaRPr>
          </a:p>
        </p:txBody>
      </p:sp>
      <p:sp>
        <p:nvSpPr>
          <p:cNvPr id="8" name="Rectangle 7"/>
          <p:cNvSpPr/>
          <p:nvPr/>
        </p:nvSpPr>
        <p:spPr>
          <a:xfrm>
            <a:off x="447137" y="5565475"/>
            <a:ext cx="8229600" cy="523220"/>
          </a:xfrm>
          <a:prstGeom prst="rect">
            <a:avLst/>
          </a:prstGeom>
        </p:spPr>
        <p:txBody>
          <a:bodyPr wrap="square">
            <a:spAutoFit/>
          </a:bodyPr>
          <a:lstStyle/>
          <a:p>
            <a:pPr lvl="0" eaLnBrk="0" hangingPunct="0">
              <a:spcBef>
                <a:spcPct val="20000"/>
              </a:spcBef>
            </a:pPr>
            <a:r>
              <a:rPr lang="en-US" sz="1400" dirty="0">
                <a:solidFill>
                  <a:schemeClr val="accent6">
                    <a:lumMod val="75000"/>
                  </a:schemeClr>
                </a:solidFill>
                <a:latin typeface="+mn-lt"/>
              </a:rPr>
              <a:t>Violence Prevention: Adverse Childhood Experiences (ACEs). Centers for Disease Control and Prevention Website. https://www.cdc.gov/violenceprevention/acestudy/. Updated April 1, 2016. Accessed July 16, 2018.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7" name="Straight Connector 6"/>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1500" y="557653"/>
            <a:ext cx="8229600" cy="1143000"/>
          </a:xfrm>
        </p:spPr>
        <p:txBody>
          <a:bodyPr/>
          <a:lstStyle/>
          <a:p>
            <a:r>
              <a:rPr lang="en-US" sz="4000" b="1" dirty="0">
                <a:solidFill>
                  <a:srgbClr val="7030A0"/>
                </a:solidFill>
                <a:latin typeface="Calibri" pitchFamily="34" charset="0"/>
              </a:rPr>
              <a:t>Adverse Childhood </a:t>
            </a:r>
            <a:br>
              <a:rPr lang="en-US" sz="4000" b="1" dirty="0">
                <a:solidFill>
                  <a:srgbClr val="7030A0"/>
                </a:solidFill>
                <a:latin typeface="Calibri" pitchFamily="34" charset="0"/>
              </a:rPr>
            </a:br>
            <a:r>
              <a:rPr lang="en-US" sz="4000" b="1" dirty="0">
                <a:solidFill>
                  <a:srgbClr val="7030A0"/>
                </a:solidFill>
                <a:latin typeface="Calibri" pitchFamily="34" charset="0"/>
              </a:rPr>
              <a:t>Experiences (ACE) Study</a:t>
            </a:r>
            <a:endParaRPr lang="en-US" sz="4000" dirty="0">
              <a:solidFill>
                <a:srgbClr val="7030A0"/>
              </a:solidFill>
            </a:endParaRPr>
          </a:p>
        </p:txBody>
      </p:sp>
      <p:pic>
        <p:nvPicPr>
          <p:cNvPr id="5" name="Picture 4">
            <a:extLst>
              <a:ext uri="{FF2B5EF4-FFF2-40B4-BE49-F238E27FC236}">
                <a16:creationId xmlns:a16="http://schemas.microsoft.com/office/drawing/2014/main" id="{E08A3E0A-53D9-4524-B7CA-A90007E5D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945" y="1796400"/>
            <a:ext cx="5120109" cy="3934824"/>
          </a:xfrm>
          <a:prstGeom prst="rect">
            <a:avLst/>
          </a:prstGeom>
        </p:spPr>
      </p:pic>
      <p:sp>
        <p:nvSpPr>
          <p:cNvPr id="6" name="TextBox 5">
            <a:extLst>
              <a:ext uri="{FF2B5EF4-FFF2-40B4-BE49-F238E27FC236}">
                <a16:creationId xmlns:a16="http://schemas.microsoft.com/office/drawing/2014/main" id="{F049F3C7-3723-40D2-AA0C-90750A69A7E7}"/>
              </a:ext>
            </a:extLst>
          </p:cNvPr>
          <p:cNvSpPr txBox="1"/>
          <p:nvPr/>
        </p:nvSpPr>
        <p:spPr>
          <a:xfrm>
            <a:off x="228599" y="5826971"/>
            <a:ext cx="8458200" cy="523220"/>
          </a:xfrm>
          <a:prstGeom prst="rect">
            <a:avLst/>
          </a:prstGeom>
          <a:noFill/>
        </p:spPr>
        <p:txBody>
          <a:bodyPr wrap="square" rtlCol="0">
            <a:spAutoFit/>
          </a:bodyPr>
          <a:lstStyle/>
          <a:p>
            <a:r>
              <a:rPr lang="en-US" sz="1400" dirty="0">
                <a:solidFill>
                  <a:schemeClr val="accent6">
                    <a:lumMod val="75000"/>
                  </a:schemeClr>
                </a:solidFill>
                <a:latin typeface="+mn-lt"/>
              </a:rPr>
              <a:t>The Ace Pyramid. Centers for Disease Control and Prevention Website. https://www.cdc.gov/violenceprevention/acestudy/about.html. Updated June 14, 2016. Accessed July 13, 2018.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8984" y="888012"/>
            <a:ext cx="8229600" cy="1143000"/>
          </a:xfrm>
        </p:spPr>
        <p:txBody>
          <a:bodyPr/>
          <a:lstStyle/>
          <a:p>
            <a:r>
              <a:rPr lang="en-US" sz="4000" b="1" dirty="0">
                <a:solidFill>
                  <a:srgbClr val="7030A0"/>
                </a:solidFill>
                <a:latin typeface="Calibri" pitchFamily="34" charset="0"/>
              </a:rPr>
              <a:t>Key Concept 2</a:t>
            </a:r>
            <a:endParaRPr lang="en-US" sz="4000" dirty="0">
              <a:solidFill>
                <a:srgbClr val="7030A0"/>
              </a:solidFill>
            </a:endParaRPr>
          </a:p>
        </p:txBody>
      </p:sp>
      <p:sp>
        <p:nvSpPr>
          <p:cNvPr id="4" name="Content Placeholder 3"/>
          <p:cNvSpPr>
            <a:spLocks noGrp="1"/>
          </p:cNvSpPr>
          <p:nvPr>
            <p:ph idx="1"/>
          </p:nvPr>
        </p:nvSpPr>
        <p:spPr>
          <a:xfrm>
            <a:off x="468984" y="3814763"/>
            <a:ext cx="8229600" cy="2392363"/>
          </a:xfrm>
        </p:spPr>
        <p:txBody>
          <a:bodyPr/>
          <a:lstStyle/>
          <a:p>
            <a:pPr marL="0" indent="0" algn="ctr">
              <a:buNone/>
            </a:pPr>
            <a:r>
              <a:rPr lang="en-US" sz="3800" b="1" dirty="0">
                <a:solidFill>
                  <a:schemeClr val="accent6">
                    <a:lumMod val="75000"/>
                  </a:schemeClr>
                </a:solidFill>
                <a:latin typeface="Calibri" pitchFamily="34" charset="0"/>
              </a:rPr>
              <a:t>Epigenetics</a:t>
            </a:r>
          </a:p>
          <a:p>
            <a:pPr>
              <a:buFont typeface="Arial"/>
              <a:buChar char="•"/>
            </a:pPr>
            <a:r>
              <a:rPr lang="en-US" sz="3000" dirty="0">
                <a:solidFill>
                  <a:schemeClr val="accent6">
                    <a:lumMod val="75000"/>
                  </a:schemeClr>
                </a:solidFill>
                <a:latin typeface="Calibri" pitchFamily="34" charset="0"/>
              </a:rPr>
              <a:t>Which genes are turned on/off, when and where</a:t>
            </a:r>
          </a:p>
          <a:p>
            <a:pPr>
              <a:buFont typeface="Arial"/>
              <a:buChar char="•"/>
            </a:pPr>
            <a:r>
              <a:rPr lang="en-US" sz="3000" dirty="0">
                <a:solidFill>
                  <a:schemeClr val="accent6">
                    <a:lumMod val="75000"/>
                  </a:schemeClr>
                </a:solidFill>
                <a:latin typeface="Calibri" pitchFamily="34" charset="0"/>
              </a:rPr>
              <a:t>Ecology (environment/experiences)</a:t>
            </a:r>
          </a:p>
          <a:p>
            <a:pPr>
              <a:buFont typeface="Arial"/>
              <a:buChar char="•"/>
            </a:pPr>
            <a:r>
              <a:rPr lang="en-US" sz="3000" dirty="0">
                <a:solidFill>
                  <a:schemeClr val="accent6">
                    <a:lumMod val="75000"/>
                  </a:schemeClr>
                </a:solidFill>
                <a:latin typeface="Calibri" pitchFamily="34" charset="0"/>
              </a:rPr>
              <a:t>Stress-induced changes in gene expression</a:t>
            </a:r>
          </a:p>
        </p:txBody>
      </p:sp>
      <p:pic>
        <p:nvPicPr>
          <p:cNvPr id="10" name="Picture 9" descr="C:\Program Files (x86)\Microsoft Office\MEDIA\CAGCAT10\j0299125.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312" y="1981200"/>
            <a:ext cx="1095375" cy="1809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38202"/>
            <a:ext cx="8229600" cy="1143000"/>
          </a:xfrm>
        </p:spPr>
        <p:txBody>
          <a:bodyPr/>
          <a:lstStyle/>
          <a:p>
            <a:r>
              <a:rPr lang="en-US" sz="4200" b="1" dirty="0">
                <a:solidFill>
                  <a:srgbClr val="7030A0"/>
                </a:solidFill>
                <a:latin typeface="Calibri" pitchFamily="34" charset="0"/>
              </a:rPr>
              <a:t>Parental Stress and Children’s Genes</a:t>
            </a:r>
            <a:endParaRPr lang="en-US" sz="4200" dirty="0">
              <a:solidFill>
                <a:srgbClr val="7030A0"/>
              </a:solidFill>
            </a:endParaRPr>
          </a:p>
        </p:txBody>
      </p:sp>
      <p:sp>
        <p:nvSpPr>
          <p:cNvPr id="4" name="Content Placeholder 3"/>
          <p:cNvSpPr>
            <a:spLocks noGrp="1"/>
          </p:cNvSpPr>
          <p:nvPr>
            <p:ph idx="1"/>
          </p:nvPr>
        </p:nvSpPr>
        <p:spPr>
          <a:xfrm>
            <a:off x="552091" y="2148524"/>
            <a:ext cx="8121354" cy="3200398"/>
          </a:xfrm>
        </p:spPr>
        <p:txBody>
          <a:bodyPr/>
          <a:lstStyle/>
          <a:p>
            <a:pPr>
              <a:buFont typeface="Arial"/>
              <a:buChar char="•"/>
            </a:pPr>
            <a:r>
              <a:rPr lang="en-US" dirty="0">
                <a:solidFill>
                  <a:schemeClr val="accent6">
                    <a:lumMod val="75000"/>
                  </a:schemeClr>
                </a:solidFill>
                <a:latin typeface="Calibri" pitchFamily="34" charset="0"/>
              </a:rPr>
              <a:t>Parents’ stress leaves lasting marks on children’s genes</a:t>
            </a:r>
          </a:p>
          <a:p>
            <a:pPr>
              <a:buFont typeface="Arial"/>
              <a:buChar char="•"/>
            </a:pPr>
            <a:r>
              <a:rPr lang="en-US" dirty="0">
                <a:solidFill>
                  <a:schemeClr val="accent6">
                    <a:lumMod val="75000"/>
                  </a:schemeClr>
                </a:solidFill>
                <a:latin typeface="Calibri" pitchFamily="34" charset="0"/>
              </a:rPr>
              <a:t>Higher stress levels reported by mothers during their child’s first year correlated with  methylation levels on 139 DNA sites in  adolescents</a:t>
            </a:r>
          </a:p>
        </p:txBody>
      </p:sp>
      <p:sp>
        <p:nvSpPr>
          <p:cNvPr id="7" name="TextBox 6">
            <a:extLst>
              <a:ext uri="{FF2B5EF4-FFF2-40B4-BE49-F238E27FC236}">
                <a16:creationId xmlns:a16="http://schemas.microsoft.com/office/drawing/2014/main" id="{D98C0F1F-1925-4628-9B4D-A52D8248D1E2}"/>
              </a:ext>
            </a:extLst>
          </p:cNvPr>
          <p:cNvSpPr txBox="1"/>
          <p:nvPr/>
        </p:nvSpPr>
        <p:spPr>
          <a:xfrm>
            <a:off x="571516" y="5517848"/>
            <a:ext cx="7772369" cy="738664"/>
          </a:xfrm>
          <a:prstGeom prst="rect">
            <a:avLst/>
          </a:prstGeom>
          <a:noFill/>
        </p:spPr>
        <p:txBody>
          <a:bodyPr wrap="square" rtlCol="0">
            <a:spAutoFit/>
          </a:bodyPr>
          <a:lstStyle/>
          <a:p>
            <a:r>
              <a:rPr lang="en-US" sz="1400" dirty="0">
                <a:solidFill>
                  <a:schemeClr val="accent6">
                    <a:lumMod val="75000"/>
                  </a:schemeClr>
                </a:solidFill>
                <a:latin typeface="+mn-lt"/>
              </a:rPr>
              <a:t>Parent' stress leaves lasting marks on children's genes: UBC-CFRI research. The University of British Columbia Website. https://news.ubc.ca/2011/08/30/parents-stress-leaves-lasting-marks-on-childrens-genes-ubc-cfri-research/. Published August 20, 2011. Accessed July 17, 2018.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b="1" dirty="0">
                <a:solidFill>
                  <a:srgbClr val="7030A0"/>
                </a:solidFill>
              </a:rPr>
              <a:t>Objectives</a:t>
            </a:r>
          </a:p>
        </p:txBody>
      </p:sp>
      <p:sp>
        <p:nvSpPr>
          <p:cNvPr id="17410" name="Content Placeholder 2"/>
          <p:cNvSpPr>
            <a:spLocks noGrp="1"/>
          </p:cNvSpPr>
          <p:nvPr>
            <p:ph idx="1"/>
          </p:nvPr>
        </p:nvSpPr>
        <p:spPr/>
        <p:txBody>
          <a:bodyPr/>
          <a:lstStyle/>
          <a:p>
            <a:pPr marL="0" indent="0" eaLnBrk="1" hangingPunct="1">
              <a:buNone/>
            </a:pPr>
            <a:r>
              <a:rPr lang="en-US" b="1" dirty="0">
                <a:solidFill>
                  <a:schemeClr val="accent6">
                    <a:lumMod val="75000"/>
                  </a:schemeClr>
                </a:solidFill>
                <a:latin typeface="Calibri" pitchFamily="34" charset="0"/>
              </a:rPr>
              <a:t>Participant will be able to:</a:t>
            </a:r>
          </a:p>
          <a:p>
            <a:pPr eaLnBrk="1" hangingPunct="1"/>
            <a:r>
              <a:rPr lang="en-US" sz="2800" dirty="0">
                <a:solidFill>
                  <a:schemeClr val="accent6">
                    <a:lumMod val="75000"/>
                  </a:schemeClr>
                </a:solidFill>
                <a:latin typeface="Calibri" pitchFamily="34" charset="0"/>
              </a:rPr>
              <a:t>Define adversity or stress</a:t>
            </a:r>
          </a:p>
          <a:p>
            <a:pPr eaLnBrk="1" hangingPunct="1"/>
            <a:r>
              <a:rPr lang="en-US" sz="2800" dirty="0">
                <a:solidFill>
                  <a:schemeClr val="accent6">
                    <a:lumMod val="75000"/>
                  </a:schemeClr>
                </a:solidFill>
                <a:latin typeface="Calibri" pitchFamily="34" charset="0"/>
              </a:rPr>
              <a:t>Describe 4 key concepts that help explain how environment-brain interaction changes the brain</a:t>
            </a:r>
          </a:p>
          <a:p>
            <a:pPr eaLnBrk="1" hangingPunct="1"/>
            <a:r>
              <a:rPr lang="en-US" sz="2800" dirty="0">
                <a:solidFill>
                  <a:schemeClr val="accent6">
                    <a:lumMod val="75000"/>
                  </a:schemeClr>
                </a:solidFill>
                <a:latin typeface="Calibri" pitchFamily="34" charset="0"/>
              </a:rPr>
              <a:t>Identify strategies for reducing toxic stress in order to promote healthy development</a:t>
            </a:r>
          </a:p>
          <a:p>
            <a:pPr marL="0" indent="0" eaLnBrk="1" hangingPunct="1">
              <a:buFont typeface="Arial" charset="0"/>
              <a:buNone/>
            </a:pPr>
            <a:endParaRPr lang="en-US" sz="6600" dirty="0">
              <a:solidFill>
                <a:srgbClr val="7030A0"/>
              </a:solidFill>
            </a:endParaRPr>
          </a:p>
          <a:p>
            <a:pPr marL="0" indent="0" eaLnBrk="1" hangingPunct="1">
              <a:buFont typeface="Arial" charset="0"/>
              <a:buNone/>
            </a:pPr>
            <a:endParaRPr lang="en-US" dirty="0"/>
          </a:p>
        </p:txBody>
      </p:sp>
      <p:cxnSp>
        <p:nvCxnSpPr>
          <p:cNvPr id="8" name="Straight Connector 7"/>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357062" y="1054961"/>
            <a:ext cx="6629396" cy="879799"/>
          </a:xfrm>
          <a:prstGeom prst="rect">
            <a:avLst/>
          </a:prstGeom>
          <a:noFill/>
          <a:ln w="9525">
            <a:noFill/>
            <a:round/>
            <a:headEnd/>
            <a:tailEnd/>
          </a:ln>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800" b="1" dirty="0">
                <a:solidFill>
                  <a:srgbClr val="7030A0"/>
                </a:solidFill>
                <a:latin typeface="+mn-lt"/>
              </a:rPr>
              <a:t>Hippocampus Volume by Preschool Depression Severity and Maternal Support</a:t>
            </a:r>
          </a:p>
        </p:txBody>
      </p:sp>
      <p:grpSp>
        <p:nvGrpSpPr>
          <p:cNvPr id="2" name="Group 1">
            <a:extLst>
              <a:ext uri="{FF2B5EF4-FFF2-40B4-BE49-F238E27FC236}">
                <a16:creationId xmlns:a16="http://schemas.microsoft.com/office/drawing/2014/main" id="{E53D52A4-970E-447D-8F65-BE6105A4E4FE}"/>
              </a:ext>
            </a:extLst>
          </p:cNvPr>
          <p:cNvGrpSpPr/>
          <p:nvPr/>
        </p:nvGrpSpPr>
        <p:grpSpPr>
          <a:xfrm>
            <a:off x="1841483" y="2006195"/>
            <a:ext cx="5660553" cy="3847620"/>
            <a:chOff x="1440816" y="1303137"/>
            <a:chExt cx="5978204" cy="4896586"/>
          </a:xfrm>
        </p:grpSpPr>
        <p:pic>
          <p:nvPicPr>
            <p:cNvPr id="14339" name="Picture 2"/>
            <p:cNvPicPr>
              <a:picLocks noChangeAspect="1" noChangeArrowheads="1"/>
            </p:cNvPicPr>
            <p:nvPr/>
          </p:nvPicPr>
          <p:blipFill>
            <a:blip r:embed="rId3"/>
            <a:srcRect/>
            <a:stretch>
              <a:fillRect/>
            </a:stretch>
          </p:blipFill>
          <p:spPr bwMode="auto">
            <a:xfrm>
              <a:off x="1440816" y="5563464"/>
              <a:ext cx="5978203" cy="636259"/>
            </a:xfrm>
            <a:prstGeom prst="rect">
              <a:avLst/>
            </a:prstGeom>
            <a:noFill/>
            <a:ln w="9525">
              <a:noFill/>
              <a:round/>
              <a:headEnd/>
              <a:tailEnd/>
            </a:ln>
          </p:spPr>
        </p:pic>
        <p:pic>
          <p:nvPicPr>
            <p:cNvPr id="14340" name="Picture 3"/>
            <p:cNvPicPr>
              <a:picLocks noChangeAspect="1" noChangeArrowheads="1"/>
            </p:cNvPicPr>
            <p:nvPr/>
          </p:nvPicPr>
          <p:blipFill>
            <a:blip r:embed="rId4"/>
            <a:srcRect/>
            <a:stretch>
              <a:fillRect/>
            </a:stretch>
          </p:blipFill>
          <p:spPr bwMode="auto">
            <a:xfrm>
              <a:off x="1440816" y="1303137"/>
              <a:ext cx="5978204" cy="4278498"/>
            </a:xfrm>
            <a:prstGeom prst="rect">
              <a:avLst/>
            </a:prstGeom>
            <a:noFill/>
            <a:ln w="9525">
              <a:noFill/>
              <a:round/>
              <a:headEnd/>
              <a:tailEnd/>
            </a:ln>
          </p:spPr>
        </p:pic>
        <p:sp>
          <p:nvSpPr>
            <p:cNvPr id="14341" name="Text Box 4"/>
            <p:cNvSpPr txBox="1">
              <a:spLocks noChangeArrowheads="1"/>
            </p:cNvSpPr>
            <p:nvPr/>
          </p:nvSpPr>
          <p:spPr bwMode="auto">
            <a:xfrm>
              <a:off x="1499519" y="5624357"/>
              <a:ext cx="3918240" cy="273628"/>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pitchFamily="-100" charset="0"/>
                </a:rPr>
                <a:t>Luby</a:t>
              </a:r>
              <a:r>
                <a:rPr lang="en-GB" sz="1100" b="1" dirty="0">
                  <a:solidFill>
                    <a:srgbClr val="000000"/>
                  </a:solidFill>
                  <a:latin typeface="Arial" pitchFamily="-100" charset="0"/>
                </a:rPr>
                <a:t> J L et al. PNAS 2012;109:2854-2859</a:t>
              </a:r>
            </a:p>
          </p:txBody>
        </p:sp>
        <p:sp>
          <p:nvSpPr>
            <p:cNvPr id="14342" name="Text Box 5"/>
            <p:cNvSpPr txBox="1">
              <a:spLocks noChangeArrowheads="1"/>
            </p:cNvSpPr>
            <p:nvPr/>
          </p:nvSpPr>
          <p:spPr bwMode="auto">
            <a:xfrm>
              <a:off x="1518463" y="5912040"/>
              <a:ext cx="4930560" cy="273628"/>
            </a:xfrm>
            <a:prstGeom prst="rect">
              <a:avLst/>
            </a:prstGeom>
            <a:noFill/>
            <a:ln w="9525">
              <a:noFill/>
              <a:round/>
              <a:headEnd/>
              <a:tailEnd/>
            </a:ln>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100" charset="0"/>
                </a:rPr>
                <a:t>©2012 by National Academy of Sciences</a:t>
              </a:r>
            </a:p>
          </p:txBody>
        </p:sp>
      </p:grpSp>
      <p:cxnSp>
        <p:nvCxnSpPr>
          <p:cNvPr id="7" name="Straight Connector 6"/>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8BB96F-02B7-4B0A-A232-37F42DC5C5A2}"/>
              </a:ext>
            </a:extLst>
          </p:cNvPr>
          <p:cNvSpPr txBox="1"/>
          <p:nvPr/>
        </p:nvSpPr>
        <p:spPr>
          <a:xfrm>
            <a:off x="527654" y="5945378"/>
            <a:ext cx="6113691" cy="646331"/>
          </a:xfrm>
          <a:prstGeom prst="rect">
            <a:avLst/>
          </a:prstGeom>
          <a:noFill/>
        </p:spPr>
        <p:txBody>
          <a:bodyPr wrap="square" rtlCol="0">
            <a:spAutoFit/>
          </a:bodyPr>
          <a:lstStyle/>
          <a:p>
            <a:r>
              <a:rPr lang="en-US" sz="1200" dirty="0" err="1">
                <a:solidFill>
                  <a:schemeClr val="accent6">
                    <a:lumMod val="75000"/>
                  </a:schemeClr>
                </a:solidFill>
                <a:latin typeface="+mn-lt"/>
              </a:rPr>
              <a:t>Luby</a:t>
            </a:r>
            <a:r>
              <a:rPr lang="en-US" sz="1200" dirty="0">
                <a:solidFill>
                  <a:schemeClr val="accent6">
                    <a:lumMod val="75000"/>
                  </a:schemeClr>
                </a:solidFill>
                <a:latin typeface="+mn-lt"/>
              </a:rPr>
              <a:t> JL, </a:t>
            </a:r>
            <a:r>
              <a:rPr lang="en-US" sz="1200" dirty="0" err="1">
                <a:solidFill>
                  <a:schemeClr val="accent6">
                    <a:lumMod val="75000"/>
                  </a:schemeClr>
                </a:solidFill>
                <a:latin typeface="+mn-lt"/>
              </a:rPr>
              <a:t>Barch</a:t>
            </a:r>
            <a:r>
              <a:rPr lang="en-US" sz="1200" dirty="0">
                <a:solidFill>
                  <a:schemeClr val="accent6">
                    <a:lumMod val="75000"/>
                  </a:schemeClr>
                </a:solidFill>
                <a:latin typeface="+mn-lt"/>
              </a:rPr>
              <a:t> DM, Belden A, et al. Maternal support in early childhood predicts larger hippocampal volumes at school age. PNAS. 2012; 109(8): 2854-2859. </a:t>
            </a:r>
            <a:r>
              <a:rPr lang="en-US" sz="1200" dirty="0" err="1">
                <a:solidFill>
                  <a:schemeClr val="accent6">
                    <a:lumMod val="75000"/>
                  </a:schemeClr>
                </a:solidFill>
                <a:latin typeface="+mn-lt"/>
              </a:rPr>
              <a:t>doi</a:t>
            </a:r>
            <a:r>
              <a:rPr lang="en-US" sz="1200" dirty="0">
                <a:solidFill>
                  <a:schemeClr val="accent6">
                    <a:lumMod val="75000"/>
                  </a:schemeClr>
                </a:solidFill>
                <a:latin typeface="+mn-lt"/>
              </a:rPr>
              <a:t>: 10.1073/pnas.1118003109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81260"/>
            <a:ext cx="8229600" cy="1143000"/>
          </a:xfrm>
        </p:spPr>
        <p:txBody>
          <a:bodyPr/>
          <a:lstStyle/>
          <a:p>
            <a:r>
              <a:rPr lang="en-US" sz="4000" b="1" dirty="0">
                <a:solidFill>
                  <a:srgbClr val="7030A0"/>
                </a:solidFill>
                <a:latin typeface="Calibri" pitchFamily="34" charset="0"/>
              </a:rPr>
              <a:t>Key Concept 3</a:t>
            </a:r>
            <a:endParaRPr lang="en-US" sz="4000" dirty="0">
              <a:solidFill>
                <a:srgbClr val="7030A0"/>
              </a:solidFill>
            </a:endParaRPr>
          </a:p>
        </p:txBody>
      </p:sp>
      <p:sp>
        <p:nvSpPr>
          <p:cNvPr id="4" name="Content Placeholder 3"/>
          <p:cNvSpPr>
            <a:spLocks noGrp="1"/>
          </p:cNvSpPr>
          <p:nvPr>
            <p:ph idx="1"/>
          </p:nvPr>
        </p:nvSpPr>
        <p:spPr>
          <a:xfrm>
            <a:off x="457200" y="3814763"/>
            <a:ext cx="8000998" cy="2205037"/>
          </a:xfrm>
        </p:spPr>
        <p:txBody>
          <a:bodyPr/>
          <a:lstStyle/>
          <a:p>
            <a:pPr marL="0" indent="0" algn="ctr">
              <a:buNone/>
            </a:pPr>
            <a:r>
              <a:rPr lang="en-US" sz="2800" b="1" dirty="0">
                <a:solidFill>
                  <a:schemeClr val="accent6">
                    <a:lumMod val="75000"/>
                  </a:schemeClr>
                </a:solidFill>
                <a:latin typeface="Calibri" pitchFamily="34" charset="0"/>
              </a:rPr>
              <a:t>Developmental Neuroscience</a:t>
            </a:r>
          </a:p>
          <a:p>
            <a:pPr>
              <a:buFont typeface="Arial"/>
              <a:buChar char="•"/>
            </a:pPr>
            <a:r>
              <a:rPr lang="en-US" sz="2800" dirty="0">
                <a:solidFill>
                  <a:schemeClr val="accent6">
                    <a:lumMod val="75000"/>
                  </a:schemeClr>
                </a:solidFill>
                <a:latin typeface="Calibri" pitchFamily="34" charset="0"/>
              </a:rPr>
              <a:t>Brain architecture is experience-dependent</a:t>
            </a:r>
          </a:p>
          <a:p>
            <a:pPr>
              <a:buFont typeface="Arial"/>
              <a:buChar char="•"/>
            </a:pPr>
            <a:r>
              <a:rPr lang="en-US" sz="2800" dirty="0">
                <a:solidFill>
                  <a:schemeClr val="accent6">
                    <a:lumMod val="75000"/>
                  </a:schemeClr>
                </a:solidFill>
                <a:latin typeface="Calibri" pitchFamily="34" charset="0"/>
              </a:rPr>
              <a:t>Ecology influences how brain architecture is formed and remodeled</a:t>
            </a:r>
          </a:p>
          <a:p>
            <a:pPr>
              <a:buFont typeface="Arial"/>
              <a:buChar char="•"/>
            </a:pPr>
            <a:r>
              <a:rPr lang="en-US" sz="2800" dirty="0">
                <a:solidFill>
                  <a:schemeClr val="accent6">
                    <a:lumMod val="75000"/>
                  </a:schemeClr>
                </a:solidFill>
                <a:latin typeface="Calibri" pitchFamily="34" charset="0"/>
              </a:rPr>
              <a:t>Diminishing cellular plasticity limits remediation</a:t>
            </a:r>
          </a:p>
        </p:txBody>
      </p:sp>
      <p:pic>
        <p:nvPicPr>
          <p:cNvPr id="10" name="Picture 9" descr="C:\Program Files (x86)\Microsoft Office\MEDIA\CAGCAT10\j0299125.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312" y="1981200"/>
            <a:ext cx="1095375" cy="1809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0" y="1066800"/>
            <a:ext cx="8229600" cy="1143000"/>
          </a:xfrm>
        </p:spPr>
        <p:txBody>
          <a:bodyPr/>
          <a:lstStyle/>
          <a:p>
            <a:r>
              <a:rPr lang="en-US" sz="4000" b="1" dirty="0">
                <a:solidFill>
                  <a:srgbClr val="7030A0"/>
                </a:solidFill>
              </a:rPr>
              <a:t>5 Principles of Brain Development</a:t>
            </a:r>
          </a:p>
        </p:txBody>
      </p:sp>
      <p:sp>
        <p:nvSpPr>
          <p:cNvPr id="3" name="Content Placeholder 2"/>
          <p:cNvSpPr>
            <a:spLocks noGrp="1"/>
          </p:cNvSpPr>
          <p:nvPr>
            <p:ph idx="1"/>
          </p:nvPr>
        </p:nvSpPr>
        <p:spPr>
          <a:xfrm>
            <a:off x="685800" y="2124959"/>
            <a:ext cx="7467600" cy="3657600"/>
          </a:xfrm>
        </p:spPr>
        <p:txBody>
          <a:bodyPr/>
          <a:lstStyle/>
          <a:p>
            <a:r>
              <a:rPr lang="en-US" dirty="0"/>
              <a:t>Experience dependent</a:t>
            </a:r>
          </a:p>
          <a:p>
            <a:r>
              <a:rPr lang="en-US" dirty="0"/>
              <a:t>Cumulative</a:t>
            </a:r>
          </a:p>
          <a:p>
            <a:r>
              <a:rPr lang="en-US" dirty="0"/>
              <a:t>Integrated</a:t>
            </a:r>
          </a:p>
          <a:p>
            <a:r>
              <a:rPr lang="en-US" dirty="0"/>
              <a:t>Dynamic</a:t>
            </a:r>
          </a:p>
          <a:p>
            <a:r>
              <a:rPr lang="en-US" dirty="0"/>
              <a:t>Asynchronous</a:t>
            </a:r>
          </a:p>
          <a:p>
            <a:endParaRPr lang="en-US" dirty="0"/>
          </a:p>
          <a:p>
            <a:pPr marL="0" indent="0">
              <a:buNone/>
            </a:pPr>
            <a:r>
              <a:rPr lang="en-US" sz="1400" dirty="0"/>
              <a:t>Garner A, Saul R. </a:t>
            </a:r>
            <a:r>
              <a:rPr lang="en-US" sz="1400" i="1" dirty="0"/>
              <a:t>Thinking Developmentally. </a:t>
            </a:r>
            <a:r>
              <a:rPr lang="en-US" sz="1400" dirty="0"/>
              <a:t>Itasca, IL: American Academy of Pediatrics; 2018. </a:t>
            </a:r>
          </a:p>
        </p:txBody>
      </p:sp>
    </p:spTree>
    <p:extLst>
      <p:ext uri="{BB962C8B-B14F-4D97-AF65-F5344CB8AC3E}">
        <p14:creationId xmlns:p14="http://schemas.microsoft.com/office/powerpoint/2010/main" val="102099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1447800" y="457200"/>
            <a:ext cx="6629400" cy="369332"/>
          </a:xfrm>
          <a:prstGeom prst="rect">
            <a:avLst/>
          </a:prstGeom>
          <a:noFill/>
          <a:ln w="9525">
            <a:noFill/>
            <a:miter lim="800000"/>
            <a:headEnd/>
            <a:tailEnd/>
          </a:ln>
        </p:spPr>
        <p:txBody>
          <a:bodyPr wrap="square">
            <a:spAutoFit/>
          </a:bodyPr>
          <a:lstStyle/>
          <a:p>
            <a:pPr>
              <a:spcBef>
                <a:spcPct val="50000"/>
              </a:spcBef>
            </a:pPr>
            <a:endParaRPr lang="en-US">
              <a:solidFill>
                <a:srgbClr val="000000"/>
              </a:solidFill>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b="1" dirty="0">
                <a:solidFill>
                  <a:srgbClr val="7030A0"/>
                </a:solidFill>
                <a:latin typeface="Calibri" pitchFamily="34" charset="0"/>
              </a:rPr>
              <a:t>Plasticity</a:t>
            </a:r>
            <a:endParaRPr lang="en-US" sz="4000" dirty="0">
              <a:solidFill>
                <a:srgbClr val="7030A0"/>
              </a:solidFill>
            </a:endParaRPr>
          </a:p>
        </p:txBody>
      </p:sp>
      <p:sp>
        <p:nvSpPr>
          <p:cNvPr id="4" name="Content Placeholder 3"/>
          <p:cNvSpPr>
            <a:spLocks noGrp="1"/>
          </p:cNvSpPr>
          <p:nvPr>
            <p:ph idx="1"/>
          </p:nvPr>
        </p:nvSpPr>
        <p:spPr/>
        <p:txBody>
          <a:bodyPr/>
          <a:lstStyle/>
          <a:p>
            <a:r>
              <a:rPr lang="en-US" dirty="0">
                <a:solidFill>
                  <a:srgbClr val="7030A0"/>
                </a:solidFill>
                <a:latin typeface="Calibri" pitchFamily="34" charset="0"/>
              </a:rPr>
              <a:t>Plasticity</a:t>
            </a:r>
            <a:r>
              <a:rPr lang="en-US" b="1" dirty="0">
                <a:latin typeface="Calibri" pitchFamily="34" charset="0"/>
              </a:rPr>
              <a:t> </a:t>
            </a:r>
            <a:r>
              <a:rPr lang="en-US" dirty="0">
                <a:latin typeface="Calibri" pitchFamily="34" charset="0"/>
              </a:rPr>
              <a:t>refers to the brain’s unique ability</a:t>
            </a:r>
            <a:r>
              <a:rPr lang="en-US" b="1" dirty="0">
                <a:latin typeface="Calibri" pitchFamily="34" charset="0"/>
              </a:rPr>
              <a:t> </a:t>
            </a:r>
            <a:r>
              <a:rPr lang="en-US" dirty="0">
                <a:latin typeface="Calibri" pitchFamily="34" charset="0"/>
              </a:rPr>
              <a:t>to literally </a:t>
            </a:r>
            <a:r>
              <a:rPr lang="en-US" dirty="0">
                <a:solidFill>
                  <a:srgbClr val="7030A0"/>
                </a:solidFill>
                <a:latin typeface="Calibri" pitchFamily="34" charset="0"/>
              </a:rPr>
              <a:t>“rewire” </a:t>
            </a:r>
            <a:r>
              <a:rPr lang="en-US" dirty="0">
                <a:latin typeface="Calibri" pitchFamily="34" charset="0"/>
              </a:rPr>
              <a:t>itself in response to </a:t>
            </a:r>
            <a:r>
              <a:rPr lang="en-US" dirty="0">
                <a:solidFill>
                  <a:srgbClr val="7030A0"/>
                </a:solidFill>
                <a:latin typeface="Calibri" pitchFamily="34" charset="0"/>
              </a:rPr>
              <a:t>experience</a:t>
            </a:r>
          </a:p>
          <a:p>
            <a:r>
              <a:rPr lang="en-US" dirty="0">
                <a:solidFill>
                  <a:srgbClr val="7030A0"/>
                </a:solidFill>
                <a:latin typeface="Calibri" pitchFamily="34" charset="0"/>
              </a:rPr>
              <a:t>Experience</a:t>
            </a:r>
            <a:r>
              <a:rPr lang="en-US" dirty="0">
                <a:latin typeface="Calibri" pitchFamily="34" charset="0"/>
              </a:rPr>
              <a:t> influences not only the </a:t>
            </a:r>
            <a:r>
              <a:rPr lang="en-US" dirty="0">
                <a:solidFill>
                  <a:srgbClr val="7030A0"/>
                </a:solidFill>
                <a:latin typeface="Calibri" pitchFamily="34" charset="0"/>
              </a:rPr>
              <a:t>foundational architecture</a:t>
            </a:r>
            <a:r>
              <a:rPr lang="en-US" dirty="0">
                <a:latin typeface="Calibri" pitchFamily="34" charset="0"/>
              </a:rPr>
              <a:t>, but the on-going </a:t>
            </a:r>
            <a:r>
              <a:rPr lang="en-US" dirty="0">
                <a:solidFill>
                  <a:srgbClr val="7030A0"/>
                </a:solidFill>
                <a:latin typeface="Calibri" pitchFamily="34" charset="0"/>
              </a:rPr>
              <a:t>connectivity</a:t>
            </a:r>
            <a:r>
              <a:rPr lang="en-US" dirty="0">
                <a:latin typeface="Calibri" pitchFamily="34" charset="0"/>
              </a:rPr>
              <a:t> and </a:t>
            </a:r>
            <a:r>
              <a:rPr lang="en-US" dirty="0">
                <a:solidFill>
                  <a:srgbClr val="7030A0"/>
                </a:solidFill>
                <a:latin typeface="Calibri" pitchFamily="34" charset="0"/>
              </a:rPr>
              <a:t>functionality</a:t>
            </a:r>
          </a:p>
          <a:p>
            <a:r>
              <a:rPr lang="en-US" dirty="0">
                <a:solidFill>
                  <a:srgbClr val="7030A0"/>
                </a:solidFill>
                <a:latin typeface="Calibri" pitchFamily="34" charset="0"/>
              </a:rPr>
              <a:t>Two</a:t>
            </a:r>
            <a:r>
              <a:rPr lang="en-US" b="1" dirty="0">
                <a:latin typeface="Calibri" pitchFamily="34" charset="0"/>
              </a:rPr>
              <a:t> </a:t>
            </a:r>
            <a:r>
              <a:rPr lang="en-US" dirty="0">
                <a:latin typeface="Calibri" pitchFamily="34" charset="0"/>
              </a:rPr>
              <a:t>different types of </a:t>
            </a:r>
            <a:r>
              <a:rPr lang="en-US" dirty="0">
                <a:solidFill>
                  <a:srgbClr val="7030A0"/>
                </a:solidFill>
                <a:latin typeface="Calibri" pitchFamily="34" charset="0"/>
              </a:rPr>
              <a:t>plasticity…</a:t>
            </a:r>
          </a:p>
        </p:txBody>
      </p:sp>
      <p:sp>
        <p:nvSpPr>
          <p:cNvPr id="3" name="TextBox 2">
            <a:extLst>
              <a:ext uri="{FF2B5EF4-FFF2-40B4-BE49-F238E27FC236}">
                <a16:creationId xmlns:a16="http://schemas.microsoft.com/office/drawing/2014/main" id="{BF4DFFE4-0776-42B0-96C0-A9F7992266F1}"/>
              </a:ext>
            </a:extLst>
          </p:cNvPr>
          <p:cNvSpPr txBox="1"/>
          <p:nvPr/>
        </p:nvSpPr>
        <p:spPr>
          <a:xfrm>
            <a:off x="685798" y="5867400"/>
            <a:ext cx="7086593" cy="584775"/>
          </a:xfrm>
          <a:prstGeom prst="rect">
            <a:avLst/>
          </a:prstGeom>
          <a:noFill/>
        </p:spPr>
        <p:txBody>
          <a:bodyPr wrap="square" rtlCol="0">
            <a:spAutoFit/>
          </a:bodyPr>
          <a:lstStyle/>
          <a:p>
            <a:r>
              <a:rPr lang="en-US" sz="1400" dirty="0">
                <a:solidFill>
                  <a:schemeClr val="accent6">
                    <a:lumMod val="75000"/>
                  </a:schemeClr>
                </a:solidFill>
                <a:latin typeface="+mn-lt"/>
              </a:rPr>
              <a:t>Garner A, Saul R. </a:t>
            </a:r>
            <a:r>
              <a:rPr lang="en-US" sz="1400" i="1" dirty="0">
                <a:solidFill>
                  <a:schemeClr val="accent6">
                    <a:lumMod val="75000"/>
                  </a:schemeClr>
                </a:solidFill>
                <a:latin typeface="+mn-lt"/>
              </a:rPr>
              <a:t>Thinking Developmentally. </a:t>
            </a:r>
            <a:r>
              <a:rPr lang="en-US" sz="1400" dirty="0">
                <a:solidFill>
                  <a:schemeClr val="accent6">
                    <a:lumMod val="75000"/>
                  </a:schemeClr>
                </a:solidFill>
                <a:latin typeface="+mn-lt"/>
              </a:rPr>
              <a:t>Itasca, IL: American Academy of Pediatrics; 2018.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b="1" dirty="0">
                <a:solidFill>
                  <a:srgbClr val="7030A0"/>
                </a:solidFill>
                <a:latin typeface="Calibri" pitchFamily="34" charset="0"/>
              </a:rPr>
              <a:t>Plasticity</a:t>
            </a:r>
            <a:endParaRPr lang="en-US" sz="4000" dirty="0">
              <a:solidFill>
                <a:srgbClr val="7030A0"/>
              </a:solidFill>
            </a:endParaRPr>
          </a:p>
        </p:txBody>
      </p:sp>
      <p:sp>
        <p:nvSpPr>
          <p:cNvPr id="3" name="Content Placeholder 2"/>
          <p:cNvSpPr>
            <a:spLocks noGrp="1"/>
          </p:cNvSpPr>
          <p:nvPr>
            <p:ph idx="1"/>
          </p:nvPr>
        </p:nvSpPr>
        <p:spPr>
          <a:xfrm>
            <a:off x="457200" y="1549688"/>
            <a:ext cx="8229600" cy="4191000"/>
          </a:xfrm>
        </p:spPr>
        <p:txBody>
          <a:bodyPr/>
          <a:lstStyle/>
          <a:p>
            <a:pPr defTabSz="457200" fontAlgn="auto">
              <a:spcAft>
                <a:spcPts val="0"/>
              </a:spcAft>
              <a:buFont typeface="Arial"/>
              <a:buChar char="•"/>
              <a:defRPr/>
            </a:pPr>
            <a:r>
              <a:rPr lang="en-US" b="1" u="sng" dirty="0">
                <a:solidFill>
                  <a:schemeClr val="accent6">
                    <a:lumMod val="75000"/>
                  </a:schemeClr>
                </a:solidFill>
              </a:rPr>
              <a:t>S</a:t>
            </a:r>
            <a:r>
              <a:rPr lang="en-US" b="1" u="sng" dirty="0">
                <a:solidFill>
                  <a:srgbClr val="7030A0"/>
                </a:solidFill>
              </a:rPr>
              <a:t>ynaptic Plasticity</a:t>
            </a:r>
            <a:endParaRPr lang="en-US" b="1" dirty="0">
              <a:solidFill>
                <a:srgbClr val="A50021"/>
              </a:solidFill>
            </a:endParaRPr>
          </a:p>
          <a:p>
            <a:pPr marL="738188" lvl="2" indent="-280988" defTabSz="457200" fontAlgn="auto">
              <a:spcAft>
                <a:spcPts val="0"/>
              </a:spcAft>
              <a:buFont typeface="Arial"/>
              <a:buChar char="–"/>
              <a:defRPr/>
            </a:pPr>
            <a:r>
              <a:rPr lang="en-US" sz="2600" dirty="0"/>
              <a:t>Variation in the</a:t>
            </a:r>
            <a:r>
              <a:rPr lang="en-US" sz="2600" b="1" dirty="0">
                <a:solidFill>
                  <a:srgbClr val="925FA7"/>
                </a:solidFill>
              </a:rPr>
              <a:t> </a:t>
            </a:r>
            <a:r>
              <a:rPr lang="en-US" sz="2600" b="1" u="sng" dirty="0">
                <a:solidFill>
                  <a:schemeClr val="accent6">
                    <a:lumMod val="75000"/>
                  </a:schemeClr>
                </a:solidFill>
              </a:rPr>
              <a:t>S</a:t>
            </a:r>
            <a:r>
              <a:rPr lang="en-US" sz="2600" b="1" u="sng" dirty="0">
                <a:solidFill>
                  <a:srgbClr val="7030A0"/>
                </a:solidFill>
              </a:rPr>
              <a:t>TRENGTH</a:t>
            </a:r>
            <a:r>
              <a:rPr lang="en-US" sz="2600" b="1" dirty="0">
                <a:solidFill>
                  <a:srgbClr val="925FA7"/>
                </a:solidFill>
              </a:rPr>
              <a:t> </a:t>
            </a:r>
            <a:r>
              <a:rPr lang="en-US" sz="2600" dirty="0"/>
              <a:t>of individual connections</a:t>
            </a:r>
          </a:p>
          <a:p>
            <a:pPr lvl="1" defTabSz="457200" fontAlgn="auto">
              <a:spcAft>
                <a:spcPts val="0"/>
              </a:spcAft>
              <a:buFont typeface="Arial"/>
              <a:buChar char="–"/>
              <a:defRPr/>
            </a:pPr>
            <a:r>
              <a:rPr lang="en-US" sz="2600" dirty="0"/>
              <a:t>“a single person goes from a whisper to a shout”</a:t>
            </a:r>
          </a:p>
          <a:p>
            <a:pPr lvl="1" defTabSz="457200" fontAlgn="auto">
              <a:spcAft>
                <a:spcPts val="0"/>
              </a:spcAft>
              <a:buFont typeface="Arial"/>
              <a:buChar char="–"/>
              <a:defRPr/>
            </a:pPr>
            <a:r>
              <a:rPr lang="en-US" sz="2600" dirty="0"/>
              <a:t>Lifelong (how old dogs learn new tricks)</a:t>
            </a:r>
          </a:p>
          <a:p>
            <a:pPr defTabSz="457200" fontAlgn="auto">
              <a:spcAft>
                <a:spcPts val="0"/>
              </a:spcAft>
              <a:buFont typeface="Arial"/>
              <a:buChar char="•"/>
              <a:defRPr/>
            </a:pPr>
            <a:r>
              <a:rPr lang="en-US" b="1" u="sng" dirty="0">
                <a:solidFill>
                  <a:schemeClr val="accent6">
                    <a:lumMod val="75000"/>
                  </a:schemeClr>
                </a:solidFill>
              </a:rPr>
              <a:t>C</a:t>
            </a:r>
            <a:r>
              <a:rPr lang="en-US" b="1" u="sng" dirty="0">
                <a:solidFill>
                  <a:srgbClr val="7030A0"/>
                </a:solidFill>
              </a:rPr>
              <a:t>ellular Plasticity</a:t>
            </a:r>
            <a:r>
              <a:rPr lang="en-US" b="1" dirty="0">
                <a:solidFill>
                  <a:srgbClr val="7030A0"/>
                </a:solidFill>
              </a:rPr>
              <a:t> </a:t>
            </a:r>
            <a:endParaRPr lang="en-US" dirty="0">
              <a:solidFill>
                <a:srgbClr val="7030A0"/>
              </a:solidFill>
            </a:endParaRPr>
          </a:p>
          <a:p>
            <a:pPr lvl="1" defTabSz="457200" fontAlgn="auto">
              <a:spcAft>
                <a:spcPts val="0"/>
              </a:spcAft>
              <a:buFont typeface="Arial"/>
              <a:buChar char="–"/>
              <a:defRPr/>
            </a:pPr>
            <a:r>
              <a:rPr lang="en-US" sz="2600" dirty="0"/>
              <a:t>Variations in the </a:t>
            </a:r>
            <a:r>
              <a:rPr lang="en-US" sz="2600" b="1" u="sng" dirty="0">
                <a:solidFill>
                  <a:srgbClr val="7030A0"/>
                </a:solidFill>
              </a:rPr>
              <a:t>NUMBER (or </a:t>
            </a:r>
            <a:r>
              <a:rPr lang="en-US" sz="2600" b="1" u="sng" dirty="0">
                <a:solidFill>
                  <a:schemeClr val="accent6">
                    <a:lumMod val="75000"/>
                  </a:schemeClr>
                </a:solidFill>
              </a:rPr>
              <a:t>C</a:t>
            </a:r>
            <a:r>
              <a:rPr lang="en-US" sz="2600" b="1" u="sng" dirty="0">
                <a:solidFill>
                  <a:srgbClr val="7030A0"/>
                </a:solidFill>
              </a:rPr>
              <a:t>OUNT)</a:t>
            </a:r>
            <a:r>
              <a:rPr lang="en-US" sz="2600" b="1" dirty="0">
                <a:solidFill>
                  <a:srgbClr val="925FA7"/>
                </a:solidFill>
              </a:rPr>
              <a:t> </a:t>
            </a:r>
            <a:r>
              <a:rPr lang="en-US" sz="2600" dirty="0"/>
              <a:t>of connections</a:t>
            </a:r>
          </a:p>
          <a:p>
            <a:pPr lvl="1" defTabSz="457200" fontAlgn="auto">
              <a:spcAft>
                <a:spcPts val="0"/>
              </a:spcAft>
              <a:buFont typeface="Arial"/>
              <a:buChar char="–"/>
              <a:defRPr/>
            </a:pPr>
            <a:r>
              <a:rPr lang="en-US" sz="2600" dirty="0"/>
              <a:t>“from one person shouting to a stadium shouting”</a:t>
            </a:r>
          </a:p>
          <a:p>
            <a:pPr lvl="1" defTabSz="457200" fontAlgn="auto">
              <a:spcAft>
                <a:spcPts val="0"/>
              </a:spcAft>
              <a:buFont typeface="Arial"/>
              <a:buChar char="–"/>
              <a:defRPr/>
            </a:pPr>
            <a:r>
              <a:rPr lang="en-US" sz="2600" dirty="0"/>
              <a:t>Declines dramatically with age (</a:t>
            </a:r>
            <a:r>
              <a:rPr lang="en-US" sz="2600" b="1" i="1" dirty="0">
                <a:solidFill>
                  <a:schemeClr val="accent6">
                    <a:lumMod val="75000"/>
                  </a:schemeClr>
                </a:solidFill>
              </a:rPr>
              <a:t>waning by age 5</a:t>
            </a:r>
            <a:r>
              <a:rPr lang="en-US" sz="2600" dirty="0"/>
              <a:t>)</a:t>
            </a:r>
          </a:p>
        </p:txBody>
      </p:sp>
      <p:sp>
        <p:nvSpPr>
          <p:cNvPr id="8" name="TextBox 7">
            <a:extLst>
              <a:ext uri="{FF2B5EF4-FFF2-40B4-BE49-F238E27FC236}">
                <a16:creationId xmlns:a16="http://schemas.microsoft.com/office/drawing/2014/main" id="{5CBF74D2-CBFA-4D13-AE9B-FF335DC3BC9C}"/>
              </a:ext>
            </a:extLst>
          </p:cNvPr>
          <p:cNvSpPr txBox="1"/>
          <p:nvPr/>
        </p:nvSpPr>
        <p:spPr>
          <a:xfrm>
            <a:off x="685798" y="5867400"/>
            <a:ext cx="7086593" cy="584775"/>
          </a:xfrm>
          <a:prstGeom prst="rect">
            <a:avLst/>
          </a:prstGeom>
          <a:noFill/>
        </p:spPr>
        <p:txBody>
          <a:bodyPr wrap="square" rtlCol="0">
            <a:spAutoFit/>
          </a:bodyPr>
          <a:lstStyle/>
          <a:p>
            <a:r>
              <a:rPr lang="en-US" sz="1400" dirty="0">
                <a:solidFill>
                  <a:schemeClr val="accent6">
                    <a:lumMod val="75000"/>
                  </a:schemeClr>
                </a:solidFill>
                <a:latin typeface="+mn-lt"/>
              </a:rPr>
              <a:t>Garner A, Saul R. </a:t>
            </a:r>
            <a:r>
              <a:rPr lang="en-US" sz="1400" i="1" dirty="0">
                <a:solidFill>
                  <a:schemeClr val="accent6">
                    <a:lumMod val="75000"/>
                  </a:schemeClr>
                </a:solidFill>
                <a:latin typeface="+mn-lt"/>
              </a:rPr>
              <a:t>Thinking Developmentally. </a:t>
            </a:r>
            <a:r>
              <a:rPr lang="en-US" sz="1400" dirty="0">
                <a:solidFill>
                  <a:schemeClr val="accent6">
                    <a:lumMod val="75000"/>
                  </a:schemeClr>
                </a:solidFill>
                <a:latin typeface="+mn-lt"/>
              </a:rPr>
              <a:t>Itasca, IL: American Academy of Pediatrics; 2018.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grpSp>
        <p:nvGrpSpPr>
          <p:cNvPr id="12" name="Group 11">
            <a:extLst>
              <a:ext uri="{FF2B5EF4-FFF2-40B4-BE49-F238E27FC236}">
                <a16:creationId xmlns:a16="http://schemas.microsoft.com/office/drawing/2014/main" id="{FCEC9F59-6489-4B05-879D-83EA76ECAB39}"/>
              </a:ext>
            </a:extLst>
          </p:cNvPr>
          <p:cNvGrpSpPr/>
          <p:nvPr/>
        </p:nvGrpSpPr>
        <p:grpSpPr>
          <a:xfrm>
            <a:off x="164812" y="1066801"/>
            <a:ext cx="8703136" cy="5007330"/>
            <a:chOff x="126968" y="1320026"/>
            <a:chExt cx="8686800" cy="4924686"/>
          </a:xfrm>
        </p:grpSpPr>
        <p:sp>
          <p:nvSpPr>
            <p:cNvPr id="4" name="Rectangle 3"/>
            <p:cNvSpPr/>
            <p:nvPr/>
          </p:nvSpPr>
          <p:spPr>
            <a:xfrm>
              <a:off x="126968" y="1334576"/>
              <a:ext cx="8686800" cy="4910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6">
              <a:extLst>
                <a:ext uri="{FF2B5EF4-FFF2-40B4-BE49-F238E27FC236}">
                  <a16:creationId xmlns:a16="http://schemas.microsoft.com/office/drawing/2014/main" id="{A5FEED0B-AC5D-4807-BDE3-EC575C4B3CFC}"/>
                </a:ext>
              </a:extLst>
            </p:cNvPr>
            <p:cNvGrpSpPr/>
            <p:nvPr/>
          </p:nvGrpSpPr>
          <p:grpSpPr>
            <a:xfrm>
              <a:off x="3195203" y="4567238"/>
              <a:ext cx="3124200" cy="1658938"/>
              <a:chOff x="3195203" y="4567238"/>
              <a:chExt cx="3124200" cy="1658938"/>
            </a:xfrm>
          </p:grpSpPr>
          <p:sp>
            <p:nvSpPr>
              <p:cNvPr id="36870" name="Text Box 6"/>
              <p:cNvSpPr txBox="1">
                <a:spLocks noChangeArrowheads="1"/>
              </p:cNvSpPr>
              <p:nvPr/>
            </p:nvSpPr>
            <p:spPr bwMode="auto">
              <a:xfrm>
                <a:off x="3195203" y="5354639"/>
                <a:ext cx="3124200" cy="8715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u="sng" dirty="0">
                    <a:latin typeface="Franklin Gothic Medium" pitchFamily="34" charset="0"/>
                  </a:rPr>
                  <a:t>Brain Stem &amp; Cranial Nerves:</a:t>
                </a:r>
              </a:p>
              <a:p>
                <a:pPr>
                  <a:lnSpc>
                    <a:spcPct val="40000"/>
                  </a:lnSpc>
                  <a:spcBef>
                    <a:spcPct val="50000"/>
                  </a:spcBef>
                </a:pPr>
                <a:r>
                  <a:rPr lang="en-US" dirty="0">
                    <a:latin typeface="Franklin Gothic Medium" pitchFamily="34" charset="0"/>
                  </a:rPr>
                  <a:t>Vital functions</a:t>
                </a:r>
              </a:p>
              <a:p>
                <a:pPr>
                  <a:lnSpc>
                    <a:spcPct val="40000"/>
                  </a:lnSpc>
                  <a:spcBef>
                    <a:spcPct val="50000"/>
                  </a:spcBef>
                </a:pPr>
                <a:r>
                  <a:rPr lang="en-US" dirty="0">
                    <a:latin typeface="Franklin Gothic Medium" pitchFamily="34" charset="0"/>
                  </a:rPr>
                  <a:t>Swallowing</a:t>
                </a:r>
              </a:p>
            </p:txBody>
          </p:sp>
          <p:sp>
            <p:nvSpPr>
              <p:cNvPr id="36877" name="Line 16"/>
              <p:cNvSpPr>
                <a:spLocks noChangeShapeType="1"/>
              </p:cNvSpPr>
              <p:nvPr/>
            </p:nvSpPr>
            <p:spPr bwMode="auto">
              <a:xfrm flipV="1">
                <a:off x="3881003" y="4567238"/>
                <a:ext cx="519547" cy="833438"/>
              </a:xfrm>
              <a:prstGeom prst="line">
                <a:avLst/>
              </a:prstGeom>
              <a:noFill/>
              <a:ln w="57150">
                <a:solidFill>
                  <a:schemeClr val="tx1"/>
                </a:solidFill>
                <a:round/>
                <a:headEnd/>
                <a:tailEnd type="triangle" w="med" len="med"/>
              </a:ln>
            </p:spPr>
            <p:txBody>
              <a:bodyPr/>
              <a:lstStyle/>
              <a:p>
                <a:endParaRPr lang="en-US"/>
              </a:p>
            </p:txBody>
          </p:sp>
        </p:grpSp>
        <p:grpSp>
          <p:nvGrpSpPr>
            <p:cNvPr id="8" name="Group 7">
              <a:extLst>
                <a:ext uri="{FF2B5EF4-FFF2-40B4-BE49-F238E27FC236}">
                  <a16:creationId xmlns:a16="http://schemas.microsoft.com/office/drawing/2014/main" id="{9C796E31-7943-4F68-B263-8F56BB071044}"/>
                </a:ext>
              </a:extLst>
            </p:cNvPr>
            <p:cNvGrpSpPr/>
            <p:nvPr/>
          </p:nvGrpSpPr>
          <p:grpSpPr>
            <a:xfrm>
              <a:off x="5186222" y="4186238"/>
              <a:ext cx="3481528" cy="871537"/>
              <a:chOff x="5186222" y="4186238"/>
              <a:chExt cx="3481528" cy="871537"/>
            </a:xfrm>
          </p:grpSpPr>
          <p:sp>
            <p:nvSpPr>
              <p:cNvPr id="36871" name="Text Box 7"/>
              <p:cNvSpPr txBox="1">
                <a:spLocks noChangeArrowheads="1"/>
              </p:cNvSpPr>
              <p:nvPr/>
            </p:nvSpPr>
            <p:spPr bwMode="auto">
              <a:xfrm>
                <a:off x="6457950" y="4186238"/>
                <a:ext cx="2209800" cy="8715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u="sng" dirty="0">
                    <a:latin typeface="Franklin Gothic Medium" pitchFamily="34" charset="0"/>
                  </a:rPr>
                  <a:t>Cerebellum:</a:t>
                </a:r>
              </a:p>
              <a:p>
                <a:pPr>
                  <a:lnSpc>
                    <a:spcPct val="40000"/>
                  </a:lnSpc>
                  <a:spcBef>
                    <a:spcPct val="50000"/>
                  </a:spcBef>
                </a:pPr>
                <a:r>
                  <a:rPr lang="en-US" dirty="0">
                    <a:latin typeface="Franklin Gothic Medium" pitchFamily="34" charset="0"/>
                  </a:rPr>
                  <a:t>Smooth movements</a:t>
                </a:r>
              </a:p>
              <a:p>
                <a:pPr>
                  <a:lnSpc>
                    <a:spcPct val="40000"/>
                  </a:lnSpc>
                  <a:spcBef>
                    <a:spcPct val="50000"/>
                  </a:spcBef>
                </a:pPr>
                <a:r>
                  <a:rPr lang="en-US" dirty="0">
                    <a:latin typeface="Franklin Gothic Medium" pitchFamily="34" charset="0"/>
                  </a:rPr>
                  <a:t>Coordination</a:t>
                </a:r>
              </a:p>
            </p:txBody>
          </p:sp>
          <p:sp>
            <p:nvSpPr>
              <p:cNvPr id="36878" name="Line 17"/>
              <p:cNvSpPr>
                <a:spLocks noChangeShapeType="1"/>
              </p:cNvSpPr>
              <p:nvPr/>
            </p:nvSpPr>
            <p:spPr bwMode="auto">
              <a:xfrm flipH="1">
                <a:off x="5186222" y="4414838"/>
                <a:ext cx="1271727" cy="181824"/>
              </a:xfrm>
              <a:prstGeom prst="line">
                <a:avLst/>
              </a:prstGeom>
              <a:noFill/>
              <a:ln w="57150">
                <a:solidFill>
                  <a:schemeClr val="tx1"/>
                </a:solidFill>
                <a:round/>
                <a:headEnd/>
                <a:tailEnd type="triangle" w="med" len="med"/>
              </a:ln>
            </p:spPr>
            <p:txBody>
              <a:bodyPr/>
              <a:lstStyle/>
              <a:p>
                <a:endParaRPr lang="en-US" dirty="0"/>
              </a:p>
            </p:txBody>
          </p:sp>
        </p:grpSp>
        <p:grpSp>
          <p:nvGrpSpPr>
            <p:cNvPr id="9" name="Group 8">
              <a:extLst>
                <a:ext uri="{FF2B5EF4-FFF2-40B4-BE49-F238E27FC236}">
                  <a16:creationId xmlns:a16="http://schemas.microsoft.com/office/drawing/2014/main" id="{21FA4244-D086-4ACE-848F-E2078F531A0E}"/>
                </a:ext>
              </a:extLst>
            </p:cNvPr>
            <p:cNvGrpSpPr/>
            <p:nvPr/>
          </p:nvGrpSpPr>
          <p:grpSpPr>
            <a:xfrm>
              <a:off x="5589683" y="3043238"/>
              <a:ext cx="2925667" cy="889567"/>
              <a:chOff x="5589683" y="3043238"/>
              <a:chExt cx="2925667" cy="889567"/>
            </a:xfrm>
          </p:grpSpPr>
          <p:sp>
            <p:nvSpPr>
              <p:cNvPr id="36872" name="Text Box 8"/>
              <p:cNvSpPr txBox="1">
                <a:spLocks noChangeArrowheads="1"/>
              </p:cNvSpPr>
              <p:nvPr/>
            </p:nvSpPr>
            <p:spPr bwMode="auto">
              <a:xfrm>
                <a:off x="6381750" y="3043238"/>
                <a:ext cx="2133600" cy="62388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u="sng" dirty="0">
                    <a:latin typeface="Franklin Gothic Medium" pitchFamily="34" charset="0"/>
                  </a:rPr>
                  <a:t>Occipital Lobe:</a:t>
                </a:r>
              </a:p>
              <a:p>
                <a:pPr>
                  <a:lnSpc>
                    <a:spcPct val="40000"/>
                  </a:lnSpc>
                  <a:spcBef>
                    <a:spcPct val="50000"/>
                  </a:spcBef>
                </a:pPr>
                <a:r>
                  <a:rPr lang="en-US" dirty="0">
                    <a:latin typeface="Franklin Gothic Medium" pitchFamily="34" charset="0"/>
                  </a:rPr>
                  <a:t>Visual processing</a:t>
                </a:r>
              </a:p>
            </p:txBody>
          </p:sp>
          <p:sp>
            <p:nvSpPr>
              <p:cNvPr id="36879" name="Line 18"/>
              <p:cNvSpPr>
                <a:spLocks noChangeShapeType="1"/>
              </p:cNvSpPr>
              <p:nvPr/>
            </p:nvSpPr>
            <p:spPr bwMode="auto">
              <a:xfrm flipH="1">
                <a:off x="5589683" y="3271838"/>
                <a:ext cx="792066" cy="660967"/>
              </a:xfrm>
              <a:prstGeom prst="line">
                <a:avLst/>
              </a:prstGeom>
              <a:noFill/>
              <a:ln w="57150">
                <a:solidFill>
                  <a:schemeClr val="tx1"/>
                </a:solidFill>
                <a:round/>
                <a:headEnd/>
                <a:tailEnd type="triangle" w="med" len="med"/>
              </a:ln>
            </p:spPr>
            <p:txBody>
              <a:bodyPr/>
              <a:lstStyle/>
              <a:p>
                <a:endParaRPr lang="en-US" dirty="0"/>
              </a:p>
            </p:txBody>
          </p:sp>
        </p:grpSp>
        <p:grpSp>
          <p:nvGrpSpPr>
            <p:cNvPr id="10" name="Group 9">
              <a:extLst>
                <a:ext uri="{FF2B5EF4-FFF2-40B4-BE49-F238E27FC236}">
                  <a16:creationId xmlns:a16="http://schemas.microsoft.com/office/drawing/2014/main" id="{5BE1F516-5329-4C01-8EDC-8640AA08168B}"/>
                </a:ext>
              </a:extLst>
            </p:cNvPr>
            <p:cNvGrpSpPr/>
            <p:nvPr/>
          </p:nvGrpSpPr>
          <p:grpSpPr>
            <a:xfrm>
              <a:off x="5086350" y="1604964"/>
              <a:ext cx="3671453" cy="1438274"/>
              <a:chOff x="5086350" y="1604964"/>
              <a:chExt cx="3671453" cy="1438274"/>
            </a:xfrm>
          </p:grpSpPr>
          <p:sp>
            <p:nvSpPr>
              <p:cNvPr id="30" name="Text Box 9"/>
              <p:cNvSpPr txBox="1">
                <a:spLocks noChangeArrowheads="1"/>
              </p:cNvSpPr>
              <p:nvPr/>
            </p:nvSpPr>
            <p:spPr bwMode="auto">
              <a:xfrm>
                <a:off x="6319403" y="1604964"/>
                <a:ext cx="2438400" cy="8715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u="sng" dirty="0">
                    <a:latin typeface="Franklin Gothic Medium" pitchFamily="34" charset="0"/>
                  </a:rPr>
                  <a:t>Parietal Lobe:</a:t>
                </a:r>
              </a:p>
              <a:p>
                <a:pPr>
                  <a:lnSpc>
                    <a:spcPct val="40000"/>
                  </a:lnSpc>
                  <a:spcBef>
                    <a:spcPct val="50000"/>
                  </a:spcBef>
                </a:pPr>
                <a:r>
                  <a:rPr lang="en-US" dirty="0">
                    <a:latin typeface="Franklin Gothic Medium" pitchFamily="34" charset="0"/>
                  </a:rPr>
                  <a:t>Integration of sensory </a:t>
                </a:r>
              </a:p>
              <a:p>
                <a:pPr>
                  <a:lnSpc>
                    <a:spcPct val="40000"/>
                  </a:lnSpc>
                  <a:spcBef>
                    <a:spcPct val="50000"/>
                  </a:spcBef>
                </a:pPr>
                <a:r>
                  <a:rPr lang="en-US" dirty="0">
                    <a:latin typeface="Franklin Gothic Medium" pitchFamily="34" charset="0"/>
                  </a:rPr>
                  <a:t>data and movement</a:t>
                </a:r>
              </a:p>
            </p:txBody>
          </p:sp>
          <p:sp>
            <p:nvSpPr>
              <p:cNvPr id="37" name="Line 19"/>
              <p:cNvSpPr>
                <a:spLocks noChangeShapeType="1"/>
              </p:cNvSpPr>
              <p:nvPr/>
            </p:nvSpPr>
            <p:spPr bwMode="auto">
              <a:xfrm flipH="1">
                <a:off x="5086350" y="1967494"/>
                <a:ext cx="1233053" cy="1075744"/>
              </a:xfrm>
              <a:prstGeom prst="line">
                <a:avLst/>
              </a:prstGeom>
              <a:noFill/>
              <a:ln w="57150">
                <a:solidFill>
                  <a:schemeClr val="tx1"/>
                </a:solidFill>
                <a:round/>
                <a:headEnd/>
                <a:tailEnd type="triangle" w="med" len="med"/>
              </a:ln>
            </p:spPr>
            <p:txBody>
              <a:bodyPr/>
              <a:lstStyle/>
              <a:p>
                <a:endParaRPr lang="en-US"/>
              </a:p>
            </p:txBody>
          </p:sp>
        </p:grpSp>
        <p:grpSp>
          <p:nvGrpSpPr>
            <p:cNvPr id="3" name="Group 2">
              <a:extLst>
                <a:ext uri="{FF2B5EF4-FFF2-40B4-BE49-F238E27FC236}">
                  <a16:creationId xmlns:a16="http://schemas.microsoft.com/office/drawing/2014/main" id="{3D986D97-4005-462E-8214-7D8EE7D63349}"/>
                </a:ext>
              </a:extLst>
            </p:cNvPr>
            <p:cNvGrpSpPr/>
            <p:nvPr/>
          </p:nvGrpSpPr>
          <p:grpSpPr>
            <a:xfrm>
              <a:off x="209550" y="2890838"/>
              <a:ext cx="3359620" cy="1183690"/>
              <a:chOff x="209550" y="2890838"/>
              <a:chExt cx="3359620" cy="1183690"/>
            </a:xfrm>
          </p:grpSpPr>
          <p:sp>
            <p:nvSpPr>
              <p:cNvPr id="38" name="Line 20"/>
              <p:cNvSpPr>
                <a:spLocks noChangeShapeType="1"/>
              </p:cNvSpPr>
              <p:nvPr/>
            </p:nvSpPr>
            <p:spPr bwMode="auto">
              <a:xfrm>
                <a:off x="2273770" y="3617328"/>
                <a:ext cx="1295400" cy="457200"/>
              </a:xfrm>
              <a:prstGeom prst="line">
                <a:avLst/>
              </a:prstGeom>
              <a:noFill/>
              <a:ln w="57150">
                <a:solidFill>
                  <a:schemeClr val="tx1"/>
                </a:solidFill>
                <a:round/>
                <a:headEnd/>
                <a:tailEnd type="triangle" w="med" len="med"/>
              </a:ln>
            </p:spPr>
            <p:txBody>
              <a:bodyPr/>
              <a:lstStyle/>
              <a:p>
                <a:endParaRPr lang="en-US" dirty="0"/>
              </a:p>
            </p:txBody>
          </p:sp>
          <p:sp>
            <p:nvSpPr>
              <p:cNvPr id="31" name="Text Box 10"/>
              <p:cNvSpPr txBox="1">
                <a:spLocks noChangeArrowheads="1"/>
              </p:cNvSpPr>
              <p:nvPr/>
            </p:nvSpPr>
            <p:spPr bwMode="auto">
              <a:xfrm>
                <a:off x="209550" y="2890838"/>
                <a:ext cx="2743200" cy="8715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u="sng">
                    <a:latin typeface="Franklin Gothic Medium" pitchFamily="34" charset="0"/>
                  </a:rPr>
                  <a:t>Temporal lobe (outside):</a:t>
                </a:r>
              </a:p>
              <a:p>
                <a:pPr>
                  <a:lnSpc>
                    <a:spcPct val="40000"/>
                  </a:lnSpc>
                  <a:spcBef>
                    <a:spcPct val="50000"/>
                  </a:spcBef>
                </a:pPr>
                <a:r>
                  <a:rPr lang="en-US">
                    <a:latin typeface="Franklin Gothic Medium" pitchFamily="34" charset="0"/>
                  </a:rPr>
                  <a:t>Processing sound </a:t>
                </a:r>
              </a:p>
              <a:p>
                <a:pPr>
                  <a:lnSpc>
                    <a:spcPct val="40000"/>
                  </a:lnSpc>
                  <a:spcBef>
                    <a:spcPct val="50000"/>
                  </a:spcBef>
                </a:pPr>
                <a:r>
                  <a:rPr lang="en-US">
                    <a:latin typeface="Franklin Gothic Medium" pitchFamily="34" charset="0"/>
                  </a:rPr>
                  <a:t>and language</a:t>
                </a:r>
              </a:p>
            </p:txBody>
          </p:sp>
        </p:grpSp>
        <p:grpSp>
          <p:nvGrpSpPr>
            <p:cNvPr id="6" name="Group 5">
              <a:extLst>
                <a:ext uri="{FF2B5EF4-FFF2-40B4-BE49-F238E27FC236}">
                  <a16:creationId xmlns:a16="http://schemas.microsoft.com/office/drawing/2014/main" id="{1C8CAF46-654D-4F55-A611-03ED1F919A3E}"/>
                </a:ext>
              </a:extLst>
            </p:cNvPr>
            <p:cNvGrpSpPr/>
            <p:nvPr/>
          </p:nvGrpSpPr>
          <p:grpSpPr>
            <a:xfrm>
              <a:off x="133350" y="4262438"/>
              <a:ext cx="3886200" cy="1250950"/>
              <a:chOff x="133350" y="4262438"/>
              <a:chExt cx="3886200" cy="1250950"/>
            </a:xfrm>
          </p:grpSpPr>
          <p:sp>
            <p:nvSpPr>
              <p:cNvPr id="32" name="Text Box 11"/>
              <p:cNvSpPr txBox="1">
                <a:spLocks noChangeArrowheads="1"/>
              </p:cNvSpPr>
              <p:nvPr/>
            </p:nvSpPr>
            <p:spPr bwMode="auto">
              <a:xfrm>
                <a:off x="209550" y="4262438"/>
                <a:ext cx="2895600" cy="614362"/>
              </a:xfrm>
              <a:prstGeom prst="rect">
                <a:avLst/>
              </a:prstGeom>
              <a:solidFill>
                <a:schemeClr val="bg1"/>
              </a:solidFill>
              <a:ln w="9525">
                <a:noFill/>
                <a:miter lim="800000"/>
                <a:headEnd/>
                <a:tailEnd/>
              </a:ln>
            </p:spPr>
            <p:txBody>
              <a:bodyPr>
                <a:spAutoFit/>
              </a:bodyPr>
              <a:lstStyle/>
              <a:p>
                <a:pPr>
                  <a:spcBef>
                    <a:spcPct val="50000"/>
                  </a:spcBef>
                </a:pPr>
                <a:r>
                  <a:rPr lang="en-US" u="sng">
                    <a:latin typeface="Franklin Gothic Medium" pitchFamily="34" charset="0"/>
                  </a:rPr>
                  <a:t>Limbic System (inside):</a:t>
                </a:r>
              </a:p>
              <a:p>
                <a:pPr>
                  <a:lnSpc>
                    <a:spcPct val="40000"/>
                  </a:lnSpc>
                  <a:spcBef>
                    <a:spcPct val="50000"/>
                  </a:spcBef>
                </a:pPr>
                <a:r>
                  <a:rPr lang="en-US">
                    <a:latin typeface="Franklin Gothic Medium" pitchFamily="34" charset="0"/>
                  </a:rPr>
                  <a:t>Emotions and impulsivity</a:t>
                </a:r>
              </a:p>
            </p:txBody>
          </p:sp>
          <p:sp>
            <p:nvSpPr>
              <p:cNvPr id="40" name="Freeform 25"/>
              <p:cNvSpPr>
                <a:spLocks/>
              </p:cNvSpPr>
              <p:nvPr/>
            </p:nvSpPr>
            <p:spPr bwMode="auto">
              <a:xfrm>
                <a:off x="2800350" y="4414838"/>
                <a:ext cx="1219200" cy="482600"/>
              </a:xfrm>
              <a:custGeom>
                <a:avLst/>
                <a:gdLst>
                  <a:gd name="T0" fmla="*/ 0 w 816"/>
                  <a:gd name="T1" fmla="*/ 2147483647 h 256"/>
                  <a:gd name="T2" fmla="*/ 2147483647 w 816"/>
                  <a:gd name="T3" fmla="*/ 2147483647 h 256"/>
                  <a:gd name="T4" fmla="*/ 2147483647 w 816"/>
                  <a:gd name="T5" fmla="*/ 0 h 256"/>
                  <a:gd name="T6" fmla="*/ 0 60000 65536"/>
                  <a:gd name="T7" fmla="*/ 0 60000 65536"/>
                  <a:gd name="T8" fmla="*/ 0 60000 65536"/>
                  <a:gd name="T9" fmla="*/ 0 w 816"/>
                  <a:gd name="T10" fmla="*/ 0 h 256"/>
                  <a:gd name="T11" fmla="*/ 816 w 816"/>
                  <a:gd name="T12" fmla="*/ 256 h 256"/>
                </a:gdLst>
                <a:ahLst/>
                <a:cxnLst>
                  <a:cxn ang="T6">
                    <a:pos x="T0" y="T1"/>
                  </a:cxn>
                  <a:cxn ang="T7">
                    <a:pos x="T2" y="T3"/>
                  </a:cxn>
                  <a:cxn ang="T8">
                    <a:pos x="T4" y="T5"/>
                  </a:cxn>
                </a:cxnLst>
                <a:rect l="T9" t="T10" r="T11" b="T12"/>
                <a:pathLst>
                  <a:path w="816" h="256">
                    <a:moveTo>
                      <a:pt x="0" y="96"/>
                    </a:moveTo>
                    <a:cubicBezTo>
                      <a:pt x="52" y="176"/>
                      <a:pt x="104" y="256"/>
                      <a:pt x="240" y="240"/>
                    </a:cubicBezTo>
                    <a:cubicBezTo>
                      <a:pt x="376" y="224"/>
                      <a:pt x="720" y="40"/>
                      <a:pt x="816" y="0"/>
                    </a:cubicBezTo>
                  </a:path>
                </a:pathLst>
              </a:custGeom>
              <a:noFill/>
              <a:ln w="57150" cmpd="sng">
                <a:solidFill>
                  <a:schemeClr val="accent6">
                    <a:lumMod val="75000"/>
                  </a:schemeClr>
                </a:solidFill>
                <a:round/>
                <a:headEnd type="none" w="med" len="med"/>
                <a:tailEnd type="triangle" w="med" len="med"/>
              </a:ln>
              <a:extLst/>
            </p:spPr>
            <p:txBody>
              <a:bodyPr/>
              <a:lstStyle/>
              <a:p>
                <a:pPr fontAlgn="auto">
                  <a:spcBef>
                    <a:spcPts val="0"/>
                  </a:spcBef>
                  <a:spcAft>
                    <a:spcPts val="0"/>
                  </a:spcAft>
                  <a:defRPr/>
                </a:pPr>
                <a:endParaRPr lang="en-US">
                  <a:solidFill>
                    <a:srgbClr val="7030A0"/>
                  </a:solidFill>
                  <a:latin typeface="+mn-lt"/>
                </a:endParaRPr>
              </a:p>
            </p:txBody>
          </p:sp>
          <p:sp>
            <p:nvSpPr>
              <p:cNvPr id="41" name="Text Box 26"/>
              <p:cNvSpPr txBox="1">
                <a:spLocks noChangeArrowheads="1"/>
              </p:cNvSpPr>
              <p:nvPr/>
            </p:nvSpPr>
            <p:spPr bwMode="auto">
              <a:xfrm>
                <a:off x="133350" y="4872038"/>
                <a:ext cx="2286000" cy="641350"/>
              </a:xfrm>
              <a:prstGeom prst="rect">
                <a:avLst/>
              </a:prstGeom>
              <a:solidFill>
                <a:schemeClr val="bg1"/>
              </a:solid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auto">
                  <a:spcBef>
                    <a:spcPct val="50000"/>
                  </a:spcBef>
                  <a:spcAft>
                    <a:spcPts val="0"/>
                  </a:spcAft>
                  <a:defRPr/>
                </a:pPr>
                <a:r>
                  <a:rPr lang="en-US" b="1" dirty="0">
                    <a:solidFill>
                      <a:schemeClr val="accent6">
                        <a:lumMod val="75000"/>
                      </a:schemeClr>
                    </a:solidFill>
                    <a:latin typeface="Franklin Gothic Medium" pitchFamily="34" charset="0"/>
                  </a:rPr>
                  <a:t>+ The Gas Pedal + Amygdala</a:t>
                </a:r>
              </a:p>
            </p:txBody>
          </p:sp>
        </p:grpSp>
        <p:grpSp>
          <p:nvGrpSpPr>
            <p:cNvPr id="2" name="Group 1">
              <a:extLst>
                <a:ext uri="{FF2B5EF4-FFF2-40B4-BE49-F238E27FC236}">
                  <a16:creationId xmlns:a16="http://schemas.microsoft.com/office/drawing/2014/main" id="{243CD7FD-3578-4FC1-B852-D907FE3EB097}"/>
                </a:ext>
              </a:extLst>
            </p:cNvPr>
            <p:cNvGrpSpPr/>
            <p:nvPr/>
          </p:nvGrpSpPr>
          <p:grpSpPr>
            <a:xfrm>
              <a:off x="179483" y="1365830"/>
              <a:ext cx="5434877" cy="1812370"/>
              <a:chOff x="179483" y="1365830"/>
              <a:chExt cx="5434877" cy="1812370"/>
            </a:xfrm>
          </p:grpSpPr>
          <p:sp>
            <p:nvSpPr>
              <p:cNvPr id="33" name="Text Box 12"/>
              <p:cNvSpPr txBox="1">
                <a:spLocks noChangeArrowheads="1"/>
              </p:cNvSpPr>
              <p:nvPr/>
            </p:nvSpPr>
            <p:spPr bwMode="auto">
              <a:xfrm>
                <a:off x="196124" y="1622889"/>
                <a:ext cx="5418236" cy="858795"/>
              </a:xfrm>
              <a:prstGeom prst="rect">
                <a:avLst/>
              </a:prstGeom>
              <a:solidFill>
                <a:schemeClr val="bg1"/>
              </a:solidFill>
              <a:ln w="9525">
                <a:noFill/>
                <a:miter lim="800000"/>
                <a:headEnd/>
                <a:tailEnd/>
              </a:ln>
            </p:spPr>
            <p:txBody>
              <a:bodyPr wrap="square">
                <a:spAutoFit/>
              </a:bodyPr>
              <a:lstStyle/>
              <a:p>
                <a:pPr>
                  <a:spcBef>
                    <a:spcPct val="50000"/>
                  </a:spcBef>
                </a:pPr>
                <a:r>
                  <a:rPr lang="en-US" u="sng" dirty="0">
                    <a:latin typeface="Franklin Gothic Medium" pitchFamily="34" charset="0"/>
                  </a:rPr>
                  <a:t>Frontal lobes:</a:t>
                </a:r>
              </a:p>
              <a:p>
                <a:pPr>
                  <a:lnSpc>
                    <a:spcPct val="40000"/>
                  </a:lnSpc>
                  <a:spcBef>
                    <a:spcPct val="50000"/>
                  </a:spcBef>
                </a:pPr>
                <a:r>
                  <a:rPr lang="en-US" dirty="0">
                    <a:latin typeface="Franklin Gothic Medium" pitchFamily="34" charset="0"/>
                  </a:rPr>
                  <a:t>Abstract thought, reasoning, judgment, planning, </a:t>
                </a:r>
              </a:p>
              <a:p>
                <a:pPr>
                  <a:lnSpc>
                    <a:spcPct val="40000"/>
                  </a:lnSpc>
                  <a:spcBef>
                    <a:spcPct val="50000"/>
                  </a:spcBef>
                </a:pPr>
                <a:r>
                  <a:rPr lang="en-US" dirty="0">
                    <a:latin typeface="Franklin Gothic Medium" pitchFamily="34" charset="0"/>
                  </a:rPr>
                  <a:t>impulse and affect regulation, consequences</a:t>
                </a:r>
              </a:p>
            </p:txBody>
          </p:sp>
          <p:sp>
            <p:nvSpPr>
              <p:cNvPr id="39" name="Line 23"/>
              <p:cNvSpPr>
                <a:spLocks noChangeShapeType="1"/>
              </p:cNvSpPr>
              <p:nvPr/>
            </p:nvSpPr>
            <p:spPr bwMode="auto">
              <a:xfrm>
                <a:off x="3257549" y="2408700"/>
                <a:ext cx="261900" cy="769500"/>
              </a:xfrm>
              <a:prstGeom prst="line">
                <a:avLst/>
              </a:prstGeom>
              <a:noFill/>
              <a:ln w="57150">
                <a:solidFill>
                  <a:srgbClr val="7030A0"/>
                </a:solidFill>
                <a:round/>
                <a:headEnd/>
                <a:tailEnd type="triangle" w="med" len="med"/>
              </a:ln>
            </p:spPr>
            <p:txBody>
              <a:bodyPr/>
              <a:lstStyle/>
              <a:p>
                <a:endParaRPr lang="en-US" dirty="0"/>
              </a:p>
            </p:txBody>
          </p:sp>
          <p:sp>
            <p:nvSpPr>
              <p:cNvPr id="42" name="Text Box 27"/>
              <p:cNvSpPr txBox="1">
                <a:spLocks noChangeArrowheads="1"/>
              </p:cNvSpPr>
              <p:nvPr/>
            </p:nvSpPr>
            <p:spPr bwMode="auto">
              <a:xfrm>
                <a:off x="179483" y="1365830"/>
                <a:ext cx="5410200" cy="366712"/>
              </a:xfrm>
              <a:prstGeom prst="rect">
                <a:avLst/>
              </a:prstGeom>
              <a:noFill/>
              <a:ln w="9525">
                <a:noFill/>
                <a:miter lim="800000"/>
                <a:headEnd/>
                <a:tailEnd/>
              </a:ln>
            </p:spPr>
            <p:txBody>
              <a:bodyPr>
                <a:spAutoFit/>
              </a:bodyPr>
              <a:lstStyle/>
              <a:p>
                <a:pPr>
                  <a:spcBef>
                    <a:spcPct val="50000"/>
                  </a:spcBef>
                </a:pPr>
                <a:r>
                  <a:rPr lang="en-US" b="1" dirty="0">
                    <a:solidFill>
                      <a:srgbClr val="7030A0"/>
                    </a:solidFill>
                    <a:latin typeface="Franklin Gothic Medium" pitchFamily="34" charset="0"/>
                  </a:rPr>
                  <a:t>The Brake – PFC </a:t>
                </a:r>
                <a:r>
                  <a:rPr lang="en-US" dirty="0">
                    <a:solidFill>
                      <a:srgbClr val="7030A0"/>
                    </a:solidFill>
                    <a:latin typeface="Franklin Gothic Medium" pitchFamily="34" charset="0"/>
                  </a:rPr>
                  <a:t> (with some hippocampal help)</a:t>
                </a:r>
                <a:endParaRPr lang="en-US" b="1" dirty="0">
                  <a:solidFill>
                    <a:srgbClr val="7030A0"/>
                  </a:solidFill>
                  <a:latin typeface="Franklin Gothic Medium" pitchFamily="34" charset="0"/>
                </a:endParaRPr>
              </a:p>
            </p:txBody>
          </p:sp>
        </p:grpSp>
        <p:sp>
          <p:nvSpPr>
            <p:cNvPr id="43" name="Rectangle 28"/>
            <p:cNvSpPr>
              <a:spLocks noChangeArrowheads="1"/>
            </p:cNvSpPr>
            <p:nvPr/>
          </p:nvSpPr>
          <p:spPr bwMode="auto">
            <a:xfrm>
              <a:off x="171448" y="1320026"/>
              <a:ext cx="5418236" cy="1083478"/>
            </a:xfrm>
            <a:prstGeom prst="rect">
              <a:avLst/>
            </a:prstGeom>
            <a:noFill/>
            <a:ln w="9525">
              <a:solidFill>
                <a:srgbClr val="7030A0"/>
              </a:solidFill>
              <a:miter lim="800000"/>
              <a:headEnd/>
              <a:tailEnd/>
            </a:ln>
          </p:spPr>
          <p:txBody>
            <a:bodyPr wrap="none" anchor="ctr"/>
            <a:lstStyle/>
            <a:p>
              <a:pPr algn="ctr"/>
              <a:endParaRPr lang="en-US">
                <a:solidFill>
                  <a:srgbClr val="7030A0"/>
                </a:solidFill>
                <a:latin typeface="Franklin Gothic Medium" pitchFamily="34" charset="0"/>
              </a:endParaRPr>
            </a:p>
          </p:txBody>
        </p:sp>
      </p:grpSp>
      <p:sp>
        <p:nvSpPr>
          <p:cNvPr id="44" name="Rectangle 30"/>
          <p:cNvSpPr>
            <a:spLocks noChangeArrowheads="1"/>
          </p:cNvSpPr>
          <p:nvPr/>
        </p:nvSpPr>
        <p:spPr bwMode="auto">
          <a:xfrm>
            <a:off x="201388" y="4068216"/>
            <a:ext cx="2743200" cy="1295400"/>
          </a:xfrm>
          <a:prstGeom prst="rect">
            <a:avLst/>
          </a:prstGeom>
          <a:noFill/>
          <a:ln w="9525">
            <a:solidFill>
              <a:schemeClr val="accent6">
                <a:lumMod val="75000"/>
              </a:schemeClr>
            </a:solidFill>
            <a:miter lim="800000"/>
            <a:headEnd/>
            <a:tailEnd/>
          </a:ln>
          <a:extLst/>
        </p:spPr>
        <p:txBody>
          <a:bodyPr wrap="none" anchor="ctr"/>
          <a:lstStyle/>
          <a:p>
            <a:pPr fontAlgn="auto">
              <a:spcBef>
                <a:spcPts val="0"/>
              </a:spcBef>
              <a:spcAft>
                <a:spcPts val="0"/>
              </a:spcAft>
              <a:defRPr/>
            </a:pPr>
            <a:endParaRPr lang="en-US">
              <a:solidFill>
                <a:schemeClr val="accent6">
                  <a:lumMod val="75000"/>
                </a:schemeClr>
              </a:solidFill>
              <a:latin typeface="Franklin Gothic Medium" pitchFamily="34" charset="0"/>
            </a:endParaRPr>
          </a:p>
        </p:txBody>
      </p:sp>
      <p:cxnSp>
        <p:nvCxnSpPr>
          <p:cNvPr id="24" name="Straight Connector 2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415670" y="152399"/>
            <a:ext cx="6302553" cy="1143000"/>
          </a:xfrm>
        </p:spPr>
        <p:txBody>
          <a:bodyPr/>
          <a:lstStyle/>
          <a:p>
            <a:r>
              <a:rPr lang="en-US" sz="4000" b="1" dirty="0">
                <a:solidFill>
                  <a:srgbClr val="7030A0"/>
                </a:solidFill>
                <a:latin typeface="Calibri" pitchFamily="34" charset="0"/>
              </a:rPr>
              <a:t>Differential Maturation</a:t>
            </a:r>
            <a:endParaRPr lang="en-US" sz="4000" dirty="0">
              <a:solidFill>
                <a:srgbClr val="7030A0"/>
              </a:solidFill>
            </a:endParaRPr>
          </a:p>
        </p:txBody>
      </p:sp>
      <p:pic>
        <p:nvPicPr>
          <p:cNvPr id="13" name="Picture 12" descr="A picture containing fruit&#10;&#10;Description generated with high confidence">
            <a:extLst>
              <a:ext uri="{FF2B5EF4-FFF2-40B4-BE49-F238E27FC236}">
                <a16:creationId xmlns:a16="http://schemas.microsoft.com/office/drawing/2014/main" id="{780342F4-5851-4CC0-BCF1-FFAD6A4909E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05977" y="2448196"/>
            <a:ext cx="2881665" cy="2423717"/>
          </a:xfrm>
          <a:prstGeom prst="rect">
            <a:avLst/>
          </a:prstGeom>
        </p:spPr>
      </p:pic>
      <p:sp>
        <p:nvSpPr>
          <p:cNvPr id="11" name="TextBox 10">
            <a:extLst>
              <a:ext uri="{FF2B5EF4-FFF2-40B4-BE49-F238E27FC236}">
                <a16:creationId xmlns:a16="http://schemas.microsoft.com/office/drawing/2014/main" id="{7DD52E2D-8B34-46D0-A147-7734C4CB107C}"/>
              </a:ext>
            </a:extLst>
          </p:cNvPr>
          <p:cNvSpPr txBox="1"/>
          <p:nvPr/>
        </p:nvSpPr>
        <p:spPr>
          <a:xfrm>
            <a:off x="273406" y="6175601"/>
            <a:ext cx="5750375" cy="461665"/>
          </a:xfrm>
          <a:prstGeom prst="rect">
            <a:avLst/>
          </a:prstGeom>
          <a:noFill/>
        </p:spPr>
        <p:txBody>
          <a:bodyPr wrap="square" rtlCol="0">
            <a:spAutoFit/>
          </a:bodyPr>
          <a:lstStyle/>
          <a:p>
            <a:r>
              <a:rPr lang="en-US" sz="1200" dirty="0">
                <a:solidFill>
                  <a:schemeClr val="accent6">
                    <a:lumMod val="75000"/>
                  </a:schemeClr>
                </a:solidFill>
                <a:latin typeface="+mn-lt"/>
              </a:rPr>
              <a:t>Adapted from: Garner A, Saul R</a:t>
            </a:r>
            <a:r>
              <a:rPr lang="en-US" sz="1200" i="1" dirty="0">
                <a:solidFill>
                  <a:schemeClr val="accent6">
                    <a:lumMod val="75000"/>
                  </a:schemeClr>
                </a:solidFill>
                <a:latin typeface="+mn-lt"/>
              </a:rPr>
              <a:t>. Thinking Developmentally</a:t>
            </a:r>
            <a:r>
              <a:rPr lang="en-US" sz="1200" dirty="0">
                <a:solidFill>
                  <a:schemeClr val="accent6">
                    <a:lumMod val="75000"/>
                  </a:schemeClr>
                </a:solidFill>
                <a:latin typeface="+mn-lt"/>
              </a:rPr>
              <a:t>. Itasca, IL: </a:t>
            </a:r>
          </a:p>
          <a:p>
            <a:r>
              <a:rPr lang="en-US" sz="1200" dirty="0">
                <a:solidFill>
                  <a:schemeClr val="accent6">
                    <a:lumMod val="75000"/>
                  </a:schemeClr>
                </a:solidFill>
                <a:latin typeface="+mn-lt"/>
              </a:rPr>
              <a:t>American Academy of Pediatrics; 2018. p.44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sp>
        <p:nvSpPr>
          <p:cNvPr id="38915" name="TextBox 1"/>
          <p:cNvSpPr txBox="1">
            <a:spLocks noChangeArrowheads="1"/>
          </p:cNvSpPr>
          <p:nvPr/>
        </p:nvSpPr>
        <p:spPr bwMode="auto">
          <a:xfrm>
            <a:off x="1632679" y="855733"/>
            <a:ext cx="5753100" cy="707886"/>
          </a:xfrm>
          <a:prstGeom prst="rect">
            <a:avLst/>
          </a:prstGeom>
          <a:noFill/>
          <a:ln w="9525">
            <a:noFill/>
            <a:miter lim="800000"/>
            <a:headEnd/>
            <a:tailEnd/>
          </a:ln>
        </p:spPr>
        <p:txBody>
          <a:bodyPr wrap="square">
            <a:spAutoFit/>
          </a:bodyPr>
          <a:lstStyle/>
          <a:p>
            <a:pPr algn="ctr"/>
            <a:r>
              <a:rPr lang="en-US" sz="4000" b="1" dirty="0">
                <a:solidFill>
                  <a:srgbClr val="7030A0"/>
                </a:solidFill>
                <a:latin typeface="Calibri" pitchFamily="34" charset="0"/>
              </a:rPr>
              <a:t>Impact of Early Stress</a:t>
            </a:r>
          </a:p>
        </p:txBody>
      </p:sp>
      <p:sp>
        <p:nvSpPr>
          <p:cNvPr id="5" name="Text Box 3"/>
          <p:cNvSpPr txBox="1">
            <a:spLocks noChangeArrowheads="1"/>
          </p:cNvSpPr>
          <p:nvPr/>
        </p:nvSpPr>
        <p:spPr bwMode="auto">
          <a:xfrm>
            <a:off x="2362200" y="1671638"/>
            <a:ext cx="3962400" cy="485775"/>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2800" b="1">
                <a:solidFill>
                  <a:srgbClr val="A50021"/>
                </a:solidFill>
                <a:latin typeface="Franklin Gothic Medium" pitchFamily="34" charset="0"/>
              </a:rPr>
              <a:t>TOXIC</a:t>
            </a:r>
            <a:r>
              <a:rPr lang="en-US" sz="2800">
                <a:latin typeface="Franklin Gothic Medium" pitchFamily="34" charset="0"/>
              </a:rPr>
              <a:t>  STRESS</a:t>
            </a:r>
          </a:p>
        </p:txBody>
      </p:sp>
      <p:sp>
        <p:nvSpPr>
          <p:cNvPr id="6" name="Text Box 4"/>
          <p:cNvSpPr txBox="1">
            <a:spLocks noChangeArrowheads="1"/>
          </p:cNvSpPr>
          <p:nvPr/>
        </p:nvSpPr>
        <p:spPr bwMode="auto">
          <a:xfrm>
            <a:off x="4648200" y="3173413"/>
            <a:ext cx="4191000" cy="14224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a:latin typeface="Franklin Gothic Medium" pitchFamily="34" charset="0"/>
              </a:rPr>
              <a:t>Chronic “fight or flight;”      cortisol / norepinephrine</a:t>
            </a:r>
          </a:p>
        </p:txBody>
      </p:sp>
      <p:sp>
        <p:nvSpPr>
          <p:cNvPr id="7" name="Text Box 5"/>
          <p:cNvSpPr txBox="1">
            <a:spLocks noChangeArrowheads="1"/>
          </p:cNvSpPr>
          <p:nvPr/>
        </p:nvSpPr>
        <p:spPr bwMode="auto">
          <a:xfrm>
            <a:off x="2590800" y="5105780"/>
            <a:ext cx="3581400" cy="9779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dirty="0">
                <a:latin typeface="Franklin Gothic Medium" pitchFamily="34" charset="0"/>
              </a:rPr>
              <a:t>Changes in Brain Architecture</a:t>
            </a:r>
          </a:p>
        </p:txBody>
      </p:sp>
      <p:sp>
        <p:nvSpPr>
          <p:cNvPr id="8" name="Text Box 6"/>
          <p:cNvSpPr txBox="1">
            <a:spLocks noChangeArrowheads="1"/>
          </p:cNvSpPr>
          <p:nvPr/>
        </p:nvSpPr>
        <p:spPr bwMode="auto">
          <a:xfrm>
            <a:off x="76200" y="3173413"/>
            <a:ext cx="4267200" cy="14224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dirty="0">
                <a:latin typeface="Franklin Gothic Medium" pitchFamily="34" charset="0"/>
              </a:rPr>
              <a:t>Hyper-responsive stress response;   calm/coping</a:t>
            </a:r>
          </a:p>
        </p:txBody>
      </p:sp>
      <p:sp>
        <p:nvSpPr>
          <p:cNvPr id="9" name="AutoShape 7"/>
          <p:cNvSpPr>
            <a:spLocks noChangeArrowheads="1"/>
          </p:cNvSpPr>
          <p:nvPr/>
        </p:nvSpPr>
        <p:spPr bwMode="auto">
          <a:xfrm rot="5400000">
            <a:off x="6705600" y="1824038"/>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0" name="AutoShape 8"/>
          <p:cNvSpPr>
            <a:spLocks noChangeArrowheads="1"/>
          </p:cNvSpPr>
          <p:nvPr/>
        </p:nvSpPr>
        <p:spPr bwMode="auto">
          <a:xfrm rot="10800000">
            <a:off x="6553200" y="4930775"/>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1" name="AutoShape 9"/>
          <p:cNvSpPr>
            <a:spLocks noChangeArrowheads="1"/>
          </p:cNvSpPr>
          <p:nvPr/>
        </p:nvSpPr>
        <p:spPr bwMode="auto">
          <a:xfrm rot="-5400000">
            <a:off x="838200" y="4854575"/>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2" name="AutoShape 10"/>
          <p:cNvSpPr>
            <a:spLocks noChangeArrowheads="1"/>
          </p:cNvSpPr>
          <p:nvPr/>
        </p:nvSpPr>
        <p:spPr bwMode="auto">
          <a:xfrm>
            <a:off x="914400" y="1595438"/>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3" name="AutoShape 11"/>
          <p:cNvSpPr>
            <a:spLocks noChangeArrowheads="1"/>
          </p:cNvSpPr>
          <p:nvPr/>
        </p:nvSpPr>
        <p:spPr bwMode="auto">
          <a:xfrm>
            <a:off x="609600" y="4087813"/>
            <a:ext cx="457200" cy="508000"/>
          </a:xfrm>
          <a:prstGeom prst="downArrow">
            <a:avLst>
              <a:gd name="adj1" fmla="val 50000"/>
              <a:gd name="adj2" fmla="val 50046"/>
            </a:avLst>
          </a:prstGeom>
          <a:solidFill>
            <a:schemeClr val="accent6">
              <a:lumMod val="75000"/>
            </a:schemeClr>
          </a:solidFill>
          <a:ln w="9525">
            <a:solidFill>
              <a:schemeClr val="accent6">
                <a:lumMod val="75000"/>
              </a:schemeClr>
            </a:solidFill>
            <a:miter lim="800000"/>
            <a:headEnd/>
            <a:tailEnd/>
          </a:ln>
        </p:spPr>
        <p:txBody>
          <a:bodyPr vert="eaVert" wrap="none" anchor="ctr"/>
          <a:lstStyle/>
          <a:p>
            <a:pPr fontAlgn="auto">
              <a:spcBef>
                <a:spcPts val="0"/>
              </a:spcBef>
              <a:spcAft>
                <a:spcPts val="0"/>
              </a:spcAft>
              <a:defRPr/>
            </a:pPr>
            <a:endParaRPr lang="en-US">
              <a:solidFill>
                <a:srgbClr val="C00000"/>
              </a:solidFill>
              <a:latin typeface="Franklin Gothic Medium" pitchFamily="34" charset="0"/>
            </a:endParaRPr>
          </a:p>
        </p:txBody>
      </p:sp>
      <p:sp>
        <p:nvSpPr>
          <p:cNvPr id="14" name="Text Box 12"/>
          <p:cNvSpPr txBox="1">
            <a:spLocks noChangeArrowheads="1"/>
          </p:cNvSpPr>
          <p:nvPr/>
        </p:nvSpPr>
        <p:spPr bwMode="auto">
          <a:xfrm>
            <a:off x="2362200" y="1671638"/>
            <a:ext cx="3962400" cy="485775"/>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2800">
                <a:latin typeface="Franklin Gothic Medium" pitchFamily="34" charset="0"/>
              </a:rPr>
              <a:t>CHILDHOOD STRESS</a:t>
            </a:r>
          </a:p>
        </p:txBody>
      </p:sp>
      <p:sp>
        <p:nvSpPr>
          <p:cNvPr id="15" name="AutoShape 11"/>
          <p:cNvSpPr>
            <a:spLocks noChangeArrowheads="1"/>
          </p:cNvSpPr>
          <p:nvPr/>
        </p:nvSpPr>
        <p:spPr bwMode="auto">
          <a:xfrm rot="10800000">
            <a:off x="6324600" y="3581400"/>
            <a:ext cx="457200" cy="506413"/>
          </a:xfrm>
          <a:prstGeom prst="downArrow">
            <a:avLst>
              <a:gd name="adj1" fmla="val 50000"/>
              <a:gd name="adj2" fmla="val 49890"/>
            </a:avLst>
          </a:prstGeom>
          <a:solidFill>
            <a:schemeClr val="accent6">
              <a:lumMod val="75000"/>
            </a:schemeClr>
          </a:solidFill>
          <a:ln w="9525">
            <a:solidFill>
              <a:schemeClr val="accent6">
                <a:lumMod val="75000"/>
              </a:schemeClr>
            </a:solidFill>
            <a:miter lim="800000"/>
            <a:headEnd/>
            <a:tailEnd/>
          </a:ln>
        </p:spPr>
        <p:txBody>
          <a:bodyPr vert="eaVert" wrap="none" anchor="ctr"/>
          <a:lstStyle/>
          <a:p>
            <a:pPr fontAlgn="auto">
              <a:spcBef>
                <a:spcPts val="0"/>
              </a:spcBef>
              <a:spcAft>
                <a:spcPts val="0"/>
              </a:spcAft>
              <a:defRPr/>
            </a:pPr>
            <a:endParaRPr lang="en-US">
              <a:solidFill>
                <a:srgbClr val="C00000"/>
              </a:solidFill>
              <a:latin typeface="Franklin Gothic Medium" pitchFamily="34" charset="0"/>
            </a:endParaRPr>
          </a:p>
        </p:txBody>
      </p:sp>
      <p:sp>
        <p:nvSpPr>
          <p:cNvPr id="2" name="TextBox 1">
            <a:extLst>
              <a:ext uri="{FF2B5EF4-FFF2-40B4-BE49-F238E27FC236}">
                <a16:creationId xmlns:a16="http://schemas.microsoft.com/office/drawing/2014/main" id="{ACBCBD1D-6A37-4252-892D-3022FBF7FEA9}"/>
              </a:ext>
            </a:extLst>
          </p:cNvPr>
          <p:cNvSpPr txBox="1"/>
          <p:nvPr/>
        </p:nvSpPr>
        <p:spPr>
          <a:xfrm>
            <a:off x="228600" y="6193294"/>
            <a:ext cx="5943600" cy="523220"/>
          </a:xfrm>
          <a:prstGeom prst="rect">
            <a:avLst/>
          </a:prstGeom>
          <a:noFill/>
        </p:spPr>
        <p:txBody>
          <a:bodyPr wrap="square" rtlCol="0">
            <a:spAutoFit/>
          </a:bodyPr>
          <a:lstStyle/>
          <a:p>
            <a:r>
              <a:rPr lang="en-US" sz="1400" dirty="0">
                <a:solidFill>
                  <a:schemeClr val="accent6">
                    <a:lumMod val="75000"/>
                  </a:schemeClr>
                </a:solidFill>
                <a:latin typeface="+mn-lt"/>
              </a:rPr>
              <a:t>Garner A, Saul R. Thinking Developmentally. Itasca, IL: American Academy of Pediatrics; 2018.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0-#ppt_w/2"/>
                                          </p:val>
                                        </p:tav>
                                        <p:tav tm="100000">
                                          <p:val>
                                            <p:strVal val="#ppt_x"/>
                                          </p:val>
                                        </p:tav>
                                      </p:tavLst>
                                    </p:anim>
                                    <p:anim calcmode="lin" valueType="num">
                                      <p:cBhvr additive="base">
                                        <p:cTn id="46" dur="10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ppt_y"/>
                                          </p:val>
                                        </p:tav>
                                        <p:tav tm="100000">
                                          <p:val>
                                            <p:strVal val="#ppt_y"/>
                                          </p:val>
                                        </p:tav>
                                      </p:tavLst>
                                    </p:anim>
                                  </p:childTnLst>
                                </p:cTn>
                              </p:par>
                              <p:par>
                                <p:cTn id="51" presetID="2" presetClass="exit" presetSubtype="2" fill="hold" grpId="0" nodeType="with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1+ppt_w/2"/>
                                          </p:val>
                                        </p:tav>
                                      </p:tavLst>
                                    </p:anim>
                                    <p:anim calcmode="lin" valueType="num">
                                      <p:cBhvr additive="base">
                                        <p:cTn id="53" dur="500"/>
                                        <p:tgtEl>
                                          <p:spTgt spid="14"/>
                                        </p:tgtEl>
                                        <p:attrNameLst>
                                          <p:attrName>ppt_y</p:attrName>
                                        </p:attrNameLst>
                                      </p:cBhvr>
                                      <p:tavLst>
                                        <p:tav tm="0">
                                          <p:val>
                                            <p:strVal val="ppt_y"/>
                                          </p:val>
                                        </p:tav>
                                        <p:tav tm="100000">
                                          <p:val>
                                            <p:strVal val="ppt_y"/>
                                          </p:val>
                                        </p:tav>
                                      </p:tavLst>
                                    </p:anim>
                                    <p:set>
                                      <p:cBhvr>
                                        <p:cTn id="5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Critical Concept 4</a:t>
            </a:r>
            <a:endParaRPr lang="en-US" dirty="0">
              <a:solidFill>
                <a:srgbClr val="7030A0"/>
              </a:solidFill>
            </a:endParaRPr>
          </a:p>
        </p:txBody>
      </p:sp>
      <p:sp>
        <p:nvSpPr>
          <p:cNvPr id="3" name="Content Placeholder 2"/>
          <p:cNvSpPr>
            <a:spLocks noGrp="1"/>
          </p:cNvSpPr>
          <p:nvPr>
            <p:ph idx="1"/>
          </p:nvPr>
        </p:nvSpPr>
        <p:spPr>
          <a:xfrm>
            <a:off x="457200" y="4267200"/>
            <a:ext cx="8229600" cy="2163763"/>
          </a:xfrm>
        </p:spPr>
        <p:txBody>
          <a:bodyPr/>
          <a:lstStyle/>
          <a:p>
            <a:pPr marL="0" indent="0" algn="ctr" fontAlgn="auto">
              <a:spcBef>
                <a:spcPts val="0"/>
              </a:spcBef>
              <a:spcAft>
                <a:spcPts val="0"/>
              </a:spcAft>
              <a:buNone/>
              <a:defRPr/>
            </a:pPr>
            <a:r>
              <a:rPr lang="en-US" sz="3600" b="1" dirty="0">
                <a:solidFill>
                  <a:schemeClr val="accent6">
                    <a:lumMod val="75000"/>
                  </a:schemeClr>
                </a:solidFill>
              </a:rPr>
              <a:t>What can you do to </a:t>
            </a:r>
          </a:p>
          <a:p>
            <a:pPr marL="0" indent="0" algn="ctr" fontAlgn="auto">
              <a:spcBef>
                <a:spcPts val="0"/>
              </a:spcBef>
              <a:spcAft>
                <a:spcPts val="0"/>
              </a:spcAft>
              <a:buNone/>
              <a:defRPr/>
            </a:pPr>
            <a:r>
              <a:rPr lang="en-US" sz="3600" b="1" dirty="0">
                <a:solidFill>
                  <a:schemeClr val="accent6">
                    <a:lumMod val="75000"/>
                  </a:schemeClr>
                </a:solidFill>
              </a:rPr>
              <a:t>make it better?</a:t>
            </a:r>
          </a:p>
        </p:txBody>
      </p:sp>
      <p:pic>
        <p:nvPicPr>
          <p:cNvPr id="9" name="Picture 8" descr="C:\Program Files (x86)\Microsoft Office\MEDIA\CAGCAT10\j0299125.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312" y="1981200"/>
            <a:ext cx="1095375" cy="1809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6526" y="1066800"/>
            <a:ext cx="8229600" cy="1143000"/>
          </a:xfrm>
        </p:spPr>
        <p:txBody>
          <a:bodyPr/>
          <a:lstStyle/>
          <a:p>
            <a:r>
              <a:rPr lang="en-US" sz="4000" b="1" dirty="0">
                <a:solidFill>
                  <a:srgbClr val="7030A0"/>
                </a:solidFill>
                <a:latin typeface="Calibri" pitchFamily="34" charset="0"/>
              </a:rPr>
              <a:t>Development is a Dance Between Nature and Nurture</a:t>
            </a:r>
            <a:endParaRPr lang="en-US" sz="4000" dirty="0">
              <a:solidFill>
                <a:srgbClr val="7030A0"/>
              </a:solidFill>
            </a:endParaRPr>
          </a:p>
        </p:txBody>
      </p:sp>
      <p:sp>
        <p:nvSpPr>
          <p:cNvPr id="3" name="Content Placeholder 2"/>
          <p:cNvSpPr>
            <a:spLocks noGrp="1"/>
          </p:cNvSpPr>
          <p:nvPr>
            <p:ph idx="1"/>
          </p:nvPr>
        </p:nvSpPr>
        <p:spPr>
          <a:xfrm>
            <a:off x="327779" y="2204142"/>
            <a:ext cx="8025344" cy="3578168"/>
          </a:xfrm>
        </p:spPr>
        <p:txBody>
          <a:bodyPr/>
          <a:lstStyle/>
          <a:p>
            <a:pPr fontAlgn="auto">
              <a:spcBef>
                <a:spcPts val="0"/>
              </a:spcBef>
              <a:spcAft>
                <a:spcPts val="0"/>
              </a:spcAft>
              <a:defRPr/>
            </a:pPr>
            <a:r>
              <a:rPr lang="en-US" b="1" dirty="0">
                <a:solidFill>
                  <a:schemeClr val="accent6">
                    <a:lumMod val="75000"/>
                  </a:schemeClr>
                </a:solidFill>
              </a:rPr>
              <a:t>What you can do:</a:t>
            </a:r>
          </a:p>
          <a:p>
            <a:pPr lvl="1" defTabSz="457200" fontAlgn="auto">
              <a:spcAft>
                <a:spcPts val="0"/>
              </a:spcAft>
              <a:buFont typeface="Arial"/>
              <a:buChar char="–"/>
              <a:defRPr/>
            </a:pPr>
            <a:r>
              <a:rPr lang="en-US" sz="2600" dirty="0"/>
              <a:t>Apply an </a:t>
            </a:r>
            <a:r>
              <a:rPr lang="en-US" sz="2600" dirty="0" err="1"/>
              <a:t>ecobiodevelopmental</a:t>
            </a:r>
            <a:r>
              <a:rPr lang="en-US" sz="2600" dirty="0"/>
              <a:t> </a:t>
            </a:r>
            <a:r>
              <a:rPr lang="en-US" sz="2600" u="sng" dirty="0"/>
              <a:t>framework</a:t>
            </a:r>
          </a:p>
          <a:p>
            <a:pPr lvl="1" defTabSz="457200" fontAlgn="auto">
              <a:spcAft>
                <a:spcPts val="0"/>
              </a:spcAft>
              <a:buFont typeface="Arial"/>
              <a:buChar char="–"/>
              <a:defRPr/>
            </a:pPr>
            <a:r>
              <a:rPr lang="en-US" sz="2600" u="sng" dirty="0"/>
              <a:t>Recognize adverse psychosocial factors</a:t>
            </a:r>
          </a:p>
          <a:p>
            <a:pPr lvl="1" defTabSz="457200" fontAlgn="auto">
              <a:spcAft>
                <a:spcPts val="0"/>
              </a:spcAft>
              <a:buFont typeface="Arial"/>
              <a:buChar char="–"/>
              <a:defRPr/>
            </a:pPr>
            <a:r>
              <a:rPr lang="en-US" sz="2600" dirty="0"/>
              <a:t>Collaborate with families and social service providers</a:t>
            </a:r>
          </a:p>
          <a:p>
            <a:pPr lvl="1" defTabSz="457200" fontAlgn="auto">
              <a:spcAft>
                <a:spcPts val="0"/>
              </a:spcAft>
              <a:buFont typeface="Arial"/>
              <a:buChar char="–"/>
              <a:defRPr/>
            </a:pPr>
            <a:r>
              <a:rPr lang="en-US" sz="2600" dirty="0"/>
              <a:t>Conduct developmental and behavioral monitoring and screening</a:t>
            </a:r>
          </a:p>
        </p:txBody>
      </p:sp>
      <p:pic>
        <p:nvPicPr>
          <p:cNvPr id="7" name="Picture 6">
            <a:extLst>
              <a:ext uri="{FF2B5EF4-FFF2-40B4-BE49-F238E27FC236}">
                <a16:creationId xmlns:a16="http://schemas.microsoft.com/office/drawing/2014/main" id="{CC592971-B095-4270-9EF4-F483CAD15391}"/>
              </a:ext>
            </a:extLst>
          </p:cNvPr>
          <p:cNvPicPr/>
          <p:nvPr/>
        </p:nvPicPr>
        <p:blipFill>
          <a:blip r:embed="rId3"/>
          <a:stretch>
            <a:fillRect/>
          </a:stretch>
        </p:blipFill>
        <p:spPr>
          <a:xfrm>
            <a:off x="3149600" y="4648201"/>
            <a:ext cx="2870192" cy="18050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190963"/>
            <a:ext cx="8229600" cy="1143000"/>
          </a:xfrm>
        </p:spPr>
        <p:txBody>
          <a:bodyPr/>
          <a:lstStyle/>
          <a:p>
            <a:r>
              <a:rPr lang="en-US" b="1" dirty="0">
                <a:solidFill>
                  <a:srgbClr val="7030A0"/>
                </a:solidFill>
                <a:latin typeface="Calibri" pitchFamily="34" charset="0"/>
              </a:rPr>
              <a:t>Early Connections Form the Foundation</a:t>
            </a:r>
            <a:endParaRPr lang="en-US" dirty="0">
              <a:solidFill>
                <a:srgbClr val="7030A0"/>
              </a:solidFill>
            </a:endParaRPr>
          </a:p>
        </p:txBody>
      </p:sp>
      <p:sp>
        <p:nvSpPr>
          <p:cNvPr id="3" name="Content Placeholder 2"/>
          <p:cNvSpPr>
            <a:spLocks noGrp="1"/>
          </p:cNvSpPr>
          <p:nvPr>
            <p:ph idx="1"/>
          </p:nvPr>
        </p:nvSpPr>
        <p:spPr>
          <a:xfrm>
            <a:off x="457200" y="2541676"/>
            <a:ext cx="8229600" cy="3748498"/>
          </a:xfrm>
        </p:spPr>
        <p:txBody>
          <a:bodyPr/>
          <a:lstStyle/>
          <a:p>
            <a:pPr fontAlgn="auto">
              <a:spcBef>
                <a:spcPts val="0"/>
              </a:spcBef>
              <a:spcAft>
                <a:spcPts val="0"/>
              </a:spcAft>
              <a:defRPr/>
            </a:pPr>
            <a:r>
              <a:rPr lang="en-US" b="1" dirty="0">
                <a:solidFill>
                  <a:schemeClr val="accent6">
                    <a:lumMod val="75000"/>
                  </a:schemeClr>
                </a:solidFill>
              </a:rPr>
              <a:t>What you can do:</a:t>
            </a:r>
          </a:p>
          <a:p>
            <a:pPr lvl="1" defTabSz="457200" fontAlgn="auto">
              <a:spcAft>
                <a:spcPts val="0"/>
              </a:spcAft>
              <a:buFont typeface="Arial"/>
              <a:buChar char="–"/>
              <a:defRPr/>
            </a:pPr>
            <a:r>
              <a:rPr lang="en-US" dirty="0"/>
              <a:t>Encourage social-emotional skills </a:t>
            </a:r>
          </a:p>
          <a:p>
            <a:pPr lvl="1" defTabSz="457200" fontAlgn="auto">
              <a:spcAft>
                <a:spcPts val="0"/>
              </a:spcAft>
              <a:buFont typeface="Arial"/>
              <a:buChar char="–"/>
              <a:defRPr/>
            </a:pPr>
            <a:r>
              <a:rPr lang="en-US" dirty="0"/>
              <a:t>Talk about the 5 Rs of early education</a:t>
            </a:r>
          </a:p>
          <a:p>
            <a:pPr lvl="1" defTabSz="457200" fontAlgn="auto">
              <a:spcAft>
                <a:spcPts val="0"/>
              </a:spcAft>
              <a:buFont typeface="Arial"/>
              <a:buChar char="–"/>
              <a:defRPr/>
            </a:pPr>
            <a:r>
              <a:rPr lang="en-US" dirty="0"/>
              <a:t>Help families recognize social and developmental milestones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1905000"/>
            <a:ext cx="8839200" cy="2923877"/>
          </a:xfrm>
          <a:prstGeom prst="rect">
            <a:avLst/>
          </a:prstGeom>
          <a:noFill/>
        </p:spPr>
        <p:txBody>
          <a:bodyPr>
            <a:spAutoFit/>
          </a:bodyPr>
          <a:lstStyle/>
          <a:p>
            <a:pPr algn="ctr" fontAlgn="auto">
              <a:spcBef>
                <a:spcPts val="0"/>
              </a:spcBef>
              <a:spcAft>
                <a:spcPts val="0"/>
              </a:spcAft>
              <a:defRPr/>
            </a:pPr>
            <a:r>
              <a:rPr lang="en-US" sz="7200" b="1" dirty="0">
                <a:solidFill>
                  <a:schemeClr val="accent6">
                    <a:lumMod val="75000"/>
                  </a:schemeClr>
                </a:solidFill>
                <a:latin typeface="+mn-lt"/>
              </a:rPr>
              <a:t>Why Does Environment Matter?</a:t>
            </a:r>
          </a:p>
          <a:p>
            <a:pPr algn="ctr" fontAlgn="auto">
              <a:spcBef>
                <a:spcPts val="0"/>
              </a:spcBef>
              <a:spcAft>
                <a:spcPts val="0"/>
              </a:spcAft>
              <a:defRPr/>
            </a:pPr>
            <a:endParaRPr lang="en-US" sz="4000" b="1" dirty="0">
              <a:solidFill>
                <a:schemeClr val="accent6">
                  <a:lumMod val="75000"/>
                </a:schemeClr>
              </a:solidFill>
              <a:latin typeface="+mn-lt"/>
            </a:endParaRP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2753327F-DE47-49A2-AAF9-6073995521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5527" y="1061707"/>
            <a:ext cx="6592943" cy="4894298"/>
          </a:xfrm>
        </p:spPr>
      </p:pic>
      <p:sp>
        <p:nvSpPr>
          <p:cNvPr id="9" name="TextBox 8">
            <a:extLst>
              <a:ext uri="{FF2B5EF4-FFF2-40B4-BE49-F238E27FC236}">
                <a16:creationId xmlns:a16="http://schemas.microsoft.com/office/drawing/2014/main" id="{075EAFED-6D32-46F9-BE29-19943262C761}"/>
              </a:ext>
            </a:extLst>
          </p:cNvPr>
          <p:cNvSpPr txBox="1"/>
          <p:nvPr/>
        </p:nvSpPr>
        <p:spPr>
          <a:xfrm>
            <a:off x="2268295" y="449193"/>
            <a:ext cx="4607409" cy="646331"/>
          </a:xfrm>
          <a:prstGeom prst="rect">
            <a:avLst/>
          </a:prstGeom>
          <a:noFill/>
        </p:spPr>
        <p:txBody>
          <a:bodyPr wrap="square" rtlCol="0">
            <a:spAutoFit/>
          </a:bodyPr>
          <a:lstStyle/>
          <a:p>
            <a:pPr algn="ctr"/>
            <a:r>
              <a:rPr lang="en-US" sz="3600" b="1" dirty="0">
                <a:solidFill>
                  <a:srgbClr val="7030A0"/>
                </a:solidFill>
                <a:latin typeface="+mj-lt"/>
              </a:rPr>
              <a:t>Promoting EBCD</a:t>
            </a:r>
          </a:p>
        </p:txBody>
      </p:sp>
      <p:sp>
        <p:nvSpPr>
          <p:cNvPr id="10" name="TextBox 9">
            <a:extLst>
              <a:ext uri="{FF2B5EF4-FFF2-40B4-BE49-F238E27FC236}">
                <a16:creationId xmlns:a16="http://schemas.microsoft.com/office/drawing/2014/main" id="{1CFC7960-57C1-41F9-BE0B-486CD0DFBC4C}"/>
              </a:ext>
            </a:extLst>
          </p:cNvPr>
          <p:cNvSpPr txBox="1"/>
          <p:nvPr/>
        </p:nvSpPr>
        <p:spPr>
          <a:xfrm>
            <a:off x="340290" y="6005815"/>
            <a:ext cx="6172193" cy="600164"/>
          </a:xfrm>
          <a:prstGeom prst="rect">
            <a:avLst/>
          </a:prstGeom>
          <a:noFill/>
        </p:spPr>
        <p:txBody>
          <a:bodyPr wrap="square" rtlCol="0">
            <a:spAutoFit/>
          </a:bodyPr>
          <a:lstStyle/>
          <a:p>
            <a:r>
              <a:rPr lang="en-US" sz="1100" dirty="0">
                <a:solidFill>
                  <a:schemeClr val="accent6">
                    <a:lumMod val="75000"/>
                  </a:schemeClr>
                </a:solidFill>
                <a:latin typeface="+mn-lt"/>
              </a:rPr>
              <a:t>The First 1000 Days: Examples for Promoting EBCD Consistent with Bright Futures Guidelines for Health Supervision of Infants, Children and Adolescents, 4</a:t>
            </a:r>
            <a:r>
              <a:rPr lang="en-US" sz="1100" baseline="30000" dirty="0">
                <a:solidFill>
                  <a:schemeClr val="accent6">
                    <a:lumMod val="75000"/>
                  </a:schemeClr>
                </a:solidFill>
                <a:latin typeface="+mn-lt"/>
              </a:rPr>
              <a:t>th</a:t>
            </a:r>
            <a:r>
              <a:rPr lang="en-US" sz="1100" dirty="0">
                <a:solidFill>
                  <a:schemeClr val="accent6">
                    <a:lumMod val="75000"/>
                  </a:schemeClr>
                </a:solidFill>
                <a:latin typeface="+mn-lt"/>
              </a:rPr>
              <a:t> ed. </a:t>
            </a:r>
            <a:r>
              <a:rPr lang="en-US" sz="1100" i="1" dirty="0">
                <a:solidFill>
                  <a:schemeClr val="accent6">
                    <a:lumMod val="75000"/>
                  </a:schemeClr>
                </a:solidFill>
                <a:latin typeface="+mn-lt"/>
              </a:rPr>
              <a:t>https://www.aap.org/en-us/advocacy-and-policy/aap-health-initiatives/EBCD/Documents/EBCD_Well_Child_Grid.pdf</a:t>
            </a:r>
            <a:r>
              <a:rPr lang="en-US" sz="1100" dirty="0">
                <a:solidFill>
                  <a:schemeClr val="accent6">
                    <a:lumMod val="75000"/>
                  </a:schemeClr>
                </a:solidFill>
                <a:latin typeface="+mn-lt"/>
              </a:rPr>
              <a:t> , Accessed August 28, 2018</a:t>
            </a:r>
          </a:p>
        </p:txBody>
      </p:sp>
    </p:spTree>
    <p:extLst>
      <p:ext uri="{BB962C8B-B14F-4D97-AF65-F5344CB8AC3E}">
        <p14:creationId xmlns:p14="http://schemas.microsoft.com/office/powerpoint/2010/main" val="107749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C3F634-FE73-4794-AA2D-D151E0556E39}"/>
              </a:ext>
            </a:extLst>
          </p:cNvPr>
          <p:cNvPicPr>
            <a:picLocks noChangeAspect="1"/>
          </p:cNvPicPr>
          <p:nvPr/>
        </p:nvPicPr>
        <p:blipFill>
          <a:blip r:embed="rId3"/>
          <a:stretch>
            <a:fillRect/>
          </a:stretch>
        </p:blipFill>
        <p:spPr>
          <a:xfrm>
            <a:off x="969709" y="1065733"/>
            <a:ext cx="7129687" cy="4954307"/>
          </a:xfrm>
          <a:prstGeom prst="rect">
            <a:avLst/>
          </a:prstGeom>
        </p:spPr>
      </p:pic>
      <p:sp>
        <p:nvSpPr>
          <p:cNvPr id="512" name="Arrow"/>
          <p:cNvSpPr/>
          <p:nvPr/>
        </p:nvSpPr>
        <p:spPr>
          <a:xfrm rot="3760130">
            <a:off x="2448142" y="385649"/>
            <a:ext cx="1302806" cy="3084622"/>
          </a:xfrm>
          <a:prstGeom prst="rightArrow">
            <a:avLst>
              <a:gd name="adj1" fmla="val 56595"/>
              <a:gd name="adj2" fmla="val 61786"/>
            </a:avLst>
          </a:prstGeom>
          <a:solidFill>
            <a:srgbClr val="FF2600"/>
          </a:solidFill>
          <a:ln w="12700">
            <a:miter lim="400000"/>
          </a:ln>
          <a:effectLst>
            <a:outerShdw blurRad="127000" dist="76200" dir="2700000" rotWithShape="0">
              <a:srgbClr val="000000">
                <a:alpha val="75000"/>
              </a:srgbClr>
            </a:outerShdw>
          </a:effectLst>
        </p:spPr>
        <p:txBody>
          <a:bodyPr lIns="35719" tIns="35719" rIns="35719" bIns="35719" anchor="ctr"/>
          <a:lstStyle/>
          <a:p>
            <a:pPr algn="ctr" defTabSz="410751">
              <a:defRPr sz="28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1969"/>
          </a:p>
        </p:txBody>
      </p:sp>
      <p:sp>
        <p:nvSpPr>
          <p:cNvPr id="515" name="PROTECTIVE INTERVENTIONS"/>
          <p:cNvSpPr txBox="1"/>
          <p:nvPr/>
        </p:nvSpPr>
        <p:spPr>
          <a:xfrm rot="20000638">
            <a:off x="1446125" y="1346526"/>
            <a:ext cx="3138329" cy="8139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ctr" defTabSz="584200">
              <a:defRPr sz="4000">
                <a:latin typeface="Gotham Black"/>
                <a:ea typeface="Gotham Black"/>
                <a:cs typeface="Gotham Black"/>
                <a:sym typeface="Gotham Black"/>
              </a:defRPr>
            </a:lvl1pPr>
          </a:lstStyle>
          <a:p>
            <a:r>
              <a:rPr sz="2400" dirty="0"/>
              <a:t>PROTECTIVE INTERVENTIONS</a:t>
            </a:r>
          </a:p>
        </p:txBody>
      </p:sp>
      <p:sp>
        <p:nvSpPr>
          <p:cNvPr id="3" name="Rectangle 2"/>
          <p:cNvSpPr/>
          <p:nvPr/>
        </p:nvSpPr>
        <p:spPr>
          <a:xfrm>
            <a:off x="2593665" y="17543"/>
            <a:ext cx="6297216" cy="1015663"/>
          </a:xfrm>
          <a:prstGeom prst="rect">
            <a:avLst/>
          </a:prstGeom>
        </p:spPr>
        <p:txBody>
          <a:bodyPr wrap="square">
            <a:spAutoFit/>
          </a:bodyPr>
          <a:lstStyle/>
          <a:p>
            <a:pPr algn="ctr"/>
            <a:r>
              <a:rPr lang="en-US" sz="3000" b="1" dirty="0">
                <a:solidFill>
                  <a:srgbClr val="7030A0"/>
                </a:solidFill>
                <a:latin typeface="+mn-lt"/>
                <a:cs typeface="Arial" charset="0"/>
              </a:rPr>
              <a:t>Strategies to Improve Developmental Trajectories</a:t>
            </a:r>
            <a:endParaRPr lang="en-US" sz="3000" dirty="0">
              <a:latin typeface="+mn-lt"/>
            </a:endParaRPr>
          </a:p>
        </p:txBody>
      </p:sp>
      <p:sp>
        <p:nvSpPr>
          <p:cNvPr id="4" name="TextBox 3">
            <a:extLst>
              <a:ext uri="{FF2B5EF4-FFF2-40B4-BE49-F238E27FC236}">
                <a16:creationId xmlns:a16="http://schemas.microsoft.com/office/drawing/2014/main" id="{07D215B0-3B24-4B04-B808-52D2BA63AFE4}"/>
              </a:ext>
            </a:extLst>
          </p:cNvPr>
          <p:cNvSpPr txBox="1"/>
          <p:nvPr/>
        </p:nvSpPr>
        <p:spPr>
          <a:xfrm>
            <a:off x="152400" y="6153953"/>
            <a:ext cx="6172200" cy="461665"/>
          </a:xfrm>
          <a:prstGeom prst="rect">
            <a:avLst/>
          </a:prstGeom>
          <a:noFill/>
        </p:spPr>
        <p:txBody>
          <a:bodyPr wrap="square" rtlCol="0">
            <a:spAutoFit/>
          </a:bodyPr>
          <a:lstStyle/>
          <a:p>
            <a:r>
              <a:rPr lang="en-US" sz="1200" dirty="0">
                <a:solidFill>
                  <a:schemeClr val="accent6">
                    <a:lumMod val="75000"/>
                  </a:schemeClr>
                </a:solidFill>
                <a:latin typeface="+mn-lt"/>
              </a:rPr>
              <a:t>Source: </a:t>
            </a:r>
            <a:r>
              <a:rPr lang="en-US" sz="1200" dirty="0" err="1">
                <a:solidFill>
                  <a:schemeClr val="accent6">
                    <a:lumMod val="75000"/>
                  </a:schemeClr>
                </a:solidFill>
                <a:latin typeface="+mn-lt"/>
              </a:rPr>
              <a:t>Halfon</a:t>
            </a:r>
            <a:r>
              <a:rPr lang="en-US" sz="1200" dirty="0">
                <a:solidFill>
                  <a:schemeClr val="accent6">
                    <a:lumMod val="75000"/>
                  </a:schemeClr>
                </a:solidFill>
                <a:latin typeface="+mn-lt"/>
              </a:rPr>
              <a:t> N, Larson K, Lu M, Tullis E, Russ S. </a:t>
            </a:r>
            <a:r>
              <a:rPr lang="en-US" sz="1200" dirty="0" err="1">
                <a:solidFill>
                  <a:schemeClr val="accent6">
                    <a:lumMod val="75000"/>
                  </a:schemeClr>
                </a:solidFill>
                <a:latin typeface="+mn-lt"/>
              </a:rPr>
              <a:t>Lifecourse</a:t>
            </a:r>
            <a:r>
              <a:rPr lang="en-US" sz="1200" dirty="0">
                <a:solidFill>
                  <a:schemeClr val="accent6">
                    <a:lumMod val="75000"/>
                  </a:schemeClr>
                </a:solidFill>
                <a:latin typeface="+mn-lt"/>
              </a:rPr>
              <a:t> Health Development: Past, Present and Future. </a:t>
            </a:r>
            <a:r>
              <a:rPr lang="en-US" sz="1200" dirty="0" err="1">
                <a:solidFill>
                  <a:schemeClr val="accent6">
                    <a:lumMod val="75000"/>
                  </a:schemeClr>
                </a:solidFill>
                <a:latin typeface="+mn-lt"/>
              </a:rPr>
              <a:t>Matern</a:t>
            </a:r>
            <a:r>
              <a:rPr lang="en-US" sz="1200" dirty="0">
                <a:solidFill>
                  <a:schemeClr val="accent6">
                    <a:lumMod val="75000"/>
                  </a:schemeClr>
                </a:solidFill>
                <a:latin typeface="+mn-lt"/>
              </a:rPr>
              <a:t> Child Health J. 2014; 18(2): 344-365. </a:t>
            </a:r>
            <a:r>
              <a:rPr lang="en-US" sz="1200" dirty="0" err="1">
                <a:solidFill>
                  <a:schemeClr val="accent6">
                    <a:lumMod val="75000"/>
                  </a:schemeClr>
                </a:solidFill>
                <a:latin typeface="+mn-lt"/>
              </a:rPr>
              <a:t>doi</a:t>
            </a:r>
            <a:r>
              <a:rPr lang="en-US" sz="1200" dirty="0">
                <a:solidFill>
                  <a:schemeClr val="accent6">
                    <a:lumMod val="75000"/>
                  </a:schemeClr>
                </a:solidFill>
                <a:latin typeface="+mn-lt"/>
              </a:rPr>
              <a:t>: 10.1007/s10995-013-1346-2. </a:t>
            </a:r>
          </a:p>
        </p:txBody>
      </p:sp>
      <p:sp>
        <p:nvSpPr>
          <p:cNvPr id="2" name="TextBox 1">
            <a:extLst>
              <a:ext uri="{FF2B5EF4-FFF2-40B4-BE49-F238E27FC236}">
                <a16:creationId xmlns:a16="http://schemas.microsoft.com/office/drawing/2014/main" id="{18ACDEB3-836F-4D52-B8F8-6335259D685A}"/>
              </a:ext>
            </a:extLst>
          </p:cNvPr>
          <p:cNvSpPr txBox="1"/>
          <p:nvPr/>
        </p:nvSpPr>
        <p:spPr>
          <a:xfrm>
            <a:off x="6241860" y="2010778"/>
            <a:ext cx="1762444" cy="261610"/>
          </a:xfrm>
          <a:prstGeom prst="rect">
            <a:avLst/>
          </a:prstGeom>
          <a:solidFill>
            <a:schemeClr val="accent4">
              <a:lumMod val="40000"/>
              <a:lumOff val="60000"/>
            </a:schemeClr>
          </a:solidFill>
        </p:spPr>
        <p:txBody>
          <a:bodyPr wrap="square" rtlCol="0">
            <a:spAutoFit/>
          </a:bodyPr>
          <a:lstStyle/>
          <a:p>
            <a:r>
              <a:rPr lang="en-US" sz="1100" b="1" dirty="0">
                <a:solidFill>
                  <a:srgbClr val="7030A0"/>
                </a:solidFill>
              </a:rPr>
              <a:t>Anticipatory Guidance</a:t>
            </a:r>
          </a:p>
        </p:txBody>
      </p:sp>
      <p:sp>
        <p:nvSpPr>
          <p:cNvPr id="6" name="TextBox 5">
            <a:extLst>
              <a:ext uri="{FF2B5EF4-FFF2-40B4-BE49-F238E27FC236}">
                <a16:creationId xmlns:a16="http://schemas.microsoft.com/office/drawing/2014/main" id="{D6C7C967-0A5D-4143-A48C-81C794A1155B}"/>
              </a:ext>
            </a:extLst>
          </p:cNvPr>
          <p:cNvSpPr txBox="1"/>
          <p:nvPr/>
        </p:nvSpPr>
        <p:spPr>
          <a:xfrm>
            <a:off x="6146769" y="3511571"/>
            <a:ext cx="1952627" cy="938719"/>
          </a:xfrm>
          <a:prstGeom prst="rect">
            <a:avLst/>
          </a:prstGeom>
          <a:solidFill>
            <a:srgbClr val="F2CC60"/>
          </a:solidFill>
        </p:spPr>
        <p:txBody>
          <a:bodyPr wrap="square" rtlCol="0">
            <a:spAutoFit/>
          </a:bodyPr>
          <a:lstStyle/>
          <a:p>
            <a:r>
              <a:rPr lang="en-US" sz="1100" b="1" dirty="0">
                <a:solidFill>
                  <a:schemeClr val="accent6">
                    <a:lumMod val="75000"/>
                  </a:schemeClr>
                </a:solidFill>
              </a:rPr>
              <a:t>Additional Strategies for ‘At Risk’ Families</a:t>
            </a:r>
          </a:p>
          <a:p>
            <a:pPr marL="171450" indent="-171450">
              <a:buFont typeface="Arial" panose="020B0604020202020204" pitchFamily="34" charset="0"/>
              <a:buChar char="•"/>
            </a:pPr>
            <a:r>
              <a:rPr lang="en-US" sz="1100" b="1" dirty="0">
                <a:solidFill>
                  <a:schemeClr val="accent6">
                    <a:lumMod val="75000"/>
                  </a:schemeClr>
                </a:solidFill>
              </a:rPr>
              <a:t>High Quality ECE</a:t>
            </a:r>
          </a:p>
          <a:p>
            <a:pPr marL="171450" indent="-171450">
              <a:buFont typeface="Arial" panose="020B0604020202020204" pitchFamily="34" charset="0"/>
              <a:buChar char="•"/>
            </a:pPr>
            <a:r>
              <a:rPr lang="en-US" sz="1100" b="1" dirty="0">
                <a:solidFill>
                  <a:schemeClr val="accent6">
                    <a:lumMod val="75000"/>
                  </a:schemeClr>
                </a:solidFill>
              </a:rPr>
              <a:t>Language Stimulation</a:t>
            </a:r>
          </a:p>
          <a:p>
            <a:pPr marL="171450" indent="-171450">
              <a:buFont typeface="Arial" panose="020B0604020202020204" pitchFamily="34" charset="0"/>
              <a:buChar char="•"/>
            </a:pPr>
            <a:r>
              <a:rPr lang="en-US" sz="1100" b="1" dirty="0">
                <a:solidFill>
                  <a:schemeClr val="accent6">
                    <a:lumMod val="75000"/>
                  </a:schemeClr>
                </a:solidFill>
              </a:rPr>
              <a:t>Parent Responsiveness</a:t>
            </a:r>
          </a:p>
        </p:txBody>
      </p:sp>
      <p:sp>
        <p:nvSpPr>
          <p:cNvPr id="33" name="TextBox 32">
            <a:extLst>
              <a:ext uri="{FF2B5EF4-FFF2-40B4-BE49-F238E27FC236}">
                <a16:creationId xmlns:a16="http://schemas.microsoft.com/office/drawing/2014/main" id="{403E633A-22C0-45E5-A883-E8F88E41DE83}"/>
              </a:ext>
            </a:extLst>
          </p:cNvPr>
          <p:cNvSpPr txBox="1"/>
          <p:nvPr/>
        </p:nvSpPr>
        <p:spPr>
          <a:xfrm>
            <a:off x="6152614" y="4584203"/>
            <a:ext cx="1952627" cy="769441"/>
          </a:xfrm>
          <a:prstGeom prst="rect">
            <a:avLst/>
          </a:prstGeom>
          <a:solidFill>
            <a:schemeClr val="accent2">
              <a:lumMod val="40000"/>
              <a:lumOff val="60000"/>
            </a:schemeClr>
          </a:solidFill>
        </p:spPr>
        <p:txBody>
          <a:bodyPr wrap="square" rtlCol="0">
            <a:spAutoFit/>
          </a:bodyPr>
          <a:lstStyle/>
          <a:p>
            <a:r>
              <a:rPr lang="en-US" sz="1100" b="1" dirty="0">
                <a:solidFill>
                  <a:srgbClr val="C00000"/>
                </a:solidFill>
              </a:rPr>
              <a:t>Additional Strategies for ‘Poor Health’ Families</a:t>
            </a:r>
          </a:p>
          <a:p>
            <a:pPr marL="171450" indent="-171450">
              <a:buFont typeface="Arial" panose="020B0604020202020204" pitchFamily="34" charset="0"/>
              <a:buChar char="•"/>
            </a:pPr>
            <a:r>
              <a:rPr lang="en-US" sz="1100" b="1" dirty="0">
                <a:solidFill>
                  <a:srgbClr val="C00000"/>
                </a:solidFill>
              </a:rPr>
              <a:t>Home visiting</a:t>
            </a:r>
          </a:p>
          <a:p>
            <a:pPr marL="171450" indent="-171450">
              <a:buFont typeface="Arial" panose="020B0604020202020204" pitchFamily="34" charset="0"/>
              <a:buChar char="•"/>
            </a:pPr>
            <a:r>
              <a:rPr lang="en-US" sz="1100" b="1" dirty="0">
                <a:solidFill>
                  <a:srgbClr val="C00000"/>
                </a:solidFill>
              </a:rPr>
              <a:t>Specialized Services</a:t>
            </a:r>
          </a:p>
        </p:txBody>
      </p:sp>
    </p:spTree>
    <p:extLst>
      <p:ext uri="{BB962C8B-B14F-4D97-AF65-F5344CB8AC3E}">
        <p14:creationId xmlns:p14="http://schemas.microsoft.com/office/powerpoint/2010/main" val="7350551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512"/>
                                        </p:tgtEl>
                                        <p:attrNameLst>
                                          <p:attrName>style.visibility</p:attrName>
                                        </p:attrNameLst>
                                      </p:cBhvr>
                                      <p:to>
                                        <p:strVal val="visible"/>
                                      </p:to>
                                    </p:set>
                                    <p:anim calcmode="lin" valueType="num">
                                      <p:cBhvr>
                                        <p:cTn id="7" dur="2000" fill="hold"/>
                                        <p:tgtEl>
                                          <p:spTgt spid="512"/>
                                        </p:tgtEl>
                                        <p:attrNameLst>
                                          <p:attrName>ppt_x</p:attrName>
                                        </p:attrNameLst>
                                      </p:cBhvr>
                                      <p:tavLst>
                                        <p:tav tm="0">
                                          <p:val>
                                            <p:strVal val="#ppt_x"/>
                                          </p:val>
                                        </p:tav>
                                        <p:tav tm="100000">
                                          <p:val>
                                            <p:strVal val="#ppt_x"/>
                                          </p:val>
                                        </p:tav>
                                      </p:tavLst>
                                    </p:anim>
                                    <p:anim calcmode="lin" valueType="num">
                                      <p:cBhvr>
                                        <p:cTn id="8" dur="2000" fill="hold"/>
                                        <p:tgtEl>
                                          <p:spTgt spid="51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16" fill="hold" grpId="0" nodeType="afterEffect">
                                  <p:stCondLst>
                                    <p:cond delay="0"/>
                                  </p:stCondLst>
                                  <p:iterate>
                                    <p:tmAbs val="0"/>
                                  </p:iterate>
                                  <p:childTnLst>
                                    <p:set>
                                      <p:cBhvr>
                                        <p:cTn id="11" fill="hold"/>
                                        <p:tgtEl>
                                          <p:spTgt spid="515"/>
                                        </p:tgtEl>
                                        <p:attrNameLst>
                                          <p:attrName>style.visibility</p:attrName>
                                        </p:attrNameLst>
                                      </p:cBhvr>
                                      <p:to>
                                        <p:strVal val="visible"/>
                                      </p:to>
                                    </p:set>
                                    <p:anim calcmode="lin" valueType="num">
                                      <p:cBhvr>
                                        <p:cTn id="12" dur="1000" fill="hold"/>
                                        <p:tgtEl>
                                          <p:spTgt spid="515"/>
                                        </p:tgtEl>
                                        <p:attrNameLst>
                                          <p:attrName>ppt_w</p:attrName>
                                        </p:attrNameLst>
                                      </p:cBhvr>
                                      <p:tavLst>
                                        <p:tav tm="0">
                                          <p:val>
                                            <p:fltVal val="0"/>
                                          </p:val>
                                        </p:tav>
                                        <p:tav tm="100000">
                                          <p:val>
                                            <p:strVal val="#ppt_w"/>
                                          </p:val>
                                        </p:tav>
                                      </p:tavLst>
                                    </p:anim>
                                    <p:anim calcmode="lin" valueType="num">
                                      <p:cBhvr>
                                        <p:cTn id="13" dur="1000" fill="hold"/>
                                        <p:tgtEl>
                                          <p:spTgt spid="515"/>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animBg="1" advAuto="0"/>
      <p:bldP spid="515" grpId="0" animBg="1" advAuto="0"/>
      <p:bldP spid="2" grpId="0" animBg="1"/>
      <p:bldP spid="6"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020958"/>
            <a:ext cx="8229600" cy="1143000"/>
          </a:xfrm>
        </p:spPr>
        <p:txBody>
          <a:bodyPr/>
          <a:lstStyle/>
          <a:p>
            <a:r>
              <a:rPr lang="en-US" b="1" dirty="0">
                <a:solidFill>
                  <a:srgbClr val="7030A0"/>
                </a:solidFill>
                <a:latin typeface="Calibri" pitchFamily="34" charset="0"/>
              </a:rPr>
              <a:t>Brain Plasticity Declines With Age</a:t>
            </a:r>
            <a:endParaRPr lang="en-US" dirty="0">
              <a:solidFill>
                <a:srgbClr val="7030A0"/>
              </a:solidFill>
            </a:endParaRPr>
          </a:p>
        </p:txBody>
      </p:sp>
      <p:sp>
        <p:nvSpPr>
          <p:cNvPr id="3" name="Content Placeholder 2"/>
          <p:cNvSpPr>
            <a:spLocks noGrp="1"/>
          </p:cNvSpPr>
          <p:nvPr>
            <p:ph idx="1"/>
          </p:nvPr>
        </p:nvSpPr>
        <p:spPr>
          <a:xfrm>
            <a:off x="342900" y="2135678"/>
            <a:ext cx="8229600" cy="4525963"/>
          </a:xfrm>
        </p:spPr>
        <p:txBody>
          <a:bodyPr/>
          <a:lstStyle/>
          <a:p>
            <a:pPr fontAlgn="auto">
              <a:spcBef>
                <a:spcPts val="0"/>
              </a:spcBef>
              <a:spcAft>
                <a:spcPts val="0"/>
              </a:spcAft>
              <a:defRPr/>
            </a:pPr>
            <a:r>
              <a:rPr lang="en-US" b="1" dirty="0">
                <a:solidFill>
                  <a:schemeClr val="accent6">
                    <a:lumMod val="75000"/>
                  </a:schemeClr>
                </a:solidFill>
              </a:rPr>
              <a:t>What you can do:</a:t>
            </a:r>
          </a:p>
          <a:p>
            <a:pPr lvl="1" defTabSz="457200" fontAlgn="auto">
              <a:spcAft>
                <a:spcPts val="0"/>
              </a:spcAft>
              <a:buFont typeface="Arial"/>
              <a:buChar char="–"/>
              <a:defRPr/>
            </a:pPr>
            <a:r>
              <a:rPr lang="en-US" dirty="0"/>
              <a:t>Work with families and child care providers to ensure that brain’s wiring is right the first time</a:t>
            </a:r>
          </a:p>
          <a:p>
            <a:pPr lvl="1" defTabSz="457200" fontAlgn="auto">
              <a:spcAft>
                <a:spcPts val="0"/>
              </a:spcAft>
              <a:buFont typeface="Arial"/>
              <a:buChar char="–"/>
              <a:defRPr/>
            </a:pPr>
            <a:r>
              <a:rPr lang="en-US" dirty="0"/>
              <a:t>Advocate for a public health approach to toxic stress</a:t>
            </a:r>
          </a:p>
          <a:p>
            <a:pPr lvl="1" defTabSz="457200" fontAlgn="auto">
              <a:spcAft>
                <a:spcPts val="0"/>
              </a:spcAft>
              <a:buFont typeface="Arial"/>
              <a:buChar char="–"/>
              <a:defRPr/>
            </a:pPr>
            <a:r>
              <a:rPr lang="en-US" dirty="0"/>
              <a:t>Help families to provide safe, stable relationships</a:t>
            </a:r>
          </a:p>
          <a:p>
            <a:pPr lvl="1" defTabSz="457200" fontAlgn="auto">
              <a:spcAft>
                <a:spcPts val="0"/>
              </a:spcAft>
              <a:buFont typeface="Arial"/>
              <a:buChar char="–"/>
              <a:defRPr/>
            </a:pPr>
            <a:r>
              <a:rPr lang="en-US" dirty="0"/>
              <a:t>Assist families in regulating stress</a:t>
            </a:r>
          </a:p>
        </p:txBody>
      </p:sp>
      <p:sp>
        <p:nvSpPr>
          <p:cNvPr id="6" name="TextBox 5">
            <a:extLst>
              <a:ext uri="{FF2B5EF4-FFF2-40B4-BE49-F238E27FC236}">
                <a16:creationId xmlns:a16="http://schemas.microsoft.com/office/drawing/2014/main" id="{634C382D-4EAA-4A8F-B369-9477BE77F952}"/>
              </a:ext>
            </a:extLst>
          </p:cNvPr>
          <p:cNvSpPr txBox="1"/>
          <p:nvPr/>
        </p:nvSpPr>
        <p:spPr>
          <a:xfrm>
            <a:off x="685798" y="5867400"/>
            <a:ext cx="7086593" cy="584775"/>
          </a:xfrm>
          <a:prstGeom prst="rect">
            <a:avLst/>
          </a:prstGeom>
          <a:noFill/>
        </p:spPr>
        <p:txBody>
          <a:bodyPr wrap="square" rtlCol="0">
            <a:spAutoFit/>
          </a:bodyPr>
          <a:lstStyle/>
          <a:p>
            <a:r>
              <a:rPr lang="en-US" sz="1400" dirty="0">
                <a:solidFill>
                  <a:schemeClr val="accent6">
                    <a:lumMod val="75000"/>
                  </a:schemeClr>
                </a:solidFill>
                <a:latin typeface="+mn-lt"/>
              </a:rPr>
              <a:t>Garner A, Saul R. </a:t>
            </a:r>
            <a:r>
              <a:rPr lang="en-US" sz="1400" i="1" dirty="0">
                <a:solidFill>
                  <a:schemeClr val="accent6">
                    <a:lumMod val="75000"/>
                  </a:schemeClr>
                </a:solidFill>
                <a:latin typeface="+mn-lt"/>
              </a:rPr>
              <a:t>Thinking Developmentally. </a:t>
            </a:r>
            <a:r>
              <a:rPr lang="en-US" sz="1400" dirty="0">
                <a:solidFill>
                  <a:schemeClr val="accent6">
                    <a:lumMod val="75000"/>
                  </a:schemeClr>
                </a:solidFill>
                <a:latin typeface="+mn-lt"/>
              </a:rPr>
              <a:t>Itasca, IL: American Academy of Pediatrics; 2018.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p:spPr>
        <p:txBody>
          <a:bodyPr/>
          <a:lstStyle/>
          <a:p>
            <a:r>
              <a:rPr lang="en-US" b="1" dirty="0">
                <a:solidFill>
                  <a:srgbClr val="7030A0"/>
                </a:solidFill>
                <a:effectLst/>
              </a:rPr>
              <a:t>Conclusion:</a:t>
            </a:r>
          </a:p>
        </p:txBody>
      </p:sp>
      <p:sp>
        <p:nvSpPr>
          <p:cNvPr id="106499" name="Rectangle 3"/>
          <p:cNvSpPr>
            <a:spLocks noGrp="1" noChangeArrowheads="1"/>
          </p:cNvSpPr>
          <p:nvPr>
            <p:ph type="body" idx="4294967295"/>
          </p:nvPr>
        </p:nvSpPr>
        <p:spPr>
          <a:xfrm>
            <a:off x="228600" y="1603048"/>
            <a:ext cx="8458200" cy="2737884"/>
          </a:xfrm>
        </p:spPr>
        <p:txBody>
          <a:bodyPr/>
          <a:lstStyle/>
          <a:p>
            <a:pPr algn="ctr">
              <a:buFontTx/>
              <a:buNone/>
              <a:defRPr/>
            </a:pPr>
            <a:r>
              <a:rPr lang="en-US" sz="4000" dirty="0">
                <a:solidFill>
                  <a:schemeClr val="accent6">
                    <a:lumMod val="75000"/>
                  </a:schemeClr>
                </a:solidFill>
                <a:effectLst/>
                <a:latin typeface="Arial" pitchFamily="-104" charset="0"/>
                <a:ea typeface="+mn-ea"/>
                <a:cs typeface="+mn-cs"/>
              </a:rPr>
              <a:t>It is easier to </a:t>
            </a:r>
            <a:r>
              <a:rPr lang="en-US" sz="4000" b="1" dirty="0">
                <a:solidFill>
                  <a:schemeClr val="accent6">
                    <a:lumMod val="75000"/>
                  </a:schemeClr>
                </a:solidFill>
                <a:latin typeface="Arial" pitchFamily="-104" charset="0"/>
                <a:ea typeface="+mn-ea"/>
                <a:cs typeface="+mn-cs"/>
              </a:rPr>
              <a:t>build strong children</a:t>
            </a:r>
            <a:r>
              <a:rPr lang="en-US" sz="4000" dirty="0">
                <a:solidFill>
                  <a:schemeClr val="accent6">
                    <a:lumMod val="75000"/>
                  </a:schemeClr>
                </a:solidFill>
                <a:latin typeface="Arial" pitchFamily="-104" charset="0"/>
                <a:ea typeface="+mn-ea"/>
                <a:cs typeface="+mn-cs"/>
              </a:rPr>
              <a:t> </a:t>
            </a:r>
            <a:r>
              <a:rPr lang="en-US" sz="4000" dirty="0">
                <a:solidFill>
                  <a:schemeClr val="accent6">
                    <a:lumMod val="75000"/>
                  </a:schemeClr>
                </a:solidFill>
                <a:effectLst/>
                <a:latin typeface="Arial" pitchFamily="-104" charset="0"/>
                <a:ea typeface="+mn-ea"/>
                <a:cs typeface="+mn-cs"/>
              </a:rPr>
              <a:t>than to </a:t>
            </a:r>
            <a:r>
              <a:rPr lang="en-US" sz="4000" b="1" dirty="0">
                <a:solidFill>
                  <a:schemeClr val="accent6">
                    <a:lumMod val="75000"/>
                  </a:schemeClr>
                </a:solidFill>
                <a:latin typeface="Arial" pitchFamily="-104" charset="0"/>
                <a:ea typeface="+mn-ea"/>
                <a:cs typeface="+mn-cs"/>
              </a:rPr>
              <a:t>repair broken men</a:t>
            </a:r>
            <a:r>
              <a:rPr lang="en-US" sz="4000" dirty="0">
                <a:solidFill>
                  <a:schemeClr val="accent6">
                    <a:lumMod val="75000"/>
                  </a:schemeClr>
                </a:solidFill>
                <a:effectLst/>
                <a:latin typeface="Arial" pitchFamily="-104" charset="0"/>
                <a:ea typeface="+mn-ea"/>
                <a:cs typeface="+mn-cs"/>
              </a:rPr>
              <a:t>.</a:t>
            </a:r>
          </a:p>
          <a:p>
            <a:pPr algn="ctr">
              <a:buFontTx/>
              <a:buNone/>
              <a:defRPr/>
            </a:pPr>
            <a:endParaRPr lang="en-US" sz="2800" dirty="0">
              <a:effectLst/>
              <a:latin typeface="Arial" pitchFamily="-104" charset="0"/>
              <a:ea typeface="+mn-ea"/>
              <a:cs typeface="+mn-cs"/>
            </a:endParaRPr>
          </a:p>
          <a:p>
            <a:pPr algn="ctr">
              <a:buFontTx/>
              <a:buNone/>
              <a:defRPr/>
            </a:pPr>
            <a:r>
              <a:rPr lang="en-US" sz="4000" dirty="0">
                <a:effectLst/>
                <a:latin typeface="Arial" pitchFamily="-104" charset="0"/>
                <a:ea typeface="+mn-ea"/>
                <a:cs typeface="+mn-cs"/>
              </a:rPr>
              <a:t>Frederick Douglass</a:t>
            </a:r>
          </a:p>
        </p:txBody>
      </p:sp>
      <p:pic>
        <p:nvPicPr>
          <p:cNvPr id="3" name="Picture 2">
            <a:extLst>
              <a:ext uri="{FF2B5EF4-FFF2-40B4-BE49-F238E27FC236}">
                <a16:creationId xmlns:a16="http://schemas.microsoft.com/office/drawing/2014/main" id="{E6D68101-05B8-4404-8F38-F6DE7CE6653F}"/>
              </a:ext>
            </a:extLst>
          </p:cNvPr>
          <p:cNvPicPr>
            <a:picLocks noChangeAspect="1"/>
          </p:cNvPicPr>
          <p:nvPr/>
        </p:nvPicPr>
        <p:blipFill>
          <a:blip r:embed="rId3"/>
          <a:stretch>
            <a:fillRect/>
          </a:stretch>
        </p:blipFill>
        <p:spPr>
          <a:xfrm>
            <a:off x="3505200" y="4191000"/>
            <a:ext cx="2286000" cy="23835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7030A0"/>
                </a:solidFill>
              </a:rPr>
              <a:t>Questions?</a:t>
            </a:r>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2743200" y="2286000"/>
            <a:ext cx="3657600" cy="3657600"/>
          </a:xfrm>
          <a:prstGeom prst="rect">
            <a:avLst/>
          </a:prstGeom>
        </p:spPr>
      </p:pic>
    </p:spTree>
    <p:extLst>
      <p:ext uri="{BB962C8B-B14F-4D97-AF65-F5344CB8AC3E}">
        <p14:creationId xmlns:p14="http://schemas.microsoft.com/office/powerpoint/2010/main" val="193405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032" y="5695708"/>
            <a:ext cx="8611576" cy="600164"/>
          </a:xfrm>
          <a:prstGeom prst="rect">
            <a:avLst/>
          </a:prstGeom>
          <a:noFill/>
        </p:spPr>
        <p:txBody>
          <a:bodyPr wrap="square" rtlCol="0">
            <a:spAutoFit/>
          </a:bodyPr>
          <a:lstStyle/>
          <a:p>
            <a:r>
              <a:rPr lang="en-US" sz="1100" dirty="0">
                <a:solidFill>
                  <a:schemeClr val="accent6">
                    <a:lumMod val="75000"/>
                  </a:schemeClr>
                </a:solidFill>
                <a:latin typeface="+mn-lt"/>
              </a:rPr>
              <a:t>From Bright Futures Guidelines for Health Supervision of Infants, Children and Adolescents, 4th ed.: Modified with permission from Garner A, </a:t>
            </a:r>
            <a:r>
              <a:rPr lang="en-US" sz="1100" dirty="0" err="1">
                <a:solidFill>
                  <a:schemeClr val="accent6">
                    <a:lumMod val="75000"/>
                  </a:schemeClr>
                </a:solidFill>
                <a:latin typeface="+mn-lt"/>
              </a:rPr>
              <a:t>Forkey</a:t>
            </a:r>
            <a:r>
              <a:rPr lang="en-US" sz="1100" dirty="0">
                <a:solidFill>
                  <a:schemeClr val="accent6">
                    <a:lumMod val="75000"/>
                  </a:schemeClr>
                </a:solidFill>
                <a:latin typeface="+mn-lt"/>
              </a:rPr>
              <a:t> H, Stirling J, </a:t>
            </a:r>
            <a:r>
              <a:rPr lang="en-US" sz="1100" dirty="0" err="1">
                <a:solidFill>
                  <a:schemeClr val="accent6">
                    <a:lumMod val="75000"/>
                  </a:schemeClr>
                </a:solidFill>
                <a:latin typeface="+mn-lt"/>
              </a:rPr>
              <a:t>Nalven</a:t>
            </a:r>
            <a:r>
              <a:rPr lang="en-US" sz="1100" dirty="0">
                <a:solidFill>
                  <a:schemeClr val="accent6">
                    <a:lumMod val="75000"/>
                  </a:schemeClr>
                </a:solidFill>
                <a:latin typeface="+mn-lt"/>
              </a:rPr>
              <a:t> L, Schilling S; American Academy of Pediatrics, Dave Thomas Foundation for Adoption. Helping Foster and Adoptive Families Cope With Trauma. Elk Grove Village, IL: American Academy of Pediatrics; 2015. https://www.aap.org/traumaguide. Accessed July 19, 2018.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471" t="15359" r="14488"/>
          <a:stretch/>
        </p:blipFill>
        <p:spPr>
          <a:xfrm>
            <a:off x="1295400" y="1329683"/>
            <a:ext cx="6553200" cy="4342160"/>
          </a:xfrm>
          <a:prstGeom prst="rect">
            <a:avLst/>
          </a:prstGeom>
        </p:spPr>
      </p:pic>
      <p:sp>
        <p:nvSpPr>
          <p:cNvPr id="2" name="Rectangle 1"/>
          <p:cNvSpPr/>
          <p:nvPr/>
        </p:nvSpPr>
        <p:spPr>
          <a:xfrm>
            <a:off x="2895600" y="228600"/>
            <a:ext cx="5715976" cy="1077218"/>
          </a:xfrm>
          <a:prstGeom prst="rect">
            <a:avLst/>
          </a:prstGeom>
        </p:spPr>
        <p:txBody>
          <a:bodyPr wrap="square">
            <a:spAutoFit/>
          </a:bodyPr>
          <a:lstStyle/>
          <a:p>
            <a:r>
              <a:rPr lang="en-US" sz="3200" dirty="0">
                <a:solidFill>
                  <a:srgbClr val="7030A0"/>
                </a:solidFill>
              </a:rPr>
              <a:t>Development  is a Dance Between </a:t>
            </a:r>
            <a:r>
              <a:rPr lang="en-US" sz="3200" b="1" dirty="0">
                <a:solidFill>
                  <a:srgbClr val="7030A0"/>
                </a:solidFill>
              </a:rPr>
              <a:t>Nature </a:t>
            </a:r>
            <a:r>
              <a:rPr lang="en-US" sz="3200" dirty="0">
                <a:solidFill>
                  <a:srgbClr val="7030A0"/>
                </a:solidFill>
              </a:rPr>
              <a:t>and </a:t>
            </a:r>
            <a:r>
              <a:rPr lang="en-US" sz="3200" b="1" dirty="0">
                <a:solidFill>
                  <a:srgbClr val="7030A0"/>
                </a:solidFill>
              </a:rPr>
              <a:t>Nurture</a:t>
            </a:r>
            <a:endParaRPr lang="en-US" sz="3200" dirty="0">
              <a:solidFill>
                <a:srgbClr val="7030A0"/>
              </a:solidFill>
            </a:endParaRPr>
          </a:p>
        </p:txBody>
      </p:sp>
    </p:spTree>
    <p:extLst>
      <p:ext uri="{BB962C8B-B14F-4D97-AF65-F5344CB8AC3E}">
        <p14:creationId xmlns:p14="http://schemas.microsoft.com/office/powerpoint/2010/main" val="146975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200" y="1295400"/>
            <a:ext cx="8229600" cy="1143000"/>
          </a:xfrm>
        </p:spPr>
        <p:txBody>
          <a:bodyPr/>
          <a:lstStyle/>
          <a:p>
            <a:r>
              <a:rPr lang="en-US" sz="3800" b="1" dirty="0">
                <a:solidFill>
                  <a:srgbClr val="7030A0"/>
                </a:solidFill>
              </a:rPr>
              <a:t>Seeing the Environment Through an </a:t>
            </a:r>
            <a:r>
              <a:rPr lang="en-US" sz="3800" b="1" dirty="0" err="1">
                <a:solidFill>
                  <a:srgbClr val="7030A0"/>
                </a:solidFill>
              </a:rPr>
              <a:t>Ecobiodevelopmental</a:t>
            </a:r>
            <a:r>
              <a:rPr lang="en-US" sz="3800" b="1" dirty="0">
                <a:solidFill>
                  <a:srgbClr val="7030A0"/>
                </a:solidFill>
              </a:rPr>
              <a:t> (EBD) Framework</a:t>
            </a:r>
            <a:endParaRPr lang="en-US" sz="3800" dirty="0"/>
          </a:p>
        </p:txBody>
      </p:sp>
      <p:sp>
        <p:nvSpPr>
          <p:cNvPr id="7" name="Content Placeholder 6"/>
          <p:cNvSpPr>
            <a:spLocks noGrp="1"/>
          </p:cNvSpPr>
          <p:nvPr>
            <p:ph idx="1"/>
          </p:nvPr>
        </p:nvSpPr>
        <p:spPr>
          <a:xfrm>
            <a:off x="457200" y="2667000"/>
            <a:ext cx="8229600" cy="4525963"/>
          </a:xfrm>
        </p:spPr>
        <p:txBody>
          <a:bodyPr/>
          <a:lstStyle/>
          <a:p>
            <a:pPr fontAlgn="auto">
              <a:spcBef>
                <a:spcPts val="0"/>
              </a:spcBef>
              <a:spcAft>
                <a:spcPts val="0"/>
              </a:spcAft>
              <a:buFont typeface="Arial"/>
              <a:buChar char="•"/>
              <a:defRPr/>
            </a:pPr>
            <a:r>
              <a:rPr lang="en-US" dirty="0">
                <a:solidFill>
                  <a:schemeClr val="accent6">
                    <a:lumMod val="75000"/>
                  </a:schemeClr>
                </a:solidFill>
              </a:rPr>
              <a:t>Promotes understanding of the environment and brain development</a:t>
            </a:r>
            <a:endParaRPr lang="en-US" sz="1050" b="1" dirty="0">
              <a:solidFill>
                <a:schemeClr val="accent6">
                  <a:lumMod val="75000"/>
                </a:schemeClr>
              </a:solidFill>
            </a:endParaRPr>
          </a:p>
          <a:p>
            <a:pPr fontAlgn="auto">
              <a:spcBef>
                <a:spcPts val="0"/>
              </a:spcBef>
              <a:spcAft>
                <a:spcPts val="0"/>
              </a:spcAft>
              <a:buFont typeface="Arial"/>
              <a:buChar char="•"/>
              <a:defRPr/>
            </a:pPr>
            <a:r>
              <a:rPr lang="en-US" dirty="0">
                <a:solidFill>
                  <a:schemeClr val="accent6">
                    <a:lumMod val="75000"/>
                  </a:schemeClr>
                </a:solidFill>
              </a:rPr>
              <a:t>Shows why early support is important</a:t>
            </a:r>
            <a:endParaRPr lang="en-US" sz="1050" dirty="0">
              <a:solidFill>
                <a:schemeClr val="accent6">
                  <a:lumMod val="75000"/>
                </a:schemeClr>
              </a:solidFill>
            </a:endParaRPr>
          </a:p>
          <a:p>
            <a:pPr fontAlgn="auto">
              <a:spcBef>
                <a:spcPts val="0"/>
              </a:spcBef>
              <a:spcAft>
                <a:spcPts val="0"/>
              </a:spcAft>
              <a:buFont typeface="Arial"/>
              <a:buChar char="•"/>
              <a:defRPr/>
            </a:pPr>
            <a:r>
              <a:rPr lang="en-US" dirty="0">
                <a:solidFill>
                  <a:schemeClr val="accent6">
                    <a:lumMod val="75000"/>
                  </a:schemeClr>
                </a:solidFill>
              </a:rPr>
              <a:t>Highlights </a:t>
            </a:r>
            <a:r>
              <a:rPr lang="en-US" dirty="0">
                <a:solidFill>
                  <a:srgbClr val="7030A0"/>
                </a:solidFill>
              </a:rPr>
              <a:t>psychosocial protective factors and stressors </a:t>
            </a:r>
            <a:r>
              <a:rPr lang="en-US" dirty="0">
                <a:solidFill>
                  <a:schemeClr val="accent6">
                    <a:lumMod val="75000"/>
                  </a:schemeClr>
                </a:solidFill>
              </a:rPr>
              <a:t>as every bit as biological as nutrition</a:t>
            </a:r>
            <a:endParaRPr lang="en-US" sz="1050" dirty="0">
              <a:solidFill>
                <a:schemeClr val="accent6">
                  <a:lumMod val="75000"/>
                </a:schemeClr>
              </a:solidFill>
            </a:endParaRPr>
          </a:p>
          <a:p>
            <a:pPr fontAlgn="auto">
              <a:spcBef>
                <a:spcPts val="0"/>
              </a:spcBef>
              <a:spcAft>
                <a:spcPts val="0"/>
              </a:spcAft>
              <a:buFont typeface="Arial"/>
              <a:buChar char="•"/>
              <a:defRPr/>
            </a:pPr>
            <a:r>
              <a:rPr lang="en-US" dirty="0">
                <a:solidFill>
                  <a:schemeClr val="accent6">
                    <a:lumMod val="75000"/>
                  </a:schemeClr>
                </a:solidFill>
              </a:rPr>
              <a:t>Emphasizes the dimension of </a:t>
            </a:r>
            <a:r>
              <a:rPr lang="en-US" dirty="0">
                <a:solidFill>
                  <a:srgbClr val="7030A0"/>
                </a:solidFill>
              </a:rPr>
              <a:t>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46769" y="1058863"/>
            <a:ext cx="8229600" cy="1143000"/>
          </a:xfrm>
        </p:spPr>
        <p:txBody>
          <a:bodyPr/>
          <a:lstStyle/>
          <a:p>
            <a:pPr fontAlgn="auto">
              <a:spcBef>
                <a:spcPts val="0"/>
              </a:spcBef>
              <a:spcAft>
                <a:spcPts val="0"/>
              </a:spcAft>
              <a:defRPr/>
            </a:pPr>
            <a:r>
              <a:rPr lang="en-US" sz="3800" b="1" dirty="0">
                <a:solidFill>
                  <a:srgbClr val="7030A0"/>
                </a:solidFill>
              </a:rPr>
              <a:t>How Do You Define Adversity or Stress?</a:t>
            </a:r>
            <a:endParaRPr lang="en-US" sz="3800" dirty="0">
              <a:solidFill>
                <a:srgbClr val="7030A0"/>
              </a:solidFill>
            </a:endParaRPr>
          </a:p>
        </p:txBody>
      </p:sp>
      <p:sp>
        <p:nvSpPr>
          <p:cNvPr id="7" name="Content Placeholder 6"/>
          <p:cNvSpPr>
            <a:spLocks noGrp="1"/>
          </p:cNvSpPr>
          <p:nvPr>
            <p:ph idx="1"/>
          </p:nvPr>
        </p:nvSpPr>
        <p:spPr>
          <a:xfrm>
            <a:off x="533403" y="1989137"/>
            <a:ext cx="7848595" cy="3810000"/>
          </a:xfrm>
        </p:spPr>
        <p:txBody>
          <a:bodyPr/>
          <a:lstStyle/>
          <a:p>
            <a:r>
              <a:rPr lang="en-US" dirty="0">
                <a:solidFill>
                  <a:schemeClr val="accent6">
                    <a:lumMod val="75000"/>
                  </a:schemeClr>
                </a:solidFill>
                <a:latin typeface="Calibri" pitchFamily="34" charset="0"/>
              </a:rPr>
              <a:t>Stress is not necessarily a bad thing</a:t>
            </a:r>
          </a:p>
          <a:p>
            <a:r>
              <a:rPr lang="en-US" dirty="0">
                <a:solidFill>
                  <a:schemeClr val="accent6">
                    <a:lumMod val="75000"/>
                  </a:schemeClr>
                </a:solidFill>
                <a:latin typeface="Calibri" pitchFamily="34" charset="0"/>
              </a:rPr>
              <a:t>Based on the </a:t>
            </a:r>
            <a:r>
              <a:rPr lang="en-US" dirty="0">
                <a:solidFill>
                  <a:srgbClr val="7030A0"/>
                </a:solidFill>
                <a:latin typeface="Calibri" pitchFamily="34" charset="0"/>
              </a:rPr>
              <a:t>perception</a:t>
            </a:r>
            <a:r>
              <a:rPr lang="en-US" dirty="0">
                <a:solidFill>
                  <a:schemeClr val="accent6">
                    <a:lumMod val="75000"/>
                  </a:schemeClr>
                </a:solidFill>
                <a:latin typeface="Calibri" pitchFamily="34" charset="0"/>
              </a:rPr>
              <a:t> and </a:t>
            </a:r>
            <a:r>
              <a:rPr lang="en-US" dirty="0">
                <a:solidFill>
                  <a:srgbClr val="7030A0"/>
                </a:solidFill>
                <a:latin typeface="Calibri" pitchFamily="34" charset="0"/>
              </a:rPr>
              <a:t>reaction</a:t>
            </a:r>
            <a:r>
              <a:rPr lang="en-US" dirty="0">
                <a:solidFill>
                  <a:schemeClr val="accent6">
                    <a:lumMod val="75000"/>
                  </a:schemeClr>
                </a:solidFill>
                <a:latin typeface="Calibri" pitchFamily="34" charset="0"/>
              </a:rPr>
              <a:t> (objective physiologic responses):</a:t>
            </a:r>
            <a:endParaRPr lang="en-US" sz="1200" dirty="0">
              <a:solidFill>
                <a:schemeClr val="accent6">
                  <a:lumMod val="75000"/>
                </a:schemeClr>
              </a:solidFill>
              <a:latin typeface="Calibri" pitchFamily="34" charset="0"/>
            </a:endParaRPr>
          </a:p>
          <a:p>
            <a:pPr lvl="1"/>
            <a:r>
              <a:rPr lang="en-US" dirty="0">
                <a:latin typeface="Calibri" pitchFamily="34" charset="0"/>
              </a:rPr>
              <a:t>Positive stress response</a:t>
            </a:r>
          </a:p>
          <a:p>
            <a:pPr lvl="1"/>
            <a:r>
              <a:rPr lang="en-US" dirty="0">
                <a:latin typeface="Calibri" pitchFamily="34" charset="0"/>
              </a:rPr>
              <a:t>Tolerable stress response</a:t>
            </a:r>
          </a:p>
          <a:p>
            <a:pPr lvl="1"/>
            <a:r>
              <a:rPr lang="en-US" dirty="0">
                <a:latin typeface="Calibri" pitchFamily="34" charset="0"/>
              </a:rPr>
              <a:t>Toxic stress response</a:t>
            </a:r>
          </a:p>
          <a:p>
            <a:endParaRPr lang="en-US" dirty="0">
              <a:latin typeface="Calibri" pitchFamily="34" charset="0"/>
            </a:endParaRPr>
          </a:p>
          <a:p>
            <a:pPr marL="0" indent="0">
              <a:buNone/>
            </a:pPr>
            <a:endParaRPr lang="en-US" sz="1200" i="1" dirty="0">
              <a:latin typeface="Calibri" pitchFamily="34" charset="0"/>
            </a:endParaRPr>
          </a:p>
          <a:p>
            <a:pPr marL="0" indent="0">
              <a:buNone/>
            </a:pPr>
            <a:endParaRPr lang="en-US" sz="1200" i="1" dirty="0">
              <a:latin typeface="Calibri" pitchFamily="34" charset="0"/>
            </a:endParaRPr>
          </a:p>
          <a:p>
            <a:pPr marL="0" indent="0">
              <a:buNone/>
            </a:pPr>
            <a:endParaRPr lang="en-US" sz="1200" dirty="0">
              <a:latin typeface="Calibri" pitchFamily="34" charset="0"/>
            </a:endParaRPr>
          </a:p>
        </p:txBody>
      </p:sp>
      <p:sp>
        <p:nvSpPr>
          <p:cNvPr id="9" name="Rectangle 8"/>
          <p:cNvSpPr/>
          <p:nvPr/>
        </p:nvSpPr>
        <p:spPr>
          <a:xfrm>
            <a:off x="228599" y="5673805"/>
            <a:ext cx="8347769" cy="523220"/>
          </a:xfrm>
          <a:prstGeom prst="rect">
            <a:avLst/>
          </a:prstGeom>
        </p:spPr>
        <p:txBody>
          <a:bodyPr wrap="square">
            <a:spAutoFit/>
          </a:bodyPr>
          <a:lstStyle/>
          <a:p>
            <a:pPr lvl="0" eaLnBrk="0" hangingPunct="0">
              <a:spcBef>
                <a:spcPct val="20000"/>
              </a:spcBef>
            </a:pPr>
            <a:r>
              <a:rPr lang="en-US" sz="1400" dirty="0">
                <a:solidFill>
                  <a:schemeClr val="accent6">
                    <a:lumMod val="75000"/>
                  </a:schemeClr>
                </a:solidFill>
                <a:latin typeface="+mn-lt"/>
              </a:rPr>
              <a:t>Source: Toxic Stress. Center on the Developing Child at Harvard University Website. https://developingchild.harvard.edu/science/key-concepts/toxic-stress/. Accessed on July 16, 2018.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371600" y="533400"/>
            <a:ext cx="6629400" cy="369332"/>
          </a:xfrm>
          <a:prstGeom prst="rect">
            <a:avLst/>
          </a:prstGeom>
          <a:noFill/>
          <a:ln w="9525">
            <a:noFill/>
            <a:miter lim="800000"/>
            <a:headEnd/>
            <a:tailEnd/>
          </a:ln>
        </p:spPr>
        <p:txBody>
          <a:bodyPr wrap="square">
            <a:spAutoFit/>
          </a:bodyPr>
          <a:lstStyle/>
          <a:p>
            <a:pPr>
              <a:spcBef>
                <a:spcPct val="50000"/>
              </a:spcBef>
            </a:pPr>
            <a:endParaRPr lang="en-US">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198" y="762001"/>
            <a:ext cx="8229600" cy="1143000"/>
          </a:xfrm>
        </p:spPr>
        <p:txBody>
          <a:bodyPr/>
          <a:lstStyle/>
          <a:p>
            <a:pPr fontAlgn="auto">
              <a:spcBef>
                <a:spcPts val="0"/>
              </a:spcBef>
              <a:spcAft>
                <a:spcPts val="0"/>
              </a:spcAft>
              <a:defRPr/>
            </a:pPr>
            <a:r>
              <a:rPr lang="en-US" b="1" dirty="0">
                <a:solidFill>
                  <a:srgbClr val="7030A0"/>
                </a:solidFill>
              </a:rPr>
              <a:t>Positive Stress Response</a:t>
            </a:r>
            <a:endParaRPr lang="en-US" dirty="0">
              <a:solidFill>
                <a:srgbClr val="7030A0"/>
              </a:solidFill>
            </a:endParaRPr>
          </a:p>
        </p:txBody>
      </p:sp>
      <p:sp>
        <p:nvSpPr>
          <p:cNvPr id="7" name="Content Placeholder 6"/>
          <p:cNvSpPr>
            <a:spLocks noGrp="1"/>
          </p:cNvSpPr>
          <p:nvPr>
            <p:ph idx="1"/>
          </p:nvPr>
        </p:nvSpPr>
        <p:spPr>
          <a:xfrm>
            <a:off x="457200" y="1600204"/>
            <a:ext cx="8000996" cy="4568821"/>
          </a:xfrm>
        </p:spPr>
        <p:txBody>
          <a:bodyPr/>
          <a:lstStyle/>
          <a:p>
            <a:pPr>
              <a:buFont typeface="Arial"/>
              <a:buChar char="•"/>
            </a:pPr>
            <a:r>
              <a:rPr lang="en-US" dirty="0">
                <a:solidFill>
                  <a:schemeClr val="accent6">
                    <a:lumMod val="75000"/>
                  </a:schemeClr>
                </a:solidFill>
                <a:latin typeface="Calibri" pitchFamily="34" charset="0"/>
              </a:rPr>
              <a:t>Brief, infrequent, mild to moderate intensity</a:t>
            </a:r>
          </a:p>
          <a:p>
            <a:pPr>
              <a:buFont typeface="Arial"/>
              <a:buChar char="•"/>
            </a:pPr>
            <a:r>
              <a:rPr lang="en-US" dirty="0">
                <a:solidFill>
                  <a:schemeClr val="accent6">
                    <a:lumMod val="75000"/>
                  </a:schemeClr>
                </a:solidFill>
                <a:latin typeface="Calibri" pitchFamily="34" charset="0"/>
              </a:rPr>
              <a:t>Most normative childhood stress</a:t>
            </a:r>
          </a:p>
          <a:p>
            <a:pPr lvl="1"/>
            <a:r>
              <a:rPr lang="en-US" dirty="0">
                <a:latin typeface="Calibri" pitchFamily="34" charset="0"/>
              </a:rPr>
              <a:t>2 year-old stumbles while running</a:t>
            </a:r>
          </a:p>
          <a:p>
            <a:pPr lvl="1"/>
            <a:r>
              <a:rPr lang="en-US" dirty="0">
                <a:latin typeface="Calibri" pitchFamily="34" charset="0"/>
              </a:rPr>
              <a:t>Beginning school or child care</a:t>
            </a:r>
          </a:p>
          <a:p>
            <a:pPr>
              <a:buFont typeface="Arial"/>
              <a:buChar char="•"/>
            </a:pPr>
            <a:r>
              <a:rPr lang="en-US" dirty="0">
                <a:solidFill>
                  <a:schemeClr val="accent6">
                    <a:lumMod val="75000"/>
                  </a:schemeClr>
                </a:solidFill>
                <a:latin typeface="Calibri" pitchFamily="34" charset="0"/>
              </a:rPr>
              <a:t>Social emotional buffers allow a return to </a:t>
            </a:r>
            <a:r>
              <a:rPr lang="en-US" dirty="0">
                <a:solidFill>
                  <a:srgbClr val="7030A0"/>
                </a:solidFill>
                <a:latin typeface="Calibri" pitchFamily="34" charset="0"/>
              </a:rPr>
              <a:t>baseline</a:t>
            </a:r>
          </a:p>
          <a:p>
            <a:pPr>
              <a:buFont typeface="Arial"/>
              <a:buChar char="•"/>
            </a:pPr>
            <a:r>
              <a:rPr lang="en-US" dirty="0">
                <a:solidFill>
                  <a:schemeClr val="accent6">
                    <a:lumMod val="75000"/>
                  </a:schemeClr>
                </a:solidFill>
                <a:latin typeface="Calibri" pitchFamily="34" charset="0"/>
              </a:rPr>
              <a:t>Builds motivation and resiliency</a:t>
            </a:r>
          </a:p>
          <a:p>
            <a:pPr>
              <a:buFont typeface="Arial"/>
              <a:buChar char="•"/>
            </a:pPr>
            <a:r>
              <a:rPr lang="en-US" dirty="0">
                <a:solidFill>
                  <a:schemeClr val="accent6">
                    <a:lumMod val="75000"/>
                  </a:schemeClr>
                </a:solidFill>
                <a:latin typeface="Calibri" pitchFamily="34" charset="0"/>
              </a:rPr>
              <a:t>Positive Stress is</a:t>
            </a:r>
            <a:r>
              <a:rPr lang="en-US" b="1" dirty="0">
                <a:solidFill>
                  <a:schemeClr val="accent6">
                    <a:lumMod val="75000"/>
                  </a:schemeClr>
                </a:solidFill>
                <a:latin typeface="Calibri" pitchFamily="34" charset="0"/>
              </a:rPr>
              <a:t> </a:t>
            </a:r>
            <a:r>
              <a:rPr lang="en-US" dirty="0">
                <a:solidFill>
                  <a:srgbClr val="7030A0"/>
                </a:solidFill>
                <a:latin typeface="Calibri" pitchFamily="34" charset="0"/>
              </a:rPr>
              <a:t>not</a:t>
            </a:r>
            <a:r>
              <a:rPr lang="en-US" b="1" dirty="0">
                <a:solidFill>
                  <a:schemeClr val="accent6">
                    <a:lumMod val="75000"/>
                  </a:schemeClr>
                </a:solidFill>
                <a:latin typeface="Calibri" pitchFamily="34" charset="0"/>
              </a:rPr>
              <a:t> </a:t>
            </a:r>
            <a:r>
              <a:rPr lang="en-US" dirty="0">
                <a:solidFill>
                  <a:schemeClr val="accent6">
                    <a:lumMod val="75000"/>
                  </a:schemeClr>
                </a:solidFill>
                <a:latin typeface="Calibri" pitchFamily="34" charset="0"/>
              </a:rPr>
              <a:t>the absence of stress</a:t>
            </a:r>
            <a:endParaRPr lang="en-US" sz="1200" dirty="0">
              <a:latin typeface="Calibri" pitchFamily="34" charset="0"/>
            </a:endParaRPr>
          </a:p>
        </p:txBody>
      </p:sp>
      <p:sp>
        <p:nvSpPr>
          <p:cNvPr id="9" name="Rectangle 8"/>
          <p:cNvSpPr/>
          <p:nvPr/>
        </p:nvSpPr>
        <p:spPr>
          <a:xfrm>
            <a:off x="0" y="6169025"/>
            <a:ext cx="8229596" cy="461665"/>
          </a:xfrm>
          <a:prstGeom prst="rect">
            <a:avLst/>
          </a:prstGeom>
        </p:spPr>
        <p:txBody>
          <a:bodyPr wrap="square">
            <a:spAutoFit/>
          </a:bodyPr>
          <a:lstStyle/>
          <a:p>
            <a:pPr lvl="0" eaLnBrk="0" hangingPunct="0">
              <a:spcBef>
                <a:spcPct val="20000"/>
              </a:spcBef>
            </a:pPr>
            <a:r>
              <a:rPr lang="en-US" sz="1200" dirty="0" err="1">
                <a:solidFill>
                  <a:schemeClr val="accent6">
                    <a:lumMod val="75000"/>
                  </a:schemeClr>
                </a:solidFill>
                <a:latin typeface="+mn-lt"/>
              </a:rPr>
              <a:t>SourceToxic</a:t>
            </a:r>
            <a:r>
              <a:rPr lang="en-US" sz="1200" dirty="0">
                <a:solidFill>
                  <a:schemeClr val="accent6">
                    <a:lumMod val="75000"/>
                  </a:schemeClr>
                </a:solidFill>
                <a:latin typeface="+mn-lt"/>
              </a:rPr>
              <a:t> Stress. Center on the Developing Child at Harvard University Website. https://developingchild.harvard.edu/science/key-concepts/toxic-stress/. Accessed on July 16, 2018.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200" y="745662"/>
            <a:ext cx="8229600" cy="1143000"/>
          </a:xfrm>
        </p:spPr>
        <p:txBody>
          <a:bodyPr/>
          <a:lstStyle/>
          <a:p>
            <a:r>
              <a:rPr lang="en-US" b="1" dirty="0">
                <a:solidFill>
                  <a:srgbClr val="7030A0"/>
                </a:solidFill>
              </a:rPr>
              <a:t>Tolerable Stress Response</a:t>
            </a:r>
            <a:endParaRPr lang="en-US" dirty="0">
              <a:solidFill>
                <a:srgbClr val="7030A0"/>
              </a:solidFill>
            </a:endParaRPr>
          </a:p>
        </p:txBody>
      </p:sp>
      <p:sp>
        <p:nvSpPr>
          <p:cNvPr id="7" name="Content Placeholder 6"/>
          <p:cNvSpPr>
            <a:spLocks noGrp="1"/>
          </p:cNvSpPr>
          <p:nvPr>
            <p:ph idx="1"/>
          </p:nvPr>
        </p:nvSpPr>
        <p:spPr>
          <a:xfrm>
            <a:off x="457200" y="1573667"/>
            <a:ext cx="6264436" cy="4218801"/>
          </a:xfrm>
        </p:spPr>
        <p:txBody>
          <a:bodyPr/>
          <a:lstStyle/>
          <a:p>
            <a:pPr>
              <a:buFont typeface="Arial"/>
              <a:buChar char="•"/>
            </a:pPr>
            <a:r>
              <a:rPr lang="en-US" sz="2800" dirty="0">
                <a:solidFill>
                  <a:schemeClr val="accent6">
                    <a:lumMod val="75000"/>
                  </a:schemeClr>
                </a:solidFill>
                <a:latin typeface="Calibri" pitchFamily="34" charset="0"/>
              </a:rPr>
              <a:t>Exposure to non-normative experiences</a:t>
            </a:r>
          </a:p>
          <a:p>
            <a:pPr lvl="1"/>
            <a:r>
              <a:rPr lang="en-US" dirty="0">
                <a:latin typeface="Calibri" pitchFamily="34" charset="0"/>
              </a:rPr>
              <a:t>Death in family</a:t>
            </a:r>
          </a:p>
          <a:p>
            <a:pPr lvl="1"/>
            <a:r>
              <a:rPr lang="en-US" dirty="0">
                <a:latin typeface="Calibri" pitchFamily="34" charset="0"/>
              </a:rPr>
              <a:t>Natural disaster</a:t>
            </a:r>
          </a:p>
          <a:p>
            <a:pPr>
              <a:buFont typeface="Arial"/>
              <a:buChar char="•"/>
            </a:pPr>
            <a:r>
              <a:rPr lang="en-US" sz="2800" dirty="0">
                <a:solidFill>
                  <a:schemeClr val="accent6">
                    <a:lumMod val="75000"/>
                  </a:schemeClr>
                </a:solidFill>
                <a:latin typeface="Calibri" pitchFamily="34" charset="0"/>
              </a:rPr>
              <a:t>Social emotional buffers can provide protection and promote a return to </a:t>
            </a:r>
            <a:r>
              <a:rPr lang="en-US" sz="2800" dirty="0">
                <a:solidFill>
                  <a:srgbClr val="7030A0"/>
                </a:solidFill>
                <a:latin typeface="Calibri" pitchFamily="34" charset="0"/>
              </a:rPr>
              <a:t>baseline</a:t>
            </a:r>
          </a:p>
          <a:p>
            <a:pPr>
              <a:buFont typeface="Arial"/>
              <a:buChar char="•"/>
            </a:pPr>
            <a:r>
              <a:rPr lang="en-US" sz="2800" dirty="0">
                <a:solidFill>
                  <a:schemeClr val="accent6">
                    <a:lumMod val="75000"/>
                  </a:schemeClr>
                </a:solidFill>
                <a:latin typeface="Calibri" pitchFamily="34" charset="0"/>
              </a:rPr>
              <a:t>A single major negative event does not necessarily mean long-lasting problems</a:t>
            </a:r>
          </a:p>
        </p:txBody>
      </p:sp>
      <p:sp>
        <p:nvSpPr>
          <p:cNvPr id="9" name="Rectangle 8"/>
          <p:cNvSpPr/>
          <p:nvPr/>
        </p:nvSpPr>
        <p:spPr>
          <a:xfrm>
            <a:off x="228599" y="5974143"/>
            <a:ext cx="5638799" cy="646331"/>
          </a:xfrm>
          <a:prstGeom prst="rect">
            <a:avLst/>
          </a:prstGeom>
        </p:spPr>
        <p:txBody>
          <a:bodyPr wrap="square">
            <a:spAutoFit/>
          </a:bodyPr>
          <a:lstStyle/>
          <a:p>
            <a:pPr lvl="0" eaLnBrk="0" hangingPunct="0">
              <a:spcBef>
                <a:spcPct val="20000"/>
              </a:spcBef>
            </a:pPr>
            <a:r>
              <a:rPr lang="en-US" sz="1200" dirty="0" err="1">
                <a:solidFill>
                  <a:schemeClr val="accent6">
                    <a:lumMod val="75000"/>
                  </a:schemeClr>
                </a:solidFill>
                <a:latin typeface="+mn-lt"/>
              </a:rPr>
              <a:t>SourceToxic</a:t>
            </a:r>
            <a:r>
              <a:rPr lang="en-US" sz="1200" dirty="0">
                <a:solidFill>
                  <a:schemeClr val="accent6">
                    <a:lumMod val="75000"/>
                  </a:schemeClr>
                </a:solidFill>
                <a:latin typeface="+mn-lt"/>
              </a:rPr>
              <a:t> Stress. Center on the Developing Child at Harvard University Website. https://developingchild.harvard.edu/science/key-concepts/toxic-stress/. Accessed on July 16, 2018. </a:t>
            </a:r>
          </a:p>
        </p:txBody>
      </p:sp>
      <p:pic>
        <p:nvPicPr>
          <p:cNvPr id="3" name="Picture 2">
            <a:extLst>
              <a:ext uri="{FF2B5EF4-FFF2-40B4-BE49-F238E27FC236}">
                <a16:creationId xmlns:a16="http://schemas.microsoft.com/office/drawing/2014/main" id="{0A16CEA0-6433-412E-9D80-CA1B6C0D0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1807" y="1911687"/>
            <a:ext cx="1948457" cy="25979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228600" y="738277"/>
            <a:ext cx="8229600" cy="1143000"/>
          </a:xfrm>
        </p:spPr>
        <p:txBody>
          <a:bodyPr/>
          <a:lstStyle/>
          <a:p>
            <a:r>
              <a:rPr lang="en-US" b="1" dirty="0">
                <a:solidFill>
                  <a:srgbClr val="7030A0"/>
                </a:solidFill>
              </a:rPr>
              <a:t>Toxic Stress Response</a:t>
            </a:r>
            <a:endParaRPr lang="en-US" dirty="0">
              <a:solidFill>
                <a:srgbClr val="7030A0"/>
              </a:solidFill>
            </a:endParaRPr>
          </a:p>
        </p:txBody>
      </p:sp>
      <p:sp>
        <p:nvSpPr>
          <p:cNvPr id="7" name="Content Placeholder 6"/>
          <p:cNvSpPr>
            <a:spLocks noGrp="1"/>
          </p:cNvSpPr>
          <p:nvPr>
            <p:ph idx="1"/>
          </p:nvPr>
        </p:nvSpPr>
        <p:spPr>
          <a:xfrm>
            <a:off x="454326" y="1593760"/>
            <a:ext cx="8229600" cy="4525963"/>
          </a:xfrm>
        </p:spPr>
        <p:txBody>
          <a:bodyPr/>
          <a:lstStyle/>
          <a:p>
            <a:pPr>
              <a:buFont typeface="Arial"/>
              <a:buChar char="•"/>
            </a:pPr>
            <a:r>
              <a:rPr lang="en-US" sz="2800" dirty="0">
                <a:solidFill>
                  <a:schemeClr val="accent6">
                    <a:lumMod val="75000"/>
                  </a:schemeClr>
                </a:solidFill>
                <a:latin typeface="Calibri" pitchFamily="34" charset="0"/>
              </a:rPr>
              <a:t>Long lasting, unremitting stress, not a “single bad stressor”</a:t>
            </a:r>
          </a:p>
          <a:p>
            <a:pPr>
              <a:buFont typeface="Arial"/>
              <a:buChar char="•"/>
            </a:pPr>
            <a:r>
              <a:rPr lang="en-US" sz="2800" dirty="0">
                <a:solidFill>
                  <a:schemeClr val="accent6">
                    <a:lumMod val="75000"/>
                  </a:schemeClr>
                </a:solidFill>
                <a:latin typeface="Calibri" pitchFamily="34" charset="0"/>
              </a:rPr>
              <a:t>Adverse child experiences</a:t>
            </a:r>
          </a:p>
          <a:p>
            <a:pPr lvl="1"/>
            <a:r>
              <a:rPr lang="en-US" sz="2400" dirty="0">
                <a:latin typeface="Calibri" pitchFamily="34" charset="0"/>
              </a:rPr>
              <a:t>Abuse</a:t>
            </a:r>
          </a:p>
          <a:p>
            <a:pPr lvl="1"/>
            <a:r>
              <a:rPr lang="en-US" sz="2400" dirty="0">
                <a:latin typeface="Calibri" pitchFamily="34" charset="0"/>
              </a:rPr>
              <a:t>Household dysfunction</a:t>
            </a:r>
          </a:p>
          <a:p>
            <a:pPr>
              <a:buFont typeface="Arial"/>
              <a:buChar char="•"/>
            </a:pPr>
            <a:r>
              <a:rPr lang="en-US" sz="2800" dirty="0">
                <a:solidFill>
                  <a:schemeClr val="accent6">
                    <a:lumMod val="75000"/>
                  </a:schemeClr>
                </a:solidFill>
                <a:latin typeface="Calibri" pitchFamily="34" charset="0"/>
              </a:rPr>
              <a:t>Insufficient social-emotional buffering</a:t>
            </a:r>
          </a:p>
          <a:p>
            <a:pPr>
              <a:buFont typeface="Arial"/>
              <a:buChar char="•"/>
            </a:pPr>
            <a:r>
              <a:rPr lang="en-US" sz="2800" dirty="0">
                <a:solidFill>
                  <a:schemeClr val="accent6">
                    <a:lumMod val="75000"/>
                  </a:schemeClr>
                </a:solidFill>
                <a:latin typeface="Calibri" pitchFamily="34" charset="0"/>
              </a:rPr>
              <a:t>Potentially permanent changes and long-term effects</a:t>
            </a:r>
          </a:p>
          <a:p>
            <a:pPr>
              <a:buFont typeface="Arial"/>
              <a:buChar char="•"/>
            </a:pPr>
            <a:r>
              <a:rPr lang="en-US" sz="2800" dirty="0">
                <a:solidFill>
                  <a:schemeClr val="accent6">
                    <a:lumMod val="75000"/>
                  </a:schemeClr>
                </a:solidFill>
                <a:latin typeface="Calibri" pitchFamily="34" charset="0"/>
              </a:rPr>
              <a:t>Epigenetics</a:t>
            </a:r>
          </a:p>
          <a:p>
            <a:pPr>
              <a:buFont typeface="Arial"/>
              <a:buChar char="•"/>
            </a:pPr>
            <a:r>
              <a:rPr lang="en-US" sz="2800" dirty="0">
                <a:solidFill>
                  <a:schemeClr val="accent6">
                    <a:lumMod val="75000"/>
                  </a:schemeClr>
                </a:solidFill>
                <a:latin typeface="Calibri" pitchFamily="34" charset="0"/>
              </a:rPr>
              <a:t>Brain architecture</a:t>
            </a:r>
          </a:p>
        </p:txBody>
      </p:sp>
      <p:sp>
        <p:nvSpPr>
          <p:cNvPr id="9" name="Rectangle 8"/>
          <p:cNvSpPr/>
          <p:nvPr/>
        </p:nvSpPr>
        <p:spPr>
          <a:xfrm>
            <a:off x="454326" y="6001434"/>
            <a:ext cx="5666114" cy="646331"/>
          </a:xfrm>
          <a:prstGeom prst="rect">
            <a:avLst/>
          </a:prstGeom>
        </p:spPr>
        <p:txBody>
          <a:bodyPr wrap="square">
            <a:spAutoFit/>
          </a:bodyPr>
          <a:lstStyle/>
          <a:p>
            <a:pPr lvl="0" eaLnBrk="0" hangingPunct="0">
              <a:spcBef>
                <a:spcPct val="20000"/>
              </a:spcBef>
            </a:pPr>
            <a:r>
              <a:rPr lang="en-US" sz="1200" dirty="0">
                <a:solidFill>
                  <a:schemeClr val="accent6">
                    <a:lumMod val="75000"/>
                  </a:schemeClr>
                </a:solidFill>
                <a:latin typeface="+mn-lt"/>
              </a:rPr>
              <a:t>Source Toxic Stress. Center on the Developing Child at Harvard University Website. https://developingchild.harvard.edu/science/key-concepts/toxic-stress/. Accessed on July 16, 2018.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289CF3F3265444B8DAAAB786EB61B58" ma:contentTypeVersion="2" ma:contentTypeDescription="Create a new document." ma:contentTypeScope="" ma:versionID="d429866df3fb35c8e441885b5f3461ec">
  <xsd:schema xmlns:xsd="http://www.w3.org/2001/XMLSchema" xmlns:xs="http://www.w3.org/2001/XMLSchema" xmlns:p="http://schemas.microsoft.com/office/2006/metadata/properties" xmlns:ns1="http://schemas.microsoft.com/sharepoint/v3" xmlns:ns2="7bc580ca-7f15-46fe-b81c-1e92ccd677a4" targetNamespace="http://schemas.microsoft.com/office/2006/metadata/properties" ma:root="true" ma:fieldsID="e53ea2f6c53ac5044fe7b99235a539b9" ns1:_="" ns2:_="">
    <xsd:import namespace="http://schemas.microsoft.com/sharepoint/v3"/>
    <xsd:import namespace="7bc580ca-7f15-46fe-b81c-1e92ccd677a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580ca-7f15-46fe-b81c-1e92ccd677a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bc580ca-7f15-46fe-b81c-1e92ccd677a4">AFNRMUUAYW43-1965420729-15</_dlc_DocId>
    <_dlc_DocIdUrl xmlns="7bc580ca-7f15-46fe-b81c-1e92ccd677a4">
      <Url>https://collaborate.aap.org/COEC/EBCD-Reviews/_layouts/15/DocIdRedir.aspx?ID=AFNRMUUAYW43-1965420729-15</Url>
      <Description>AFNRMUUAYW43-1965420729-15</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E041EC-1D21-4FB5-8EEE-3F3FB47FF223}">
  <ds:schemaRefs>
    <ds:schemaRef ds:uri="http://schemas.microsoft.com/sharepoint/v3/contenttype/forms"/>
  </ds:schemaRefs>
</ds:datastoreItem>
</file>

<file path=customXml/itemProps2.xml><?xml version="1.0" encoding="utf-8"?>
<ds:datastoreItem xmlns:ds="http://schemas.openxmlformats.org/officeDocument/2006/customXml" ds:itemID="{9C9BB327-3600-44CC-9088-6104CA2B0A4A}">
  <ds:schemaRefs>
    <ds:schemaRef ds:uri="http://schemas.microsoft.com/sharepoint/events"/>
  </ds:schemaRefs>
</ds:datastoreItem>
</file>

<file path=customXml/itemProps3.xml><?xml version="1.0" encoding="utf-8"?>
<ds:datastoreItem xmlns:ds="http://schemas.openxmlformats.org/officeDocument/2006/customXml" ds:itemID="{D970C8E6-0E94-4F69-B731-E81B8470F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c580ca-7f15-46fe-b81c-1e92ccd67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357E6D-7555-44D6-A0B4-B56E5F44530C}">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bc580ca-7f15-46fe-b81c-1e92ccd677a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4334</TotalTime>
  <Words>6067</Words>
  <Application>Microsoft Office PowerPoint</Application>
  <PresentationFormat>On-screen Show (4:3)</PresentationFormat>
  <Paragraphs>424</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Franklin Gothic Demi</vt:lpstr>
      <vt:lpstr>Franklin Gothic Medium</vt:lpstr>
      <vt:lpstr>Garamond</vt:lpstr>
      <vt:lpstr>Gill Sans</vt:lpstr>
      <vt:lpstr>Gotham Black</vt:lpstr>
      <vt:lpstr>Mangal</vt:lpstr>
      <vt:lpstr>msgothic</vt:lpstr>
      <vt:lpstr>Office Theme</vt:lpstr>
      <vt:lpstr>Toxic Stress: Why Environment Matters</vt:lpstr>
      <vt:lpstr>Objectives</vt:lpstr>
      <vt:lpstr>PowerPoint Presentation</vt:lpstr>
      <vt:lpstr>PowerPoint Presentation</vt:lpstr>
      <vt:lpstr>Seeing the Environment Through an Ecobiodevelopmental (EBD) Framework</vt:lpstr>
      <vt:lpstr>How Do You Define Adversity or Stress?</vt:lpstr>
      <vt:lpstr>Positive Stress Response</vt:lpstr>
      <vt:lpstr>Tolerable Stress Response</vt:lpstr>
      <vt:lpstr>Toxic Stress Response</vt:lpstr>
      <vt:lpstr>PowerPoint Presentation</vt:lpstr>
      <vt:lpstr>Desired Protective Factors</vt:lpstr>
      <vt:lpstr>Desired Protective Factors</vt:lpstr>
      <vt:lpstr>Eco-Bio-Developmental Model of Human Health and Disease</vt:lpstr>
      <vt:lpstr>Precipitants and Consequences of Stress in Childhood</vt:lpstr>
      <vt:lpstr>Key Concept 1</vt:lpstr>
      <vt:lpstr>Adverse Childhood  Experiences (ACE) Study</vt:lpstr>
      <vt:lpstr>Adverse Childhood  Experiences (ACE) Study</vt:lpstr>
      <vt:lpstr>Key Concept 2</vt:lpstr>
      <vt:lpstr>Parental Stress and Children’s Genes</vt:lpstr>
      <vt:lpstr>PowerPoint Presentation</vt:lpstr>
      <vt:lpstr>Key Concept 3</vt:lpstr>
      <vt:lpstr>5 Principles of Brain Development</vt:lpstr>
      <vt:lpstr>Plasticity</vt:lpstr>
      <vt:lpstr>Plasticity</vt:lpstr>
      <vt:lpstr>Differential Maturation</vt:lpstr>
      <vt:lpstr>PowerPoint Presentation</vt:lpstr>
      <vt:lpstr>Critical Concept 4</vt:lpstr>
      <vt:lpstr>Development is a Dance Between Nature and Nurture</vt:lpstr>
      <vt:lpstr>Early Connections Form the Foundation</vt:lpstr>
      <vt:lpstr>PowerPoint Presentation</vt:lpstr>
      <vt:lpstr>PowerPoint Presentation</vt:lpstr>
      <vt:lpstr>Brain Plasticity Declines With Age</vt:lpstr>
      <vt:lpstr>Conclusion: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Faletti</dc:creator>
  <cp:lastModifiedBy>Zia, Charlotte</cp:lastModifiedBy>
  <cp:revision>249</cp:revision>
  <cp:lastPrinted>2018-08-25T16:44:05Z</cp:lastPrinted>
  <dcterms:created xsi:type="dcterms:W3CDTF">2013-09-26T20:46:11Z</dcterms:created>
  <dcterms:modified xsi:type="dcterms:W3CDTF">2018-08-31T14:14:56Z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0x0101007289CF3F3265444B8DAAAB786EB61B58</vt:lpwstr>
  </property>
  <property fmtid="{D5CDD505-2E9C-101B-9397-08002B2CF9AE}" pid="3" name="_dlc_DocIdItemGuid">
    <vt:lpwstr>6ee94614-741c-47ec-a363-089cf53573c2</vt:lpwstr>
  </property>
</Properties>
</file>