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3"/>
  </p:notesMasterIdLst>
  <p:handoutMasterIdLst>
    <p:handoutMasterId r:id="rId44"/>
  </p:handoutMasterIdLst>
  <p:sldIdLst>
    <p:sldId id="257" r:id="rId6"/>
    <p:sldId id="298" r:id="rId7"/>
    <p:sldId id="299" r:id="rId8"/>
    <p:sldId id="258" r:id="rId9"/>
    <p:sldId id="337" r:id="rId10"/>
    <p:sldId id="338" r:id="rId11"/>
    <p:sldId id="301" r:id="rId12"/>
    <p:sldId id="321" r:id="rId13"/>
    <p:sldId id="327" r:id="rId14"/>
    <p:sldId id="349" r:id="rId15"/>
    <p:sldId id="405" r:id="rId16"/>
    <p:sldId id="303" r:id="rId17"/>
    <p:sldId id="407" r:id="rId18"/>
    <p:sldId id="329" r:id="rId19"/>
    <p:sldId id="353" r:id="rId20"/>
    <p:sldId id="339" r:id="rId21"/>
    <p:sldId id="352" r:id="rId22"/>
    <p:sldId id="259" r:id="rId23"/>
    <p:sldId id="340" r:id="rId24"/>
    <p:sldId id="348" r:id="rId25"/>
    <p:sldId id="341" r:id="rId26"/>
    <p:sldId id="350" r:id="rId27"/>
    <p:sldId id="342" r:id="rId28"/>
    <p:sldId id="351" r:id="rId29"/>
    <p:sldId id="328" r:id="rId30"/>
    <p:sldId id="330" r:id="rId31"/>
    <p:sldId id="331" r:id="rId32"/>
    <p:sldId id="334" r:id="rId33"/>
    <p:sldId id="335" r:id="rId34"/>
    <p:sldId id="325" r:id="rId35"/>
    <p:sldId id="332" r:id="rId36"/>
    <p:sldId id="324" r:id="rId37"/>
    <p:sldId id="320" r:id="rId38"/>
    <p:sldId id="289" r:id="rId39"/>
    <p:sldId id="344" r:id="rId40"/>
    <p:sldId id="295" r:id="rId41"/>
    <p:sldId id="347" r:id="rId4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lly Towey" initials="KT" lastIdx="3" clrIdx="0"/>
  <p:cmAuthor id="1" name="Jeff Hudson, MA" initials="JM" lastIdx="9" clrIdx="1">
    <p:extLst/>
  </p:cmAuthor>
  <p:cmAuthor id="2" name="Gerri Mattson, MD" initials="GM" lastIdx="24" clrIdx="2">
    <p:extLst/>
  </p:cmAuthor>
  <p:cmAuthor id="3" name="Doug Kershner, MPA" initials="DM" lastIdx="1" clrIdx="3">
    <p:extLst/>
  </p:cmAuthor>
  <p:cmAuthor id="4" name="Charlotte O Zia, MPH, CHES" initials="CC" lastIdx="18" clrIdx="4">
    <p:extLst/>
  </p:cmAuthor>
  <p:cmAuthor id="5" name="Zia, Charlotte" initials="ZC" lastIdx="1" clrIdx="5">
    <p:extLst>
      <p:ext uri="{19B8F6BF-5375-455C-9EA6-DF929625EA0E}">
        <p15:presenceInfo xmlns:p15="http://schemas.microsoft.com/office/powerpoint/2012/main" userId="S-1-5-21-2262711374-3200109704-624254925-32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25F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39"/>
    <p:restoredTop sz="76032" autoAdjust="0"/>
  </p:normalViewPr>
  <p:slideViewPr>
    <p:cSldViewPr>
      <p:cViewPr varScale="1">
        <p:scale>
          <a:sx n="48" d="100"/>
          <a:sy n="48" d="100"/>
        </p:scale>
        <p:origin x="1132" y="44"/>
      </p:cViewPr>
      <p:guideLst>
        <p:guide orient="horz" pos="2160"/>
        <p:guide pos="2880"/>
      </p:guideLst>
    </p:cSldViewPr>
  </p:slideViewPr>
  <p:notesTextViewPr>
    <p:cViewPr>
      <p:scale>
        <a:sx n="1" d="1"/>
        <a:sy n="1" d="1"/>
      </p:scale>
      <p:origin x="0" y="0"/>
    </p:cViewPr>
  </p:notesTextViewPr>
  <p:notesViewPr>
    <p:cSldViewPr>
      <p:cViewPr varScale="1">
        <p:scale>
          <a:sx n="88" d="100"/>
          <a:sy n="88" d="100"/>
        </p:scale>
        <p:origin x="-3870" y="-12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1AD2BFB7-8BC3-4C8B-B986-6006D2B0772C}" type="datetimeFigureOut">
              <a:rPr lang="en-US" smtClean="0"/>
              <a:pPr/>
              <a:t>8/31/2018</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348585C5-1A71-4FA0-A7B2-3CAF0C2866A4}" type="slidenum">
              <a:rPr lang="en-US" smtClean="0"/>
              <a:pPr/>
              <a:t>‹#›</a:t>
            </a:fld>
            <a:endParaRPr lang="en-US"/>
          </a:p>
        </p:txBody>
      </p:sp>
    </p:spTree>
    <p:extLst>
      <p:ext uri="{BB962C8B-B14F-4D97-AF65-F5344CB8AC3E}">
        <p14:creationId xmlns:p14="http://schemas.microsoft.com/office/powerpoint/2010/main" val="2161563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06094986-487B-4FBF-8F55-D9597950347E}" type="datetimeFigureOut">
              <a:rPr lang="en-US" smtClean="0"/>
              <a:pPr/>
              <a:t>8/31/2018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70A8AE79-7150-4E1F-88D3-38D016819E26}" type="slidenum">
              <a:rPr lang="en-US" smtClean="0"/>
              <a:pPr/>
              <a:t>‹#›</a:t>
            </a:fld>
            <a:endParaRPr lang="en-US"/>
          </a:p>
        </p:txBody>
      </p:sp>
    </p:spTree>
    <p:extLst>
      <p:ext uri="{BB962C8B-B14F-4D97-AF65-F5344CB8AC3E}">
        <p14:creationId xmlns:p14="http://schemas.microsoft.com/office/powerpoint/2010/main" val="438604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heckmanequation.org/resource/medical-compliance-starts-at-birth-2/"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pediatrics.aappublications.org/content/140/2/e20171488"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the</a:t>
            </a:r>
            <a:r>
              <a:rPr lang="en-US" baseline="0" dirty="0"/>
              <a:t> fifth module in the Early Brain and Child Development training and education series.</a:t>
            </a:r>
            <a:endParaRPr lang="en-US" dirty="0"/>
          </a:p>
        </p:txBody>
      </p:sp>
      <p:sp>
        <p:nvSpPr>
          <p:cNvPr id="4" name="Slide Number Placeholder 3"/>
          <p:cNvSpPr>
            <a:spLocks noGrp="1"/>
          </p:cNvSpPr>
          <p:nvPr>
            <p:ph type="sldNum" sz="quarter" idx="10"/>
          </p:nvPr>
        </p:nvSpPr>
        <p:spPr/>
        <p:txBody>
          <a:bodyPr/>
          <a:lstStyle/>
          <a:p>
            <a:fld id="{C0ECAE10-0A6B-CB44-8B79-0E0BBE29415E}" type="slidenum">
              <a:rPr lang="en-US" smtClean="0"/>
              <a:pPr/>
              <a:t>1</a:t>
            </a:fld>
            <a:endParaRPr lang="en-US"/>
          </a:p>
        </p:txBody>
      </p:sp>
    </p:spTree>
    <p:extLst>
      <p:ext uri="{BB962C8B-B14F-4D97-AF65-F5344CB8AC3E}">
        <p14:creationId xmlns:p14="http://schemas.microsoft.com/office/powerpoint/2010/main" val="611429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As we delve</a:t>
            </a:r>
            <a:r>
              <a:rPr lang="en-US" i="0" baseline="0" dirty="0"/>
              <a:t> into the kinds of activities you can engage in, it’s important to make sure we are all on the same page about definitions. </a:t>
            </a:r>
          </a:p>
          <a:p>
            <a:endParaRPr lang="en-US" i="0" baseline="0" dirty="0"/>
          </a:p>
          <a:p>
            <a:r>
              <a:rPr lang="en-US" i="1" baseline="0" dirty="0"/>
              <a:t>Note to the trainer: Confirm with the audience that they understand the definitions and the differences between them.</a:t>
            </a:r>
            <a:endParaRPr lang="en-US" i="1" dirty="0"/>
          </a:p>
          <a:p>
            <a:endParaRPr lang="en-US" i="1" dirty="0"/>
          </a:p>
          <a:p>
            <a:r>
              <a:rPr lang="en-US" i="1" dirty="0"/>
              <a:t>Source: Institute of Medicine. 2012. Primary Care and Public Health: Exploring Integration to Improve Population Health. Washington, DC: The National Academies Press. https://</a:t>
            </a:r>
            <a:r>
              <a:rPr lang="en-US" i="1" dirty="0" err="1"/>
              <a:t>doi.org</a:t>
            </a:r>
            <a:r>
              <a:rPr lang="en-US" i="1" dirty="0"/>
              <a:t>/10.17226/13381.</a:t>
            </a:r>
          </a:p>
          <a:p>
            <a:endParaRPr lang="en-US" i="1" dirty="0"/>
          </a:p>
          <a:p>
            <a:r>
              <a:rPr lang="en-US" dirty="0"/>
              <a:t>Institute of Medicine. 2003. </a:t>
            </a:r>
            <a:r>
              <a:rPr lang="en-US" i="1" dirty="0"/>
              <a:t>The Future of the Public's Health in the 21st Century</a:t>
            </a:r>
            <a:r>
              <a:rPr lang="en-US" dirty="0"/>
              <a:t>. Washington, DC: The National Academies Press. https://</a:t>
            </a:r>
            <a:r>
              <a:rPr lang="en-US" dirty="0" err="1"/>
              <a:t>doi.org</a:t>
            </a:r>
            <a:r>
              <a:rPr lang="en-US" dirty="0"/>
              <a:t>/10.17226/10548.</a:t>
            </a:r>
            <a:endParaRPr lang="en-US" i="1" dirty="0"/>
          </a:p>
        </p:txBody>
      </p:sp>
      <p:sp>
        <p:nvSpPr>
          <p:cNvPr id="4" name="Slide Number Placeholder 3"/>
          <p:cNvSpPr>
            <a:spLocks noGrp="1"/>
          </p:cNvSpPr>
          <p:nvPr>
            <p:ph type="sldNum" sz="quarter" idx="10"/>
          </p:nvPr>
        </p:nvSpPr>
        <p:spPr/>
        <p:txBody>
          <a:bodyPr/>
          <a:lstStyle/>
          <a:p>
            <a:fld id="{70A8AE79-7150-4E1F-88D3-38D016819E26}" type="slidenum">
              <a:rPr lang="en-US" smtClean="0"/>
              <a:pPr/>
              <a:t>10</a:t>
            </a:fld>
            <a:endParaRPr lang="en-US"/>
          </a:p>
        </p:txBody>
      </p:sp>
    </p:spTree>
    <p:extLst>
      <p:ext uri="{BB962C8B-B14F-4D97-AF65-F5344CB8AC3E}">
        <p14:creationId xmlns:p14="http://schemas.microsoft.com/office/powerpoint/2010/main" val="2051083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865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a:latin typeface="Times" pitchFamily="18" charset="0"/>
                <a:ea typeface="ＭＳ Ｐゴシック"/>
                <a:cs typeface="ＭＳ Ｐゴシック"/>
              </a:rPr>
              <a:t>Investing in the early years matters</a:t>
            </a:r>
            <a:r>
              <a:rPr lang="en-US" baseline="0" dirty="0">
                <a:latin typeface="Times" pitchFamily="18" charset="0"/>
                <a:ea typeface="ＭＳ Ｐゴシック"/>
                <a:cs typeface="ＭＳ Ｐゴシック"/>
              </a:rPr>
              <a:t> because</a:t>
            </a:r>
            <a:r>
              <a:rPr lang="en-US" dirty="0">
                <a:latin typeface="Times" pitchFamily="18" charset="0"/>
                <a:ea typeface="ＭＳ Ｐゴシック"/>
                <a:cs typeface="ＭＳ Ｐゴシック"/>
              </a:rPr>
              <a:t> physiological responses to early experiences, in turn, affect adult outcomes in educational achievement and economic productivity; health-related behaviors that are either enhancing (e.g., nutritious diets, frequent exercise) or threatening (e.g., smoking, alcohol abuse, illicit substance use, other risk-taking behaviors); and physical and mental health.</a:t>
            </a:r>
          </a:p>
          <a:p>
            <a:pPr>
              <a:spcBef>
                <a:spcPct val="0"/>
              </a:spcBef>
            </a:pPr>
            <a:endParaRPr lang="en-US" dirty="0">
              <a:latin typeface="Times" pitchFamily="18" charset="0"/>
              <a:ea typeface="ＭＳ Ｐゴシック"/>
              <a:cs typeface="ＭＳ Ｐゴシック"/>
            </a:endParaRPr>
          </a:p>
          <a:p>
            <a:pPr>
              <a:spcBef>
                <a:spcPct val="0"/>
              </a:spcBef>
            </a:pPr>
            <a:r>
              <a:rPr lang="en-US" dirty="0">
                <a:latin typeface="Times" pitchFamily="18" charset="0"/>
                <a:ea typeface="ＭＳ Ｐゴシック"/>
                <a:cs typeface="ＭＳ Ｐゴシック"/>
              </a:rPr>
              <a:t> When early influences have been positive, physiological systems are typically healthy and adaptive. When influences have been adverse, systems may be dysfunctional and can lead to impaired learning, maladaptive behavior, illness, disability, and a shortened lifespan. </a:t>
            </a:r>
          </a:p>
          <a:p>
            <a:pPr>
              <a:spcBef>
                <a:spcPct val="0"/>
              </a:spcBef>
            </a:pPr>
            <a:r>
              <a:rPr lang="en-US" dirty="0">
                <a:latin typeface="Times" pitchFamily="18" charset="0"/>
                <a:ea typeface="ＭＳ Ｐゴシック"/>
                <a:cs typeface="ＭＳ Ｐゴシック"/>
              </a:rPr>
              <a:t>In other words, children who live in health-promoting environments and have positive early experiences tend to go on to complete more years of school and have higher-paying jobs, live healthier lifestyles, and live longer, healthier lives. Children who experience significant adversity early in life without consistent support from caring adults are more likely to drop out of school earlier, earn less, depend more on public assistance, adopt a range of unhealthy behaviors, and live shorter and less healthy lives. </a:t>
            </a:r>
          </a:p>
          <a:p>
            <a:pPr>
              <a:spcBef>
                <a:spcPct val="0"/>
              </a:spcBef>
            </a:pPr>
            <a:endParaRPr lang="en-US" dirty="0">
              <a:latin typeface="Times" pitchFamily="18" charset="0"/>
              <a:ea typeface="ＭＳ Ｐゴシック"/>
              <a:cs typeface="ＭＳ Ｐゴシック"/>
            </a:endParaRPr>
          </a:p>
          <a:p>
            <a:pPr>
              <a:spcBef>
                <a:spcPct val="0"/>
              </a:spcBef>
            </a:pPr>
            <a:r>
              <a:rPr lang="en-US" dirty="0">
                <a:latin typeface="Times" pitchFamily="18" charset="0"/>
                <a:ea typeface="ＭＳ Ｐゴシック"/>
                <a:cs typeface="ＭＳ Ｐゴシック"/>
              </a:rPr>
              <a:t>Citation: </a:t>
            </a:r>
            <a:r>
              <a:rPr lang="en-US" dirty="0" err="1">
                <a:latin typeface="Times" pitchFamily="18" charset="0"/>
                <a:ea typeface="ＭＳ Ｐゴシック"/>
                <a:cs typeface="ＭＳ Ｐゴシック"/>
              </a:rPr>
              <a:t>Shonkoff</a:t>
            </a:r>
            <a:r>
              <a:rPr lang="en-US" dirty="0">
                <a:latin typeface="Times" pitchFamily="18" charset="0"/>
                <a:ea typeface="ＭＳ Ｐゴシック"/>
                <a:cs typeface="ＭＳ Ｐゴシック"/>
              </a:rPr>
              <a:t>, J.P., Boyce, W.T. &amp; McEwen, B.S. (2009). Neuroscience, molecular biology, and the childhood roots of health disparities: Building a new framework for health promotion and disease prevention. </a:t>
            </a:r>
            <a:r>
              <a:rPr lang="en-US" i="1" dirty="0">
                <a:latin typeface="Times" pitchFamily="18" charset="0"/>
                <a:ea typeface="ＭＳ Ｐゴシック"/>
                <a:cs typeface="ＭＳ Ｐゴシック"/>
              </a:rPr>
              <a:t>JAMA, 301, 2252-2259.</a:t>
            </a:r>
          </a:p>
        </p:txBody>
      </p:sp>
    </p:spTree>
    <p:extLst>
      <p:ext uri="{BB962C8B-B14F-4D97-AF65-F5344CB8AC3E}">
        <p14:creationId xmlns:p14="http://schemas.microsoft.com/office/powerpoint/2010/main" val="4126124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a:t>
            </a:r>
            <a:r>
              <a:rPr lang="en-US" baseline="0" dirty="0"/>
              <a:t>, we are in the futures business, the future of children and families. </a:t>
            </a:r>
          </a:p>
          <a:p>
            <a:endParaRPr lang="en-US" baseline="0" dirty="0"/>
          </a:p>
          <a:p>
            <a:r>
              <a:rPr lang="en-US" baseline="0" dirty="0"/>
              <a:t>Please remember, relational health includes attachment and social emotional bonding.</a:t>
            </a:r>
            <a:endParaRPr lang="en-US" dirty="0"/>
          </a:p>
        </p:txBody>
      </p:sp>
      <p:sp>
        <p:nvSpPr>
          <p:cNvPr id="4" name="Slide Number Placeholder 3"/>
          <p:cNvSpPr>
            <a:spLocks noGrp="1"/>
          </p:cNvSpPr>
          <p:nvPr>
            <p:ph type="sldNum" sz="quarter" idx="10"/>
          </p:nvPr>
        </p:nvSpPr>
        <p:spPr/>
        <p:txBody>
          <a:bodyPr/>
          <a:lstStyle/>
          <a:p>
            <a:fld id="{70A8AE79-7150-4E1F-88D3-38D016819E26}" type="slidenum">
              <a:rPr lang="en-US" smtClean="0"/>
              <a:pPr/>
              <a:t>12</a:t>
            </a:fld>
            <a:endParaRPr lang="en-US"/>
          </a:p>
        </p:txBody>
      </p:sp>
    </p:spTree>
    <p:extLst>
      <p:ext uri="{BB962C8B-B14F-4D97-AF65-F5344CB8AC3E}">
        <p14:creationId xmlns:p14="http://schemas.microsoft.com/office/powerpoint/2010/main" val="264507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Slide Image Placeholder 1"/>
          <p:cNvSpPr>
            <a:spLocks noGrp="1" noRot="1" noChangeAspect="1" noTextEdit="1"/>
          </p:cNvSpPr>
          <p:nvPr>
            <p:ph type="sldImg"/>
          </p:nvPr>
        </p:nvSpPr>
        <p:spPr bwMode="auto">
          <a:noFill/>
          <a:ln>
            <a:solidFill>
              <a:srgbClr val="000000"/>
            </a:solidFill>
            <a:miter lim="800000"/>
            <a:headEnd/>
            <a:tailEnd/>
          </a:ln>
        </p:spPr>
      </p:sp>
      <p:sp>
        <p:nvSpPr>
          <p:cNvPr id="2017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latin typeface="Times" pitchFamily="18" charset="0"/>
                <a:ea typeface="ＭＳ Ｐゴシック"/>
                <a:cs typeface="ＭＳ Ｐゴシック"/>
              </a:rPr>
              <a:t>This is a key point – our theory of change.  This is currently the state of the field. Adversity impedes healthy development.  To counter that, we are building</a:t>
            </a:r>
            <a:r>
              <a:rPr lang="en-US" baseline="0" dirty="0">
                <a:latin typeface="Times" pitchFamily="18" charset="0"/>
                <a:ea typeface="ＭＳ Ｐゴシック"/>
                <a:cs typeface="ＭＳ Ｐゴシック"/>
              </a:rPr>
              <a:t> supportive relationships, stimulating experiences, health-promoting environments and therefore better brains.</a:t>
            </a:r>
            <a:endParaRPr lang="en-US" dirty="0">
              <a:latin typeface="Times" pitchFamily="18" charset="0"/>
              <a:ea typeface="ＭＳ Ｐゴシック"/>
              <a:cs typeface="ＭＳ Ｐゴシック"/>
            </a:endParaRPr>
          </a:p>
        </p:txBody>
      </p:sp>
      <p:sp>
        <p:nvSpPr>
          <p:cNvPr id="201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074F16-E541-4C5B-B9CE-05C6B9B23C91}" type="slidenum">
              <a:rPr lang="en-US">
                <a:solidFill>
                  <a:srgbClr val="000000"/>
                </a:solidFill>
                <a:latin typeface="Times" pitchFamily="18" charset="0"/>
                <a:ea typeface="ＭＳ Ｐゴシック"/>
                <a:cs typeface="ＭＳ Ｐゴシック"/>
              </a:rPr>
              <a:pPr fontAlgn="base">
                <a:spcBef>
                  <a:spcPct val="0"/>
                </a:spcBef>
                <a:spcAft>
                  <a:spcPct val="0"/>
                </a:spcAft>
              </a:pPr>
              <a:t>13</a:t>
            </a:fld>
            <a:endParaRPr lang="en-US">
              <a:solidFill>
                <a:srgbClr val="000000"/>
              </a:solidFill>
              <a:latin typeface="Times" pitchFamily="18" charset="0"/>
              <a:ea typeface="ＭＳ Ｐゴシック"/>
              <a:cs typeface="ＭＳ Ｐゴシック"/>
            </a:endParaRPr>
          </a:p>
        </p:txBody>
      </p:sp>
    </p:spTree>
    <p:extLst>
      <p:ext uri="{BB962C8B-B14F-4D97-AF65-F5344CB8AC3E}">
        <p14:creationId xmlns:p14="http://schemas.microsoft.com/office/powerpoint/2010/main" val="3028866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31"/>
          <p:cNvSpPr>
            <a:spLocks noGrp="1" noChangeArrowheads="1"/>
          </p:cNvSpPr>
          <p:nvPr>
            <p:ph type="sldNum" sz="quarter" idx="5"/>
          </p:nvPr>
        </p:nvSpPr>
        <p:spPr>
          <a:noFill/>
        </p:spPr>
        <p:txBody>
          <a:bodyPr/>
          <a:lstStyle/>
          <a:p>
            <a:fld id="{EC70AA5D-2584-4042-B8E3-015F8DB017ED}" type="slidenum">
              <a:rPr lang="en-US"/>
              <a:pPr/>
              <a:t>14</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r>
              <a:rPr lang="en-US" dirty="0">
                <a:latin typeface="Times New Roman" pitchFamily="4" charset="0"/>
                <a:ea typeface="ＭＳ Ｐゴシック" pitchFamily="4" charset="-128"/>
                <a:cs typeface="ＭＳ Ｐゴシック" pitchFamily="4" charset="-128"/>
              </a:rPr>
              <a:t>This graph</a:t>
            </a:r>
            <a:r>
              <a:rPr lang="en-US" baseline="0" dirty="0">
                <a:latin typeface="Times New Roman" pitchFamily="4" charset="0"/>
                <a:ea typeface="ＭＳ Ｐゴシック" pitchFamily="4" charset="-128"/>
                <a:cs typeface="ＭＳ Ｐゴシック" pitchFamily="4" charset="-128"/>
              </a:rPr>
              <a:t> illustrates some of the work and research by  University of Chicago professor (and Nobel Laureate in Economics) James J. Heckman. He is an expert in the economics of human development. His groundbreaking work with a consortium of economists, developmental psychologists, sociologists, statisticians and neuroscientists has proven that the quality of early childhood development has a great impact on health, and economic and social outcomes for individuals and society at large. Early investment in high quality experiences for children from birth to age five helps develop and sustain healthy brains.  This is not to imply that there is *no* return on investment later on, but that the best rate of return is earlier.</a:t>
            </a:r>
          </a:p>
          <a:p>
            <a:endParaRPr lang="en-US" baseline="0" dirty="0">
              <a:latin typeface="Times New Roman" pitchFamily="4" charset="0"/>
              <a:ea typeface="ＭＳ Ｐゴシック" pitchFamily="4" charset="-128"/>
              <a:cs typeface="ＭＳ Ｐゴシック" pitchFamily="4" charset="-128"/>
            </a:endParaRPr>
          </a:p>
          <a:p>
            <a:r>
              <a:rPr lang="en-US" baseline="0" dirty="0">
                <a:latin typeface="Times New Roman" pitchFamily="4" charset="0"/>
                <a:ea typeface="ＭＳ Ｐゴシック" pitchFamily="4" charset="-128"/>
                <a:cs typeface="ＭＳ Ｐゴシック" pitchFamily="4" charset="-128"/>
              </a:rPr>
              <a:t>This slide, mentioned in an earlier module (module 3), bears repeating as this data supports investing in early childhood programs and is important to achieving the goal of improving and changing child outcomes.</a:t>
            </a:r>
          </a:p>
          <a:p>
            <a:endParaRPr lang="en-US" baseline="0" dirty="0">
              <a:latin typeface="Times New Roman" pitchFamily="4" charset="0"/>
              <a:ea typeface="ＭＳ Ｐゴシック" pitchFamily="4" charset="-128"/>
              <a:cs typeface="ＭＳ Ｐゴシック" pitchFamily="4" charset="-128"/>
            </a:endParaRPr>
          </a:p>
          <a:p>
            <a:r>
              <a:rPr lang="en-US" i="1" baseline="0" dirty="0">
                <a:latin typeface="Times New Roman" pitchFamily="4" charset="0"/>
                <a:ea typeface="ＭＳ Ｐゴシック" pitchFamily="4" charset="-128"/>
                <a:cs typeface="ＭＳ Ｐゴシック" pitchFamily="4" charset="-128"/>
              </a:rPr>
              <a:t>Note to the trainer: </a:t>
            </a:r>
          </a:p>
          <a:p>
            <a:r>
              <a:rPr lang="en-US" i="1" baseline="0" dirty="0">
                <a:latin typeface="Times New Roman" pitchFamily="4" charset="0"/>
                <a:ea typeface="ＭＳ Ｐゴシック" pitchFamily="4" charset="-128"/>
                <a:cs typeface="ＭＳ Ｐゴシック" pitchFamily="4" charset="-128"/>
              </a:rPr>
              <a:t>Consider sharing the video: Medical Compliance Starts at Birth, available at: </a:t>
            </a:r>
            <a:r>
              <a:rPr lang="en-US" i="1" u="sng" dirty="0">
                <a:hlinkClick r:id="rId3"/>
              </a:rPr>
              <a:t>https://heckmanequation.org/resource/medical-compliance-starts-at-birth-2/</a:t>
            </a:r>
            <a:r>
              <a:rPr lang="en-US" i="1" dirty="0"/>
              <a:t> (2:00 min). </a:t>
            </a:r>
          </a:p>
          <a:p>
            <a:r>
              <a:rPr lang="en-US" i="1" dirty="0"/>
              <a:t>Also, consider sharing the Heckman Equation Health Research Kit: https://heckmanequation.org/resource/health-research-toolkit/  </a:t>
            </a:r>
            <a:r>
              <a:rPr lang="en-US" i="1" dirty="0">
                <a:effectLst/>
              </a:rPr>
              <a:t>  </a:t>
            </a:r>
            <a:endParaRPr lang="en-US" i="1" baseline="0" dirty="0">
              <a:latin typeface="Times New Roman" pitchFamily="4" charset="0"/>
              <a:ea typeface="ＭＳ Ｐゴシック" pitchFamily="4" charset="-128"/>
              <a:cs typeface="ＭＳ Ｐゴシック" pitchFamily="4" charset="-128"/>
            </a:endParaRPr>
          </a:p>
          <a:p>
            <a:endParaRPr lang="en-US" i="1" baseline="0" dirty="0">
              <a:latin typeface="Times New Roman" pitchFamily="4" charset="0"/>
              <a:ea typeface="ＭＳ Ｐゴシック" pitchFamily="4" charset="-128"/>
              <a:cs typeface="ＭＳ Ｐゴシック" pitchFamily="4" charset="-128"/>
            </a:endParaRPr>
          </a:p>
          <a:p>
            <a:r>
              <a:rPr lang="en-US" i="1" baseline="0" dirty="0">
                <a:latin typeface="Times New Roman" pitchFamily="4" charset="0"/>
                <a:ea typeface="ＭＳ Ｐゴシック" pitchFamily="4" charset="-128"/>
                <a:cs typeface="ＭＳ Ｐゴシック" pitchFamily="4" charset="-128"/>
              </a:rPr>
              <a:t>Source: </a:t>
            </a:r>
            <a:r>
              <a:rPr lang="en-US" i="1" baseline="0" dirty="0" err="1">
                <a:latin typeface="Times New Roman" pitchFamily="4" charset="0"/>
                <a:ea typeface="ＭＳ Ｐゴシック" pitchFamily="4" charset="-128"/>
                <a:cs typeface="ＭＳ Ｐゴシック" pitchFamily="4" charset="-128"/>
              </a:rPr>
              <a:t>www.heckmanequation.org</a:t>
            </a:r>
            <a:endParaRPr lang="en-US" i="1" baseline="0" dirty="0">
              <a:latin typeface="Times New Roman" pitchFamily="4" charset="0"/>
              <a:ea typeface="ＭＳ Ｐゴシック" pitchFamily="4" charset="-128"/>
              <a:cs typeface="ＭＳ Ｐゴシック" pitchFamily="4" charset="-128"/>
            </a:endParaRPr>
          </a:p>
          <a:p>
            <a:endParaRPr lang="en-US" baseline="0" dirty="0">
              <a:latin typeface="Times New Roman" pitchFamily="4" charset="0"/>
              <a:ea typeface="ＭＳ Ｐゴシック" pitchFamily="4" charset="-128"/>
              <a:cs typeface="ＭＳ Ｐゴシック" pitchFamily="4" charset="-128"/>
            </a:endParaRPr>
          </a:p>
          <a:p>
            <a:endParaRPr lang="en-US" dirty="0">
              <a:latin typeface="Times New Roman" pitchFamily="4" charset="0"/>
              <a:ea typeface="ＭＳ Ｐゴシック" pitchFamily="4" charset="-128"/>
              <a:cs typeface="ＭＳ Ｐゴシック" pitchFamily="4" charset="-128"/>
            </a:endParaRPr>
          </a:p>
        </p:txBody>
      </p:sp>
    </p:spTree>
    <p:extLst>
      <p:ext uri="{BB962C8B-B14F-4D97-AF65-F5344CB8AC3E}">
        <p14:creationId xmlns:p14="http://schemas.microsoft.com/office/powerpoint/2010/main" val="1887915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Studies from such landmark programs as Perry Preschool, Abecedarian Project and the Chicago Child-Parent Centers show the importance of quality early education and child care.</a:t>
            </a:r>
          </a:p>
          <a:p>
            <a:endParaRPr lang="en-US" dirty="0"/>
          </a:p>
          <a:p>
            <a:r>
              <a:rPr lang="en-US" dirty="0"/>
              <a:t>James Heckman and Jack Shonkoff, from  the Proceedings of National Academy of Sciences, 2006, stated:</a:t>
            </a:r>
          </a:p>
          <a:p>
            <a:r>
              <a:rPr lang="en-US" dirty="0"/>
              <a:t>“The most effective strategy for strengthening the future workforce, both economically and neurobiologically, and improving its quality of life is to invest in the environment of disadvantaged children during the early childhood years.”</a:t>
            </a:r>
          </a:p>
          <a:p>
            <a:endParaRPr lang="en-US" dirty="0"/>
          </a:p>
          <a:p>
            <a:r>
              <a:rPr lang="en-US" dirty="0"/>
              <a:t>There is a 13%  Return on Investment for quality early education and child care from birth through age 5.</a:t>
            </a:r>
          </a:p>
          <a:p>
            <a:endParaRPr lang="en-US" dirty="0"/>
          </a:p>
          <a:p>
            <a:endParaRPr lang="en-US" dirty="0"/>
          </a:p>
          <a:p>
            <a:r>
              <a:rPr lang="en-US" dirty="0"/>
              <a:t>See also the AAP Policy Statement, Quality Education and Child Care From Birth to Kindergarten, revised in 2017,  at: </a:t>
            </a:r>
            <a:r>
              <a:rPr lang="en-US" dirty="0">
                <a:hlinkClick r:id="rId3"/>
              </a:rPr>
              <a:t>http://pediatrics.aappublications.org/content/140/2/e20171488</a:t>
            </a:r>
            <a:r>
              <a:rPr lang="en-US" dirty="0"/>
              <a:t> </a:t>
            </a:r>
          </a:p>
        </p:txBody>
      </p:sp>
      <p:sp>
        <p:nvSpPr>
          <p:cNvPr id="4" name="Slide Number Placeholder 3"/>
          <p:cNvSpPr>
            <a:spLocks noGrp="1"/>
          </p:cNvSpPr>
          <p:nvPr>
            <p:ph type="sldNum" sz="quarter" idx="10"/>
          </p:nvPr>
        </p:nvSpPr>
        <p:spPr/>
        <p:txBody>
          <a:bodyPr/>
          <a:lstStyle/>
          <a:p>
            <a:fld id="{70A8AE79-7150-4E1F-88D3-38D016819E26}" type="slidenum">
              <a:rPr lang="en-US" smtClean="0"/>
              <a:t>15</a:t>
            </a:fld>
            <a:endParaRPr lang="en-US"/>
          </a:p>
        </p:txBody>
      </p:sp>
    </p:spTree>
    <p:extLst>
      <p:ext uri="{BB962C8B-B14F-4D97-AF65-F5344CB8AC3E}">
        <p14:creationId xmlns:p14="http://schemas.microsoft.com/office/powerpoint/2010/main" val="2429315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Future of Public Health” compiled by the National Academy</a:t>
            </a:r>
            <a:r>
              <a:rPr lang="en-US" baseline="0" dirty="0"/>
              <a:t> of Medicine described 3 core functions of public health with 10 essential services. This graphic encapsulates these ideas. The core functions are the arrows at the edge of the graphic (assessment, policy development, assurance). The 10 essential services are the pieces of the pie. </a:t>
            </a:r>
          </a:p>
          <a:p>
            <a:endParaRPr lang="en-US" baseline="0" dirty="0"/>
          </a:p>
          <a:p>
            <a:r>
              <a:rPr lang="en-US" baseline="0" dirty="0"/>
              <a:t>Pediatricians are on the front lines of assessment (including monitoring health and diagnosing conditions). The medical home model embraced by pediatrics includes many elements of assurance; the essential service of “linking families with resources or providing care” is another example.  The AAP, both locally and nationally, allows pediatricians an organized way to also be able to significantly impact policy.</a:t>
            </a:r>
          </a:p>
          <a:p>
            <a:endParaRPr lang="en-US" baseline="0" dirty="0"/>
          </a:p>
          <a:p>
            <a:r>
              <a:rPr lang="en-US" baseline="0" dirty="0"/>
              <a:t>Public health and pediatricians partner in these activities, sharing information, addressing these issues, and guiding each others’ work. When pediatricians become engaged in community efforts and advisory groups, they reach beyond their offices to impact population health as partners with public health professionals.</a:t>
            </a:r>
          </a:p>
          <a:p>
            <a:endParaRPr lang="en-US" baseline="0" dirty="0"/>
          </a:p>
          <a:p>
            <a:r>
              <a:rPr lang="en-US" i="1" baseline="0" dirty="0"/>
              <a:t>Source: </a:t>
            </a:r>
            <a:r>
              <a:rPr lang="en-US" i="1" baseline="0" dirty="0" err="1"/>
              <a:t>Kuo</a:t>
            </a:r>
            <a:r>
              <a:rPr lang="en-US" i="1" baseline="0" dirty="0"/>
              <a:t>, A., Thomas, P., Chilton, L., and </a:t>
            </a:r>
            <a:r>
              <a:rPr lang="en-US" i="1" baseline="0" dirty="0" err="1"/>
              <a:t>Mascola</a:t>
            </a:r>
            <a:r>
              <a:rPr lang="en-US" i="1" baseline="0" dirty="0"/>
              <a:t>, L. (2018). Pediatricians and Public Health: Optimizing  the Health and Well-Being of the Nation’s Children. Pediatrics. </a:t>
            </a:r>
            <a:r>
              <a:rPr lang="en-US" i="1" baseline="0" dirty="0" err="1"/>
              <a:t>Retreived</a:t>
            </a:r>
            <a:r>
              <a:rPr lang="en-US" i="1" baseline="0" dirty="0"/>
              <a:t> from: http://</a:t>
            </a:r>
            <a:r>
              <a:rPr lang="en-US" i="1" baseline="0" dirty="0" err="1"/>
              <a:t>pediatrics.aappublications.org</a:t>
            </a:r>
            <a:r>
              <a:rPr lang="en-US" i="1" baseline="0" dirty="0"/>
              <a:t>/content/early/2018/01/18/peds.2017-3848 </a:t>
            </a:r>
            <a:endParaRPr lang="en-US" i="1" dirty="0"/>
          </a:p>
        </p:txBody>
      </p:sp>
      <p:sp>
        <p:nvSpPr>
          <p:cNvPr id="4" name="Slide Number Placeholder 3"/>
          <p:cNvSpPr>
            <a:spLocks noGrp="1"/>
          </p:cNvSpPr>
          <p:nvPr>
            <p:ph type="sldNum" sz="quarter" idx="10"/>
          </p:nvPr>
        </p:nvSpPr>
        <p:spPr/>
        <p:txBody>
          <a:bodyPr/>
          <a:lstStyle/>
          <a:p>
            <a:fld id="{70A8AE79-7150-4E1F-88D3-38D016819E26}" type="slidenum">
              <a:rPr lang="en-US" smtClean="0"/>
              <a:pPr/>
              <a:t>16</a:t>
            </a:fld>
            <a:endParaRPr lang="en-US"/>
          </a:p>
        </p:txBody>
      </p:sp>
    </p:spTree>
    <p:extLst>
      <p:ext uri="{BB962C8B-B14F-4D97-AF65-F5344CB8AC3E}">
        <p14:creationId xmlns:p14="http://schemas.microsoft.com/office/powerpoint/2010/main" val="970870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t>
            </a:r>
            <a:r>
              <a:rPr lang="en-US" baseline="0" dirty="0"/>
              <a:t>he public health system, including all public, private, and voluntary public health organizations, supports the health and well-being of the populations they serve. Partnerships with these organizations is key to success in public health and population health advocacy work.</a:t>
            </a:r>
            <a:endParaRPr lang="en-US" dirty="0"/>
          </a:p>
        </p:txBody>
      </p:sp>
      <p:sp>
        <p:nvSpPr>
          <p:cNvPr id="4" name="Slide Number Placeholder 3"/>
          <p:cNvSpPr>
            <a:spLocks noGrp="1"/>
          </p:cNvSpPr>
          <p:nvPr>
            <p:ph type="sldNum" sz="quarter" idx="10"/>
          </p:nvPr>
        </p:nvSpPr>
        <p:spPr/>
        <p:txBody>
          <a:bodyPr/>
          <a:lstStyle/>
          <a:p>
            <a:fld id="{70A8AE79-7150-4E1F-88D3-38D016819E26}" type="slidenum">
              <a:rPr lang="en-US" smtClean="0"/>
              <a:pPr/>
              <a:t>17</a:t>
            </a:fld>
            <a:endParaRPr lang="en-US"/>
          </a:p>
        </p:txBody>
      </p:sp>
    </p:spTree>
    <p:extLst>
      <p:ext uri="{BB962C8B-B14F-4D97-AF65-F5344CB8AC3E}">
        <p14:creationId xmlns:p14="http://schemas.microsoft.com/office/powerpoint/2010/main" val="2119355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209" eaLnBrk="0" hangingPunct="0">
              <a:spcBef>
                <a:spcPct val="30000"/>
              </a:spcBef>
              <a:defRPr sz="1200">
                <a:solidFill>
                  <a:schemeClr val="tx1"/>
                </a:solidFill>
                <a:latin typeface="Times New Roman" pitchFamily="-101" charset="0"/>
                <a:ea typeface="ＭＳ Ｐゴシック" pitchFamily="-101" charset="-128"/>
              </a:defRPr>
            </a:lvl1pPr>
            <a:lvl2pPr marL="37986522" indent="-37528661" defTabSz="933209" eaLnBrk="0" hangingPunct="0">
              <a:spcBef>
                <a:spcPct val="30000"/>
              </a:spcBef>
              <a:defRPr sz="1200">
                <a:solidFill>
                  <a:schemeClr val="tx1"/>
                </a:solidFill>
                <a:latin typeface="Times New Roman" pitchFamily="-101" charset="0"/>
                <a:ea typeface="ＭＳ Ｐゴシック" pitchFamily="-101" charset="-128"/>
              </a:defRPr>
            </a:lvl2pPr>
            <a:lvl3pPr marL="1144651" indent="-228930" defTabSz="933209" eaLnBrk="0" hangingPunct="0">
              <a:spcBef>
                <a:spcPct val="30000"/>
              </a:spcBef>
              <a:defRPr sz="1200">
                <a:solidFill>
                  <a:schemeClr val="tx1"/>
                </a:solidFill>
                <a:latin typeface="Times New Roman" pitchFamily="-101" charset="0"/>
                <a:ea typeface="ＭＳ Ｐゴシック" pitchFamily="-101" charset="-128"/>
              </a:defRPr>
            </a:lvl3pPr>
            <a:lvl4pPr marL="1602511" indent="-228930" defTabSz="933209" eaLnBrk="0" hangingPunct="0">
              <a:spcBef>
                <a:spcPct val="30000"/>
              </a:spcBef>
              <a:defRPr sz="1200">
                <a:solidFill>
                  <a:schemeClr val="tx1"/>
                </a:solidFill>
                <a:latin typeface="Times New Roman" pitchFamily="-101" charset="0"/>
                <a:ea typeface="ＭＳ Ｐゴシック" pitchFamily="-101" charset="-128"/>
              </a:defRPr>
            </a:lvl4pPr>
            <a:lvl5pPr marL="2060373" indent="-228930" defTabSz="933209" eaLnBrk="0" hangingPunct="0">
              <a:spcBef>
                <a:spcPct val="30000"/>
              </a:spcBef>
              <a:defRPr sz="1200">
                <a:solidFill>
                  <a:schemeClr val="tx1"/>
                </a:solidFill>
                <a:latin typeface="Times New Roman" pitchFamily="-101" charset="0"/>
                <a:ea typeface="ＭＳ Ｐゴシック" pitchFamily="-101" charset="-128"/>
              </a:defRPr>
            </a:lvl5pPr>
            <a:lvl6pPr marL="2518233" indent="-228930" defTabSz="933209" eaLnBrk="0" fontAlgn="base" hangingPunct="0">
              <a:spcBef>
                <a:spcPct val="30000"/>
              </a:spcBef>
              <a:spcAft>
                <a:spcPct val="0"/>
              </a:spcAft>
              <a:defRPr sz="1200">
                <a:solidFill>
                  <a:schemeClr val="tx1"/>
                </a:solidFill>
                <a:latin typeface="Times New Roman" pitchFamily="-101" charset="0"/>
                <a:ea typeface="ＭＳ Ｐゴシック" pitchFamily="-101" charset="-128"/>
              </a:defRPr>
            </a:lvl6pPr>
            <a:lvl7pPr marL="2976092" indent="-228930" defTabSz="933209" eaLnBrk="0" fontAlgn="base" hangingPunct="0">
              <a:spcBef>
                <a:spcPct val="30000"/>
              </a:spcBef>
              <a:spcAft>
                <a:spcPct val="0"/>
              </a:spcAft>
              <a:defRPr sz="1200">
                <a:solidFill>
                  <a:schemeClr val="tx1"/>
                </a:solidFill>
                <a:latin typeface="Times New Roman" pitchFamily="-101" charset="0"/>
                <a:ea typeface="ＭＳ Ｐゴシック" pitchFamily="-101" charset="-128"/>
              </a:defRPr>
            </a:lvl7pPr>
            <a:lvl8pPr marL="3433954" indent="-228930" defTabSz="933209" eaLnBrk="0" fontAlgn="base" hangingPunct="0">
              <a:spcBef>
                <a:spcPct val="30000"/>
              </a:spcBef>
              <a:spcAft>
                <a:spcPct val="0"/>
              </a:spcAft>
              <a:defRPr sz="1200">
                <a:solidFill>
                  <a:schemeClr val="tx1"/>
                </a:solidFill>
                <a:latin typeface="Times New Roman" pitchFamily="-101" charset="0"/>
                <a:ea typeface="ＭＳ Ｐゴシック" pitchFamily="-101" charset="-128"/>
              </a:defRPr>
            </a:lvl8pPr>
            <a:lvl9pPr marL="3891814" indent="-228930" defTabSz="933209" eaLnBrk="0" fontAlgn="base" hangingPunct="0">
              <a:spcBef>
                <a:spcPct val="30000"/>
              </a:spcBef>
              <a:spcAft>
                <a:spcPct val="0"/>
              </a:spcAft>
              <a:defRPr sz="1200">
                <a:solidFill>
                  <a:schemeClr val="tx1"/>
                </a:solidFill>
                <a:latin typeface="Times New Roman" pitchFamily="-101" charset="0"/>
                <a:ea typeface="ＭＳ Ｐゴシック" pitchFamily="-101" charset="-128"/>
              </a:defRPr>
            </a:lvl9pPr>
          </a:lstStyle>
          <a:p>
            <a:pPr>
              <a:spcBef>
                <a:spcPct val="0"/>
              </a:spcBef>
            </a:pPr>
            <a:fld id="{FCC73760-0C46-4017-91DE-FCFBA056EC28}" type="slidenum">
              <a:rPr lang="en-US" altLang="en-US"/>
              <a:pPr>
                <a:spcBef>
                  <a:spcPct val="0"/>
                </a:spcBef>
              </a:pPr>
              <a:t>18</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latin typeface="Times New Roman" pitchFamily="4" charset="0"/>
                <a:ea typeface="ＭＳ Ｐゴシック" pitchFamily="4" charset="-128"/>
                <a:cs typeface="ＭＳ Ｐゴシック" pitchFamily="4" charset="-128"/>
              </a:rPr>
              <a:t>How can you improve</a:t>
            </a:r>
            <a:r>
              <a:rPr lang="en-US" baseline="0" dirty="0">
                <a:latin typeface="Times New Roman" pitchFamily="4" charset="0"/>
                <a:ea typeface="ＭＳ Ｐゴシック" pitchFamily="4" charset="-128"/>
                <a:cs typeface="ＭＳ Ｐゴシック" pitchFamily="4" charset="-128"/>
              </a:rPr>
              <a:t> a child’s life? As this slide indicates you </a:t>
            </a:r>
            <a:r>
              <a:rPr lang="en-US" dirty="0">
                <a:latin typeface="Times New Roman" pitchFamily="4" charset="0"/>
                <a:ea typeface="ＭＳ Ｐゴシック" pitchFamily="4" charset="-128"/>
                <a:cs typeface="ＭＳ Ｐゴシック" pitchFamily="4" charset="-128"/>
              </a:rPr>
              <a:t>are uniquely positioned to make a profound impact in many ways. </a:t>
            </a:r>
            <a:endParaRPr lang="en-US" altLang="en-US" dirty="0">
              <a:latin typeface="Times New Roman" pitchFamily="-101" charset="0"/>
              <a:ea typeface="ＭＳ Ｐゴシック" pitchFamily="-101" charset="-128"/>
            </a:endParaRPr>
          </a:p>
          <a:p>
            <a:r>
              <a:rPr lang="en-US" altLang="en-US" dirty="0">
                <a:latin typeface="Times New Roman" pitchFamily="-101" charset="0"/>
                <a:ea typeface="ＭＳ Ｐゴシック" pitchFamily="-101" charset="-128"/>
              </a:rPr>
              <a:t> </a:t>
            </a:r>
          </a:p>
          <a:p>
            <a:r>
              <a:rPr lang="en-US" altLang="en-US" dirty="0">
                <a:latin typeface="Times New Roman" pitchFamily="-101" charset="0"/>
                <a:ea typeface="ＭＳ Ｐゴシック" pitchFamily="-101" charset="-128"/>
              </a:rPr>
              <a:t>First, It is clear that you hold a unique trust by families, public and policy makers.  Doctors who take care of children are repeatedly cited as society’s most trusted messengers. This allows you to be uniquely effective in supporting parents and cultivating relationships around early childhood systems that enhance Early Brain and Child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itchFamily="4" charset="0"/>
              <a:ea typeface="ＭＳ Ｐゴシック" pitchFamily="4" charset="-128"/>
              <a:cs typeface="ＭＳ Ｐゴシック" pitchFamily="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4" charset="0"/>
                <a:ea typeface="ＭＳ Ｐゴシック" pitchFamily="4" charset="-128"/>
                <a:cs typeface="ＭＳ Ｐゴシック" pitchFamily="4" charset="-128"/>
              </a:rPr>
              <a:t>From Capitol Hill to state capitols to local policy makers- you are heard in a unique way and bring a specific credibility. This is confirmed by polls, by historic impact and by individual experiences and feedback from the public.  </a:t>
            </a:r>
          </a:p>
          <a:p>
            <a:endParaRPr lang="en-US" altLang="en-US" dirty="0">
              <a:latin typeface="Times New Roman" pitchFamily="-101" charset="0"/>
              <a:ea typeface="ＭＳ Ｐゴシック" pitchFamily="-101" charset="-128"/>
            </a:endParaRPr>
          </a:p>
        </p:txBody>
      </p:sp>
    </p:spTree>
    <p:extLst>
      <p:ext uri="{BB962C8B-B14F-4D97-AF65-F5344CB8AC3E}">
        <p14:creationId xmlns:p14="http://schemas.microsoft.com/office/powerpoint/2010/main" val="3737870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lots of things you can do to engage in public health activities.</a:t>
            </a:r>
          </a:p>
          <a:p>
            <a:endParaRPr lang="en-US" dirty="0"/>
          </a:p>
          <a:p>
            <a:pPr marL="174982" indent="-174982">
              <a:buFont typeface="Arial" charset="0"/>
              <a:buChar char="•"/>
            </a:pPr>
            <a:r>
              <a:rPr lang="en-US" dirty="0"/>
              <a:t>When</a:t>
            </a:r>
            <a:r>
              <a:rPr lang="en-US" baseline="0" dirty="0"/>
              <a:t> thinking about reporting requirements, note which </a:t>
            </a:r>
            <a:r>
              <a:rPr lang="en-US" dirty="0"/>
              <a:t>communicable diseases are required to report.</a:t>
            </a:r>
          </a:p>
          <a:p>
            <a:pPr marL="174982" indent="-174982">
              <a:buFont typeface="Arial" charset="0"/>
              <a:buChar char="•"/>
            </a:pPr>
            <a:r>
              <a:rPr lang="en-US" dirty="0"/>
              <a:t>Public health resources include home visiting, WIC, lead environmental assessments, etc. </a:t>
            </a:r>
          </a:p>
          <a:p>
            <a:pPr marL="174982" indent="-174982">
              <a:buFont typeface="Arial" charset="0"/>
              <a:buChar char="•"/>
            </a:pPr>
            <a:r>
              <a:rPr lang="en-US" dirty="0"/>
              <a:t>There are specific types of public health data that may be relevant to you including newborn screening, lead, flu surveillance, other reportable diseases</a:t>
            </a:r>
          </a:p>
          <a:p>
            <a:pPr marL="174982" indent="-174982">
              <a:buFont typeface="Arial" charset="0"/>
              <a:buChar char="•"/>
            </a:pPr>
            <a:r>
              <a:rPr lang="en-US" dirty="0"/>
              <a:t>Collaborate</a:t>
            </a:r>
            <a:r>
              <a:rPr lang="en-US" baseline="0" dirty="0"/>
              <a:t> for child care, immunizations, nutrition, and communicable disease.</a:t>
            </a:r>
          </a:p>
          <a:p>
            <a:pPr marL="174982" indent="-174982">
              <a:buFont typeface="Arial" charset="0"/>
              <a:buChar char="•"/>
            </a:pPr>
            <a:r>
              <a:rPr lang="en-US" baseline="0" dirty="0"/>
              <a:t>Organizations like Head Start, MIECHV, and early intervention look to pediatricians and public health professionals to serve as advisors and support their mission in improving outcomes for young children and their families. </a:t>
            </a:r>
          </a:p>
          <a:p>
            <a:pPr marL="174982" indent="-174982">
              <a:buFont typeface="Arial" charset="0"/>
              <a:buChar char="•"/>
            </a:pPr>
            <a:r>
              <a:rPr lang="en-US" baseline="0" dirty="0"/>
              <a:t>Looking to the bigger picture, thinking beyond the office walls is important and doable. Advocating for education, environmental, and family services that improve the overall health and wellness of children and families is a critical piece of the work.</a:t>
            </a:r>
          </a:p>
          <a:p>
            <a:pPr marL="174982" indent="-174982">
              <a:buFont typeface="Arial" charset="0"/>
              <a:buChar char="•"/>
            </a:pPr>
            <a:r>
              <a:rPr lang="en-US" baseline="0" dirty="0"/>
              <a:t>Finally, helping others in the community learn about public health and population health, the strategies you use, and the ways to assess, assure, and promote policy.</a:t>
            </a:r>
            <a:endParaRPr lang="en-US" dirty="0"/>
          </a:p>
        </p:txBody>
      </p:sp>
      <p:sp>
        <p:nvSpPr>
          <p:cNvPr id="4" name="Slide Number Placeholder 3"/>
          <p:cNvSpPr>
            <a:spLocks noGrp="1"/>
          </p:cNvSpPr>
          <p:nvPr>
            <p:ph type="sldNum" sz="quarter" idx="10"/>
          </p:nvPr>
        </p:nvSpPr>
        <p:spPr/>
        <p:txBody>
          <a:bodyPr/>
          <a:lstStyle/>
          <a:p>
            <a:fld id="{70A8AE79-7150-4E1F-88D3-38D016819E26}" type="slidenum">
              <a:rPr lang="en-US" smtClean="0"/>
              <a:pPr/>
              <a:t>19</a:t>
            </a:fld>
            <a:endParaRPr lang="en-US"/>
          </a:p>
        </p:txBody>
      </p:sp>
    </p:spTree>
    <p:extLst>
      <p:ext uri="{BB962C8B-B14F-4D97-AF65-F5344CB8AC3E}">
        <p14:creationId xmlns:p14="http://schemas.microsoft.com/office/powerpoint/2010/main" val="1959752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talked through brain development and the many</a:t>
            </a:r>
            <a:r>
              <a:rPr lang="en-US" baseline="0" dirty="0"/>
              <a:t> factors that promote optimal development for young children in modules 1 through 3, then we’ve discussed how to engage families and use a two-generation approach to services. Now let’s explore what determines a child’s health from a public health perspective and how we, as professionals, can work together to ensure the best outcomes for young children and their families.</a:t>
            </a:r>
            <a:endParaRPr lang="en-US" dirty="0"/>
          </a:p>
        </p:txBody>
      </p:sp>
      <p:sp>
        <p:nvSpPr>
          <p:cNvPr id="4" name="Slide Number Placeholder 3"/>
          <p:cNvSpPr>
            <a:spLocks noGrp="1"/>
          </p:cNvSpPr>
          <p:nvPr>
            <p:ph type="sldNum" sz="quarter" idx="10"/>
          </p:nvPr>
        </p:nvSpPr>
        <p:spPr/>
        <p:txBody>
          <a:bodyPr/>
          <a:lstStyle/>
          <a:p>
            <a:fld id="{70A8AE79-7150-4E1F-88D3-38D016819E26}" type="slidenum">
              <a:rPr lang="en-US" smtClean="0"/>
              <a:pPr/>
              <a:t>2</a:t>
            </a:fld>
            <a:endParaRPr lang="en-US"/>
          </a:p>
        </p:txBody>
      </p:sp>
    </p:spTree>
    <p:extLst>
      <p:ext uri="{BB962C8B-B14F-4D97-AF65-F5344CB8AC3E}">
        <p14:creationId xmlns:p14="http://schemas.microsoft.com/office/powerpoint/2010/main" val="624624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a:t>
            </a:r>
            <a:r>
              <a:rPr lang="en-US" i="1" baseline="0" dirty="0"/>
              <a:t> to the trainer: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Download and </a:t>
            </a:r>
            <a:r>
              <a:rPr lang="en-US" i="0" dirty="0"/>
              <a:t>share the following scenario</a:t>
            </a:r>
            <a:r>
              <a:rPr lang="en-US" i="0" baseline="0" dirty="0"/>
              <a:t> from Gerri Mattson, MD, MSPH, FAAP, </a:t>
            </a:r>
            <a:r>
              <a:rPr lang="en-US" sz="1200" i="0" dirty="0">
                <a:solidFill>
                  <a:schemeClr val="accent6">
                    <a:lumMod val="75000"/>
                  </a:schemeClr>
                </a:solidFill>
              </a:rPr>
              <a:t>AAP Prevention and Public Health Special Interest Group, co-chair (2018).  </a:t>
            </a:r>
            <a:r>
              <a:rPr lang="en-US" i="0" baseline="0" dirty="0"/>
              <a:t>Quoted is Lillianne Lewis, MD, MPH, FAAP, </a:t>
            </a:r>
            <a:r>
              <a:rPr lang="en-US" sz="1200" i="0" dirty="0">
                <a:solidFill>
                  <a:schemeClr val="accent6">
                    <a:lumMod val="75000"/>
                  </a:schemeClr>
                </a:solidFill>
              </a:rPr>
              <a:t>AAP Prevention and Public Health Special Interest Group, co-chair (2018), </a:t>
            </a:r>
            <a:r>
              <a:rPr lang="en-US" i="0" baseline="0" dirty="0"/>
              <a:t>a public health pediatrician with the child health clinic at Wake County Health and Human Services in Raleigh, NC. </a:t>
            </a:r>
          </a:p>
          <a:p>
            <a:r>
              <a:rPr lang="en-US" i="1" baseline="0" dirty="0"/>
              <a:t>Available at https://www.aap.org/en-us/aap-voices/Pages/Pediatricians-and-Public-Health.aspx </a:t>
            </a:r>
          </a:p>
          <a:p>
            <a:endParaRPr lang="en-US" i="1" baseline="0" dirty="0"/>
          </a:p>
        </p:txBody>
      </p:sp>
      <p:sp>
        <p:nvSpPr>
          <p:cNvPr id="4" name="Slide Number Placeholder 3"/>
          <p:cNvSpPr>
            <a:spLocks noGrp="1"/>
          </p:cNvSpPr>
          <p:nvPr>
            <p:ph type="sldNum" sz="quarter" idx="10"/>
          </p:nvPr>
        </p:nvSpPr>
        <p:spPr/>
        <p:txBody>
          <a:bodyPr/>
          <a:lstStyle/>
          <a:p>
            <a:fld id="{70A8AE79-7150-4E1F-88D3-38D016819E26}" type="slidenum">
              <a:rPr lang="en-US" smtClean="0"/>
              <a:pPr/>
              <a:t>20</a:t>
            </a:fld>
            <a:endParaRPr lang="en-US"/>
          </a:p>
        </p:txBody>
      </p:sp>
    </p:spTree>
    <p:extLst>
      <p:ext uri="{BB962C8B-B14F-4D97-AF65-F5344CB8AC3E}">
        <p14:creationId xmlns:p14="http://schemas.microsoft.com/office/powerpoint/2010/main" val="1102038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pediatric community has a long and distinguished history of partnering with public health at the community level to support healthy child development.  This slide and the next provide some examples. </a:t>
            </a:r>
          </a:p>
          <a:p>
            <a:endParaRPr lang="en-US" dirty="0"/>
          </a:p>
          <a:p>
            <a:r>
              <a:rPr lang="en-US" dirty="0"/>
              <a:t>Newborn screening includes screening for</a:t>
            </a:r>
            <a:r>
              <a:rPr lang="en-US" baseline="0" dirty="0"/>
              <a:t> metabolic conditions, hearing, and critical congenital heart defects.</a:t>
            </a:r>
          </a:p>
          <a:p>
            <a:endParaRPr lang="en-US" baseline="0" dirty="0"/>
          </a:p>
          <a:p>
            <a:pPr defTabSz="933237">
              <a:defRPr/>
            </a:pPr>
            <a:r>
              <a:rPr lang="en-US" baseline="0" dirty="0"/>
              <a:t>Source: </a:t>
            </a:r>
            <a:r>
              <a:rPr lang="en-US" i="1" baseline="0" dirty="0"/>
              <a:t>Source: </a:t>
            </a:r>
            <a:r>
              <a:rPr lang="en-US" i="1" baseline="0" dirty="0" err="1"/>
              <a:t>Kuo</a:t>
            </a:r>
            <a:r>
              <a:rPr lang="en-US" i="1" baseline="0" dirty="0"/>
              <a:t>, A., Thomas, P., Chilton, L., and </a:t>
            </a:r>
            <a:r>
              <a:rPr lang="en-US" i="1" baseline="0" dirty="0" err="1"/>
              <a:t>Mascola</a:t>
            </a:r>
            <a:r>
              <a:rPr lang="en-US" i="1" baseline="0" dirty="0"/>
              <a:t>, L. (2018). Pediatricians and Public Health: Optimizing  the Health and Well-Being of the Nation’s Children. Pediatrics. </a:t>
            </a:r>
            <a:r>
              <a:rPr lang="en-US" i="1" baseline="0" dirty="0" err="1"/>
              <a:t>Retreived</a:t>
            </a:r>
            <a:r>
              <a:rPr lang="en-US" i="1" baseline="0" dirty="0"/>
              <a:t> from: http://</a:t>
            </a:r>
            <a:r>
              <a:rPr lang="en-US" i="1" baseline="0" dirty="0" err="1"/>
              <a:t>pediatrics.aappublications.org</a:t>
            </a:r>
            <a:r>
              <a:rPr lang="en-US" i="1" baseline="0" dirty="0"/>
              <a:t>/content/early/2018/01/18/peds.2017-3848 </a:t>
            </a:r>
            <a:endParaRPr lang="en-US" i="1"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70A8AE79-7150-4E1F-88D3-38D016819E26}" type="slidenum">
              <a:rPr lang="en-US" smtClean="0"/>
              <a:pPr/>
              <a:t>21</a:t>
            </a:fld>
            <a:endParaRPr lang="en-US"/>
          </a:p>
        </p:txBody>
      </p:sp>
    </p:spTree>
    <p:extLst>
      <p:ext uri="{BB962C8B-B14F-4D97-AF65-F5344CB8AC3E}">
        <p14:creationId xmlns:p14="http://schemas.microsoft.com/office/powerpoint/2010/main" val="26259476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Remember that these are examples </a:t>
            </a:r>
            <a:r>
              <a:rPr lang="mr-IN" baseline="0" dirty="0"/>
              <a:t>–</a:t>
            </a:r>
            <a:r>
              <a:rPr lang="en-US" baseline="0" dirty="0"/>
              <a:t> there are other opportunities that are not included.</a:t>
            </a:r>
          </a:p>
          <a:p>
            <a:endParaRPr lang="en-US" baseline="0" dirty="0"/>
          </a:p>
          <a:p>
            <a:pPr defTabSz="933237">
              <a:defRPr/>
            </a:pPr>
            <a:r>
              <a:rPr lang="en-US" baseline="0" dirty="0"/>
              <a:t>Source: </a:t>
            </a:r>
            <a:r>
              <a:rPr lang="en-US" i="1" baseline="0" dirty="0"/>
              <a:t>Source: </a:t>
            </a:r>
            <a:r>
              <a:rPr lang="en-US" i="1" baseline="0" dirty="0" err="1"/>
              <a:t>Kuo</a:t>
            </a:r>
            <a:r>
              <a:rPr lang="en-US" i="1" baseline="0" dirty="0"/>
              <a:t>, A., Thomas, P., Chilton, L., and </a:t>
            </a:r>
            <a:r>
              <a:rPr lang="en-US" i="1" baseline="0" dirty="0" err="1"/>
              <a:t>Mascola</a:t>
            </a:r>
            <a:r>
              <a:rPr lang="en-US" i="1" baseline="0" dirty="0"/>
              <a:t>, L. (2018). Pediatricians and Public Health: Optimizing  the Health and Well-Being of the Nation’s Children. Pediatrics. </a:t>
            </a:r>
            <a:r>
              <a:rPr lang="en-US" i="1" baseline="0" dirty="0" err="1"/>
              <a:t>Retreived</a:t>
            </a:r>
            <a:r>
              <a:rPr lang="en-US" i="1" baseline="0" dirty="0"/>
              <a:t> from: http://</a:t>
            </a:r>
            <a:r>
              <a:rPr lang="en-US" i="1" baseline="0" dirty="0" err="1"/>
              <a:t>pediatrics.aappublications.org</a:t>
            </a:r>
            <a:r>
              <a:rPr lang="en-US" i="1" baseline="0" dirty="0"/>
              <a:t>/content/early/2018/01/18/peds.2017-3848 </a:t>
            </a:r>
            <a:endParaRPr lang="en-US" i="1"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70A8AE79-7150-4E1F-88D3-38D016819E26}" type="slidenum">
              <a:rPr lang="en-US" smtClean="0"/>
              <a:pPr/>
              <a:t>22</a:t>
            </a:fld>
            <a:endParaRPr lang="en-US"/>
          </a:p>
        </p:txBody>
      </p:sp>
    </p:spTree>
    <p:extLst>
      <p:ext uri="{BB962C8B-B14F-4D97-AF65-F5344CB8AC3E}">
        <p14:creationId xmlns:p14="http://schemas.microsoft.com/office/powerpoint/2010/main" val="18455911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aseline="0" dirty="0"/>
              <a:t>And there are now even more threats that require these kinds of collaborations if we are going to successfully address them.  This slide and the next slide list some of the issues that families face and that need collaboration to successfully address.</a:t>
            </a:r>
          </a:p>
          <a:p>
            <a:pPr defTabSz="933237">
              <a:defRPr/>
            </a:pPr>
            <a:endParaRPr lang="en-US" baseline="0" dirty="0"/>
          </a:p>
          <a:p>
            <a:pPr defTabSz="933237">
              <a:defRPr/>
            </a:pPr>
            <a:r>
              <a:rPr lang="en-US" baseline="0" dirty="0"/>
              <a:t>Once again, these are examples </a:t>
            </a:r>
            <a:r>
              <a:rPr lang="mr-IN" baseline="0" dirty="0"/>
              <a:t>–</a:t>
            </a:r>
            <a:r>
              <a:rPr lang="en-US" baseline="0" dirty="0"/>
              <a:t> there are other threats (or opportunities) that are not included.</a:t>
            </a:r>
          </a:p>
          <a:p>
            <a:endParaRPr lang="en-US" dirty="0"/>
          </a:p>
        </p:txBody>
      </p:sp>
      <p:sp>
        <p:nvSpPr>
          <p:cNvPr id="4" name="Slide Number Placeholder 3"/>
          <p:cNvSpPr>
            <a:spLocks noGrp="1"/>
          </p:cNvSpPr>
          <p:nvPr>
            <p:ph type="sldNum" sz="quarter" idx="10"/>
          </p:nvPr>
        </p:nvSpPr>
        <p:spPr/>
        <p:txBody>
          <a:bodyPr/>
          <a:lstStyle/>
          <a:p>
            <a:fld id="{70A8AE79-7150-4E1F-88D3-38D016819E26}" type="slidenum">
              <a:rPr lang="en-US" smtClean="0"/>
              <a:pPr/>
              <a:t>23</a:t>
            </a:fld>
            <a:endParaRPr lang="en-US"/>
          </a:p>
        </p:txBody>
      </p:sp>
    </p:spTree>
    <p:extLst>
      <p:ext uri="{BB962C8B-B14F-4D97-AF65-F5344CB8AC3E}">
        <p14:creationId xmlns:p14="http://schemas.microsoft.com/office/powerpoint/2010/main" val="35199700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think about health care access,</a:t>
            </a:r>
            <a:r>
              <a:rPr lang="en-US" baseline="0" dirty="0"/>
              <a:t> don’t forget the supports of infant and early childhood mental health professionals.</a:t>
            </a:r>
            <a:endParaRPr lang="en-US" dirty="0"/>
          </a:p>
        </p:txBody>
      </p:sp>
      <p:sp>
        <p:nvSpPr>
          <p:cNvPr id="4" name="Slide Number Placeholder 3"/>
          <p:cNvSpPr>
            <a:spLocks noGrp="1"/>
          </p:cNvSpPr>
          <p:nvPr>
            <p:ph type="sldNum" sz="quarter" idx="10"/>
          </p:nvPr>
        </p:nvSpPr>
        <p:spPr/>
        <p:txBody>
          <a:bodyPr/>
          <a:lstStyle/>
          <a:p>
            <a:fld id="{70A8AE79-7150-4E1F-88D3-38D016819E26}" type="slidenum">
              <a:rPr lang="en-US" smtClean="0"/>
              <a:pPr/>
              <a:t>24</a:t>
            </a:fld>
            <a:endParaRPr lang="en-US"/>
          </a:p>
        </p:txBody>
      </p:sp>
    </p:spTree>
    <p:extLst>
      <p:ext uri="{BB962C8B-B14F-4D97-AF65-F5344CB8AC3E}">
        <p14:creationId xmlns:p14="http://schemas.microsoft.com/office/powerpoint/2010/main" val="974487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Slide Image Placeholder 1"/>
          <p:cNvSpPr>
            <a:spLocks noGrp="1" noRot="1" noChangeAspect="1" noTextEdit="1"/>
          </p:cNvSpPr>
          <p:nvPr>
            <p:ph type="sldImg"/>
          </p:nvPr>
        </p:nvSpPr>
        <p:spPr bwMode="auto">
          <a:noFill/>
          <a:ln>
            <a:solidFill>
              <a:srgbClr val="000000"/>
            </a:solidFill>
            <a:miter lim="800000"/>
            <a:headEnd/>
            <a:tailEnd/>
          </a:ln>
        </p:spPr>
      </p:sp>
      <p:sp>
        <p:nvSpPr>
          <p:cNvPr id="2406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200" dirty="0">
                <a:solidFill>
                  <a:schemeClr val="tx1"/>
                </a:solidFill>
                <a:latin typeface="+mn-lt"/>
              </a:rPr>
              <a:t>How can you improve a child’s life?</a:t>
            </a:r>
          </a:p>
          <a:p>
            <a:pPr>
              <a:spcBef>
                <a:spcPct val="0"/>
              </a:spcBef>
            </a:pPr>
            <a:r>
              <a:rPr lang="en-US" sz="1200" dirty="0">
                <a:solidFill>
                  <a:schemeClr val="tx1"/>
                </a:solidFill>
                <a:latin typeface="+mn-lt"/>
              </a:rPr>
              <a:t>Be an advocate</a:t>
            </a:r>
          </a:p>
          <a:p>
            <a:pPr>
              <a:spcBef>
                <a:spcPct val="0"/>
              </a:spcBef>
            </a:pPr>
            <a:r>
              <a:rPr lang="en-US" sz="1200" dirty="0">
                <a:solidFill>
                  <a:schemeClr val="tx1"/>
                </a:solidFill>
                <a:latin typeface="+mn-lt"/>
              </a:rPr>
              <a:t>Advocacy means speaking out on your patient’s behalf. It assumes that there is a problem that needs to be changed  and a way to effect change. At its core, advocacy is about speaking out on behalf of children’s health and well-being, whether it is for one child or for systematic solutions that benefit many children.</a:t>
            </a:r>
          </a:p>
          <a:p>
            <a:pPr>
              <a:spcBef>
                <a:spcPct val="0"/>
              </a:spcBef>
            </a:pPr>
            <a:endParaRPr lang="en-US" sz="1200" dirty="0">
              <a:solidFill>
                <a:schemeClr val="tx1"/>
              </a:solidFill>
              <a:latin typeface="+mn-lt"/>
            </a:endParaRPr>
          </a:p>
          <a:p>
            <a:pPr>
              <a:spcBef>
                <a:spcPct val="0"/>
              </a:spcBef>
            </a:pPr>
            <a:r>
              <a:rPr lang="en-US" sz="1200" dirty="0">
                <a:solidFill>
                  <a:schemeClr val="tx1"/>
                </a:solidFill>
                <a:latin typeface="+mn-lt"/>
              </a:rPr>
              <a:t>Advocacy uses the same skills you use when working with patients, hospital administrators or insurance companies.  By working together more can be accomplished than when working alone.</a:t>
            </a:r>
          </a:p>
          <a:p>
            <a:pPr>
              <a:spcBef>
                <a:spcPct val="0"/>
              </a:spcBef>
            </a:pPr>
            <a:endParaRPr lang="en-US" sz="1200" dirty="0">
              <a:solidFill>
                <a:schemeClr val="tx1"/>
              </a:solidFill>
              <a:latin typeface="+mn-lt"/>
            </a:endParaRPr>
          </a:p>
          <a:p>
            <a:pPr>
              <a:spcBef>
                <a:spcPct val="0"/>
              </a:spcBef>
            </a:pPr>
            <a:r>
              <a:rPr lang="en-US" sz="1200" dirty="0">
                <a:solidFill>
                  <a:schemeClr val="tx1"/>
                </a:solidFill>
                <a:latin typeface="+mn-lt"/>
              </a:rPr>
              <a:t>Remember being a decision-maker does not automatically make someone an expert in children’s health. Decision-makers need to hear from people, including you, in order to learn about how the decisions they make affect children’s health.</a:t>
            </a:r>
          </a:p>
          <a:p>
            <a:pPr>
              <a:spcBef>
                <a:spcPct val="0"/>
              </a:spcBef>
            </a:pPr>
            <a:r>
              <a:rPr lang="en-US" sz="1200" dirty="0">
                <a:solidFill>
                  <a:schemeClr val="tx1"/>
                </a:solidFill>
                <a:latin typeface="+mn-lt"/>
              </a:rPr>
              <a:t>By telling your story and sharing your experiences  you  can help decision-makers put a human face on an issue.</a:t>
            </a:r>
          </a:p>
          <a:p>
            <a:pPr>
              <a:spcBef>
                <a:spcPct val="0"/>
              </a:spcBef>
            </a:pPr>
            <a:endParaRPr lang="en-US" sz="1200" dirty="0">
              <a:solidFill>
                <a:schemeClr val="tx1"/>
              </a:solidFill>
              <a:latin typeface="+mn-lt"/>
            </a:endParaRPr>
          </a:p>
          <a:p>
            <a:pPr>
              <a:spcBef>
                <a:spcPct val="0"/>
              </a:spcBef>
            </a:pPr>
            <a:r>
              <a:rPr lang="en-US" sz="1200" dirty="0">
                <a:solidFill>
                  <a:schemeClr val="tx1"/>
                </a:solidFill>
                <a:latin typeface="+mn-lt"/>
                <a:ea typeface="ＭＳ Ｐゴシック" pitchFamily="-101" charset="-128"/>
                <a:cs typeface="ＭＳ Ｐゴシック" pitchFamily="-101" charset="-128"/>
              </a:rPr>
              <a:t>Share AAP’s advocacy guide: https://</a:t>
            </a:r>
            <a:r>
              <a:rPr lang="en-US" sz="1200" dirty="0" err="1">
                <a:solidFill>
                  <a:schemeClr val="tx1"/>
                </a:solidFill>
                <a:latin typeface="+mn-lt"/>
                <a:ea typeface="ＭＳ Ｐゴシック" pitchFamily="-101" charset="-128"/>
                <a:cs typeface="ＭＳ Ｐゴシック" pitchFamily="-101" charset="-128"/>
              </a:rPr>
              <a:t>www.aap.org</a:t>
            </a:r>
            <a:r>
              <a:rPr lang="en-US" sz="1200" dirty="0">
                <a:solidFill>
                  <a:schemeClr val="tx1"/>
                </a:solidFill>
                <a:latin typeface="+mn-lt"/>
                <a:ea typeface="ＭＳ Ｐゴシック" pitchFamily="-101" charset="-128"/>
                <a:cs typeface="ＭＳ Ｐゴシック" pitchFamily="-101" charset="-128"/>
              </a:rPr>
              <a:t>/</a:t>
            </a:r>
            <a:r>
              <a:rPr lang="en-US" sz="1200" dirty="0" err="1">
                <a:solidFill>
                  <a:schemeClr val="tx1"/>
                </a:solidFill>
                <a:latin typeface="+mn-lt"/>
                <a:ea typeface="ＭＳ Ｐゴシック" pitchFamily="-101" charset="-128"/>
                <a:cs typeface="ＭＳ Ｐゴシック" pitchFamily="-101" charset="-128"/>
              </a:rPr>
              <a:t>en</a:t>
            </a:r>
            <a:r>
              <a:rPr lang="en-US" sz="1200" dirty="0">
                <a:solidFill>
                  <a:schemeClr val="tx1"/>
                </a:solidFill>
                <a:latin typeface="+mn-lt"/>
                <a:ea typeface="ＭＳ Ｐゴシック" pitchFamily="-101" charset="-128"/>
                <a:cs typeface="ＭＳ Ｐゴシック" pitchFamily="-101" charset="-128"/>
              </a:rPr>
              <a:t>-us/advocacy-and-policy/state-advocacy/Documents/</a:t>
            </a:r>
            <a:r>
              <a:rPr lang="en-US" sz="1200" dirty="0" err="1">
                <a:solidFill>
                  <a:schemeClr val="tx1"/>
                </a:solidFill>
                <a:latin typeface="+mn-lt"/>
                <a:ea typeface="ＭＳ Ｐゴシック" pitchFamily="-101" charset="-128"/>
                <a:cs typeface="ＭＳ Ｐゴシック" pitchFamily="-101" charset="-128"/>
              </a:rPr>
              <a:t>AdvocacyGuide.pdf</a:t>
            </a:r>
            <a:r>
              <a:rPr lang="en-US" sz="1200" dirty="0">
                <a:solidFill>
                  <a:schemeClr val="tx1"/>
                </a:solidFill>
                <a:latin typeface="+mn-lt"/>
                <a:ea typeface="ＭＳ Ｐゴシック" pitchFamily="-101" charset="-128"/>
                <a:cs typeface="ＭＳ Ｐゴシック" pitchFamily="-101" charset="-128"/>
              </a:rPr>
              <a:t> </a:t>
            </a:r>
            <a:br>
              <a:rPr lang="en-US" dirty="0">
                <a:solidFill>
                  <a:srgbClr val="92D050"/>
                </a:solidFill>
                <a:ea typeface="ＭＳ Ｐゴシック" pitchFamily="-101" charset="-128"/>
                <a:cs typeface="ＭＳ Ｐゴシック" pitchFamily="-101" charset="-128"/>
              </a:rPr>
            </a:br>
            <a:br>
              <a:rPr lang="en-US" dirty="0">
                <a:ea typeface="ＭＳ Ｐゴシック" pitchFamily="-101" charset="-128"/>
                <a:cs typeface="ＭＳ Ｐゴシック" pitchFamily="-101" charset="-128"/>
              </a:rPr>
            </a:br>
            <a:endParaRPr lang="en-US" dirty="0"/>
          </a:p>
        </p:txBody>
      </p:sp>
      <p:sp>
        <p:nvSpPr>
          <p:cNvPr id="2406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59CA3D-69E6-4A0A-B390-4827AF4B4341}" type="slidenum">
              <a:rPr lang="en-US"/>
              <a:pPr fontAlgn="base">
                <a:spcBef>
                  <a:spcPct val="0"/>
                </a:spcBef>
                <a:spcAft>
                  <a:spcPct val="0"/>
                </a:spcAft>
              </a:pPr>
              <a:t>25</a:t>
            </a:fld>
            <a:endParaRPr lang="en-US"/>
          </a:p>
        </p:txBody>
      </p:sp>
    </p:spTree>
    <p:extLst>
      <p:ext uri="{BB962C8B-B14F-4D97-AF65-F5344CB8AC3E}">
        <p14:creationId xmlns:p14="http://schemas.microsoft.com/office/powerpoint/2010/main" val="1690192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Slide Image Placeholder 1"/>
          <p:cNvSpPr>
            <a:spLocks noGrp="1" noRot="1" noChangeAspect="1" noTextEdit="1"/>
          </p:cNvSpPr>
          <p:nvPr>
            <p:ph type="sldImg"/>
          </p:nvPr>
        </p:nvSpPr>
        <p:spPr bwMode="auto">
          <a:noFill/>
          <a:ln>
            <a:solidFill>
              <a:srgbClr val="000000"/>
            </a:solidFill>
            <a:miter lim="800000"/>
            <a:headEnd/>
            <a:tailEnd/>
          </a:ln>
        </p:spPr>
      </p:sp>
      <p:sp>
        <p:nvSpPr>
          <p:cNvPr id="2406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200" dirty="0">
                <a:solidFill>
                  <a:schemeClr val="tx1"/>
                </a:solidFill>
                <a:latin typeface="+mn-lt"/>
                <a:ea typeface="ＭＳ Ｐゴシック" pitchFamily="-101" charset="-128"/>
                <a:cs typeface="ＭＳ Ｐゴシック" pitchFamily="-101" charset="-128"/>
              </a:rPr>
              <a:t>Share your stories, think back about what lead you to be a pediatrician, often it stems from wanting to make a difference In the lives of children.</a:t>
            </a:r>
          </a:p>
          <a:p>
            <a:pPr>
              <a:spcBef>
                <a:spcPct val="0"/>
              </a:spcBef>
            </a:pPr>
            <a:r>
              <a:rPr lang="en-US" sz="1200" dirty="0">
                <a:solidFill>
                  <a:schemeClr val="tx1"/>
                </a:solidFill>
                <a:latin typeface="+mn-lt"/>
                <a:ea typeface="ＭＳ Ｐゴシック" pitchFamily="-101" charset="-128"/>
                <a:cs typeface="ＭＳ Ｐゴシック" pitchFamily="-101" charset="-128"/>
              </a:rPr>
              <a:t>The children that you have made a difference to, sharing your stories, is the heart of advocacy. </a:t>
            </a:r>
          </a:p>
          <a:p>
            <a:pPr>
              <a:spcBef>
                <a:spcPct val="0"/>
              </a:spcBef>
            </a:pPr>
            <a:r>
              <a:rPr lang="en-US" sz="1200" dirty="0">
                <a:solidFill>
                  <a:schemeClr val="tx1"/>
                </a:solidFill>
                <a:latin typeface="+mn-lt"/>
                <a:ea typeface="ＭＳ Ｐゴシック" pitchFamily="-101" charset="-128"/>
                <a:cs typeface="ＭＳ Ｐゴシック" pitchFamily="-101" charset="-128"/>
              </a:rPr>
              <a:t>For example, as pediatrician you don’t want to see:</a:t>
            </a:r>
          </a:p>
          <a:p>
            <a:pPr marL="171450" indent="-171450">
              <a:spcBef>
                <a:spcPct val="0"/>
              </a:spcBef>
              <a:buFont typeface="Arial" panose="020B0604020202020204" pitchFamily="34" charset="0"/>
              <a:buChar char="•"/>
            </a:pPr>
            <a:r>
              <a:rPr lang="en-US" sz="1200" dirty="0">
                <a:solidFill>
                  <a:schemeClr val="tx1"/>
                </a:solidFill>
                <a:latin typeface="+mn-lt"/>
                <a:ea typeface="ＭＳ Ｐゴシック" pitchFamily="-101" charset="-128"/>
                <a:cs typeface="ＭＳ Ｐゴシック" pitchFamily="-101" charset="-128"/>
              </a:rPr>
              <a:t> another child with a brain injury because of not being in car seat</a:t>
            </a:r>
          </a:p>
          <a:p>
            <a:pPr marL="171450" indent="-171450">
              <a:spcBef>
                <a:spcPct val="0"/>
              </a:spcBef>
              <a:buFont typeface="Arial" panose="020B0604020202020204" pitchFamily="34" charset="0"/>
              <a:buChar char="•"/>
            </a:pPr>
            <a:r>
              <a:rPr lang="en-US" sz="1200" dirty="0">
                <a:solidFill>
                  <a:schemeClr val="tx1"/>
                </a:solidFill>
                <a:latin typeface="+mn-lt"/>
                <a:ea typeface="ＭＳ Ｐゴシック" pitchFamily="-101" charset="-128"/>
                <a:cs typeface="ＭＳ Ｐゴシック" pitchFamily="-101" charset="-128"/>
              </a:rPr>
              <a:t> a child missing immunizations because of lack of insurance</a:t>
            </a:r>
          </a:p>
          <a:p>
            <a:pPr marL="171450" indent="-171450">
              <a:spcBef>
                <a:spcPct val="0"/>
              </a:spcBef>
              <a:buFont typeface="Arial" panose="020B0604020202020204" pitchFamily="34" charset="0"/>
              <a:buChar char="•"/>
            </a:pPr>
            <a:r>
              <a:rPr lang="en-US" sz="1200" dirty="0">
                <a:solidFill>
                  <a:schemeClr val="tx1"/>
                </a:solidFill>
                <a:latin typeface="+mn-lt"/>
                <a:ea typeface="ＭＳ Ｐゴシック" pitchFamily="-101" charset="-128"/>
                <a:cs typeface="ＭＳ Ｐゴシック" pitchFamily="-101" charset="-128"/>
              </a:rPr>
              <a:t> a child being behind academically before they even walk in the door to kindergarten because early interventions or having quality early child care were not available</a:t>
            </a:r>
          </a:p>
          <a:p>
            <a:pPr>
              <a:spcBef>
                <a:spcPct val="0"/>
              </a:spcBef>
            </a:pPr>
            <a:r>
              <a:rPr lang="en-US" sz="1200" dirty="0">
                <a:solidFill>
                  <a:schemeClr val="tx1"/>
                </a:solidFill>
                <a:latin typeface="+mn-lt"/>
                <a:ea typeface="ＭＳ Ｐゴシック" pitchFamily="-101" charset="-128"/>
                <a:cs typeface="ＭＳ Ｐゴシック" pitchFamily="-101" charset="-128"/>
              </a:rPr>
              <a:t>These stories give you power and influence to drive change.</a:t>
            </a:r>
          </a:p>
          <a:p>
            <a:pPr>
              <a:spcBef>
                <a:spcPct val="0"/>
              </a:spcBef>
            </a:pPr>
            <a:endParaRPr lang="en-US" sz="1200" dirty="0">
              <a:solidFill>
                <a:schemeClr val="tx1"/>
              </a:solidFill>
              <a:latin typeface="+mn-lt"/>
              <a:ea typeface="ＭＳ Ｐゴシック" pitchFamily="-101" charset="-128"/>
              <a:cs typeface="ＭＳ Ｐゴシック" pitchFamily="-101" charset="-128"/>
            </a:endParaRPr>
          </a:p>
          <a:p>
            <a:pPr>
              <a:spcBef>
                <a:spcPct val="0"/>
              </a:spcBef>
            </a:pPr>
            <a:r>
              <a:rPr lang="en-US" sz="1200" dirty="0">
                <a:solidFill>
                  <a:schemeClr val="tx1"/>
                </a:solidFill>
                <a:latin typeface="+mn-lt"/>
                <a:ea typeface="ＭＳ Ｐゴシック" pitchFamily="-101" charset="-128"/>
                <a:cs typeface="ＭＳ Ｐゴシック" pitchFamily="-101" charset="-128"/>
              </a:rPr>
              <a:t>Source: AAP Advocacy Guide Training Modules</a:t>
            </a:r>
            <a:br>
              <a:rPr lang="en-US" dirty="0">
                <a:ea typeface="ＭＳ Ｐゴシック" pitchFamily="-101" charset="-128"/>
                <a:cs typeface="ＭＳ Ｐゴシック" pitchFamily="-101" charset="-128"/>
              </a:rPr>
            </a:br>
            <a:endParaRPr lang="en-US" dirty="0"/>
          </a:p>
        </p:txBody>
      </p:sp>
      <p:sp>
        <p:nvSpPr>
          <p:cNvPr id="2406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59CA3D-69E6-4A0A-B390-4827AF4B4341}" type="slidenum">
              <a:rPr lang="en-US"/>
              <a:pPr fontAlgn="base">
                <a:spcBef>
                  <a:spcPct val="0"/>
                </a:spcBef>
                <a:spcAft>
                  <a:spcPct val="0"/>
                </a:spcAft>
              </a:pPr>
              <a:t>26</a:t>
            </a:fld>
            <a:endParaRPr lang="en-US"/>
          </a:p>
        </p:txBody>
      </p:sp>
    </p:spTree>
    <p:extLst>
      <p:ext uri="{BB962C8B-B14F-4D97-AF65-F5344CB8AC3E}">
        <p14:creationId xmlns:p14="http://schemas.microsoft.com/office/powerpoint/2010/main" val="1214574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Slide Image Placeholder 1"/>
          <p:cNvSpPr>
            <a:spLocks noGrp="1" noRot="1" noChangeAspect="1" noTextEdit="1"/>
          </p:cNvSpPr>
          <p:nvPr>
            <p:ph type="sldImg"/>
          </p:nvPr>
        </p:nvSpPr>
        <p:spPr bwMode="auto">
          <a:noFill/>
          <a:ln>
            <a:solidFill>
              <a:srgbClr val="000000"/>
            </a:solidFill>
            <a:miter lim="800000"/>
            <a:headEnd/>
            <a:tailEnd/>
          </a:ln>
        </p:spPr>
      </p:sp>
      <p:sp>
        <p:nvSpPr>
          <p:cNvPr id="2406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solidFill>
                  <a:schemeClr val="tx1"/>
                </a:solidFill>
                <a:latin typeface="+mn-lt"/>
                <a:ea typeface="ＭＳ Ｐゴシック" pitchFamily="-101" charset="-128"/>
                <a:cs typeface="ＭＳ Ｐゴシック" pitchFamily="-101" charset="-128"/>
              </a:rPr>
              <a:t>For Bullet 3, please note that more than 90% of young children with 6 or more psychosocial risks have developmental delay by age 3 (source: Barth et al)</a:t>
            </a:r>
          </a:p>
          <a:p>
            <a:pPr>
              <a:spcBef>
                <a:spcPct val="0"/>
              </a:spcBef>
            </a:pPr>
            <a:r>
              <a:rPr lang="en-US" dirty="0">
                <a:solidFill>
                  <a:schemeClr val="tx1"/>
                </a:solidFill>
                <a:latin typeface="+mn-lt"/>
                <a:ea typeface="ＭＳ Ｐゴシック" pitchFamily="-101" charset="-128"/>
                <a:cs typeface="ＭＳ Ｐゴシック" pitchFamily="-101" charset="-128"/>
              </a:rPr>
              <a:t>For Bullet 5, there are a number of different studies. This rate of return is based on the three most rigorous long-term studies of early childhood programs (Perry Preschool, Abecedarian Project, and Nurse Family Partnership) which found a range of returns between $4 and $9 for every dollar invested in early learning programs for low-income children. As another example, the return of investment for high-quality, birth-to-five early childhood education is 13% per year according to Heckman (see https://heckmanequation.org/)</a:t>
            </a:r>
          </a:p>
          <a:p>
            <a:pPr>
              <a:spcBef>
                <a:spcPct val="0"/>
              </a:spcBef>
            </a:pPr>
            <a:endParaRPr lang="en-US" dirty="0">
              <a:solidFill>
                <a:schemeClr val="tx1"/>
              </a:solidFill>
              <a:latin typeface="+mn-lt"/>
              <a:ea typeface="ＭＳ Ｐゴシック" pitchFamily="-101" charset="-128"/>
              <a:cs typeface="ＭＳ Ｐゴシック" pitchFamily="-101" charset="-128"/>
            </a:endParaRPr>
          </a:p>
          <a:p>
            <a:pPr>
              <a:spcBef>
                <a:spcPct val="0"/>
              </a:spcBef>
            </a:pPr>
            <a:r>
              <a:rPr lang="en-US" dirty="0">
                <a:solidFill>
                  <a:schemeClr val="tx1"/>
                </a:solidFill>
                <a:latin typeface="+mn-lt"/>
                <a:ea typeface="ＭＳ Ｐゴシック" pitchFamily="-101" charset="-128"/>
                <a:cs typeface="ＭＳ Ｐゴシック" pitchFamily="-101" charset="-128"/>
              </a:rPr>
              <a:t>What these numbers tell us:</a:t>
            </a:r>
          </a:p>
          <a:p>
            <a:pPr>
              <a:spcBef>
                <a:spcPct val="0"/>
              </a:spcBef>
            </a:pPr>
            <a:r>
              <a:rPr lang="en-US" dirty="0">
                <a:solidFill>
                  <a:schemeClr val="tx1"/>
                </a:solidFill>
                <a:latin typeface="+mn-lt"/>
              </a:rPr>
              <a:t>Getting things right the first time is easier and more effective than trying to fix them later.</a:t>
            </a:r>
          </a:p>
          <a:p>
            <a:pPr marL="174982" indent="-174982">
              <a:spcBef>
                <a:spcPct val="0"/>
              </a:spcBef>
              <a:buFont typeface="Arial" panose="020B0604020202020204" pitchFamily="34" charset="0"/>
              <a:buChar char="•"/>
            </a:pPr>
            <a:r>
              <a:rPr lang="en-US" dirty="0">
                <a:solidFill>
                  <a:schemeClr val="tx1"/>
                </a:solidFill>
                <a:latin typeface="+mn-lt"/>
              </a:rPr>
              <a:t>Early childhood matters because experiences early in life can have a lasting impact on later learning, behavior, and health.</a:t>
            </a:r>
          </a:p>
          <a:p>
            <a:pPr marL="174982" indent="-174982">
              <a:spcBef>
                <a:spcPct val="0"/>
              </a:spcBef>
              <a:buFont typeface="Arial" panose="020B0604020202020204" pitchFamily="34" charset="0"/>
              <a:buChar char="•"/>
            </a:pPr>
            <a:r>
              <a:rPr lang="en-US" dirty="0">
                <a:solidFill>
                  <a:schemeClr val="tx1"/>
                </a:solidFill>
                <a:latin typeface="+mn-lt"/>
              </a:rPr>
              <a:t>Highly specialized interventions are needed as early as possible for children experiencing toxic stress.</a:t>
            </a:r>
          </a:p>
          <a:p>
            <a:pPr marL="174982" indent="-174982">
              <a:spcBef>
                <a:spcPct val="0"/>
              </a:spcBef>
              <a:buFont typeface="Arial" panose="020B0604020202020204" pitchFamily="34" charset="0"/>
              <a:buChar char="•"/>
            </a:pPr>
            <a:r>
              <a:rPr lang="en-US" dirty="0">
                <a:solidFill>
                  <a:schemeClr val="tx1"/>
                </a:solidFill>
                <a:latin typeface="+mn-lt"/>
              </a:rPr>
              <a:t>Early life experiences actually get under the skin and into the body, with lifelong effects on adult physical and mental health.</a:t>
            </a:r>
          </a:p>
          <a:p>
            <a:pPr marL="174982" indent="-174982">
              <a:spcBef>
                <a:spcPct val="0"/>
              </a:spcBef>
              <a:buFont typeface="Arial" panose="020B0604020202020204" pitchFamily="34" charset="0"/>
              <a:buChar char="•"/>
            </a:pPr>
            <a:r>
              <a:rPr lang="en-US" dirty="0">
                <a:solidFill>
                  <a:schemeClr val="tx1"/>
                </a:solidFill>
                <a:latin typeface="+mn-lt"/>
              </a:rPr>
              <a:t>All of society benefits from investments in early childhood programs.</a:t>
            </a:r>
          </a:p>
          <a:p>
            <a:pPr>
              <a:spcBef>
                <a:spcPct val="0"/>
              </a:spcBef>
            </a:pPr>
            <a:endParaRPr lang="en-US" dirty="0">
              <a:solidFill>
                <a:schemeClr val="tx1"/>
              </a:solidFill>
              <a:latin typeface="+mn-lt"/>
            </a:endParaRPr>
          </a:p>
          <a:p>
            <a:pPr>
              <a:spcBef>
                <a:spcPct val="0"/>
              </a:spcBef>
            </a:pPr>
            <a:r>
              <a:rPr lang="en-US" i="1" dirty="0">
                <a:solidFill>
                  <a:schemeClr val="tx1"/>
                </a:solidFill>
                <a:latin typeface="+mn-lt"/>
              </a:rPr>
              <a:t>Note to the trainer: Share the handout, Five Numbers to Remember about Early Childhood Development, available at: https://</a:t>
            </a:r>
            <a:r>
              <a:rPr lang="en-US" i="1" dirty="0" err="1">
                <a:solidFill>
                  <a:schemeClr val="tx1"/>
                </a:solidFill>
                <a:latin typeface="+mn-lt"/>
              </a:rPr>
              <a:t>developingchild.harvard.edu</a:t>
            </a:r>
            <a:r>
              <a:rPr lang="en-US" i="1" dirty="0">
                <a:solidFill>
                  <a:schemeClr val="tx1"/>
                </a:solidFill>
                <a:latin typeface="+mn-lt"/>
              </a:rPr>
              <a:t>/resources/five-numbers-to-remember-about-early-childhood-development/ </a:t>
            </a:r>
            <a:br>
              <a:rPr lang="en-US" dirty="0">
                <a:ea typeface="ＭＳ Ｐゴシック" pitchFamily="-101" charset="-128"/>
                <a:cs typeface="ＭＳ Ｐゴシック" pitchFamily="-101" charset="-128"/>
              </a:rPr>
            </a:br>
            <a:endParaRPr lang="en-US" dirty="0"/>
          </a:p>
        </p:txBody>
      </p:sp>
      <p:sp>
        <p:nvSpPr>
          <p:cNvPr id="2406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59CA3D-69E6-4A0A-B390-4827AF4B4341}" type="slidenum">
              <a:rPr lang="en-US"/>
              <a:pPr fontAlgn="base">
                <a:spcBef>
                  <a:spcPct val="0"/>
                </a:spcBef>
                <a:spcAft>
                  <a:spcPct val="0"/>
                </a:spcAft>
              </a:pPr>
              <a:t>27</a:t>
            </a:fld>
            <a:endParaRPr lang="en-US"/>
          </a:p>
        </p:txBody>
      </p:sp>
    </p:spTree>
    <p:extLst>
      <p:ext uri="{BB962C8B-B14F-4D97-AF65-F5344CB8AC3E}">
        <p14:creationId xmlns:p14="http://schemas.microsoft.com/office/powerpoint/2010/main" val="18478818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Slide Image Placeholder 1"/>
          <p:cNvSpPr>
            <a:spLocks noGrp="1" noRot="1" noChangeAspect="1" noTextEdit="1"/>
          </p:cNvSpPr>
          <p:nvPr>
            <p:ph type="sldImg"/>
          </p:nvPr>
        </p:nvSpPr>
        <p:spPr bwMode="auto">
          <a:noFill/>
          <a:ln>
            <a:solidFill>
              <a:srgbClr val="000000"/>
            </a:solidFill>
            <a:miter lim="800000"/>
            <a:headEnd/>
            <a:tailEnd/>
          </a:ln>
        </p:spPr>
      </p:sp>
      <p:sp>
        <p:nvSpPr>
          <p:cNvPr id="2406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ea typeface="ＭＳ Ｐゴシック" pitchFamily="-101" charset="-128"/>
                <a:cs typeface="ＭＳ Ｐゴシック" pitchFamily="-101" charset="-128"/>
              </a:rPr>
              <a:t>Two important things to keep in mind when communicating to advance your issue are your message and how you deliver your message. </a:t>
            </a:r>
          </a:p>
          <a:p>
            <a:pPr>
              <a:spcBef>
                <a:spcPct val="0"/>
              </a:spcBef>
            </a:pPr>
            <a:endParaRPr lang="en-US" dirty="0">
              <a:ea typeface="ＭＳ Ｐゴシック" pitchFamily="-101" charset="-128"/>
              <a:cs typeface="ＭＳ Ｐゴシック" pitchFamily="-101" charset="-128"/>
            </a:endParaRPr>
          </a:p>
          <a:p>
            <a:pPr>
              <a:spcBef>
                <a:spcPct val="0"/>
              </a:spcBef>
            </a:pPr>
            <a:r>
              <a:rPr lang="en-US" dirty="0">
                <a:ea typeface="ＭＳ Ｐゴシック" pitchFamily="-101" charset="-128"/>
                <a:cs typeface="ＭＳ Ｐゴシック" pitchFamily="-101" charset="-128"/>
              </a:rPr>
              <a:t>Your message is the core statement of why your issue is important (think back to the 5 key numbers on the early slide and the story these numbers tell). </a:t>
            </a:r>
          </a:p>
          <a:p>
            <a:pPr>
              <a:spcBef>
                <a:spcPct val="0"/>
              </a:spcBef>
            </a:pPr>
            <a:r>
              <a:rPr lang="en-US" dirty="0">
                <a:ea typeface="ＭＳ Ｐゴシック" pitchFamily="-101" charset="-128"/>
                <a:cs typeface="ＭＳ Ｐゴシック" pitchFamily="-101" charset="-128"/>
              </a:rPr>
              <a:t>Remember it is best that your message avoid technical jargon and language that makes the message too complicated. Use language that you would use when talking to your patient’s family and connect the message to your audience’s self-interest.</a:t>
            </a:r>
          </a:p>
          <a:p>
            <a:pPr>
              <a:spcBef>
                <a:spcPct val="0"/>
              </a:spcBef>
            </a:pPr>
            <a:endParaRPr lang="en-US" dirty="0">
              <a:ea typeface="ＭＳ Ｐゴシック" pitchFamily="-101" charset="-128"/>
              <a:cs typeface="ＭＳ Ｐゴシック" pitchFamily="-101" charset="-128"/>
            </a:endParaRPr>
          </a:p>
        </p:txBody>
      </p:sp>
      <p:sp>
        <p:nvSpPr>
          <p:cNvPr id="2406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59CA3D-69E6-4A0A-B390-4827AF4B4341}" type="slidenum">
              <a:rPr lang="en-US"/>
              <a:pPr fontAlgn="base">
                <a:spcBef>
                  <a:spcPct val="0"/>
                </a:spcBef>
                <a:spcAft>
                  <a:spcPct val="0"/>
                </a:spcAft>
              </a:pPr>
              <a:t>28</a:t>
            </a:fld>
            <a:endParaRPr lang="en-US"/>
          </a:p>
        </p:txBody>
      </p:sp>
    </p:spTree>
    <p:extLst>
      <p:ext uri="{BB962C8B-B14F-4D97-AF65-F5344CB8AC3E}">
        <p14:creationId xmlns:p14="http://schemas.microsoft.com/office/powerpoint/2010/main" val="31141042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Slide Image Placeholder 1"/>
          <p:cNvSpPr>
            <a:spLocks noGrp="1" noRot="1" noChangeAspect="1" noTextEdit="1"/>
          </p:cNvSpPr>
          <p:nvPr>
            <p:ph type="sldImg"/>
          </p:nvPr>
        </p:nvSpPr>
        <p:spPr bwMode="auto">
          <a:noFill/>
          <a:ln>
            <a:solidFill>
              <a:srgbClr val="000000"/>
            </a:solidFill>
            <a:miter lim="800000"/>
            <a:headEnd/>
            <a:tailEnd/>
          </a:ln>
        </p:spPr>
      </p:sp>
      <p:sp>
        <p:nvSpPr>
          <p:cNvPr id="2406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br>
              <a:rPr lang="en-US" dirty="0">
                <a:solidFill>
                  <a:srgbClr val="92D050"/>
                </a:solidFill>
                <a:ea typeface="ＭＳ Ｐゴシック" pitchFamily="-101" charset="-128"/>
                <a:cs typeface="ＭＳ Ｐゴシック" pitchFamily="-101" charset="-128"/>
              </a:rPr>
            </a:br>
            <a:br>
              <a:rPr lang="en-US" dirty="0">
                <a:ea typeface="ＭＳ Ｐゴシック" pitchFamily="-101" charset="-128"/>
                <a:cs typeface="ＭＳ Ｐゴシック" pitchFamily="-101" charset="-128"/>
              </a:rPr>
            </a:br>
            <a:endParaRPr lang="en-US" dirty="0"/>
          </a:p>
        </p:txBody>
      </p:sp>
      <p:sp>
        <p:nvSpPr>
          <p:cNvPr id="2406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59CA3D-69E6-4A0A-B390-4827AF4B4341}" type="slidenum">
              <a:rPr lang="en-US"/>
              <a:pPr fontAlgn="base">
                <a:spcBef>
                  <a:spcPct val="0"/>
                </a:spcBef>
                <a:spcAft>
                  <a:spcPct val="0"/>
                </a:spcAft>
              </a:pPr>
              <a:t>29</a:t>
            </a:fld>
            <a:endParaRPr lang="en-US"/>
          </a:p>
        </p:txBody>
      </p:sp>
    </p:spTree>
    <p:extLst>
      <p:ext uri="{BB962C8B-B14F-4D97-AF65-F5344CB8AC3E}">
        <p14:creationId xmlns:p14="http://schemas.microsoft.com/office/powerpoint/2010/main" val="1078334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introductory</a:t>
            </a:r>
            <a:r>
              <a:rPr lang="en-US" baseline="0" dirty="0"/>
              <a:t> video to help you understand the broader perspective of how a theory of change drives public health activities to promote early brain and child development.</a:t>
            </a:r>
          </a:p>
          <a:p>
            <a:endParaRPr lang="en-US" baseline="0" dirty="0"/>
          </a:p>
          <a:p>
            <a:r>
              <a:rPr lang="en-US" i="1" baseline="0" dirty="0"/>
              <a:t>Note to the trainer: Select the link to share the video (5:19 minutes)</a:t>
            </a:r>
            <a:endParaRPr lang="en-US" i="1" dirty="0"/>
          </a:p>
        </p:txBody>
      </p:sp>
      <p:sp>
        <p:nvSpPr>
          <p:cNvPr id="4" name="Slide Number Placeholder 3"/>
          <p:cNvSpPr>
            <a:spLocks noGrp="1"/>
          </p:cNvSpPr>
          <p:nvPr>
            <p:ph type="sldNum" sz="quarter" idx="10"/>
          </p:nvPr>
        </p:nvSpPr>
        <p:spPr/>
        <p:txBody>
          <a:bodyPr/>
          <a:lstStyle/>
          <a:p>
            <a:fld id="{70A8AE79-7150-4E1F-88D3-38D016819E26}" type="slidenum">
              <a:rPr lang="en-US" smtClean="0"/>
              <a:pPr/>
              <a:t>3</a:t>
            </a:fld>
            <a:endParaRPr lang="en-US"/>
          </a:p>
        </p:txBody>
      </p:sp>
    </p:spTree>
    <p:extLst>
      <p:ext uri="{BB962C8B-B14F-4D97-AF65-F5344CB8AC3E}">
        <p14:creationId xmlns:p14="http://schemas.microsoft.com/office/powerpoint/2010/main" val="39551327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Slide Image Placeholder 1"/>
          <p:cNvSpPr>
            <a:spLocks noGrp="1" noRot="1" noChangeAspect="1" noTextEdit="1"/>
          </p:cNvSpPr>
          <p:nvPr>
            <p:ph type="sldImg"/>
          </p:nvPr>
        </p:nvSpPr>
        <p:spPr bwMode="auto">
          <a:noFill/>
          <a:ln>
            <a:solidFill>
              <a:srgbClr val="000000"/>
            </a:solidFill>
            <a:miter lim="800000"/>
            <a:headEnd/>
            <a:tailEnd/>
          </a:ln>
        </p:spPr>
      </p:sp>
      <p:sp>
        <p:nvSpPr>
          <p:cNvPr id="2406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400" dirty="0">
                <a:solidFill>
                  <a:schemeClr val="tx1"/>
                </a:solidFill>
                <a:latin typeface="+mn-lt"/>
              </a:rPr>
              <a:t>Your EBCD advocacy effects can help:</a:t>
            </a:r>
          </a:p>
          <a:p>
            <a:pPr eaLnBrk="1" hangingPunct="1"/>
            <a:r>
              <a:rPr lang="en-US" sz="1400" dirty="0">
                <a:solidFill>
                  <a:schemeClr val="tx1"/>
                </a:solidFill>
                <a:latin typeface="+mn-lt"/>
              </a:rPr>
              <a:t> Minimize toxic stress </a:t>
            </a:r>
            <a:r>
              <a:rPr lang="en-US" dirty="0">
                <a:solidFill>
                  <a:schemeClr val="tx1"/>
                </a:solidFill>
                <a:latin typeface="+mn-lt"/>
              </a:rPr>
              <a:t>(socioeconomic distress, substance abuse, maltreatment, maternal depression, adverse childhood experiences)</a:t>
            </a:r>
            <a:br>
              <a:rPr lang="en-US" dirty="0">
                <a:solidFill>
                  <a:schemeClr val="tx1"/>
                </a:solidFill>
                <a:latin typeface="+mn-lt"/>
              </a:rPr>
            </a:br>
            <a:endParaRPr lang="en-US" dirty="0">
              <a:solidFill>
                <a:schemeClr val="tx1"/>
              </a:solidFill>
              <a:latin typeface="+mn-lt"/>
            </a:endParaRPr>
          </a:p>
          <a:p>
            <a:pPr eaLnBrk="1" hangingPunct="1"/>
            <a:r>
              <a:rPr lang="en-US" sz="1400" dirty="0">
                <a:solidFill>
                  <a:schemeClr val="tx1"/>
                </a:solidFill>
                <a:latin typeface="+mn-lt"/>
              </a:rPr>
              <a:t>Promote positive parenting and supportive relationships for families </a:t>
            </a:r>
            <a:r>
              <a:rPr lang="en-US" dirty="0">
                <a:solidFill>
                  <a:schemeClr val="tx1"/>
                </a:solidFill>
                <a:latin typeface="+mn-lt"/>
              </a:rPr>
              <a:t>(social capital, home visitors, relational monitoring) to buffer adversity’s effects when it does exist.</a:t>
            </a:r>
          </a:p>
          <a:p>
            <a:pPr eaLnBrk="1" hangingPunct="1"/>
            <a:r>
              <a:rPr lang="en-US" dirty="0">
                <a:solidFill>
                  <a:schemeClr val="tx1"/>
                </a:solidFill>
                <a:latin typeface="+mn-lt"/>
              </a:rPr>
              <a:t> </a:t>
            </a:r>
          </a:p>
          <a:p>
            <a:pPr eaLnBrk="1" hangingPunct="1"/>
            <a:r>
              <a:rPr lang="en-US" sz="1400" dirty="0">
                <a:solidFill>
                  <a:schemeClr val="tx1"/>
                </a:solidFill>
                <a:latin typeface="+mn-lt"/>
              </a:rPr>
              <a:t>Support an environment for healthy development </a:t>
            </a:r>
            <a:r>
              <a:rPr lang="en-US" dirty="0">
                <a:solidFill>
                  <a:schemeClr val="tx1"/>
                </a:solidFill>
                <a:latin typeface="+mn-lt"/>
              </a:rPr>
              <a:t>(avoidance of environmental toxins, optimal nutrition, early literacy promotion, media impacts, prevent catastrophic disease)</a:t>
            </a:r>
          </a:p>
          <a:p>
            <a:pPr>
              <a:spcBef>
                <a:spcPct val="0"/>
              </a:spcBef>
            </a:pPr>
            <a:endParaRPr lang="en-US" dirty="0">
              <a:solidFill>
                <a:schemeClr val="tx1"/>
              </a:solidFill>
              <a:latin typeface="+mn-lt"/>
            </a:endParaRPr>
          </a:p>
          <a:p>
            <a:pPr eaLnBrk="1" hangingPunct="1"/>
            <a:r>
              <a:rPr lang="en-US" sz="1400" dirty="0">
                <a:solidFill>
                  <a:schemeClr val="tx1"/>
                </a:solidFill>
                <a:latin typeface="+mn-lt"/>
              </a:rPr>
              <a:t>Develop and enhance early childhood education activities such as Reach Out and Read</a:t>
            </a:r>
            <a:r>
              <a:rPr lang="en-US" dirty="0">
                <a:solidFill>
                  <a:schemeClr val="tx1"/>
                </a:solidFill>
                <a:latin typeface="+mn-lt"/>
              </a:rPr>
              <a:t>, face time, interpersonal relationships, quality child care and preschool programs, positive parenting</a:t>
            </a:r>
          </a:p>
          <a:p>
            <a:pPr eaLnBrk="1" hangingPunct="1"/>
            <a:endParaRPr lang="en-US" dirty="0">
              <a:solidFill>
                <a:schemeClr val="tx1"/>
              </a:solidFill>
              <a:latin typeface="+mn-lt"/>
            </a:endParaRPr>
          </a:p>
          <a:p>
            <a:pPr eaLnBrk="1" hangingPunct="1"/>
            <a:r>
              <a:rPr lang="en-US" sz="1400" dirty="0">
                <a:solidFill>
                  <a:schemeClr val="tx1"/>
                </a:solidFill>
                <a:latin typeface="+mn-lt"/>
              </a:rPr>
              <a:t> Help with Early Childhood coordination with medical homes </a:t>
            </a:r>
            <a:r>
              <a:rPr lang="en-US" dirty="0">
                <a:solidFill>
                  <a:schemeClr val="tx1"/>
                </a:solidFill>
                <a:latin typeface="+mn-lt"/>
              </a:rPr>
              <a:t>(medical homes, Early Childhood Coordinating Systems grants, home visiting, etc.)</a:t>
            </a:r>
          </a:p>
          <a:p>
            <a:pPr eaLnBrk="1" hangingPunct="1"/>
            <a:endParaRPr lang="en-US" dirty="0">
              <a:solidFill>
                <a:schemeClr val="tx1"/>
              </a:solidFill>
              <a:latin typeface="+mn-lt"/>
            </a:endParaRPr>
          </a:p>
          <a:p>
            <a:pPr eaLnBrk="1" hangingPunct="1"/>
            <a:r>
              <a:rPr lang="en-US" sz="1400" dirty="0">
                <a:solidFill>
                  <a:schemeClr val="tx1"/>
                </a:solidFill>
                <a:latin typeface="+mn-lt"/>
              </a:rPr>
              <a:t>Screen for families at risk </a:t>
            </a:r>
            <a:r>
              <a:rPr lang="en-US" dirty="0">
                <a:solidFill>
                  <a:schemeClr val="tx1"/>
                </a:solidFill>
                <a:latin typeface="+mn-lt"/>
              </a:rPr>
              <a:t>and refer to other community-based services (dev. delay, substance abuse, social capital</a:t>
            </a:r>
          </a:p>
          <a:p>
            <a:pPr eaLnBrk="1" hangingPunct="1"/>
            <a:endParaRPr lang="en-US" dirty="0">
              <a:solidFill>
                <a:schemeClr val="tx1"/>
              </a:solidFill>
              <a:latin typeface="+mn-lt"/>
            </a:endParaRPr>
          </a:p>
          <a:p>
            <a:pPr eaLnBrk="1" hangingPunct="1"/>
            <a:r>
              <a:rPr lang="en-US" dirty="0">
                <a:solidFill>
                  <a:schemeClr val="tx1"/>
                </a:solidFill>
                <a:latin typeface="+mn-lt"/>
              </a:rPr>
              <a:t>Addressing paid family leave to support families in developing family bonds after a child’s birth</a:t>
            </a:r>
          </a:p>
        </p:txBody>
      </p:sp>
      <p:sp>
        <p:nvSpPr>
          <p:cNvPr id="2406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59CA3D-69E6-4A0A-B390-4827AF4B4341}" type="slidenum">
              <a:rPr lang="en-US"/>
              <a:pPr fontAlgn="base">
                <a:spcBef>
                  <a:spcPct val="0"/>
                </a:spcBef>
                <a:spcAft>
                  <a:spcPct val="0"/>
                </a:spcAft>
              </a:pPr>
              <a:t>30</a:t>
            </a:fld>
            <a:endParaRPr lang="en-US"/>
          </a:p>
        </p:txBody>
      </p:sp>
    </p:spTree>
    <p:extLst>
      <p:ext uri="{BB962C8B-B14F-4D97-AF65-F5344CB8AC3E}">
        <p14:creationId xmlns:p14="http://schemas.microsoft.com/office/powerpoint/2010/main" val="9122086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Slide Image Placeholder 1"/>
          <p:cNvSpPr>
            <a:spLocks noGrp="1" noRot="1" noChangeAspect="1" noTextEdit="1"/>
          </p:cNvSpPr>
          <p:nvPr>
            <p:ph type="sldImg"/>
          </p:nvPr>
        </p:nvSpPr>
        <p:spPr bwMode="auto">
          <a:noFill/>
          <a:ln>
            <a:solidFill>
              <a:srgbClr val="000000"/>
            </a:solidFill>
            <a:miter lim="800000"/>
            <a:headEnd/>
            <a:tailEnd/>
          </a:ln>
        </p:spPr>
      </p:sp>
      <p:sp>
        <p:nvSpPr>
          <p:cNvPr id="2406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
        <p:nvSpPr>
          <p:cNvPr id="2406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59CA3D-69E6-4A0A-B390-4827AF4B4341}" type="slidenum">
              <a:rPr lang="en-US"/>
              <a:pPr fontAlgn="base">
                <a:spcBef>
                  <a:spcPct val="0"/>
                </a:spcBef>
                <a:spcAft>
                  <a:spcPct val="0"/>
                </a:spcAft>
              </a:pPr>
              <a:t>31</a:t>
            </a:fld>
            <a:endParaRPr lang="en-US"/>
          </a:p>
        </p:txBody>
      </p:sp>
    </p:spTree>
    <p:extLst>
      <p:ext uri="{BB962C8B-B14F-4D97-AF65-F5344CB8AC3E}">
        <p14:creationId xmlns:p14="http://schemas.microsoft.com/office/powerpoint/2010/main" val="1521978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Creating the right conditions for early childhood development is likely to be more effective and less costly at a later age</a:t>
            </a:r>
            <a:endParaRPr lang="en-US" dirty="0"/>
          </a:p>
          <a:p>
            <a:endParaRPr lang="en-US" dirty="0"/>
          </a:p>
          <a:p>
            <a:pPr defTabSz="933237">
              <a:defRPr/>
            </a:pPr>
            <a:r>
              <a:rPr lang="en-US" dirty="0"/>
              <a:t>What else</a:t>
            </a:r>
            <a:r>
              <a:rPr lang="en-US" baseline="0" dirty="0"/>
              <a:t> can you do</a:t>
            </a:r>
            <a:r>
              <a:rPr lang="en-US" dirty="0"/>
              <a:t>? Help promote the Five R’s of early childhood</a:t>
            </a:r>
            <a:r>
              <a:rPr lang="en-US" baseline="0" dirty="0"/>
              <a:t> by speaking to parents and others about the importance of the 5Rs. Promoting the 5R’s is direct individual advocacy when working with families. Additionally, your work on the 5R’s is community and policy advocacy when you promote programs that support reading such as Reach Out and Read and other programs in your state. Examples include </a:t>
            </a:r>
            <a:r>
              <a:rPr lang="en-US" baseline="0" dirty="0" err="1"/>
              <a:t>Motheread</a:t>
            </a:r>
            <a:r>
              <a:rPr lang="en-US" baseline="0" dirty="0"/>
              <a:t>; Talk, Read, and Sing Together Every Day; Too Small to Fail; Books Build Connections; and Dolly Parton’s Imagination Library.</a:t>
            </a:r>
          </a:p>
          <a:p>
            <a:pPr defTabSz="933237">
              <a:defRPr/>
            </a:pPr>
            <a:endParaRPr lang="en-US" baseline="0" dirty="0"/>
          </a:p>
          <a:p>
            <a:pPr defTabSz="933237">
              <a:defRPr/>
            </a:pPr>
            <a:r>
              <a:rPr lang="en-US" i="1" baseline="0" dirty="0"/>
              <a:t>Note to the trainer: Consider sharing these links:</a:t>
            </a:r>
          </a:p>
          <a:p>
            <a:pPr defTabSz="933237">
              <a:defRPr/>
            </a:pPr>
            <a:r>
              <a:rPr lang="en-US" i="1" baseline="0" dirty="0"/>
              <a:t>Reach Out and Read: http://</a:t>
            </a:r>
            <a:r>
              <a:rPr lang="en-US" i="1" baseline="0" dirty="0" err="1"/>
              <a:t>www.reachoutandread.org</a:t>
            </a:r>
            <a:endParaRPr lang="en-US" i="1" baseline="0" dirty="0"/>
          </a:p>
          <a:p>
            <a:pPr defTabSz="933237">
              <a:defRPr/>
            </a:pPr>
            <a:r>
              <a:rPr lang="en-US" i="1" baseline="0" dirty="0" err="1"/>
              <a:t>Motheread</a:t>
            </a:r>
            <a:r>
              <a:rPr lang="en-US" i="1" baseline="0" dirty="0"/>
              <a:t>: http://</a:t>
            </a:r>
            <a:r>
              <a:rPr lang="en-US" i="1" baseline="0" dirty="0" err="1"/>
              <a:t>www.motheread.org</a:t>
            </a:r>
            <a:r>
              <a:rPr lang="en-US" baseline="0" dirty="0"/>
              <a:t> </a:t>
            </a:r>
            <a:endParaRPr lang="en-US" i="1" baseline="0" dirty="0"/>
          </a:p>
          <a:p>
            <a:pPr defTabSz="933237">
              <a:defRPr/>
            </a:pPr>
            <a:r>
              <a:rPr lang="en-US" i="1" baseline="0" dirty="0"/>
              <a:t>Talk, Read, and Sing Together Every Day: https://</a:t>
            </a:r>
            <a:r>
              <a:rPr lang="en-US" i="1" baseline="0" dirty="0" err="1"/>
              <a:t>www.ed.gov</a:t>
            </a:r>
            <a:r>
              <a:rPr lang="en-US" i="1" baseline="0" dirty="0"/>
              <a:t>/early-learning/talk-read-sing</a:t>
            </a:r>
          </a:p>
          <a:p>
            <a:pPr defTabSz="933237">
              <a:defRPr/>
            </a:pPr>
            <a:r>
              <a:rPr lang="en-US" i="1" baseline="0" dirty="0"/>
              <a:t>Too Small to Fail: http://</a:t>
            </a:r>
            <a:r>
              <a:rPr lang="en-US" i="1" baseline="0" dirty="0" err="1"/>
              <a:t>toosmall.org</a:t>
            </a:r>
            <a:endParaRPr lang="en-US" i="1" baseline="0" dirty="0"/>
          </a:p>
          <a:p>
            <a:pPr defTabSz="933237">
              <a:defRPr/>
            </a:pPr>
            <a:r>
              <a:rPr lang="en-US" i="1" baseline="0" dirty="0"/>
              <a:t>Books Build Connections: https://</a:t>
            </a:r>
            <a:r>
              <a:rPr lang="en-US" i="1" baseline="0" dirty="0" err="1"/>
              <a:t>www.aap.org</a:t>
            </a:r>
            <a:r>
              <a:rPr lang="en-US" i="1" baseline="0" dirty="0"/>
              <a:t>/</a:t>
            </a:r>
            <a:r>
              <a:rPr lang="en-US" i="1" baseline="0" dirty="0" err="1"/>
              <a:t>en</a:t>
            </a:r>
            <a:r>
              <a:rPr lang="en-US" i="1" baseline="0" dirty="0"/>
              <a:t>-us/literacy/Pages/</a:t>
            </a:r>
            <a:r>
              <a:rPr lang="en-US" i="1" baseline="0" dirty="0" err="1"/>
              <a:t>default.aspx</a:t>
            </a:r>
            <a:endParaRPr lang="en-US" i="1" baseline="0" dirty="0"/>
          </a:p>
          <a:p>
            <a:pPr defTabSz="933237">
              <a:defRPr/>
            </a:pPr>
            <a:r>
              <a:rPr lang="en-US" i="1" baseline="0" dirty="0"/>
              <a:t>Dolly Parton’s Imagination Library: https://</a:t>
            </a:r>
            <a:r>
              <a:rPr lang="en-US" i="1" baseline="0" dirty="0" err="1"/>
              <a:t>imaginationlibrary.com</a:t>
            </a:r>
            <a:endParaRPr lang="en-US" i="1" baseline="0" dirty="0"/>
          </a:p>
        </p:txBody>
      </p:sp>
      <p:sp>
        <p:nvSpPr>
          <p:cNvPr id="4" name="Slide Number Placeholder 3"/>
          <p:cNvSpPr>
            <a:spLocks noGrp="1"/>
          </p:cNvSpPr>
          <p:nvPr>
            <p:ph type="sldNum" sz="quarter" idx="10"/>
          </p:nvPr>
        </p:nvSpPr>
        <p:spPr/>
        <p:txBody>
          <a:bodyPr/>
          <a:lstStyle/>
          <a:p>
            <a:pPr>
              <a:defRPr/>
            </a:pPr>
            <a:fld id="{9DFF3042-2655-40EC-9B7C-5BD38B85C31C}" type="slidenum">
              <a:rPr lang="en-US" smtClean="0"/>
              <a:pPr>
                <a:defRPr/>
              </a:pPr>
              <a:t>32</a:t>
            </a:fld>
            <a:endParaRPr lang="en-US"/>
          </a:p>
        </p:txBody>
      </p:sp>
    </p:spTree>
    <p:extLst>
      <p:ext uri="{BB962C8B-B14F-4D97-AF65-F5344CB8AC3E}">
        <p14:creationId xmlns:p14="http://schemas.microsoft.com/office/powerpoint/2010/main" val="8043753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Slide Image Placeholder 1"/>
          <p:cNvSpPr>
            <a:spLocks noGrp="1" noRot="1" noChangeAspect="1"/>
          </p:cNvSpPr>
          <p:nvPr>
            <p:ph type="sldImg"/>
          </p:nvPr>
        </p:nvSpPr>
        <p:spPr bwMode="auto">
          <a:noFill/>
          <a:ln>
            <a:solidFill>
              <a:srgbClr val="000000"/>
            </a:solidFill>
            <a:miter lim="800000"/>
            <a:headEnd/>
            <a:tailEnd/>
          </a:ln>
        </p:spPr>
      </p:sp>
      <p:sp>
        <p:nvSpPr>
          <p:cNvPr id="242690" name="Notes Placeholder 2"/>
          <p:cNvSpPr>
            <a:spLocks noGrp="1"/>
          </p:cNvSpPr>
          <p:nvPr>
            <p:ph type="body" idx="1"/>
          </p:nvPr>
        </p:nvSpPr>
        <p:spPr bwMode="auto">
          <a:noFill/>
        </p:spPr>
        <p:txBody>
          <a:bodyPr wrap="square" numCol="1" anchor="t" anchorCtr="0" compatLnSpc="1">
            <a:prstTxWarp prst="textNoShape">
              <a:avLst/>
            </a:prstTxWarp>
          </a:bodyPr>
          <a:lstStyle/>
          <a:p>
            <a:pPr marL="116655" indent="-233309">
              <a:buFont typeface="Arial" pitchFamily="34" charset="0"/>
              <a:buChar char="•"/>
              <a:defRPr/>
            </a:pPr>
            <a:r>
              <a:rPr lang="en-US" b="1" dirty="0">
                <a:latin typeface="Arial"/>
                <a:ea typeface="Times New Roman"/>
                <a:cs typeface="Arial"/>
              </a:rPr>
              <a:t>Carry the urgent message of EBCD </a:t>
            </a:r>
            <a:r>
              <a:rPr lang="en-US" dirty="0">
                <a:latin typeface="Arial"/>
                <a:ea typeface="Times New Roman"/>
                <a:cs typeface="Arial"/>
              </a:rPr>
              <a:t>to legislators, policymakers and public: an</a:t>
            </a:r>
          </a:p>
          <a:p>
            <a:pPr>
              <a:defRPr/>
            </a:pPr>
            <a:r>
              <a:rPr lang="en-US" dirty="0">
                <a:latin typeface="Arial"/>
                <a:ea typeface="Times New Roman"/>
                <a:cs typeface="Arial"/>
              </a:rPr>
              <a:t>          eco-bio-developmental framework explains why early and sustained investments </a:t>
            </a:r>
          </a:p>
          <a:p>
            <a:pPr>
              <a:defRPr/>
            </a:pPr>
            <a:r>
              <a:rPr lang="en-US" dirty="0">
                <a:latin typeface="Arial"/>
                <a:ea typeface="Times New Roman"/>
                <a:cs typeface="Arial"/>
              </a:rPr>
              <a:t>          in families with children makes sense ethically, economically, and biologically. </a:t>
            </a:r>
          </a:p>
          <a:p>
            <a:pPr>
              <a:defRPr/>
            </a:pPr>
            <a:endParaRPr lang="en-US" dirty="0">
              <a:latin typeface="Arial"/>
              <a:ea typeface="Times New Roman"/>
              <a:cs typeface="Arial"/>
            </a:endParaRPr>
          </a:p>
          <a:p>
            <a:pPr marL="116655" indent="-233309">
              <a:buFont typeface="Arial" pitchFamily="34" charset="0"/>
              <a:buChar char="•"/>
              <a:defRPr/>
            </a:pPr>
            <a:r>
              <a:rPr lang="en-US" b="1" dirty="0">
                <a:latin typeface="Arial"/>
                <a:ea typeface="Times New Roman"/>
                <a:cs typeface="Arial"/>
              </a:rPr>
              <a:t>Advocate for either level or expanded state funding</a:t>
            </a:r>
            <a:r>
              <a:rPr lang="en-US" dirty="0">
                <a:latin typeface="Arial"/>
                <a:ea typeface="Times New Roman"/>
                <a:cs typeface="Arial"/>
              </a:rPr>
              <a:t> for essential EC programs such as Home Visiting, Quality  Child Care, Child Care Vouchers, Reach Out and Read, Universal Preschool – as these are economic  investments for education readiness and workforce development </a:t>
            </a:r>
          </a:p>
          <a:p>
            <a:pPr>
              <a:defRPr/>
            </a:pPr>
            <a:endParaRPr lang="en-US" dirty="0">
              <a:latin typeface="Arial"/>
              <a:ea typeface="Times New Roman"/>
              <a:cs typeface="Arial"/>
            </a:endParaRPr>
          </a:p>
          <a:p>
            <a:pPr marL="116655" indent="-233309">
              <a:buFont typeface="Arial" pitchFamily="34" charset="0"/>
              <a:buChar char="•"/>
              <a:defRPr/>
            </a:pPr>
            <a:r>
              <a:rPr lang="en-US" b="1" dirty="0">
                <a:latin typeface="Arial"/>
                <a:ea typeface="Times New Roman"/>
                <a:cs typeface="Arial"/>
              </a:rPr>
              <a:t>Advocate for (and participate in!) local efforts</a:t>
            </a:r>
            <a:r>
              <a:rPr lang="en-US" dirty="0">
                <a:latin typeface="Arial"/>
                <a:ea typeface="Times New Roman"/>
                <a:cs typeface="Arial"/>
              </a:rPr>
              <a:t> including early childhood advisory groups to mitigate or treat the consequences of toxic stress (e.g., Early Childhood Advisory Councils, Traumatic  Stress Networks, the recruitment of early childhood mental  health professionals and collaborations with them)</a:t>
            </a:r>
          </a:p>
          <a:p>
            <a:pPr>
              <a:defRPr/>
            </a:pPr>
            <a:endParaRPr lang="en-US" sz="1400" dirty="0">
              <a:latin typeface="Arial"/>
              <a:ea typeface="Times New Roman"/>
              <a:cs typeface="Arial"/>
            </a:endParaRPr>
          </a:p>
          <a:p>
            <a:pPr marL="116655" indent="-233309">
              <a:buFont typeface="Arial" pitchFamily="34" charset="0"/>
              <a:buChar char="•"/>
              <a:defRPr/>
            </a:pPr>
            <a:r>
              <a:rPr lang="en-US" b="1" dirty="0">
                <a:latin typeface="Arial"/>
                <a:ea typeface="Times New Roman"/>
                <a:cs typeface="Arial"/>
              </a:rPr>
              <a:t>Join, develop or lead partnerships</a:t>
            </a:r>
            <a:r>
              <a:rPr lang="en-US" dirty="0">
                <a:latin typeface="Arial"/>
                <a:ea typeface="Times New Roman"/>
                <a:cs typeface="Arial"/>
              </a:rPr>
              <a:t> between the business community and state advocacy groups that focus on Workforce Development, Economic Investment, and Kindergarten Readiness agendas (Ready Nation, etc.) </a:t>
            </a:r>
            <a:endParaRPr lang="en-US" sz="1400" dirty="0">
              <a:latin typeface="Arial"/>
              <a:ea typeface="Times New Roman"/>
              <a:cs typeface="Arial"/>
            </a:endParaRPr>
          </a:p>
          <a:p>
            <a:pPr>
              <a:spcBef>
                <a:spcPct val="0"/>
              </a:spcBef>
            </a:pPr>
            <a:endParaRPr lang="en-US" dirty="0"/>
          </a:p>
        </p:txBody>
      </p:sp>
      <p:sp>
        <p:nvSpPr>
          <p:cNvPr id="2426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30BB74-B408-425B-A137-B0702960A663}" type="slidenum">
              <a:rPr lang="en-US">
                <a:solidFill>
                  <a:srgbClr val="000000"/>
                </a:solidFill>
              </a:rPr>
              <a:pPr fontAlgn="base">
                <a:spcBef>
                  <a:spcPct val="0"/>
                </a:spcBef>
                <a:spcAft>
                  <a:spcPct val="0"/>
                </a:spcAft>
              </a:pPr>
              <a:t>33</a:t>
            </a:fld>
            <a:endParaRPr lang="en-US">
              <a:solidFill>
                <a:srgbClr val="000000"/>
              </a:solidFill>
            </a:endParaRPr>
          </a:p>
        </p:txBody>
      </p:sp>
    </p:spTree>
    <p:extLst>
      <p:ext uri="{BB962C8B-B14F-4D97-AF65-F5344CB8AC3E}">
        <p14:creationId xmlns:p14="http://schemas.microsoft.com/office/powerpoint/2010/main" val="10094166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Remember Asset</a:t>
            </a:r>
            <a:r>
              <a:rPr lang="en-US" baseline="0" dirty="0"/>
              <a:t> or Community Mapping from Module 4? Return to your asset map to identify where your partners in public health are and what types of gaps or challenges you may need to address.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altLang="en-US" dirty="0">
                <a:latin typeface="Times New Roman" pitchFamily="-101" charset="0"/>
                <a:ea typeface="ＭＳ Ｐゴシック" pitchFamily="-101" charset="-128"/>
              </a:rPr>
              <a:t>There is tremendous value in exploring your local community resources and doing an “asset map” of what services and strengths are available.</a:t>
            </a:r>
          </a:p>
          <a:p>
            <a:r>
              <a:rPr lang="en-US" altLang="en-US" dirty="0">
                <a:latin typeface="Times New Roman" pitchFamily="-101" charset="0"/>
                <a:ea typeface="ＭＳ Ｐゴシック" pitchFamily="-101" charset="-128"/>
              </a:rPr>
              <a:t>You may want to develop an asset map around a particular issue area such as services for maternal mental health prior to implementing a maternal depression screening protocol.</a:t>
            </a:r>
          </a:p>
          <a:p>
            <a:endParaRPr lang="en-US" altLang="en-US" dirty="0">
              <a:latin typeface="Times New Roman" pitchFamily="-101" charset="0"/>
              <a:ea typeface="ＭＳ Ｐゴシック" pitchFamily="-101" charset="-128"/>
            </a:endParaRPr>
          </a:p>
          <a:p>
            <a:pPr marL="171450" indent="-171450">
              <a:buFont typeface="Arial" panose="020B0604020202020204" pitchFamily="34" charset="0"/>
              <a:buChar char="•"/>
            </a:pPr>
            <a:r>
              <a:rPr lang="en-US" altLang="en-US" dirty="0">
                <a:latin typeface="Times New Roman" pitchFamily="-101" charset="0"/>
                <a:ea typeface="ＭＳ Ｐゴシック" pitchFamily="-101" charset="-128"/>
              </a:rPr>
              <a:t>Or develop an asset map around a variety of early childhood supports in a given location. The path to reaching out and identifying services will expand your clinical toolbox by allowing you to link families with the range of services and strengths in a community.</a:t>
            </a:r>
          </a:p>
          <a:p>
            <a:pPr marL="171450" indent="-171450">
              <a:buFont typeface="Arial" panose="020B0604020202020204" pitchFamily="34" charset="0"/>
              <a:buChar char="•"/>
            </a:pPr>
            <a:r>
              <a:rPr lang="en-US" altLang="en-US" dirty="0">
                <a:latin typeface="Times New Roman" pitchFamily="-101" charset="0"/>
                <a:ea typeface="ＭＳ Ｐゴシック" pitchFamily="-101" charset="-128"/>
              </a:rPr>
              <a:t>It will also open doors to the relationships and roles you can play in the community. It can also helps grow your set of partners with whom to work on a common vision for children.  You can learn more about asset mapping or just start the process with the single step of identifying strengths and services in your community that support your goal.</a:t>
            </a:r>
          </a:p>
          <a:p>
            <a:pPr marL="171450" indent="-171450">
              <a:buFont typeface="Arial" panose="020B0604020202020204" pitchFamily="34" charset="0"/>
              <a:buChar char="•"/>
            </a:pPr>
            <a:r>
              <a:rPr lang="en-US" altLang="en-US" dirty="0">
                <a:latin typeface="Times New Roman" pitchFamily="-101" charset="0"/>
                <a:ea typeface="ＭＳ Ｐゴシック" pitchFamily="-101" charset="-128"/>
              </a:rPr>
              <a:t>Head</a:t>
            </a:r>
            <a:r>
              <a:rPr lang="en-US" altLang="en-US" baseline="0" dirty="0">
                <a:latin typeface="Times New Roman" pitchFamily="-101" charset="0"/>
                <a:ea typeface="ＭＳ Ｐゴシック" pitchFamily="-101" charset="-128"/>
              </a:rPr>
              <a:t> Start and Early Head Start programs are required to conduct regular community assessment and pull all of the information together in community assessment reports. Partner with these programs to gain access to the information they have captured. You may also be a partner with them in the future. </a:t>
            </a:r>
          </a:p>
          <a:p>
            <a:pPr marL="171450" indent="-171450">
              <a:buFont typeface="Arial" panose="020B0604020202020204" pitchFamily="34" charset="0"/>
              <a:buChar char="•"/>
            </a:pPr>
            <a:r>
              <a:rPr lang="en-US" altLang="en-US" baseline="0" dirty="0">
                <a:latin typeface="Times New Roman" pitchFamily="-101" charset="0"/>
                <a:ea typeface="ＭＳ Ｐゴシック" pitchFamily="-101" charset="-128"/>
              </a:rPr>
              <a:t>The National Library of Medicine manages a website with resources about electronic mapping resources. Visit https://</a:t>
            </a:r>
            <a:r>
              <a:rPr lang="en-US" altLang="en-US" baseline="0" dirty="0" err="1">
                <a:latin typeface="Times New Roman" pitchFamily="-101" charset="0"/>
                <a:ea typeface="ＭＳ Ｐゴシック" pitchFamily="-101" charset="-128"/>
              </a:rPr>
              <a:t>communityhealthmaps.nlm.nih.gov</a:t>
            </a:r>
            <a:r>
              <a:rPr lang="en-US" altLang="en-US" baseline="0" dirty="0">
                <a:latin typeface="Times New Roman" pitchFamily="-101" charset="0"/>
                <a:ea typeface="ＭＳ Ｐゴシック" pitchFamily="-101" charset="-128"/>
              </a:rPr>
              <a:t> to learn more about what is available to you. Additionally the Centers for Disease Control and Prevention offers a wide range of maps about community public health services.</a:t>
            </a:r>
          </a:p>
          <a:p>
            <a:pPr marL="171450" indent="-171450">
              <a:buFont typeface="Arial" panose="020B0604020202020204" pitchFamily="34" charset="0"/>
              <a:buChar char="•"/>
            </a:pPr>
            <a:r>
              <a:rPr lang="en-US" altLang="en-US" baseline="0" dirty="0">
                <a:latin typeface="Times New Roman" pitchFamily="-101" charset="0"/>
                <a:ea typeface="ＭＳ Ｐゴシック" pitchFamily="-101" charset="-128"/>
              </a:rPr>
              <a:t>Additionally, UCLA Center for Health Policy Research offers an excellent resource on Asset Mapping that may be helpful to use when you are beginning the process: http://healthpolicy.ucla.edu/programs/health-data/trainings/Documents/tw_cba20.pdf  </a:t>
            </a:r>
          </a:p>
          <a:p>
            <a:pPr marL="171450" indent="-171450">
              <a:buFont typeface="Arial" panose="020B0604020202020204" pitchFamily="34" charset="0"/>
              <a:buChar char="•"/>
            </a:pPr>
            <a:r>
              <a:rPr lang="en-US" altLang="en-US" baseline="0" dirty="0">
                <a:latin typeface="Times New Roman" pitchFamily="-101" charset="0"/>
                <a:ea typeface="ＭＳ Ｐゴシック" pitchFamily="-101" charset="-128"/>
              </a:rPr>
              <a:t>To really augment the information you gain from your asset map, talking with partners and families about the resources they accessed can fill out your map with the kind of detail about which referrals to make and who to partner with.</a:t>
            </a:r>
          </a:p>
        </p:txBody>
      </p:sp>
      <p:sp>
        <p:nvSpPr>
          <p:cNvPr id="7475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209" eaLnBrk="0" hangingPunct="0">
              <a:spcBef>
                <a:spcPct val="30000"/>
              </a:spcBef>
              <a:defRPr sz="1200">
                <a:solidFill>
                  <a:schemeClr val="tx1"/>
                </a:solidFill>
                <a:latin typeface="Times New Roman" pitchFamily="-101" charset="0"/>
                <a:ea typeface="ＭＳ Ｐゴシック" pitchFamily="-101" charset="-128"/>
              </a:defRPr>
            </a:lvl1pPr>
            <a:lvl2pPr marL="37986522" indent="-37528661" defTabSz="933209" eaLnBrk="0" hangingPunct="0">
              <a:spcBef>
                <a:spcPct val="30000"/>
              </a:spcBef>
              <a:defRPr sz="1200">
                <a:solidFill>
                  <a:schemeClr val="tx1"/>
                </a:solidFill>
                <a:latin typeface="Times New Roman" pitchFamily="-101" charset="0"/>
                <a:ea typeface="ＭＳ Ｐゴシック" pitchFamily="-101" charset="-128"/>
              </a:defRPr>
            </a:lvl2pPr>
            <a:lvl3pPr marL="1144651" indent="-228930" defTabSz="933209" eaLnBrk="0" hangingPunct="0">
              <a:spcBef>
                <a:spcPct val="30000"/>
              </a:spcBef>
              <a:defRPr sz="1200">
                <a:solidFill>
                  <a:schemeClr val="tx1"/>
                </a:solidFill>
                <a:latin typeface="Times New Roman" pitchFamily="-101" charset="0"/>
                <a:ea typeface="ＭＳ Ｐゴシック" pitchFamily="-101" charset="-128"/>
              </a:defRPr>
            </a:lvl3pPr>
            <a:lvl4pPr marL="1602511" indent="-228930" defTabSz="933209" eaLnBrk="0" hangingPunct="0">
              <a:spcBef>
                <a:spcPct val="30000"/>
              </a:spcBef>
              <a:defRPr sz="1200">
                <a:solidFill>
                  <a:schemeClr val="tx1"/>
                </a:solidFill>
                <a:latin typeface="Times New Roman" pitchFamily="-101" charset="0"/>
                <a:ea typeface="ＭＳ Ｐゴシック" pitchFamily="-101" charset="-128"/>
              </a:defRPr>
            </a:lvl4pPr>
            <a:lvl5pPr marL="2060373" indent="-228930" defTabSz="933209" eaLnBrk="0" hangingPunct="0">
              <a:spcBef>
                <a:spcPct val="30000"/>
              </a:spcBef>
              <a:defRPr sz="1200">
                <a:solidFill>
                  <a:schemeClr val="tx1"/>
                </a:solidFill>
                <a:latin typeface="Times New Roman" pitchFamily="-101" charset="0"/>
                <a:ea typeface="ＭＳ Ｐゴシック" pitchFamily="-101" charset="-128"/>
              </a:defRPr>
            </a:lvl5pPr>
            <a:lvl6pPr marL="2518233" indent="-228930" defTabSz="933209" eaLnBrk="0" fontAlgn="base" hangingPunct="0">
              <a:spcBef>
                <a:spcPct val="30000"/>
              </a:spcBef>
              <a:spcAft>
                <a:spcPct val="0"/>
              </a:spcAft>
              <a:defRPr sz="1200">
                <a:solidFill>
                  <a:schemeClr val="tx1"/>
                </a:solidFill>
                <a:latin typeface="Times New Roman" pitchFamily="-101" charset="0"/>
                <a:ea typeface="ＭＳ Ｐゴシック" pitchFamily="-101" charset="-128"/>
              </a:defRPr>
            </a:lvl6pPr>
            <a:lvl7pPr marL="2976092" indent="-228930" defTabSz="933209" eaLnBrk="0" fontAlgn="base" hangingPunct="0">
              <a:spcBef>
                <a:spcPct val="30000"/>
              </a:spcBef>
              <a:spcAft>
                <a:spcPct val="0"/>
              </a:spcAft>
              <a:defRPr sz="1200">
                <a:solidFill>
                  <a:schemeClr val="tx1"/>
                </a:solidFill>
                <a:latin typeface="Times New Roman" pitchFamily="-101" charset="0"/>
                <a:ea typeface="ＭＳ Ｐゴシック" pitchFamily="-101" charset="-128"/>
              </a:defRPr>
            </a:lvl7pPr>
            <a:lvl8pPr marL="3433954" indent="-228930" defTabSz="933209" eaLnBrk="0" fontAlgn="base" hangingPunct="0">
              <a:spcBef>
                <a:spcPct val="30000"/>
              </a:spcBef>
              <a:spcAft>
                <a:spcPct val="0"/>
              </a:spcAft>
              <a:defRPr sz="1200">
                <a:solidFill>
                  <a:schemeClr val="tx1"/>
                </a:solidFill>
                <a:latin typeface="Times New Roman" pitchFamily="-101" charset="0"/>
                <a:ea typeface="ＭＳ Ｐゴシック" pitchFamily="-101" charset="-128"/>
              </a:defRPr>
            </a:lvl8pPr>
            <a:lvl9pPr marL="3891814" indent="-228930" defTabSz="933209" eaLnBrk="0" fontAlgn="base" hangingPunct="0">
              <a:spcBef>
                <a:spcPct val="30000"/>
              </a:spcBef>
              <a:spcAft>
                <a:spcPct val="0"/>
              </a:spcAft>
              <a:defRPr sz="1200">
                <a:solidFill>
                  <a:schemeClr val="tx1"/>
                </a:solidFill>
                <a:latin typeface="Times New Roman" pitchFamily="-101" charset="0"/>
                <a:ea typeface="ＭＳ Ｐゴシック" pitchFamily="-101" charset="-128"/>
              </a:defRPr>
            </a:lvl9pPr>
          </a:lstStyle>
          <a:p>
            <a:pPr>
              <a:spcBef>
                <a:spcPct val="0"/>
              </a:spcBef>
            </a:pPr>
            <a:fld id="{B1FA3363-60A5-4833-91C9-6086C81B41A4}" type="slidenum">
              <a:rPr lang="en-US" altLang="en-US"/>
              <a:pPr>
                <a:spcBef>
                  <a:spcPct val="0"/>
                </a:spcBef>
              </a:pPr>
              <a:t>34</a:t>
            </a:fld>
            <a:endParaRPr lang="en-US" altLang="en-US"/>
          </a:p>
        </p:txBody>
      </p:sp>
    </p:spTree>
    <p:extLst>
      <p:ext uri="{BB962C8B-B14F-4D97-AF65-F5344CB8AC3E}">
        <p14:creationId xmlns:p14="http://schemas.microsoft.com/office/powerpoint/2010/main" val="40250657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moment to see how advocacy in action can happen by watching Dr. Mona</a:t>
            </a:r>
            <a:r>
              <a:rPr lang="en-US" baseline="0" dirty="0"/>
              <a:t> Hanna-</a:t>
            </a:r>
            <a:r>
              <a:rPr lang="en-US" baseline="0" dirty="0" err="1"/>
              <a:t>Attisha</a:t>
            </a:r>
            <a:r>
              <a:rPr lang="en-US" baseline="0" dirty="0"/>
              <a:t> talk about her work in Flint, MI.</a:t>
            </a:r>
          </a:p>
          <a:p>
            <a:endParaRPr lang="en-US" baseline="0" dirty="0"/>
          </a:p>
          <a:p>
            <a:r>
              <a:rPr lang="en-US" baseline="0" dirty="0"/>
              <a:t>As you watch, consider what kinds of public health needs impact early brain and child development in your community and what kinds of partnerships and activities can you do to help resolve them?</a:t>
            </a:r>
            <a:endParaRPr lang="en-US" dirty="0"/>
          </a:p>
        </p:txBody>
      </p:sp>
      <p:sp>
        <p:nvSpPr>
          <p:cNvPr id="4" name="Slide Number Placeholder 3"/>
          <p:cNvSpPr>
            <a:spLocks noGrp="1"/>
          </p:cNvSpPr>
          <p:nvPr>
            <p:ph type="sldNum" sz="quarter" idx="10"/>
          </p:nvPr>
        </p:nvSpPr>
        <p:spPr/>
        <p:txBody>
          <a:bodyPr/>
          <a:lstStyle/>
          <a:p>
            <a:fld id="{70A8AE79-7150-4E1F-88D3-38D016819E26}" type="slidenum">
              <a:rPr lang="en-US" smtClean="0"/>
              <a:pPr/>
              <a:t>35</a:t>
            </a:fld>
            <a:endParaRPr lang="en-US"/>
          </a:p>
        </p:txBody>
      </p:sp>
    </p:spTree>
    <p:extLst>
      <p:ext uri="{BB962C8B-B14F-4D97-AF65-F5344CB8AC3E}">
        <p14:creationId xmlns:p14="http://schemas.microsoft.com/office/powerpoint/2010/main" val="18965514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a:t>
            </a:r>
            <a:r>
              <a:rPr lang="en-US" baseline="0" dirty="0"/>
              <a:t> relationship building, and advocacy is an important part of the mortar of creating the strong foundation necessary for building brains and forging futures.</a:t>
            </a:r>
            <a:r>
              <a:rPr lang="en-US" dirty="0"/>
              <a:t> </a:t>
            </a:r>
          </a:p>
          <a:p>
            <a:endParaRPr lang="en-US" dirty="0"/>
          </a:p>
          <a:p>
            <a:r>
              <a:rPr lang="en-US" dirty="0"/>
              <a:t>There are many compelling resources to be</a:t>
            </a:r>
            <a:r>
              <a:rPr lang="en-US" baseline="0" dirty="0"/>
              <a:t> a champion for early brain and child development, all built on the goal of building healthy brains and future.</a:t>
            </a:r>
            <a:br>
              <a:rPr lang="en-US" baseline="0" dirty="0"/>
            </a:br>
            <a:endParaRPr lang="en-US" baseline="0" dirty="0"/>
          </a:p>
          <a:p>
            <a:br>
              <a:rPr lang="en-US" baseline="0" dirty="0"/>
            </a:br>
            <a:endParaRPr lang="en-US" baseline="0" dirty="0"/>
          </a:p>
          <a:p>
            <a:br>
              <a:rPr lang="en-US" dirty="0"/>
            </a:br>
            <a:endParaRPr lang="en-US" dirty="0"/>
          </a:p>
        </p:txBody>
      </p:sp>
      <p:sp>
        <p:nvSpPr>
          <p:cNvPr id="4" name="Slide Number Placeholder 3"/>
          <p:cNvSpPr>
            <a:spLocks noGrp="1"/>
          </p:cNvSpPr>
          <p:nvPr>
            <p:ph type="sldNum" sz="quarter" idx="10"/>
          </p:nvPr>
        </p:nvSpPr>
        <p:spPr/>
        <p:txBody>
          <a:bodyPr/>
          <a:lstStyle/>
          <a:p>
            <a:fld id="{3D6FEAA6-7F05-5940-9722-DCFB10955297}"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2479901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A8AE79-7150-4E1F-88D3-38D016819E26}" type="slidenum">
              <a:rPr lang="en-US" smtClean="0"/>
              <a:t>37</a:t>
            </a:fld>
            <a:endParaRPr lang="en-US"/>
          </a:p>
        </p:txBody>
      </p:sp>
    </p:spTree>
    <p:extLst>
      <p:ext uri="{BB962C8B-B14F-4D97-AF65-F5344CB8AC3E}">
        <p14:creationId xmlns:p14="http://schemas.microsoft.com/office/powerpoint/2010/main" val="466279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31"/>
          <p:cNvSpPr>
            <a:spLocks noGrp="1" noChangeArrowheads="1"/>
          </p:cNvSpPr>
          <p:nvPr>
            <p:ph type="sldNum" sz="quarter" idx="5"/>
          </p:nvPr>
        </p:nvSpPr>
        <p:spPr>
          <a:noFill/>
        </p:spPr>
        <p:txBody>
          <a:bodyPr/>
          <a:lstStyle/>
          <a:p>
            <a:fld id="{910C3BF7-D90F-1745-BCCF-C03A918CA5E1}" type="slidenum">
              <a:rPr lang="en-US"/>
              <a:pPr/>
              <a:t>4</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dirty="0">
                <a:latin typeface="Times New Roman" pitchFamily="4" charset="0"/>
                <a:ea typeface="ＭＳ Ｐゴシック" pitchFamily="4" charset="-128"/>
                <a:cs typeface="ＭＳ Ｐゴシック" pitchFamily="4" charset="-128"/>
              </a:rPr>
              <a:t>As the video shows, the health and well being of children -- from the physical to the emotional -- has profound and powerful influences far beyond clinical walls. It reaches families</a:t>
            </a:r>
            <a:r>
              <a:rPr lang="en-US" baseline="0" dirty="0">
                <a:latin typeface="Times New Roman" pitchFamily="4" charset="0"/>
                <a:ea typeface="ＭＳ Ｐゴシック" pitchFamily="4" charset="-128"/>
                <a:cs typeface="ＭＳ Ｐゴシック" pitchFamily="4" charset="-128"/>
              </a:rPr>
              <a:t> and</a:t>
            </a:r>
            <a:r>
              <a:rPr lang="en-US" dirty="0">
                <a:latin typeface="Times New Roman" pitchFamily="4" charset="0"/>
                <a:ea typeface="ＭＳ Ｐゴシック" pitchFamily="4" charset="-128"/>
                <a:cs typeface="ＭＳ Ｐゴシック" pitchFamily="4" charset="-128"/>
              </a:rPr>
              <a:t> communities and</a:t>
            </a:r>
            <a:r>
              <a:rPr lang="en-US" baseline="0" dirty="0">
                <a:latin typeface="Times New Roman" pitchFamily="4" charset="0"/>
                <a:ea typeface="ＭＳ Ｐゴシック" pitchFamily="4" charset="-128"/>
                <a:cs typeface="ＭＳ Ｐゴシック" pitchFamily="4" charset="-128"/>
              </a:rPr>
              <a:t> policies </a:t>
            </a:r>
            <a:r>
              <a:rPr lang="en-US" dirty="0">
                <a:latin typeface="Times New Roman" pitchFamily="4" charset="0"/>
                <a:ea typeface="ＭＳ Ｐゴシック" pitchFamily="4" charset="-128"/>
                <a:cs typeface="ＭＳ Ｐゴシック" pitchFamily="4" charset="-128"/>
              </a:rPr>
              <a:t>that surround children. All of these can be key</a:t>
            </a:r>
            <a:r>
              <a:rPr lang="en-US" baseline="0" dirty="0">
                <a:latin typeface="Times New Roman" pitchFamily="4" charset="0"/>
                <a:ea typeface="ＭＳ Ｐゴシック" pitchFamily="4" charset="-128"/>
                <a:cs typeface="ＭＳ Ｐゴシック" pitchFamily="4" charset="-128"/>
              </a:rPr>
              <a:t> to a child’s</a:t>
            </a:r>
            <a:r>
              <a:rPr lang="en-US" dirty="0">
                <a:latin typeface="Times New Roman" pitchFamily="4" charset="0"/>
                <a:ea typeface="ＭＳ Ｐゴシック" pitchFamily="4" charset="-128"/>
                <a:cs typeface="ＭＳ Ｐゴシック" pitchFamily="4" charset="-128"/>
              </a:rPr>
              <a:t> health</a:t>
            </a:r>
            <a:r>
              <a:rPr lang="en-US" baseline="0" dirty="0">
                <a:latin typeface="Times New Roman" pitchFamily="4" charset="0"/>
                <a:ea typeface="ＭＳ Ｐゴシック" pitchFamily="4" charset="-128"/>
                <a:cs typeface="ＭＳ Ｐゴシック" pitchFamily="4" charset="-128"/>
              </a:rPr>
              <a:t> and well-being.</a:t>
            </a:r>
            <a:r>
              <a:rPr lang="en-US" dirty="0">
                <a:latin typeface="Times New Roman" pitchFamily="4" charset="0"/>
                <a:ea typeface="ＭＳ Ｐゴシック" pitchFamily="4" charset="-128"/>
                <a:cs typeface="ＭＳ Ｐゴシック" pitchFamily="4" charset="-128"/>
              </a:rPr>
              <a:t> </a:t>
            </a:r>
          </a:p>
          <a:p>
            <a:endParaRPr lang="en-US" dirty="0">
              <a:latin typeface="Times New Roman" pitchFamily="4" charset="0"/>
              <a:ea typeface="ＭＳ Ｐゴシック" pitchFamily="4" charset="-128"/>
              <a:cs typeface="Times New Roman"/>
            </a:endParaRPr>
          </a:p>
          <a:p>
            <a:r>
              <a:rPr lang="en-US" dirty="0">
                <a:latin typeface="Times New Roman" pitchFamily="4" charset="0"/>
                <a:ea typeface="ＭＳ Ｐゴシック" pitchFamily="4" charset="-128"/>
                <a:cs typeface="ＭＳ Ｐゴシック" pitchFamily="4" charset="-128"/>
              </a:rPr>
              <a:t>We know the depth of the social determinants of health,</a:t>
            </a:r>
            <a:r>
              <a:rPr lang="en-US" baseline="0" dirty="0">
                <a:latin typeface="Times New Roman" pitchFamily="4" charset="0"/>
                <a:ea typeface="ＭＳ Ｐゴシック" pitchFamily="4" charset="-128"/>
                <a:cs typeface="ＭＳ Ｐゴシック" pitchFamily="4" charset="-128"/>
              </a:rPr>
              <a:t> t</a:t>
            </a:r>
            <a:r>
              <a:rPr lang="en-US" dirty="0">
                <a:latin typeface="Times New Roman" pitchFamily="4" charset="0"/>
                <a:ea typeface="ＭＳ Ｐゴシック" pitchFamily="4" charset="-128"/>
                <a:cs typeface="ＭＳ Ｐゴシック" pitchFamily="4" charset="-128"/>
              </a:rPr>
              <a:t>he power of early influences and experiences. This</a:t>
            </a:r>
            <a:r>
              <a:rPr lang="en-US" baseline="0" dirty="0">
                <a:latin typeface="Times New Roman" pitchFamily="4" charset="0"/>
                <a:ea typeface="ＭＳ Ｐゴシック" pitchFamily="4" charset="-128"/>
                <a:cs typeface="ＭＳ Ｐゴシック" pitchFamily="4" charset="-128"/>
              </a:rPr>
              <a:t> knowledge calls on us to</a:t>
            </a:r>
            <a:r>
              <a:rPr lang="en-US" dirty="0">
                <a:latin typeface="Times New Roman" pitchFamily="4" charset="0"/>
                <a:ea typeface="ＭＳ Ｐゴシック" pitchFamily="4" charset="-128"/>
                <a:cs typeface="ＭＳ Ｐゴシック" pitchFamily="4" charset="-128"/>
              </a:rPr>
              <a:t> rethink our model and our role – In many ways our practices and system are still set up to be “reactive” and disease based as opposed to PROACTIVE and health promotion/ health building focused.  </a:t>
            </a:r>
            <a:br>
              <a:rPr lang="en-US" dirty="0">
                <a:latin typeface="Times New Roman" pitchFamily="4" charset="0"/>
                <a:ea typeface="ＭＳ Ｐゴシック" pitchFamily="4" charset="-128"/>
                <a:cs typeface="Times New Roman"/>
              </a:rPr>
            </a:br>
            <a:endParaRPr lang="en-US" dirty="0">
              <a:latin typeface="Times New Roman" pitchFamily="4" charset="0"/>
              <a:ea typeface="ＭＳ Ｐゴシック" pitchFamily="4" charset="-128"/>
              <a:cs typeface="Times New Roman"/>
            </a:endParaRPr>
          </a:p>
          <a:p>
            <a:r>
              <a:rPr lang="en-US" dirty="0">
                <a:latin typeface="Times New Roman" pitchFamily="4" charset="0"/>
                <a:ea typeface="ＭＳ Ｐゴシック" pitchFamily="4" charset="-128"/>
                <a:cs typeface="ＭＳ Ｐゴシック" pitchFamily="4" charset="-128"/>
              </a:rPr>
              <a:t>This is a very exciting time, never before have we known with so much clarity - that a paradigm shift is urgent!</a:t>
            </a:r>
          </a:p>
        </p:txBody>
      </p:sp>
    </p:spTree>
    <p:extLst>
      <p:ext uri="{BB962C8B-B14F-4D97-AF65-F5344CB8AC3E}">
        <p14:creationId xmlns:p14="http://schemas.microsoft.com/office/powerpoint/2010/main" val="4097830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Urie</a:t>
            </a:r>
            <a:r>
              <a:rPr lang="en-US" baseline="0" dirty="0"/>
              <a:t> Bronfenbrenner’s socioecological model emphasizes the context of all of our work. Children and family are at the center of all of the work we do, but we have many partners in the services we deliver and we are guided by the policies and perceptions of society as a whole. Therefore, building relationships within the community and making yourself heard by the broader public can help you drive positive policies and initiatives for young children.</a:t>
            </a:r>
            <a:endParaRPr lang="en-US" dirty="0"/>
          </a:p>
        </p:txBody>
      </p:sp>
      <p:sp>
        <p:nvSpPr>
          <p:cNvPr id="4" name="Slide Number Placeholder 3"/>
          <p:cNvSpPr>
            <a:spLocks noGrp="1"/>
          </p:cNvSpPr>
          <p:nvPr>
            <p:ph type="sldNum" sz="quarter" idx="10"/>
          </p:nvPr>
        </p:nvSpPr>
        <p:spPr/>
        <p:txBody>
          <a:bodyPr/>
          <a:lstStyle/>
          <a:p>
            <a:fld id="{70A8AE79-7150-4E1F-88D3-38D016819E26}" type="slidenum">
              <a:rPr lang="en-US" smtClean="0"/>
              <a:pPr/>
              <a:t>5</a:t>
            </a:fld>
            <a:endParaRPr lang="en-US"/>
          </a:p>
        </p:txBody>
      </p:sp>
    </p:spTree>
    <p:extLst>
      <p:ext uri="{BB962C8B-B14F-4D97-AF65-F5344CB8AC3E}">
        <p14:creationId xmlns:p14="http://schemas.microsoft.com/office/powerpoint/2010/main" val="98338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A8AE79-7150-4E1F-88D3-38D016819E26}" type="slidenum">
              <a:rPr lang="en-US" smtClean="0"/>
              <a:pPr/>
              <a:t>6</a:t>
            </a:fld>
            <a:endParaRPr lang="en-US"/>
          </a:p>
        </p:txBody>
      </p:sp>
    </p:spTree>
    <p:extLst>
      <p:ext uri="{BB962C8B-B14F-4D97-AF65-F5344CB8AC3E}">
        <p14:creationId xmlns:p14="http://schemas.microsoft.com/office/powerpoint/2010/main" val="209149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4B7A2A-D941-412D-8407-4F28DD760D1C}" type="slidenum">
              <a:rPr lang="en-US">
                <a:latin typeface="Arial" charset="0"/>
              </a:rPr>
              <a:pPr fontAlgn="base">
                <a:spcBef>
                  <a:spcPct val="0"/>
                </a:spcBef>
                <a:spcAft>
                  <a:spcPct val="0"/>
                </a:spcAft>
              </a:pPr>
              <a:t>7</a:t>
            </a:fld>
            <a:endParaRPr lang="en-US">
              <a:latin typeface="Arial" charset="0"/>
            </a:endParaRPr>
          </a:p>
        </p:txBody>
      </p:sp>
      <p:sp>
        <p:nvSpPr>
          <p:cNvPr id="196610" name="Slide Image Placeholder 1"/>
          <p:cNvSpPr>
            <a:spLocks noGrp="1" noRot="1" noChangeAspect="1" noTextEdit="1"/>
          </p:cNvSpPr>
          <p:nvPr>
            <p:ph type="sldImg"/>
          </p:nvPr>
        </p:nvSpPr>
        <p:spPr bwMode="auto">
          <a:xfrm>
            <a:off x="1185863" y="698500"/>
            <a:ext cx="4654550" cy="3490913"/>
          </a:xfrm>
          <a:noFill/>
          <a:ln>
            <a:solidFill>
              <a:srgbClr val="000000"/>
            </a:solidFill>
            <a:miter lim="800000"/>
            <a:headEnd/>
            <a:tailEnd/>
          </a:ln>
        </p:spPr>
      </p:sp>
      <p:sp>
        <p:nvSpPr>
          <p:cNvPr id="196611" name="Notes Placeholder 2"/>
          <p:cNvSpPr>
            <a:spLocks noGrp="1"/>
          </p:cNvSpPr>
          <p:nvPr>
            <p:ph type="body" idx="1"/>
          </p:nvPr>
        </p:nvSpPr>
        <p:spPr bwMode="auto">
          <a:xfrm>
            <a:off x="936414" y="4421823"/>
            <a:ext cx="5150273" cy="4189095"/>
          </a:xfrm>
          <a:noFill/>
        </p:spPr>
        <p:txBody>
          <a:bodyPr wrap="square" lIns="93307" tIns="46655" rIns="93307" bIns="46655" numCol="1" anchor="t" anchorCtr="0" compatLnSpc="1">
            <a:prstTxWarp prst="textNoShape">
              <a:avLst/>
            </a:prstTxWarp>
          </a:bodyPr>
          <a:lstStyle/>
          <a:p>
            <a:pPr>
              <a:spcBef>
                <a:spcPct val="0"/>
              </a:spcBef>
            </a:pPr>
            <a:r>
              <a:rPr lang="en-US" dirty="0">
                <a:latin typeface="Arial" charset="0"/>
              </a:rPr>
              <a:t>Here is one example of how health is built through an interplay of many factors. A model from the County Health Rankings &amp;</a:t>
            </a:r>
            <a:r>
              <a:rPr lang="en-US" baseline="0" dirty="0">
                <a:latin typeface="Arial" charset="0"/>
              </a:rPr>
              <a:t> Roadmaps program, a collaboration between the Robert Wood Johnson Foundation and the University of Wisconsin Population Health Institute show that 80% of health is influenced by care outside of hospitals, clinics or medical providers’ offices.  As shown in this figure, social and economic factors, the physical environment and health behaviors collectively influence health outcomes to a wider extent.  This graphic reinforces the need for collaboration across sectors to promote and build healthy families.</a:t>
            </a:r>
            <a:endParaRPr lang="en-US" dirty="0">
              <a:latin typeface="Arial" charset="0"/>
            </a:endParaRPr>
          </a:p>
        </p:txBody>
      </p:sp>
      <p:sp>
        <p:nvSpPr>
          <p:cNvPr id="196612" name="Slide Number Placeholder 3"/>
          <p:cNvSpPr txBox="1">
            <a:spLocks noGrp="1"/>
          </p:cNvSpPr>
          <p:nvPr/>
        </p:nvSpPr>
        <p:spPr bwMode="auto">
          <a:xfrm>
            <a:off x="3979757" y="8843645"/>
            <a:ext cx="3043343" cy="465455"/>
          </a:xfrm>
          <a:prstGeom prst="rect">
            <a:avLst/>
          </a:prstGeom>
          <a:noFill/>
          <a:ln w="9525">
            <a:noFill/>
            <a:miter lim="800000"/>
            <a:headEnd/>
            <a:tailEnd/>
          </a:ln>
        </p:spPr>
        <p:txBody>
          <a:bodyPr lIns="93307" tIns="46655" rIns="93307" bIns="46655" anchor="b"/>
          <a:lstStyle/>
          <a:p>
            <a:pPr algn="r"/>
            <a:fld id="{1B513364-007A-4C96-9CD1-3A13A803FA7A}" type="slidenum">
              <a:rPr lang="en-US" sz="1100">
                <a:latin typeface="Times New Roman" pitchFamily="18" charset="0"/>
                <a:ea typeface="ヒラギノ角ゴ Pro W3"/>
                <a:cs typeface="ヒラギノ角ゴ Pro W3"/>
              </a:rPr>
              <a:pPr algn="r"/>
              <a:t>7</a:t>
            </a:fld>
            <a:endParaRPr lang="en-US" sz="1100">
              <a:latin typeface="Times New Roman" pitchFamily="18" charset="0"/>
              <a:ea typeface="ヒラギノ角ゴ Pro W3"/>
              <a:cs typeface="ヒラギノ角ゴ Pro W3"/>
            </a:endParaRPr>
          </a:p>
        </p:txBody>
      </p:sp>
    </p:spTree>
    <p:extLst>
      <p:ext uri="{BB962C8B-B14F-4D97-AF65-F5344CB8AC3E}">
        <p14:creationId xmlns:p14="http://schemas.microsoft.com/office/powerpoint/2010/main" val="2148009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0" u="none" baseline="0" dirty="0"/>
              <a:t>We also know that  that the interactive influences of genes and experience literally shape the architecture of the developing brain and the active ingredient is the “serve and return” nature of children’s engagement in relationships with their parents and other caregivers in their family and community.</a:t>
            </a:r>
          </a:p>
          <a:p>
            <a:endParaRPr lang="en-US" b="0" i="0" u="none" baseline="0" dirty="0"/>
          </a:p>
          <a:p>
            <a:r>
              <a:rPr lang="en-US" b="0" i="0" u="none" baseline="0" dirty="0"/>
              <a:t>Both brain architecture and developing abilities are built from the bottom up with simple circuits and skills providing scaffolding for more advanced circuits and skills over time. This shaping of the brain (especially in the first 1000 days) can have a profound affect on health outcomes later in life.</a:t>
            </a:r>
          </a:p>
          <a:p>
            <a:endParaRPr lang="en-US" b="0" i="0" u="none" baseline="0" dirty="0"/>
          </a:p>
        </p:txBody>
      </p:sp>
      <p:sp>
        <p:nvSpPr>
          <p:cNvPr id="4" name="Slide Number Placeholder 3"/>
          <p:cNvSpPr>
            <a:spLocks noGrp="1"/>
          </p:cNvSpPr>
          <p:nvPr>
            <p:ph type="sldNum" sz="quarter" idx="10"/>
          </p:nvPr>
        </p:nvSpPr>
        <p:spPr/>
        <p:txBody>
          <a:bodyPr/>
          <a:lstStyle/>
          <a:p>
            <a:pPr>
              <a:defRPr/>
            </a:pPr>
            <a:fld id="{9DFF3042-2655-40EC-9B7C-5BD38B85C31C}" type="slidenum">
              <a:rPr lang="en-US" smtClean="0"/>
              <a:pPr>
                <a:defRPr/>
              </a:pPr>
              <a:t>8</a:t>
            </a:fld>
            <a:endParaRPr lang="en-US"/>
          </a:p>
        </p:txBody>
      </p:sp>
    </p:spTree>
    <p:extLst>
      <p:ext uri="{BB962C8B-B14F-4D97-AF65-F5344CB8AC3E}">
        <p14:creationId xmlns:p14="http://schemas.microsoft.com/office/powerpoint/2010/main" val="2909172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r>
              <a:rPr lang="en-US" b="0" i="0" u="none" baseline="0" dirty="0"/>
              <a:t>As noted earlier, </a:t>
            </a:r>
            <a:r>
              <a:rPr lang="en-US" baseline="0" dirty="0">
                <a:latin typeface="Arial" charset="0"/>
              </a:rPr>
              <a:t>80% of health is influenced by non-hospital or clinical care; social and economic factors, the physical environment and health behaviors influence health outcomes.</a:t>
            </a:r>
            <a:endParaRPr lang="en-US" dirty="0">
              <a:latin typeface="Arial" charset="0"/>
            </a:endParaRPr>
          </a:p>
          <a:p>
            <a:endParaRPr lang="en-US" b="0" i="0" u="none" baseline="0" dirty="0"/>
          </a:p>
          <a:p>
            <a:r>
              <a:rPr lang="en-US" b="0" i="0" u="none" baseline="0" dirty="0"/>
              <a:t>Programs such as, Medicaid, WIC, quality early education/child care, positive parenting programs, early intervention programs and home visiting (MIECHV) offer ways to mitigate or lessen many of the social, economic, and environmental factors that can alter life-course trajectories.  Many of these programs (i.e. positive parenting programs and home visiting) help build strong parent child relationships.</a:t>
            </a:r>
          </a:p>
          <a:p>
            <a:endParaRPr lang="en-US" b="0" i="0" u="none" baseline="0" dirty="0"/>
          </a:p>
          <a:p>
            <a:r>
              <a:rPr lang="en-US" b="0" i="0" u="none" baseline="0" dirty="0"/>
              <a:t>These programs provide a means to improve the environments of children and families and provide a buffer that can ensure that children are healthy and ready to learn despite adverse childhood experiences.</a:t>
            </a:r>
          </a:p>
        </p:txBody>
      </p:sp>
      <p:sp>
        <p:nvSpPr>
          <p:cNvPr id="4" name="Slide Number Placeholder 3"/>
          <p:cNvSpPr>
            <a:spLocks noGrp="1"/>
          </p:cNvSpPr>
          <p:nvPr>
            <p:ph type="sldNum" sz="quarter" idx="10"/>
          </p:nvPr>
        </p:nvSpPr>
        <p:spPr/>
        <p:txBody>
          <a:bodyPr/>
          <a:lstStyle/>
          <a:p>
            <a:pPr>
              <a:defRPr/>
            </a:pPr>
            <a:fld id="{9DFF3042-2655-40EC-9B7C-5BD38B85C31C}" type="slidenum">
              <a:rPr lang="en-US" smtClean="0"/>
              <a:pPr>
                <a:defRPr/>
              </a:pPr>
              <a:t>9</a:t>
            </a:fld>
            <a:endParaRPr lang="en-US"/>
          </a:p>
        </p:txBody>
      </p:sp>
    </p:spTree>
    <p:extLst>
      <p:ext uri="{BB962C8B-B14F-4D97-AF65-F5344CB8AC3E}">
        <p14:creationId xmlns:p14="http://schemas.microsoft.com/office/powerpoint/2010/main" val="3211272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6">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1384196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484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4520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4" descr="new-gray-bar"/>
          <p:cNvPicPr>
            <a:picLocks noChangeAspect="1" noChangeArrowheads="1"/>
          </p:cNvPicPr>
          <p:nvPr userDrawn="1"/>
        </p:nvPicPr>
        <p:blipFill>
          <a:blip r:embed="rId2"/>
          <a:srcRect/>
          <a:stretch>
            <a:fillRect/>
          </a:stretch>
        </p:blipFill>
        <p:spPr bwMode="auto">
          <a:xfrm>
            <a:off x="-3175" y="6319838"/>
            <a:ext cx="9150350" cy="538162"/>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9983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lang="en-US" sz="4400" kern="1200" baseline="0" dirty="0" smtClean="0">
                <a:solidFill>
                  <a:srgbClr val="925FA7"/>
                </a:solidFill>
                <a:latin typeface="+mj-lt"/>
                <a:ea typeface="+mj-ea"/>
                <a:cs typeface="+mj-cs"/>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lang="en-US" sz="3200" kern="1200" dirty="0" smtClean="0">
                <a:solidFill>
                  <a:schemeClr val="accent6">
                    <a:lumMod val="7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866127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1AB7CD3-1125-473D-8EEF-2A52BBF7D1AB}" type="datetimeFigureOut">
              <a:rPr lang="en-US" smtClean="0"/>
              <a:pPr/>
              <a:t>8/31/2018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222D9EC-521D-4DE7-AF22-4AC15CEEF0EB}" type="slidenum">
              <a:rPr lang="en-US" smtClean="0"/>
              <a:pPr/>
              <a:t>‹#›</a:t>
            </a:fld>
            <a:endParaRPr lang="en-US"/>
          </a:p>
        </p:txBody>
      </p:sp>
    </p:spTree>
    <p:extLst>
      <p:ext uri="{BB962C8B-B14F-4D97-AF65-F5344CB8AC3E}">
        <p14:creationId xmlns:p14="http://schemas.microsoft.com/office/powerpoint/2010/main" val="1674916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1AB7CD3-1125-473D-8EEF-2A52BBF7D1AB}" type="datetimeFigureOut">
              <a:rPr lang="en-US" smtClean="0"/>
              <a:pPr/>
              <a:t>8/31/2018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222D9EC-521D-4DE7-AF22-4AC15CEEF0EB}" type="slidenum">
              <a:rPr lang="en-US" smtClean="0"/>
              <a:pPr/>
              <a:t>‹#›</a:t>
            </a:fld>
            <a:endParaRPr lang="en-US"/>
          </a:p>
        </p:txBody>
      </p:sp>
    </p:spTree>
    <p:extLst>
      <p:ext uri="{BB962C8B-B14F-4D97-AF65-F5344CB8AC3E}">
        <p14:creationId xmlns:p14="http://schemas.microsoft.com/office/powerpoint/2010/main" val="3076635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9941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1954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44667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7161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20000"/>
                <a:lumOff val="8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9763"/>
            <a:ext cx="8229600" cy="11430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21336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26" name="Picture 2"/>
          <p:cNvPicPr>
            <a:picLocks noChangeAspect="1" noChangeArrowheads="1"/>
          </p:cNvPicPr>
          <p:nvPr userDrawn="1"/>
        </p:nvPicPr>
        <p:blipFill>
          <a:blip r:embed="rId14">
            <a:extLst>
              <a:ext uri="{28A0092B-C50C-407E-A947-70E740481C1C}">
                <a14:useLocalDpi xmlns:a14="http://schemas.microsoft.com/office/drawing/2010/main" val="0"/>
              </a:ext>
            </a:extLst>
          </a:blip>
          <a:stretch>
            <a:fillRect/>
          </a:stretch>
        </p:blipFill>
        <p:spPr bwMode="auto">
          <a:xfrm>
            <a:off x="77346" y="76200"/>
            <a:ext cx="2359907" cy="908595"/>
          </a:xfrm>
          <a:prstGeom prst="rect">
            <a:avLst/>
          </a:prstGeom>
          <a:noFill/>
          <a:extLst>
            <a:ext uri="{909E8E84-426E-40dd-AFC4-6F175D3DCCD1}">
              <a14:hiddenFill xmlns="" xmlns:a14="http://schemas.microsoft.com/office/drawing/2010/main">
                <a:solidFill>
                  <a:srgbClr val="FFFFFF"/>
                </a:solidFill>
              </a14:hiddenFill>
            </a:ext>
          </a:extLst>
        </p:spPr>
      </p:pic>
      <p:cxnSp>
        <p:nvCxnSpPr>
          <p:cNvPr id="6" name="Straight Connector 5"/>
          <p:cNvCxnSpPr/>
          <p:nvPr userDrawn="1"/>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pic>
        <p:nvPicPr>
          <p:cNvPr id="1027" name="Picture 3" descr="C:\Users\jfaletti\Desktop\Logo\AAPBlackTrans.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396754" y="6238875"/>
            <a:ext cx="2438400" cy="371475"/>
          </a:xfrm>
          <a:prstGeom prst="rect">
            <a:avLst/>
          </a:prstGeom>
          <a:noFill/>
          <a:extLst>
            <a:ext uri="{909E8E84-426E-40dd-AFC4-6F175D3DCCD1}">
              <a14:hiddenFill xmlns="" xmlns:a14="http://schemas.microsoft.com/office/drawing/2010/main">
                <a:solidFill>
                  <a:srgbClr val="FFFFFF"/>
                </a:solidFill>
              </a14:hiddenFill>
            </a:ext>
          </a:extLst>
        </p:spPr>
      </p:pic>
      <p:cxnSp>
        <p:nvCxnSpPr>
          <p:cNvPr id="8" name="Straight Connector 7"/>
          <p:cNvCxnSpPr/>
          <p:nvPr userDrawn="1"/>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459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baseline="0">
          <a:solidFill>
            <a:srgbClr val="925FA7"/>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6">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6">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6">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6">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6">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steinhardt.nyu.edu/scmsAdmin/media/users/eez206/srb_conference/Building_a_New_Biodevelopmental_Framework_-_J__Shonkoff.pdf"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s://heckmanequation.org/resource/social-posts-early-investments-and-return-on-investment-for-ece-childcar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c.gov/healthcommunication/pdf/thisjustin/tji_18_200912.pdf"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s://www.ncbi.nlm.nih.gov/pmc/articles/PMC4596758/"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developingchild.harvard.edu/resources/multimedia/videos/theory_of_chang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www.tedmed.com/talks/show?id=627338"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www.countyhealthrankings.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normAutofit fontScale="90000"/>
          </a:bodyPr>
          <a:lstStyle/>
          <a:p>
            <a:br>
              <a:rPr lang="en-US" dirty="0">
                <a:cs typeface="Arial" pitchFamily="34" charset="0"/>
              </a:rPr>
            </a:br>
            <a:br>
              <a:rPr lang="en-US" dirty="0">
                <a:cs typeface="Arial" pitchFamily="34" charset="0"/>
              </a:rPr>
            </a:br>
            <a:r>
              <a:rPr lang="en-US" sz="5300" b="1" dirty="0">
                <a:solidFill>
                  <a:srgbClr val="7030A0"/>
                </a:solidFill>
                <a:cs typeface="Arial" pitchFamily="34" charset="0"/>
              </a:rPr>
              <a:t>Early Brain and Child Development Advocacy:</a:t>
            </a:r>
            <a:br>
              <a:rPr lang="en-US" sz="5300" b="1" dirty="0">
                <a:solidFill>
                  <a:srgbClr val="7030A0"/>
                </a:solidFill>
                <a:cs typeface="Arial" pitchFamily="34" charset="0"/>
              </a:rPr>
            </a:br>
            <a:r>
              <a:rPr lang="en-US" sz="5300" b="1" dirty="0">
                <a:solidFill>
                  <a:srgbClr val="7030A0"/>
                </a:solidFill>
                <a:cs typeface="Arial" pitchFamily="34" charset="0"/>
              </a:rPr>
              <a:t>An Opportunity to Change Childhood Outcomes</a:t>
            </a:r>
          </a:p>
        </p:txBody>
      </p:sp>
      <p:sp>
        <p:nvSpPr>
          <p:cNvPr id="3" name="TextBox 2">
            <a:extLst>
              <a:ext uri="{FF2B5EF4-FFF2-40B4-BE49-F238E27FC236}">
                <a16:creationId xmlns:a16="http://schemas.microsoft.com/office/drawing/2014/main" id="{D6765031-BB15-41BA-B72A-AA90F5BBAE65}"/>
              </a:ext>
            </a:extLst>
          </p:cNvPr>
          <p:cNvSpPr txBox="1"/>
          <p:nvPr/>
        </p:nvSpPr>
        <p:spPr>
          <a:xfrm>
            <a:off x="172233" y="6246911"/>
            <a:ext cx="2209800" cy="307777"/>
          </a:xfrm>
          <a:prstGeom prst="rect">
            <a:avLst/>
          </a:prstGeom>
          <a:noFill/>
        </p:spPr>
        <p:txBody>
          <a:bodyPr wrap="square" rtlCol="0">
            <a:spAutoFit/>
          </a:bodyPr>
          <a:lstStyle/>
          <a:p>
            <a:r>
              <a:rPr lang="en-US" sz="1400" dirty="0">
                <a:solidFill>
                  <a:srgbClr val="7030A0"/>
                </a:solidFill>
              </a:rPr>
              <a:t>Revised: August 2018</a:t>
            </a:r>
          </a:p>
        </p:txBody>
      </p:sp>
      <p:sp>
        <p:nvSpPr>
          <p:cNvPr id="4" name="Subtitle 2">
            <a:extLst>
              <a:ext uri="{FF2B5EF4-FFF2-40B4-BE49-F238E27FC236}">
                <a16:creationId xmlns:a16="http://schemas.microsoft.com/office/drawing/2014/main" id="{042BFDA2-25D7-4FB0-BA3D-018AD30A5DF2}"/>
              </a:ext>
            </a:extLst>
          </p:cNvPr>
          <p:cNvSpPr txBox="1">
            <a:spLocks/>
          </p:cNvSpPr>
          <p:nvPr/>
        </p:nvSpPr>
        <p:spPr bwMode="auto">
          <a:xfrm>
            <a:off x="533400" y="4800600"/>
            <a:ext cx="7543800" cy="1524000"/>
          </a:xfrm>
          <a:prstGeom prst="rect">
            <a:avLst/>
          </a:prstGeom>
          <a:noFill/>
          <a:ln w="9525">
            <a:noFill/>
            <a:miter lim="800000"/>
            <a:headEnd/>
            <a:tailEnd/>
          </a:ln>
        </p:spPr>
        <p:txBody>
          <a:bodyPr/>
          <a:lstStyle/>
          <a:p>
            <a:pPr algn="ctr">
              <a:spcBef>
                <a:spcPct val="20000"/>
              </a:spcBef>
              <a:buFont typeface="Arial" charset="0"/>
              <a:buNone/>
            </a:pPr>
            <a:r>
              <a:rPr lang="en-US" sz="2400" b="1" dirty="0">
                <a:solidFill>
                  <a:srgbClr val="E46C0A"/>
                </a:solidFill>
                <a:latin typeface="Calibri" pitchFamily="34" charset="0"/>
              </a:rPr>
              <a:t>Name of Presenter</a:t>
            </a:r>
          </a:p>
          <a:p>
            <a:pPr algn="ctr">
              <a:spcBef>
                <a:spcPct val="20000"/>
              </a:spcBef>
              <a:buFont typeface="Arial" charset="0"/>
              <a:buNone/>
            </a:pPr>
            <a:r>
              <a:rPr lang="en-US" sz="2000" dirty="0">
                <a:solidFill>
                  <a:srgbClr val="E46C0A"/>
                </a:solidFill>
                <a:latin typeface="Calibri" pitchFamily="34" charset="0"/>
              </a:rPr>
              <a:t>Material developed by the American Academy of Pediatrics</a:t>
            </a:r>
          </a:p>
        </p:txBody>
      </p:sp>
    </p:spTree>
    <p:extLst>
      <p:ext uri="{BB962C8B-B14F-4D97-AF65-F5344CB8AC3E}">
        <p14:creationId xmlns:p14="http://schemas.microsoft.com/office/powerpoint/2010/main" val="266207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r>
              <a:rPr lang="en-US" sz="4000" b="1" dirty="0">
                <a:solidFill>
                  <a:srgbClr val="7030A0"/>
                </a:solidFill>
              </a:rPr>
              <a:t>Definitions</a:t>
            </a:r>
          </a:p>
        </p:txBody>
      </p:sp>
      <p:sp>
        <p:nvSpPr>
          <p:cNvPr id="4" name="TextBox 3"/>
          <p:cNvSpPr txBox="1"/>
          <p:nvPr/>
        </p:nvSpPr>
        <p:spPr>
          <a:xfrm>
            <a:off x="266178" y="1659285"/>
            <a:ext cx="8458200" cy="3539430"/>
          </a:xfrm>
          <a:prstGeom prst="rect">
            <a:avLst/>
          </a:prstGeom>
          <a:noFill/>
        </p:spPr>
        <p:txBody>
          <a:bodyPr wrap="square" rtlCol="0">
            <a:spAutoFit/>
          </a:bodyPr>
          <a:lstStyle/>
          <a:p>
            <a:r>
              <a:rPr lang="en-US" sz="2800" dirty="0">
                <a:solidFill>
                  <a:srgbClr val="7030A0"/>
                </a:solidFill>
              </a:rPr>
              <a:t>Population health</a:t>
            </a:r>
            <a:r>
              <a:rPr lang="en-US" sz="2800" dirty="0">
                <a:solidFill>
                  <a:schemeClr val="accent6">
                    <a:lumMod val="75000"/>
                  </a:schemeClr>
                </a:solidFill>
              </a:rPr>
              <a:t> is: “the health outcomes of a group of individuals, including the distribution of such outcomes within the group.” </a:t>
            </a:r>
          </a:p>
          <a:p>
            <a:pPr algn="r"/>
            <a:r>
              <a:rPr lang="en-US" sz="2800" dirty="0">
                <a:solidFill>
                  <a:schemeClr val="accent6">
                    <a:lumMod val="75000"/>
                  </a:schemeClr>
                </a:solidFill>
              </a:rPr>
              <a:t>			- Institute of Medicine, 2012, Pg. 19</a:t>
            </a:r>
          </a:p>
          <a:p>
            <a:endParaRPr lang="en-US" sz="2800" dirty="0">
              <a:solidFill>
                <a:schemeClr val="accent6">
                  <a:lumMod val="75000"/>
                </a:schemeClr>
              </a:solidFill>
            </a:endParaRPr>
          </a:p>
          <a:p>
            <a:r>
              <a:rPr lang="en-US" sz="2800" dirty="0">
                <a:solidFill>
                  <a:srgbClr val="7030A0"/>
                </a:solidFill>
              </a:rPr>
              <a:t>Public health</a:t>
            </a:r>
            <a:r>
              <a:rPr lang="en-US" sz="2800" dirty="0">
                <a:solidFill>
                  <a:schemeClr val="accent6">
                    <a:lumMod val="75000"/>
                  </a:schemeClr>
                </a:solidFill>
              </a:rPr>
              <a:t> is: “fulfilling society’s interest in assuring conditions in which people can be healthy.” </a:t>
            </a:r>
          </a:p>
          <a:p>
            <a:pPr algn="r"/>
            <a:r>
              <a:rPr lang="en-US" sz="2800" dirty="0">
                <a:solidFill>
                  <a:schemeClr val="accent6">
                    <a:lumMod val="75000"/>
                  </a:schemeClr>
                </a:solidFill>
              </a:rPr>
              <a:t>- Institute of Medicine, 2003, pg. 411</a:t>
            </a:r>
          </a:p>
        </p:txBody>
      </p:sp>
      <p:sp>
        <p:nvSpPr>
          <p:cNvPr id="3" name="TextBox 2">
            <a:extLst>
              <a:ext uri="{FF2B5EF4-FFF2-40B4-BE49-F238E27FC236}">
                <a16:creationId xmlns:a16="http://schemas.microsoft.com/office/drawing/2014/main" id="{B55B0B01-C6DC-42D1-AFFB-DD912DB82BF5}"/>
              </a:ext>
            </a:extLst>
          </p:cNvPr>
          <p:cNvSpPr txBox="1"/>
          <p:nvPr/>
        </p:nvSpPr>
        <p:spPr>
          <a:xfrm>
            <a:off x="361689" y="5410200"/>
            <a:ext cx="8420622" cy="1015663"/>
          </a:xfrm>
          <a:prstGeom prst="rect">
            <a:avLst/>
          </a:prstGeom>
          <a:noFill/>
        </p:spPr>
        <p:txBody>
          <a:bodyPr wrap="square" rtlCol="0">
            <a:spAutoFit/>
          </a:bodyPr>
          <a:lstStyle/>
          <a:p>
            <a:r>
              <a:rPr lang="en-US" sz="1200" dirty="0">
                <a:solidFill>
                  <a:schemeClr val="accent6">
                    <a:lumMod val="75000"/>
                  </a:schemeClr>
                </a:solidFill>
              </a:rPr>
              <a:t>Institute of Medicine. Primary Care and Public Health: Exploring Integration to Improve Population Health. Washington, DC: The National Academies Press; 2012:19. https://doi.org/10.17226/13381. Accessed July 18, 2018.</a:t>
            </a:r>
          </a:p>
          <a:p>
            <a:endParaRPr lang="en-US" sz="1200" dirty="0">
              <a:solidFill>
                <a:schemeClr val="accent6">
                  <a:lumMod val="75000"/>
                </a:schemeClr>
              </a:solidFill>
            </a:endParaRPr>
          </a:p>
          <a:p>
            <a:r>
              <a:rPr lang="en-US" sz="1200" dirty="0">
                <a:solidFill>
                  <a:schemeClr val="accent6">
                    <a:lumMod val="75000"/>
                  </a:schemeClr>
                </a:solidFill>
              </a:rPr>
              <a:t>Institute of Medicine. The Future of the Public's Health in the 21st Century. Washington, DC: The National Academies Press; 2003:411. https://doi.org/10.17226/10548. Accessed July 18, 2018. </a:t>
            </a:r>
          </a:p>
        </p:txBody>
      </p:sp>
    </p:spTree>
    <p:extLst>
      <p:ext uri="{BB962C8B-B14F-4D97-AF65-F5344CB8AC3E}">
        <p14:creationId xmlns:p14="http://schemas.microsoft.com/office/powerpoint/2010/main" val="1020871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60" name="AutoShape 4"/>
          <p:cNvSpPr>
            <a:spLocks noChangeArrowheads="1"/>
          </p:cNvSpPr>
          <p:nvPr/>
        </p:nvSpPr>
        <p:spPr bwMode="auto">
          <a:xfrm rot="9383">
            <a:off x="3519740" y="4250669"/>
            <a:ext cx="1562932" cy="608453"/>
          </a:xfrm>
          <a:prstGeom prst="rightArrow">
            <a:avLst>
              <a:gd name="adj1" fmla="val 50000"/>
              <a:gd name="adj2" fmla="val 46875"/>
            </a:avLst>
          </a:prstGeom>
          <a:solidFill>
            <a:srgbClr val="A8363C"/>
          </a:solidFill>
          <a:ln w="9525">
            <a:noFill/>
            <a:miter lim="800000"/>
            <a:headEnd/>
            <a:tailEnd/>
          </a:ln>
        </p:spPr>
        <p:txBody>
          <a:bodyPr wrap="none" anchor="ctr"/>
          <a:lstStyle/>
          <a:p>
            <a:endParaRPr lang="en-US">
              <a:solidFill>
                <a:srgbClr val="000000"/>
              </a:solidFill>
              <a:latin typeface="Calibri" pitchFamily="34" charset="0"/>
            </a:endParaRPr>
          </a:p>
        </p:txBody>
      </p:sp>
      <p:sp>
        <p:nvSpPr>
          <p:cNvPr id="352282" name="Text Box 26"/>
          <p:cNvSpPr txBox="1">
            <a:spLocks noChangeArrowheads="1"/>
          </p:cNvSpPr>
          <p:nvPr/>
        </p:nvSpPr>
        <p:spPr bwMode="auto">
          <a:xfrm>
            <a:off x="5708483" y="2399041"/>
            <a:ext cx="3005749" cy="2462213"/>
          </a:xfrm>
          <a:prstGeom prst="rect">
            <a:avLst/>
          </a:prstGeom>
          <a:noFill/>
          <a:ln w="9525">
            <a:noFill/>
            <a:miter lim="800000"/>
            <a:headEnd/>
            <a:tailEnd/>
          </a:ln>
        </p:spPr>
        <p:txBody>
          <a:bodyPr wrap="square">
            <a:spAutoFit/>
          </a:bodyPr>
          <a:lstStyle/>
          <a:p>
            <a:pPr marL="285750" indent="-285750">
              <a:buFont typeface="Arial" panose="020B0604020202020204" pitchFamily="34" charset="0"/>
              <a:buChar char="•"/>
            </a:pPr>
            <a:r>
              <a:rPr lang="en-US" sz="2200" dirty="0">
                <a:solidFill>
                  <a:schemeClr val="accent6">
                    <a:lumMod val="75000"/>
                  </a:schemeClr>
                </a:solidFill>
                <a:ea typeface="ＭＳ Ｐゴシック"/>
                <a:cs typeface="ＭＳ Ｐゴシック"/>
              </a:rPr>
              <a:t>Health Related Behaviors</a:t>
            </a:r>
          </a:p>
          <a:p>
            <a:pPr marL="285750" indent="-285750">
              <a:buFont typeface="Arial" panose="020B0604020202020204" pitchFamily="34" charset="0"/>
              <a:buChar char="•"/>
            </a:pPr>
            <a:r>
              <a:rPr lang="en-US" sz="2200" dirty="0">
                <a:solidFill>
                  <a:schemeClr val="accent6">
                    <a:lumMod val="75000"/>
                  </a:schemeClr>
                </a:solidFill>
                <a:ea typeface="ＭＳ Ｐゴシック"/>
                <a:cs typeface="ＭＳ Ｐゴシック"/>
              </a:rPr>
              <a:t>Physical &amp; Mental Health</a:t>
            </a:r>
          </a:p>
          <a:p>
            <a:pPr marL="285750" indent="-285750">
              <a:buFont typeface="Arial" panose="020B0604020202020204" pitchFamily="34" charset="0"/>
              <a:buChar char="•"/>
            </a:pPr>
            <a:r>
              <a:rPr lang="en-US" sz="2200" dirty="0">
                <a:solidFill>
                  <a:schemeClr val="accent6">
                    <a:lumMod val="75000"/>
                  </a:schemeClr>
                </a:solidFill>
                <a:ea typeface="ＭＳ Ｐゴシック"/>
                <a:cs typeface="ＭＳ Ｐゴシック"/>
              </a:rPr>
              <a:t>Educational Achievement</a:t>
            </a:r>
          </a:p>
          <a:p>
            <a:pPr marL="285750" indent="-285750">
              <a:buFont typeface="Arial" panose="020B0604020202020204" pitchFamily="34" charset="0"/>
              <a:buChar char="•"/>
            </a:pPr>
            <a:r>
              <a:rPr lang="en-US" sz="2200" dirty="0">
                <a:solidFill>
                  <a:schemeClr val="accent6">
                    <a:lumMod val="75000"/>
                  </a:schemeClr>
                </a:solidFill>
                <a:ea typeface="ＭＳ Ｐゴシック"/>
                <a:cs typeface="ＭＳ Ｐゴシック"/>
              </a:rPr>
              <a:t>Economic Productivity</a:t>
            </a:r>
          </a:p>
        </p:txBody>
      </p:sp>
      <p:sp>
        <p:nvSpPr>
          <p:cNvPr id="30" name="Text Box 23"/>
          <p:cNvSpPr txBox="1">
            <a:spLocks noChangeArrowheads="1"/>
          </p:cNvSpPr>
          <p:nvPr/>
        </p:nvSpPr>
        <p:spPr bwMode="auto">
          <a:xfrm>
            <a:off x="5940554" y="2014423"/>
            <a:ext cx="2819400" cy="461665"/>
          </a:xfrm>
          <a:prstGeom prst="rect">
            <a:avLst/>
          </a:prstGeom>
          <a:noFill/>
          <a:ln w="9525">
            <a:noFill/>
            <a:miter lim="800000"/>
            <a:headEnd/>
            <a:tailEnd/>
          </a:ln>
        </p:spPr>
        <p:txBody>
          <a:bodyPr>
            <a:spAutoFit/>
          </a:bodyPr>
          <a:lstStyle/>
          <a:p>
            <a:r>
              <a:rPr lang="en-US" sz="2400" b="1" dirty="0">
                <a:solidFill>
                  <a:schemeClr val="accent6">
                    <a:lumMod val="75000"/>
                  </a:schemeClr>
                </a:solidFill>
                <a:latin typeface="+mj-lt"/>
                <a:ea typeface="ＭＳ Ｐゴシック"/>
                <a:cs typeface="ＭＳ Ｐゴシック"/>
              </a:rPr>
              <a:t>Lifelong Outcomes</a:t>
            </a:r>
          </a:p>
        </p:txBody>
      </p:sp>
      <p:sp>
        <p:nvSpPr>
          <p:cNvPr id="2" name="Title 1"/>
          <p:cNvSpPr>
            <a:spLocks noGrp="1"/>
          </p:cNvSpPr>
          <p:nvPr>
            <p:ph type="title"/>
          </p:nvPr>
        </p:nvSpPr>
        <p:spPr>
          <a:xfrm>
            <a:off x="585218" y="871423"/>
            <a:ext cx="8229600" cy="1143000"/>
          </a:xfrm>
        </p:spPr>
        <p:txBody>
          <a:bodyPr>
            <a:noAutofit/>
          </a:bodyPr>
          <a:lstStyle/>
          <a:p>
            <a:pPr>
              <a:lnSpc>
                <a:spcPct val="105000"/>
              </a:lnSpc>
            </a:pPr>
            <a:r>
              <a:rPr lang="en-US" sz="3600" b="1" dirty="0">
                <a:solidFill>
                  <a:srgbClr val="7030A0"/>
                </a:solidFill>
              </a:rPr>
              <a:t>How Early Experience Gets Into the Body:</a:t>
            </a:r>
            <a:br>
              <a:rPr lang="en-US" sz="3600" b="1" dirty="0">
                <a:solidFill>
                  <a:srgbClr val="7030A0"/>
                </a:solidFill>
              </a:rPr>
            </a:br>
            <a:r>
              <a:rPr lang="en-US" sz="3600" b="1" dirty="0">
                <a:solidFill>
                  <a:srgbClr val="7030A0"/>
                </a:solidFill>
              </a:rPr>
              <a:t>A </a:t>
            </a:r>
            <a:r>
              <a:rPr lang="en-US" sz="3600" b="1" dirty="0" err="1">
                <a:solidFill>
                  <a:srgbClr val="7030A0"/>
                </a:solidFill>
              </a:rPr>
              <a:t>Biodevelopmental</a:t>
            </a:r>
            <a:r>
              <a:rPr lang="en-US" sz="3600" b="1" dirty="0">
                <a:solidFill>
                  <a:srgbClr val="7030A0"/>
                </a:solidFill>
              </a:rPr>
              <a:t> Framework</a:t>
            </a:r>
            <a:endParaRPr lang="en-US" sz="3600" dirty="0">
              <a:solidFill>
                <a:srgbClr val="7030A0"/>
              </a:solidFill>
            </a:endParaRPr>
          </a:p>
        </p:txBody>
      </p:sp>
      <p:sp>
        <p:nvSpPr>
          <p:cNvPr id="3" name="TextBox 2">
            <a:extLst>
              <a:ext uri="{FF2B5EF4-FFF2-40B4-BE49-F238E27FC236}">
                <a16:creationId xmlns:a16="http://schemas.microsoft.com/office/drawing/2014/main" id="{277AEC23-A122-4634-8041-F5C08BDD76D0}"/>
              </a:ext>
            </a:extLst>
          </p:cNvPr>
          <p:cNvSpPr txBox="1"/>
          <p:nvPr/>
        </p:nvSpPr>
        <p:spPr>
          <a:xfrm>
            <a:off x="197698" y="2014423"/>
            <a:ext cx="3005750" cy="830997"/>
          </a:xfrm>
          <a:prstGeom prst="rect">
            <a:avLst/>
          </a:prstGeom>
          <a:noFill/>
        </p:spPr>
        <p:txBody>
          <a:bodyPr wrap="square" rtlCol="0">
            <a:spAutoFit/>
          </a:bodyPr>
          <a:lstStyle/>
          <a:p>
            <a:r>
              <a:rPr lang="en-US" sz="2400" b="1" dirty="0">
                <a:solidFill>
                  <a:schemeClr val="accent6">
                    <a:lumMod val="75000"/>
                  </a:schemeClr>
                </a:solidFill>
              </a:rPr>
              <a:t>Foundations for Healthy Development</a:t>
            </a:r>
          </a:p>
        </p:txBody>
      </p:sp>
      <p:sp>
        <p:nvSpPr>
          <p:cNvPr id="5" name="TextBox 4">
            <a:extLst>
              <a:ext uri="{FF2B5EF4-FFF2-40B4-BE49-F238E27FC236}">
                <a16:creationId xmlns:a16="http://schemas.microsoft.com/office/drawing/2014/main" id="{0BA0F5DE-C487-42B4-89BB-21738820F180}"/>
              </a:ext>
            </a:extLst>
          </p:cNvPr>
          <p:cNvSpPr txBox="1"/>
          <p:nvPr/>
        </p:nvSpPr>
        <p:spPr>
          <a:xfrm>
            <a:off x="292145" y="2845420"/>
            <a:ext cx="2561034" cy="1785104"/>
          </a:xfrm>
          <a:prstGeom prst="rect">
            <a:avLst/>
          </a:prstGeom>
          <a:noFill/>
        </p:spPr>
        <p:txBody>
          <a:bodyPr wrap="square" rtlCol="0">
            <a:spAutoFit/>
          </a:bodyPr>
          <a:lstStyle/>
          <a:p>
            <a:pPr marL="285750" indent="-285750">
              <a:buFont typeface="Arial" panose="020B0604020202020204" pitchFamily="34" charset="0"/>
              <a:buChar char="•"/>
            </a:pPr>
            <a:r>
              <a:rPr lang="en-US" sz="2200" dirty="0">
                <a:solidFill>
                  <a:schemeClr val="accent6">
                    <a:lumMod val="75000"/>
                  </a:schemeClr>
                </a:solidFill>
              </a:rPr>
              <a:t>Relationships</a:t>
            </a:r>
          </a:p>
          <a:p>
            <a:pPr marL="285750" indent="-285750">
              <a:buFont typeface="Arial" panose="020B0604020202020204" pitchFamily="34" charset="0"/>
              <a:buChar char="•"/>
            </a:pPr>
            <a:r>
              <a:rPr lang="en-US" sz="2200" dirty="0">
                <a:solidFill>
                  <a:schemeClr val="accent6">
                    <a:lumMod val="75000"/>
                  </a:schemeClr>
                </a:solidFill>
              </a:rPr>
              <a:t>Physical, Chemical and Built Environment</a:t>
            </a:r>
          </a:p>
          <a:p>
            <a:pPr marL="285750" indent="-285750">
              <a:buFont typeface="Arial" panose="020B0604020202020204" pitchFamily="34" charset="0"/>
              <a:buChar char="•"/>
            </a:pPr>
            <a:r>
              <a:rPr lang="en-US" sz="2200" dirty="0">
                <a:solidFill>
                  <a:schemeClr val="accent6">
                    <a:lumMod val="75000"/>
                  </a:schemeClr>
                </a:solidFill>
              </a:rPr>
              <a:t>Nutrition</a:t>
            </a:r>
          </a:p>
        </p:txBody>
      </p:sp>
      <p:sp>
        <p:nvSpPr>
          <p:cNvPr id="6" name="TextBox 5">
            <a:extLst>
              <a:ext uri="{FF2B5EF4-FFF2-40B4-BE49-F238E27FC236}">
                <a16:creationId xmlns:a16="http://schemas.microsoft.com/office/drawing/2014/main" id="{9E725885-8679-4D91-B06A-1F69B693EAE7}"/>
              </a:ext>
            </a:extLst>
          </p:cNvPr>
          <p:cNvSpPr txBox="1"/>
          <p:nvPr/>
        </p:nvSpPr>
        <p:spPr>
          <a:xfrm>
            <a:off x="737161" y="4790132"/>
            <a:ext cx="7068369" cy="1107996"/>
          </a:xfrm>
          <a:prstGeom prst="rect">
            <a:avLst/>
          </a:prstGeom>
          <a:noFill/>
        </p:spPr>
        <p:txBody>
          <a:bodyPr wrap="square" rtlCol="0">
            <a:spAutoFit/>
          </a:bodyPr>
          <a:lstStyle/>
          <a:p>
            <a:pPr marL="285750" indent="-285750">
              <a:buFont typeface="Arial" panose="020B0604020202020204" pitchFamily="34" charset="0"/>
              <a:buChar char="•"/>
            </a:pPr>
            <a:r>
              <a:rPr lang="en-US" sz="2200" b="1" dirty="0">
                <a:solidFill>
                  <a:srgbClr val="7030A0"/>
                </a:solidFill>
              </a:rPr>
              <a:t>Positive early influences = typically healthy and adaptive</a:t>
            </a:r>
          </a:p>
          <a:p>
            <a:pPr marL="285750" indent="-285750">
              <a:buFont typeface="Arial" panose="020B0604020202020204" pitchFamily="34" charset="0"/>
              <a:buChar char="•"/>
            </a:pPr>
            <a:r>
              <a:rPr lang="en-US" sz="2200" b="1" dirty="0">
                <a:solidFill>
                  <a:srgbClr val="7030A0"/>
                </a:solidFill>
              </a:rPr>
              <a:t>Adverse early influences = dysfunctional, maladaptive, poor health</a:t>
            </a:r>
          </a:p>
        </p:txBody>
      </p:sp>
      <p:sp>
        <p:nvSpPr>
          <p:cNvPr id="7" name="TextBox 6">
            <a:extLst>
              <a:ext uri="{FF2B5EF4-FFF2-40B4-BE49-F238E27FC236}">
                <a16:creationId xmlns:a16="http://schemas.microsoft.com/office/drawing/2014/main" id="{6507C0D1-9D34-4A68-B0D4-B5FD35353915}"/>
              </a:ext>
            </a:extLst>
          </p:cNvPr>
          <p:cNvSpPr txBox="1"/>
          <p:nvPr/>
        </p:nvSpPr>
        <p:spPr>
          <a:xfrm>
            <a:off x="3063663" y="2330066"/>
            <a:ext cx="2760856" cy="2215991"/>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rgbClr val="002060"/>
                </a:solidFill>
              </a:rPr>
              <a:t>Gene-environment interaction</a:t>
            </a:r>
          </a:p>
          <a:p>
            <a:pPr marL="285750" indent="-285750">
              <a:buFont typeface="Arial" panose="020B0604020202020204" pitchFamily="34" charset="0"/>
              <a:buChar char="•"/>
            </a:pPr>
            <a:r>
              <a:rPr lang="en-US" sz="2000" dirty="0">
                <a:solidFill>
                  <a:srgbClr val="002060"/>
                </a:solidFill>
              </a:rPr>
              <a:t>Cumulative effects</a:t>
            </a:r>
          </a:p>
          <a:p>
            <a:pPr marL="285750" indent="-285750">
              <a:buFont typeface="Arial" panose="020B0604020202020204" pitchFamily="34" charset="0"/>
              <a:buChar char="•"/>
            </a:pPr>
            <a:r>
              <a:rPr lang="en-US" sz="2000" dirty="0">
                <a:solidFill>
                  <a:srgbClr val="002060"/>
                </a:solidFill>
              </a:rPr>
              <a:t>Biological embedding</a:t>
            </a:r>
          </a:p>
          <a:p>
            <a:pPr marL="285750" indent="-285750">
              <a:buFont typeface="Arial" panose="020B0604020202020204" pitchFamily="34" charset="0"/>
              <a:buChar char="•"/>
            </a:pPr>
            <a:r>
              <a:rPr lang="en-US" sz="2000" dirty="0">
                <a:solidFill>
                  <a:srgbClr val="002060"/>
                </a:solidFill>
              </a:rPr>
              <a:t>Physical adaptations &amp; disruptions</a:t>
            </a:r>
          </a:p>
          <a:p>
            <a:pPr marL="285750" indent="-285750">
              <a:buFont typeface="Arial" panose="020B0604020202020204" pitchFamily="34" charset="0"/>
              <a:buChar char="•"/>
            </a:pPr>
            <a:endParaRPr lang="en-US" dirty="0"/>
          </a:p>
        </p:txBody>
      </p:sp>
      <p:sp>
        <p:nvSpPr>
          <p:cNvPr id="35" name="TextBox 34">
            <a:extLst>
              <a:ext uri="{FF2B5EF4-FFF2-40B4-BE49-F238E27FC236}">
                <a16:creationId xmlns:a16="http://schemas.microsoft.com/office/drawing/2014/main" id="{2276B567-5BB0-4814-8466-51E89D7DE444}"/>
              </a:ext>
            </a:extLst>
          </p:cNvPr>
          <p:cNvSpPr txBox="1"/>
          <p:nvPr/>
        </p:nvSpPr>
        <p:spPr>
          <a:xfrm>
            <a:off x="197698" y="5915284"/>
            <a:ext cx="6003999" cy="707886"/>
          </a:xfrm>
          <a:prstGeom prst="rect">
            <a:avLst/>
          </a:prstGeom>
          <a:noFill/>
        </p:spPr>
        <p:txBody>
          <a:bodyPr wrap="square" rtlCol="0">
            <a:spAutoFit/>
          </a:bodyPr>
          <a:lstStyle/>
          <a:p>
            <a:r>
              <a:rPr lang="en-US" sz="1000" dirty="0">
                <a:solidFill>
                  <a:schemeClr val="accent6">
                    <a:lumMod val="75000"/>
                  </a:schemeClr>
                </a:solidFill>
              </a:rPr>
              <a:t>Adapted from: Shonkoff, J. Building a New </a:t>
            </a:r>
            <a:r>
              <a:rPr lang="en-US" sz="1000" dirty="0" err="1">
                <a:solidFill>
                  <a:schemeClr val="accent6">
                    <a:lumMod val="75000"/>
                  </a:schemeClr>
                </a:solidFill>
              </a:rPr>
              <a:t>Biodevelopmental</a:t>
            </a:r>
            <a:r>
              <a:rPr lang="en-US" sz="1000" dirty="0">
                <a:solidFill>
                  <a:schemeClr val="accent6">
                    <a:lumMod val="75000"/>
                  </a:schemeClr>
                </a:solidFill>
              </a:rPr>
              <a:t> Framework to Guide the Future of Early Childhood Policy. Child Development, January/February 2010, Volume 81, Number 1, Pages 357–367 </a:t>
            </a:r>
            <a:r>
              <a:rPr lang="en-US" sz="1000" dirty="0">
                <a:solidFill>
                  <a:schemeClr val="accent6">
                    <a:lumMod val="75000"/>
                  </a:schemeClr>
                </a:solidFill>
                <a:hlinkClick r:id="rId3">
                  <a:extLst>
                    <a:ext uri="{A12FA001-AC4F-418D-AE19-62706E023703}">
                      <ahyp:hlinkClr xmlns:ahyp="http://schemas.microsoft.com/office/drawing/2018/hyperlinkcolor" val="tx"/>
                    </a:ext>
                  </a:extLst>
                </a:hlinkClick>
              </a:rPr>
              <a:t>https://steinhardt.nyu.edu/scmsAdmin/media/users/eez206/srb_conference/Building_a_New_Biodevelopmental_Framework_-_J__Shonkoff.pdf</a:t>
            </a:r>
            <a:r>
              <a:rPr lang="en-US" sz="1000" dirty="0">
                <a:solidFill>
                  <a:schemeClr val="accent6">
                    <a:lumMod val="75000"/>
                  </a:schemeClr>
                </a:solidFill>
              </a:rPr>
              <a:t>. Accessed August 28, 2018</a:t>
            </a:r>
          </a:p>
        </p:txBody>
      </p:sp>
    </p:spTree>
    <p:extLst>
      <p:ext uri="{BB962C8B-B14F-4D97-AF65-F5344CB8AC3E}">
        <p14:creationId xmlns:p14="http://schemas.microsoft.com/office/powerpoint/2010/main" val="137626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352260"/>
                                        </p:tgtEl>
                                        <p:attrNameLst>
                                          <p:attrName>style.visibility</p:attrName>
                                        </p:attrNameLst>
                                      </p:cBhvr>
                                      <p:to>
                                        <p:strVal val="visible"/>
                                      </p:to>
                                    </p:set>
                                    <p:anim calcmode="lin" valueType="num">
                                      <p:cBhvr additive="base">
                                        <p:cTn id="14" dur="500" fill="hold"/>
                                        <p:tgtEl>
                                          <p:spTgt spid="352260"/>
                                        </p:tgtEl>
                                        <p:attrNameLst>
                                          <p:attrName>ppt_x</p:attrName>
                                        </p:attrNameLst>
                                      </p:cBhvr>
                                      <p:tavLst>
                                        <p:tav tm="0">
                                          <p:val>
                                            <p:strVal val="0-#ppt_w/2"/>
                                          </p:val>
                                        </p:tav>
                                        <p:tav tm="100000">
                                          <p:val>
                                            <p:strVal val="#ppt_x"/>
                                          </p:val>
                                        </p:tav>
                                      </p:tavLst>
                                    </p:anim>
                                    <p:anim calcmode="lin" valueType="num">
                                      <p:cBhvr additive="base">
                                        <p:cTn id="15" dur="500" fill="hold"/>
                                        <p:tgtEl>
                                          <p:spTgt spid="352260"/>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352282"/>
                                        </p:tgtEl>
                                        <p:attrNameLst>
                                          <p:attrName>style.visibility</p:attrName>
                                        </p:attrNameLst>
                                      </p:cBhvr>
                                      <p:to>
                                        <p:strVal val="visible"/>
                                      </p:to>
                                    </p:set>
                                    <p:anim calcmode="lin" valueType="num">
                                      <p:cBhvr additive="base">
                                        <p:cTn id="20" dur="500" fill="hold"/>
                                        <p:tgtEl>
                                          <p:spTgt spid="352282"/>
                                        </p:tgtEl>
                                        <p:attrNameLst>
                                          <p:attrName>ppt_x</p:attrName>
                                        </p:attrNameLst>
                                      </p:cBhvr>
                                      <p:tavLst>
                                        <p:tav tm="0">
                                          <p:val>
                                            <p:strVal val="1+#ppt_w/2"/>
                                          </p:val>
                                        </p:tav>
                                        <p:tav tm="100000">
                                          <p:val>
                                            <p:strVal val="#ppt_x"/>
                                          </p:val>
                                        </p:tav>
                                      </p:tavLst>
                                    </p:anim>
                                    <p:anim calcmode="lin" valueType="num">
                                      <p:cBhvr additive="base">
                                        <p:cTn id="21" dur="500" fill="hold"/>
                                        <p:tgtEl>
                                          <p:spTgt spid="352282"/>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ircle(in)">
                                      <p:cBhvr>
                                        <p:cTn id="2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60" grpId="0" animBg="1"/>
      <p:bldP spid="352282"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ChangeArrowheads="1"/>
          </p:cNvSpPr>
          <p:nvPr>
            <p:ph type="title"/>
          </p:nvPr>
        </p:nvSpPr>
        <p:spPr>
          <a:xfrm>
            <a:off x="463463" y="914400"/>
            <a:ext cx="8229600" cy="1143000"/>
          </a:xfrm>
        </p:spPr>
        <p:txBody>
          <a:bodyPr>
            <a:normAutofit/>
          </a:bodyPr>
          <a:lstStyle/>
          <a:p>
            <a:r>
              <a:rPr lang="en-US" b="1" dirty="0">
                <a:solidFill>
                  <a:srgbClr val="7030A0"/>
                </a:solidFill>
              </a:rPr>
              <a:t>What Are We Building?</a:t>
            </a:r>
            <a:endParaRPr lang="en-US" dirty="0">
              <a:solidFill>
                <a:srgbClr val="7030A0"/>
              </a:solidFill>
            </a:endParaRPr>
          </a:p>
        </p:txBody>
      </p:sp>
      <p:sp>
        <p:nvSpPr>
          <p:cNvPr id="199682" name="Rectangle 3"/>
          <p:cNvSpPr>
            <a:spLocks noGrp="1" noChangeArrowheads="1"/>
          </p:cNvSpPr>
          <p:nvPr>
            <p:ph idx="1"/>
          </p:nvPr>
        </p:nvSpPr>
        <p:spPr>
          <a:xfrm>
            <a:off x="457200" y="2027238"/>
            <a:ext cx="8229600" cy="4525963"/>
          </a:xfrm>
        </p:spPr>
        <p:txBody>
          <a:bodyPr>
            <a:normAutofit/>
          </a:bodyPr>
          <a:lstStyle/>
          <a:p>
            <a:pPr marL="0" indent="0">
              <a:lnSpc>
                <a:spcPct val="90000"/>
              </a:lnSpc>
              <a:buNone/>
            </a:pPr>
            <a:r>
              <a:rPr lang="en-US" sz="3600" dirty="0"/>
              <a:t>We’re in the “building health and developmental assurance” business…..</a:t>
            </a:r>
          </a:p>
          <a:p>
            <a:pPr marL="571500" indent="-571500" algn="l">
              <a:lnSpc>
                <a:spcPct val="90000"/>
              </a:lnSpc>
              <a:buFont typeface="Arial" panose="020B0604020202020204" pitchFamily="34" charset="0"/>
              <a:buChar char="•"/>
            </a:pPr>
            <a:r>
              <a:rPr lang="en-US" dirty="0"/>
              <a:t>Physical health</a:t>
            </a:r>
          </a:p>
          <a:p>
            <a:pPr marL="571500" indent="-571500" algn="l">
              <a:lnSpc>
                <a:spcPct val="90000"/>
              </a:lnSpc>
              <a:buFont typeface="Arial" panose="020B0604020202020204" pitchFamily="34" charset="0"/>
              <a:buChar char="•"/>
            </a:pPr>
            <a:r>
              <a:rPr lang="en-US" dirty="0"/>
              <a:t>Developmental health</a:t>
            </a:r>
          </a:p>
          <a:p>
            <a:pPr marL="571500" indent="-571500" algn="l">
              <a:lnSpc>
                <a:spcPct val="90000"/>
              </a:lnSpc>
              <a:buFont typeface="Arial" panose="020B0604020202020204" pitchFamily="34" charset="0"/>
              <a:buChar char="•"/>
            </a:pPr>
            <a:r>
              <a:rPr lang="en-US" dirty="0"/>
              <a:t>Relational health</a:t>
            </a:r>
          </a:p>
        </p:txBody>
      </p:sp>
      <p:pic>
        <p:nvPicPr>
          <p:cNvPr id="199683" name="Picture 2"/>
          <p:cNvPicPr>
            <a:picLocks noChangeAspect="1" noChangeArrowheads="1"/>
          </p:cNvPicPr>
          <p:nvPr/>
        </p:nvPicPr>
        <p:blipFill>
          <a:blip r:embed="rId3"/>
          <a:srcRect/>
          <a:stretch>
            <a:fillRect/>
          </a:stretch>
        </p:blipFill>
        <p:spPr bwMode="auto">
          <a:xfrm>
            <a:off x="5029200" y="3276600"/>
            <a:ext cx="3200400" cy="2611870"/>
          </a:xfrm>
          <a:prstGeom prst="rect">
            <a:avLst/>
          </a:prstGeom>
          <a:noFill/>
          <a:ln w="9525">
            <a:noFill/>
            <a:miter lim="800000"/>
            <a:headEnd/>
            <a:tailEnd/>
          </a:ln>
        </p:spPr>
      </p:pic>
      <p:cxnSp>
        <p:nvCxnSpPr>
          <p:cNvPr id="5" name="Straight Connector 4"/>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04" name="AutoShape 44"/>
          <p:cNvSpPr>
            <a:spLocks noChangeArrowheads="1"/>
          </p:cNvSpPr>
          <p:nvPr/>
        </p:nvSpPr>
        <p:spPr bwMode="auto">
          <a:xfrm flipV="1">
            <a:off x="2098919" y="2465707"/>
            <a:ext cx="796925" cy="1473113"/>
          </a:xfrm>
          <a:prstGeom prst="downArrow">
            <a:avLst>
              <a:gd name="adj1" fmla="val 50000"/>
              <a:gd name="adj2" fmla="val 77861"/>
            </a:avLst>
          </a:prstGeom>
          <a:solidFill>
            <a:schemeClr val="accent4">
              <a:lumMod val="60000"/>
              <a:lumOff val="40000"/>
            </a:schemeClr>
          </a:solidFill>
          <a:ln>
            <a:noFill/>
          </a:ln>
          <a:effectLst>
            <a:outerShdw blurRad="38100" dist="25400" dir="5400000" algn="ctr" rotWithShape="0">
              <a:srgbClr val="808080">
                <a:alpha val="35001"/>
              </a:srgbClr>
            </a:outerShdw>
          </a:effectLst>
          <a:extLst/>
        </p:spPr>
        <p:txBody>
          <a:bodyPr tIns="91440" bIns="91440"/>
          <a:lstStyle/>
          <a:p>
            <a:pPr fontAlgn="auto">
              <a:spcBef>
                <a:spcPts val="0"/>
              </a:spcBef>
              <a:spcAft>
                <a:spcPts val="0"/>
              </a:spcAft>
              <a:defRPr/>
            </a:pPr>
            <a:endParaRPr lang="en-US" dirty="0">
              <a:solidFill>
                <a:prstClr val="black"/>
              </a:solidFill>
              <a:latin typeface="+mn-lt"/>
              <a:ea typeface="ＭＳ Ｐゴシック" pitchFamily="-108" charset="-128"/>
              <a:cs typeface="ＭＳ Ｐゴシック" pitchFamily="-108" charset="-128"/>
            </a:endParaRPr>
          </a:p>
        </p:txBody>
      </p:sp>
      <p:sp>
        <p:nvSpPr>
          <p:cNvPr id="15411" name="AutoShape 51"/>
          <p:cNvSpPr>
            <a:spLocks noChangeArrowheads="1"/>
          </p:cNvSpPr>
          <p:nvPr/>
        </p:nvSpPr>
        <p:spPr bwMode="auto">
          <a:xfrm>
            <a:off x="6558981" y="2422351"/>
            <a:ext cx="895350" cy="1577054"/>
          </a:xfrm>
          <a:prstGeom prst="downArrow">
            <a:avLst>
              <a:gd name="adj1" fmla="val 50000"/>
              <a:gd name="adj2" fmla="val 94220"/>
            </a:avLst>
          </a:prstGeom>
          <a:solidFill>
            <a:schemeClr val="accent6">
              <a:lumMod val="60000"/>
              <a:lumOff val="40000"/>
            </a:schemeClr>
          </a:solidFill>
          <a:ln>
            <a:noFill/>
          </a:ln>
          <a:effectLst>
            <a:outerShdw blurRad="38100" dist="25400" dir="5400000" algn="ctr" rotWithShape="0">
              <a:srgbClr val="808080">
                <a:alpha val="35001"/>
              </a:srgbClr>
            </a:outerShdw>
          </a:effectLst>
          <a:extLst/>
        </p:spPr>
        <p:txBody>
          <a:bodyPr tIns="91440" bIns="91440"/>
          <a:lstStyle/>
          <a:p>
            <a:pPr fontAlgn="auto">
              <a:spcBef>
                <a:spcPts val="0"/>
              </a:spcBef>
              <a:spcAft>
                <a:spcPts val="0"/>
              </a:spcAft>
              <a:defRPr/>
            </a:pPr>
            <a:endParaRPr lang="en-US" dirty="0">
              <a:solidFill>
                <a:prstClr val="black"/>
              </a:solidFill>
              <a:latin typeface="+mn-lt"/>
              <a:ea typeface="ＭＳ Ｐゴシック" pitchFamily="-108" charset="-128"/>
              <a:cs typeface="ＭＳ Ｐゴシック" pitchFamily="-108" charset="-128"/>
            </a:endParaRPr>
          </a:p>
        </p:txBody>
      </p:sp>
      <p:sp>
        <p:nvSpPr>
          <p:cNvPr id="15413" name="Text Box 53"/>
          <p:cNvSpPr txBox="1">
            <a:spLocks noChangeArrowheads="1"/>
          </p:cNvSpPr>
          <p:nvPr/>
        </p:nvSpPr>
        <p:spPr bwMode="auto">
          <a:xfrm>
            <a:off x="5612831" y="1732034"/>
            <a:ext cx="2787650" cy="698500"/>
          </a:xfrm>
          <a:prstGeom prst="rect">
            <a:avLst/>
          </a:prstGeom>
          <a:noFill/>
          <a:ln w="9525">
            <a:noFill/>
            <a:miter lim="800000"/>
            <a:headEnd/>
            <a:tailEnd/>
          </a:ln>
        </p:spPr>
        <p:txBody>
          <a:bodyPr tIns="91440" bIns="91440"/>
          <a:lstStyle/>
          <a:p>
            <a:r>
              <a:rPr lang="en-US" sz="2400" b="1" dirty="0">
                <a:solidFill>
                  <a:schemeClr val="accent6">
                    <a:lumMod val="75000"/>
                  </a:schemeClr>
                </a:solidFill>
                <a:ea typeface="ＭＳ Ｐゴシック"/>
                <a:cs typeface="Times New Roman" pitchFamily="18" charset="0"/>
              </a:rPr>
              <a:t>Significant Adversity</a:t>
            </a:r>
          </a:p>
        </p:txBody>
      </p:sp>
      <p:sp>
        <p:nvSpPr>
          <p:cNvPr id="15414" name="Text Box 54"/>
          <p:cNvSpPr txBox="1">
            <a:spLocks noChangeArrowheads="1"/>
          </p:cNvSpPr>
          <p:nvPr/>
        </p:nvSpPr>
        <p:spPr bwMode="auto">
          <a:xfrm>
            <a:off x="638175" y="4048812"/>
            <a:ext cx="4862422" cy="1473109"/>
          </a:xfrm>
          <a:prstGeom prst="rect">
            <a:avLst/>
          </a:prstGeom>
          <a:noFill/>
          <a:ln w="9525">
            <a:noFill/>
            <a:miter lim="800000"/>
            <a:headEnd/>
            <a:tailEnd/>
          </a:ln>
        </p:spPr>
        <p:txBody>
          <a:bodyPr tIns="91440" bIns="91440"/>
          <a:lstStyle/>
          <a:p>
            <a:pPr marL="342900" indent="-342900">
              <a:buFont typeface="Arial" panose="020B0604020202020204" pitchFamily="34" charset="0"/>
              <a:buChar char="•"/>
            </a:pPr>
            <a:r>
              <a:rPr lang="en-US" sz="2400" dirty="0">
                <a:solidFill>
                  <a:srgbClr val="7030A0"/>
                </a:solidFill>
                <a:ea typeface="ＭＳ Ｐゴシック"/>
                <a:cs typeface="Times New Roman" pitchFamily="18" charset="0"/>
              </a:rPr>
              <a:t>Supportive Relationships</a:t>
            </a:r>
          </a:p>
          <a:p>
            <a:pPr marL="342900" indent="-342900">
              <a:buFont typeface="Arial" panose="020B0604020202020204" pitchFamily="34" charset="0"/>
              <a:buChar char="•"/>
            </a:pPr>
            <a:r>
              <a:rPr lang="en-US" sz="2400" dirty="0">
                <a:solidFill>
                  <a:srgbClr val="7030A0"/>
                </a:solidFill>
                <a:ea typeface="ＭＳ Ｐゴシック"/>
                <a:cs typeface="Times New Roman" pitchFamily="18" charset="0"/>
              </a:rPr>
              <a:t>Stimulating Experiences</a:t>
            </a:r>
          </a:p>
          <a:p>
            <a:pPr marL="342900" indent="-342900">
              <a:buFont typeface="Arial" panose="020B0604020202020204" pitchFamily="34" charset="0"/>
              <a:buChar char="•"/>
            </a:pPr>
            <a:r>
              <a:rPr lang="en-US" sz="2400" dirty="0">
                <a:solidFill>
                  <a:srgbClr val="7030A0"/>
                </a:solidFill>
                <a:ea typeface="ＭＳ Ｐゴシック"/>
                <a:cs typeface="Times New Roman" pitchFamily="18" charset="0"/>
              </a:rPr>
              <a:t>Health-Promoting Environments</a:t>
            </a:r>
          </a:p>
        </p:txBody>
      </p:sp>
      <p:sp>
        <p:nvSpPr>
          <p:cNvPr id="15415" name="Text Box 55"/>
          <p:cNvSpPr txBox="1">
            <a:spLocks noChangeArrowheads="1"/>
          </p:cNvSpPr>
          <p:nvPr/>
        </p:nvSpPr>
        <p:spPr bwMode="auto">
          <a:xfrm>
            <a:off x="489946" y="1694000"/>
            <a:ext cx="4915049" cy="951153"/>
          </a:xfrm>
          <a:prstGeom prst="rect">
            <a:avLst/>
          </a:prstGeom>
          <a:noFill/>
          <a:ln w="9525">
            <a:noFill/>
            <a:miter lim="800000"/>
            <a:headEnd/>
            <a:tailEnd/>
          </a:ln>
        </p:spPr>
        <p:txBody>
          <a:bodyPr tIns="91440" bIns="91440"/>
          <a:lstStyle/>
          <a:p>
            <a:r>
              <a:rPr lang="en-US" sz="2400" b="1" dirty="0">
                <a:solidFill>
                  <a:schemeClr val="accent6">
                    <a:lumMod val="75000"/>
                  </a:schemeClr>
                </a:solidFill>
                <a:ea typeface="ＭＳ Ｐゴシック"/>
                <a:cs typeface="Times New Roman" pitchFamily="18" charset="0"/>
              </a:rPr>
              <a:t>Healthy Developmental Trajectory</a:t>
            </a:r>
          </a:p>
        </p:txBody>
      </p:sp>
      <p:sp>
        <p:nvSpPr>
          <p:cNvPr id="15416" name="Text Box 56"/>
          <p:cNvSpPr txBox="1">
            <a:spLocks noChangeArrowheads="1"/>
          </p:cNvSpPr>
          <p:nvPr/>
        </p:nvSpPr>
        <p:spPr bwMode="auto">
          <a:xfrm>
            <a:off x="5729219" y="4092909"/>
            <a:ext cx="2994025" cy="495300"/>
          </a:xfrm>
          <a:prstGeom prst="rect">
            <a:avLst/>
          </a:prstGeom>
          <a:noFill/>
          <a:ln w="9525">
            <a:noFill/>
            <a:miter lim="800000"/>
            <a:headEnd/>
            <a:tailEnd/>
          </a:ln>
        </p:spPr>
        <p:txBody>
          <a:bodyPr tIns="91440" bIns="91440"/>
          <a:lstStyle/>
          <a:p>
            <a:r>
              <a:rPr lang="en-US" sz="2400" dirty="0">
                <a:solidFill>
                  <a:schemeClr val="accent6">
                    <a:lumMod val="75000"/>
                  </a:schemeClr>
                </a:solidFill>
                <a:ea typeface="ＭＳ Ｐゴシック"/>
                <a:cs typeface="Times New Roman" pitchFamily="18" charset="0"/>
              </a:rPr>
              <a:t>Impaired Health and  Development </a:t>
            </a:r>
          </a:p>
        </p:txBody>
      </p:sp>
      <p:cxnSp>
        <p:nvCxnSpPr>
          <p:cNvPr id="19" name="Straight Connector 18"/>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228282" y="624646"/>
            <a:ext cx="6172199" cy="1143000"/>
          </a:xfrm>
        </p:spPr>
        <p:txBody>
          <a:bodyPr>
            <a:normAutofit fontScale="90000"/>
          </a:bodyPr>
          <a:lstStyle/>
          <a:p>
            <a:pPr>
              <a:lnSpc>
                <a:spcPct val="95000"/>
              </a:lnSpc>
            </a:pPr>
            <a:r>
              <a:rPr lang="en-US" sz="3600" b="1" dirty="0">
                <a:solidFill>
                  <a:srgbClr val="7030A0"/>
                </a:solidFill>
              </a:rPr>
              <a:t>Conceptual Framework Guiding Early Childhood Policy and Practice</a:t>
            </a:r>
            <a:endParaRPr lang="en-US" sz="3600" dirty="0"/>
          </a:p>
        </p:txBody>
      </p:sp>
      <p:sp>
        <p:nvSpPr>
          <p:cNvPr id="21" name="AutoShape 44">
            <a:extLst>
              <a:ext uri="{FF2B5EF4-FFF2-40B4-BE49-F238E27FC236}">
                <a16:creationId xmlns:a16="http://schemas.microsoft.com/office/drawing/2014/main" id="{36538E51-1665-40A5-ACAD-4AFAA8D037E9}"/>
              </a:ext>
            </a:extLst>
          </p:cNvPr>
          <p:cNvSpPr>
            <a:spLocks noChangeArrowheads="1"/>
          </p:cNvSpPr>
          <p:nvPr/>
        </p:nvSpPr>
        <p:spPr bwMode="auto">
          <a:xfrm rot="3187731" flipV="1">
            <a:off x="4452608" y="2666272"/>
            <a:ext cx="1048073" cy="1679494"/>
          </a:xfrm>
          <a:prstGeom prst="downArrow">
            <a:avLst>
              <a:gd name="adj1" fmla="val 50000"/>
              <a:gd name="adj2" fmla="val 77861"/>
            </a:avLst>
          </a:prstGeom>
          <a:solidFill>
            <a:schemeClr val="accent4">
              <a:lumMod val="60000"/>
              <a:lumOff val="40000"/>
            </a:schemeClr>
          </a:solidFill>
          <a:ln>
            <a:noFill/>
          </a:ln>
          <a:effectLst>
            <a:outerShdw blurRad="38100" dist="25400" dir="5400000" algn="ctr" rotWithShape="0">
              <a:srgbClr val="808080">
                <a:alpha val="35001"/>
              </a:srgbClr>
            </a:outerShdw>
          </a:effectLst>
          <a:extLst/>
        </p:spPr>
        <p:txBody>
          <a:bodyPr tIns="91440" bIns="91440"/>
          <a:lstStyle/>
          <a:p>
            <a:pPr fontAlgn="auto">
              <a:spcBef>
                <a:spcPts val="0"/>
              </a:spcBef>
              <a:spcAft>
                <a:spcPts val="0"/>
              </a:spcAft>
              <a:defRPr/>
            </a:pPr>
            <a:endParaRPr lang="en-US" dirty="0">
              <a:solidFill>
                <a:prstClr val="black"/>
              </a:solidFill>
              <a:latin typeface="+mn-lt"/>
              <a:ea typeface="ＭＳ Ｐゴシック" pitchFamily="-108" charset="-128"/>
              <a:cs typeface="ＭＳ Ｐゴシック" pitchFamily="-108" charset="-128"/>
            </a:endParaRPr>
          </a:p>
        </p:txBody>
      </p:sp>
      <p:sp>
        <p:nvSpPr>
          <p:cNvPr id="3" name="TextBox 2">
            <a:extLst>
              <a:ext uri="{FF2B5EF4-FFF2-40B4-BE49-F238E27FC236}">
                <a16:creationId xmlns:a16="http://schemas.microsoft.com/office/drawing/2014/main" id="{5F60C9BC-3A04-489D-8382-AFDE480A04BC}"/>
              </a:ext>
            </a:extLst>
          </p:cNvPr>
          <p:cNvSpPr txBox="1"/>
          <p:nvPr/>
        </p:nvSpPr>
        <p:spPr>
          <a:xfrm rot="19410593">
            <a:off x="4196071" y="3252525"/>
            <a:ext cx="1435900" cy="646331"/>
          </a:xfrm>
          <a:prstGeom prst="rect">
            <a:avLst/>
          </a:prstGeom>
          <a:noFill/>
        </p:spPr>
        <p:txBody>
          <a:bodyPr wrap="square" rtlCol="0">
            <a:spAutoFit/>
          </a:bodyPr>
          <a:lstStyle/>
          <a:p>
            <a:r>
              <a:rPr lang="en-US" dirty="0">
                <a:solidFill>
                  <a:srgbClr val="7030A0"/>
                </a:solidFill>
              </a:rPr>
              <a:t>Can counter adversity</a:t>
            </a:r>
          </a:p>
        </p:txBody>
      </p:sp>
      <p:sp>
        <p:nvSpPr>
          <p:cNvPr id="4" name="TextBox 3">
            <a:extLst>
              <a:ext uri="{FF2B5EF4-FFF2-40B4-BE49-F238E27FC236}">
                <a16:creationId xmlns:a16="http://schemas.microsoft.com/office/drawing/2014/main" id="{F4A3EE93-4F0B-48D3-820F-57B31C7D6D4A}"/>
              </a:ext>
            </a:extLst>
          </p:cNvPr>
          <p:cNvSpPr txBox="1"/>
          <p:nvPr/>
        </p:nvSpPr>
        <p:spPr>
          <a:xfrm>
            <a:off x="381389" y="5678337"/>
            <a:ext cx="8276552" cy="646331"/>
          </a:xfrm>
          <a:prstGeom prst="rect">
            <a:avLst/>
          </a:prstGeom>
          <a:noFill/>
        </p:spPr>
        <p:txBody>
          <a:bodyPr wrap="square" rtlCol="0">
            <a:spAutoFit/>
          </a:bodyPr>
          <a:lstStyle/>
          <a:p>
            <a:r>
              <a:rPr lang="en-US" sz="1200" dirty="0">
                <a:solidFill>
                  <a:schemeClr val="accent6">
                    <a:lumMod val="75000"/>
                  </a:schemeClr>
                </a:solidFill>
              </a:rPr>
              <a:t>Adapted from: Shonkoff JP. Translating the Biology of Adversity Into More Effective Policy and Practice. Presented at Pediatric Academic Societies Annual Meeting; May 6, 2013; Washington, DC. https://www.aap.org/en-us/advocacy-and-policy/aap-health-initiatives/EBCD/Documents/Shonkoff_PAS_Plenary.pdf  Accessed August 28, 2018</a:t>
            </a:r>
          </a:p>
        </p:txBody>
      </p:sp>
    </p:spTree>
    <p:custDataLst>
      <p:tags r:id="rId1"/>
    </p:custDataLst>
    <p:extLst>
      <p:ext uri="{BB962C8B-B14F-4D97-AF65-F5344CB8AC3E}">
        <p14:creationId xmlns:p14="http://schemas.microsoft.com/office/powerpoint/2010/main" val="14829515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416"/>
                                        </p:tgtEl>
                                        <p:attrNameLst>
                                          <p:attrName>style.visibility</p:attrName>
                                        </p:attrNameLst>
                                      </p:cBhvr>
                                      <p:to>
                                        <p:strVal val="visible"/>
                                      </p:to>
                                    </p:set>
                                    <p:anim calcmode="lin" valueType="num">
                                      <p:cBhvr>
                                        <p:cTn id="7" dur="1000" fill="hold"/>
                                        <p:tgtEl>
                                          <p:spTgt spid="15416"/>
                                        </p:tgtEl>
                                        <p:attrNameLst>
                                          <p:attrName>ppt_w</p:attrName>
                                        </p:attrNameLst>
                                      </p:cBhvr>
                                      <p:tavLst>
                                        <p:tav tm="0">
                                          <p:val>
                                            <p:fltVal val="0"/>
                                          </p:val>
                                        </p:tav>
                                        <p:tav tm="100000">
                                          <p:val>
                                            <p:strVal val="#ppt_w"/>
                                          </p:val>
                                        </p:tav>
                                      </p:tavLst>
                                    </p:anim>
                                    <p:anim calcmode="lin" valueType="num">
                                      <p:cBhvr>
                                        <p:cTn id="8" dur="1000" fill="hold"/>
                                        <p:tgtEl>
                                          <p:spTgt spid="15416"/>
                                        </p:tgtEl>
                                        <p:attrNameLst>
                                          <p:attrName>ppt_h</p:attrName>
                                        </p:attrNameLst>
                                      </p:cBhvr>
                                      <p:tavLst>
                                        <p:tav tm="0">
                                          <p:val>
                                            <p:fltVal val="0"/>
                                          </p:val>
                                        </p:tav>
                                        <p:tav tm="100000">
                                          <p:val>
                                            <p:strVal val="#ppt_h"/>
                                          </p:val>
                                        </p:tav>
                                      </p:tavLst>
                                    </p:anim>
                                    <p:anim calcmode="lin" valueType="num">
                                      <p:cBhvr>
                                        <p:cTn id="9" dur="1000" fill="hold"/>
                                        <p:tgtEl>
                                          <p:spTgt spid="15416"/>
                                        </p:tgtEl>
                                        <p:attrNameLst>
                                          <p:attrName>style.rotation</p:attrName>
                                        </p:attrNameLst>
                                      </p:cBhvr>
                                      <p:tavLst>
                                        <p:tav tm="0">
                                          <p:val>
                                            <p:fltVal val="90"/>
                                          </p:val>
                                        </p:tav>
                                        <p:tav tm="100000">
                                          <p:val>
                                            <p:fltVal val="0"/>
                                          </p:val>
                                        </p:tav>
                                      </p:tavLst>
                                    </p:anim>
                                    <p:animEffect transition="in" filter="fade">
                                      <p:cBhvr>
                                        <p:cTn id="10" dur="1000"/>
                                        <p:tgtEl>
                                          <p:spTgt spid="15416"/>
                                        </p:tgtEl>
                                      </p:cBhvr>
                                    </p:animEffect>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down)">
                                      <p:cBhvr>
                                        <p:cTn id="14" dur="500"/>
                                        <p:tgtEl>
                                          <p:spTgt spid="21"/>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16" grpId="0"/>
      <p:bldP spid="21"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3746" name="AutoShape 2"/>
          <p:cNvSpPr>
            <a:spLocks noGrp="1" noChangeArrowheads="1"/>
          </p:cNvSpPr>
          <p:nvPr>
            <p:ph type="title"/>
          </p:nvPr>
        </p:nvSpPr>
        <p:spPr>
          <a:xfrm>
            <a:off x="-19437" y="754909"/>
            <a:ext cx="8915401" cy="1143000"/>
          </a:xfrm>
        </p:spPr>
        <p:txBody>
          <a:bodyPr>
            <a:noAutofit/>
          </a:bodyPr>
          <a:lstStyle/>
          <a:p>
            <a:pPr eaLnBrk="1" hangingPunct="1">
              <a:defRPr/>
            </a:pPr>
            <a:r>
              <a:rPr lang="en-US" sz="3400" b="1" dirty="0">
                <a:solidFill>
                  <a:srgbClr val="7030A0"/>
                </a:solidFill>
              </a:rPr>
              <a:t>Returns on Dollars Invested in Early Childhood</a:t>
            </a:r>
          </a:p>
        </p:txBody>
      </p:sp>
      <p:cxnSp>
        <p:nvCxnSpPr>
          <p:cNvPr id="7" name="Straight Connector 6"/>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F0F4CB4E-9C23-49F8-BE4E-C4A659A509D1}"/>
              </a:ext>
            </a:extLst>
          </p:cNvPr>
          <p:cNvPicPr>
            <a:picLocks noChangeAspect="1"/>
          </p:cNvPicPr>
          <p:nvPr/>
        </p:nvPicPr>
        <p:blipFill>
          <a:blip r:embed="rId3"/>
          <a:stretch>
            <a:fillRect/>
          </a:stretch>
        </p:blipFill>
        <p:spPr>
          <a:xfrm>
            <a:off x="2286000" y="1618703"/>
            <a:ext cx="4329913" cy="4329913"/>
          </a:xfrm>
          <a:prstGeom prst="rect">
            <a:avLst/>
          </a:prstGeom>
        </p:spPr>
      </p:pic>
      <p:sp>
        <p:nvSpPr>
          <p:cNvPr id="9" name="Rectangle 8">
            <a:extLst>
              <a:ext uri="{FF2B5EF4-FFF2-40B4-BE49-F238E27FC236}">
                <a16:creationId xmlns:a16="http://schemas.microsoft.com/office/drawing/2014/main" id="{039AE077-1309-4A46-AF2A-752E204E30F6}"/>
              </a:ext>
            </a:extLst>
          </p:cNvPr>
          <p:cNvSpPr/>
          <p:nvPr/>
        </p:nvSpPr>
        <p:spPr>
          <a:xfrm>
            <a:off x="357186" y="6016588"/>
            <a:ext cx="5867394" cy="600164"/>
          </a:xfrm>
          <a:prstGeom prst="rect">
            <a:avLst/>
          </a:prstGeom>
        </p:spPr>
        <p:txBody>
          <a:bodyPr wrap="square">
            <a:spAutoFit/>
          </a:bodyPr>
          <a:lstStyle/>
          <a:p>
            <a:r>
              <a:rPr lang="en-US" sz="1100" dirty="0">
                <a:solidFill>
                  <a:schemeClr val="accent6">
                    <a:lumMod val="75000"/>
                  </a:schemeClr>
                </a:solidFill>
                <a:ea typeface="+mj-ea"/>
                <a:cs typeface="+mj-cs"/>
              </a:rPr>
              <a:t>Source: The Heckman Equation, downloadable toolkit:  Social Media Content: Early Investments and Return on Investment for ECE/Childcare </a:t>
            </a:r>
            <a:r>
              <a:rPr lang="en-US" sz="1100" dirty="0">
                <a:solidFill>
                  <a:schemeClr val="accent6">
                    <a:lumMod val="75000"/>
                  </a:schemeClr>
                </a:solidFill>
                <a:hlinkClick r:id="rId4">
                  <a:extLst>
                    <a:ext uri="{A12FA001-AC4F-418D-AE19-62706E023703}">
                      <ahyp:hlinkClr xmlns:ahyp="http://schemas.microsoft.com/office/drawing/2018/hyperlinkcolor" val="tx"/>
                    </a:ext>
                  </a:extLst>
                </a:hlinkClick>
              </a:rPr>
              <a:t>https://heckmanequation.org/resource/social-posts-early-investments-and-return-on-investment-for-ece-childcare/</a:t>
            </a:r>
            <a:r>
              <a:rPr lang="en-US" sz="1100" dirty="0">
                <a:solidFill>
                  <a:schemeClr val="accent6">
                    <a:lumMod val="75000"/>
                  </a:schemeClr>
                </a:solidFill>
              </a:rPr>
              <a:t>, Accessed August 28, 2018</a:t>
            </a:r>
          </a:p>
        </p:txBody>
      </p:sp>
    </p:spTree>
    <p:extLst>
      <p:ext uri="{BB962C8B-B14F-4D97-AF65-F5344CB8AC3E}">
        <p14:creationId xmlns:p14="http://schemas.microsoft.com/office/powerpoint/2010/main" val="1118113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00DD-9E0F-4E64-AD24-115E3EDBB1B6}"/>
              </a:ext>
            </a:extLst>
          </p:cNvPr>
          <p:cNvSpPr>
            <a:spLocks noGrp="1"/>
          </p:cNvSpPr>
          <p:nvPr>
            <p:ph type="title"/>
          </p:nvPr>
        </p:nvSpPr>
        <p:spPr>
          <a:xfrm>
            <a:off x="457200" y="885023"/>
            <a:ext cx="8229600" cy="1143000"/>
          </a:xfrm>
        </p:spPr>
        <p:txBody>
          <a:bodyPr>
            <a:normAutofit/>
          </a:bodyPr>
          <a:lstStyle/>
          <a:p>
            <a:r>
              <a:rPr lang="en-US" sz="3400" b="1" dirty="0"/>
              <a:t>Benefits of High-Quality Early Education and Child Care – Early Outcomes</a:t>
            </a:r>
          </a:p>
        </p:txBody>
      </p:sp>
      <p:sp>
        <p:nvSpPr>
          <p:cNvPr id="3" name="Content Placeholder 2">
            <a:extLst>
              <a:ext uri="{FF2B5EF4-FFF2-40B4-BE49-F238E27FC236}">
                <a16:creationId xmlns:a16="http://schemas.microsoft.com/office/drawing/2014/main" id="{7771CFA2-BB9D-4F21-AEB6-627C30671C72}"/>
              </a:ext>
            </a:extLst>
          </p:cNvPr>
          <p:cNvSpPr>
            <a:spLocks noGrp="1"/>
          </p:cNvSpPr>
          <p:nvPr>
            <p:ph sz="half" idx="1"/>
          </p:nvPr>
        </p:nvSpPr>
        <p:spPr>
          <a:xfrm>
            <a:off x="825501" y="2076835"/>
            <a:ext cx="6413499" cy="4199346"/>
          </a:xfrm>
        </p:spPr>
        <p:txBody>
          <a:bodyPr>
            <a:normAutofit fontScale="85000" lnSpcReduction="20000"/>
          </a:bodyPr>
          <a:lstStyle/>
          <a:p>
            <a:r>
              <a:rPr lang="en-US" b="1" dirty="0"/>
              <a:t>Educational</a:t>
            </a:r>
          </a:p>
          <a:p>
            <a:pPr marL="0" indent="0">
              <a:buNone/>
            </a:pPr>
            <a:r>
              <a:rPr lang="en-US" dirty="0"/>
              <a:t>–Lower rate of special education and grade retention</a:t>
            </a:r>
          </a:p>
          <a:p>
            <a:pPr marL="0" indent="0">
              <a:buNone/>
            </a:pPr>
            <a:r>
              <a:rPr lang="en-US" dirty="0"/>
              <a:t>–Increased high school completion</a:t>
            </a:r>
          </a:p>
          <a:p>
            <a:pPr marL="0" indent="0">
              <a:buNone/>
            </a:pPr>
            <a:r>
              <a:rPr lang="en-US" dirty="0"/>
              <a:t>–Higher test scores</a:t>
            </a:r>
          </a:p>
          <a:p>
            <a:r>
              <a:rPr lang="en-US" b="1" dirty="0"/>
              <a:t>Social-Emotional</a:t>
            </a:r>
          </a:p>
          <a:p>
            <a:pPr marL="0" indent="0">
              <a:buNone/>
            </a:pPr>
            <a:r>
              <a:rPr lang="en-US" dirty="0"/>
              <a:t>–Fewer behavior problems</a:t>
            </a:r>
          </a:p>
          <a:p>
            <a:pPr marL="0" indent="0">
              <a:buNone/>
            </a:pPr>
            <a:r>
              <a:rPr lang="en-US" dirty="0"/>
              <a:t>–More self-control</a:t>
            </a:r>
          </a:p>
          <a:p>
            <a:pPr marL="0" indent="0">
              <a:buNone/>
            </a:pPr>
            <a:r>
              <a:rPr lang="en-US" dirty="0"/>
              <a:t>–Improved peer relations</a:t>
            </a:r>
          </a:p>
          <a:p>
            <a:r>
              <a:rPr lang="en-US" b="1" dirty="0"/>
              <a:t>Child well-being</a:t>
            </a:r>
          </a:p>
          <a:p>
            <a:pPr marL="0" indent="0">
              <a:buNone/>
            </a:pPr>
            <a:r>
              <a:rPr lang="en-US" dirty="0"/>
              <a:t>–Less child maltreatment and neglect</a:t>
            </a:r>
          </a:p>
        </p:txBody>
      </p:sp>
      <p:pic>
        <p:nvPicPr>
          <p:cNvPr id="10" name="Content Placeholder 9">
            <a:extLst>
              <a:ext uri="{FF2B5EF4-FFF2-40B4-BE49-F238E27FC236}">
                <a16:creationId xmlns:a16="http://schemas.microsoft.com/office/drawing/2014/main" id="{04DFD2B0-2544-43CB-B03C-B2B04D5D197C}"/>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341102" y="3429000"/>
            <a:ext cx="2977397" cy="1981200"/>
          </a:xfrm>
        </p:spPr>
      </p:pic>
      <p:sp>
        <p:nvSpPr>
          <p:cNvPr id="4" name="TextBox 3">
            <a:extLst>
              <a:ext uri="{FF2B5EF4-FFF2-40B4-BE49-F238E27FC236}">
                <a16:creationId xmlns:a16="http://schemas.microsoft.com/office/drawing/2014/main" id="{CBC059E9-02AA-4833-904D-B29AE83993C7}"/>
              </a:ext>
            </a:extLst>
          </p:cNvPr>
          <p:cNvSpPr txBox="1"/>
          <p:nvPr/>
        </p:nvSpPr>
        <p:spPr>
          <a:xfrm>
            <a:off x="228600" y="6104346"/>
            <a:ext cx="5943600" cy="461665"/>
          </a:xfrm>
          <a:prstGeom prst="rect">
            <a:avLst/>
          </a:prstGeom>
          <a:noFill/>
        </p:spPr>
        <p:txBody>
          <a:bodyPr wrap="square" rtlCol="0">
            <a:spAutoFit/>
          </a:bodyPr>
          <a:lstStyle/>
          <a:p>
            <a:r>
              <a:rPr lang="en-US" sz="1200" dirty="0">
                <a:solidFill>
                  <a:schemeClr val="accent6">
                    <a:lumMod val="75000"/>
                  </a:schemeClr>
                </a:solidFill>
              </a:rPr>
              <a:t>Donoghue EA, AAP Council on Early Childhood. Quality Early Education and Child Care from Birth to Kindergarten. Pediatrics. 2017; 140: e20171488. </a:t>
            </a:r>
            <a:r>
              <a:rPr lang="en-US" sz="1200" dirty="0" err="1">
                <a:solidFill>
                  <a:schemeClr val="accent6">
                    <a:lumMod val="75000"/>
                  </a:schemeClr>
                </a:solidFill>
              </a:rPr>
              <a:t>doi</a:t>
            </a:r>
            <a:r>
              <a:rPr lang="en-US" sz="1200" dirty="0">
                <a:solidFill>
                  <a:schemeClr val="accent6">
                    <a:lumMod val="75000"/>
                  </a:schemeClr>
                </a:solidFill>
              </a:rPr>
              <a:t>: 10.1542/peds.2017-1488. </a:t>
            </a:r>
          </a:p>
        </p:txBody>
      </p:sp>
    </p:spTree>
    <p:extLst>
      <p:ext uri="{BB962C8B-B14F-4D97-AF65-F5344CB8AC3E}">
        <p14:creationId xmlns:p14="http://schemas.microsoft.com/office/powerpoint/2010/main" val="1001467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7" y="685800"/>
            <a:ext cx="8686800" cy="1143000"/>
          </a:xfrm>
        </p:spPr>
        <p:txBody>
          <a:bodyPr>
            <a:noAutofit/>
          </a:bodyPr>
          <a:lstStyle/>
          <a:p>
            <a:r>
              <a:rPr lang="en-US" sz="3600" b="1" dirty="0">
                <a:solidFill>
                  <a:srgbClr val="7030A0"/>
                </a:solidFill>
              </a:rPr>
              <a:t>10 Essential Public Health Services</a:t>
            </a:r>
          </a:p>
        </p:txBody>
      </p:sp>
      <p:sp>
        <p:nvSpPr>
          <p:cNvPr id="4" name="Text Box 4"/>
          <p:cNvSpPr txBox="1">
            <a:spLocks noChangeArrowheads="1"/>
          </p:cNvSpPr>
          <p:nvPr/>
        </p:nvSpPr>
        <p:spPr bwMode="auto">
          <a:xfrm>
            <a:off x="457200" y="5867400"/>
            <a:ext cx="80772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9pPr>
          </a:lstStyle>
          <a:p>
            <a:r>
              <a:rPr lang="en-US" sz="1400" dirty="0">
                <a:solidFill>
                  <a:schemeClr val="accent6">
                    <a:lumMod val="75000"/>
                  </a:schemeClr>
                </a:solidFill>
                <a:latin typeface="+mn-lt"/>
              </a:rPr>
              <a:t>The Public Health System &amp; the 10 Essential  Public Health Services. Centers for Disease Control and Prevention Website. https://www.cdc.gov/stltpublichealth/publichealthservices/essentialhealthservices.html. Updated September 20, 2017. Accessed July 18, 2018. </a:t>
            </a:r>
            <a:endParaRPr lang="en-GB" altLang="x-none" sz="1400" b="1" dirty="0">
              <a:solidFill>
                <a:schemeClr val="accent6">
                  <a:lumMod val="75000"/>
                </a:schemeClr>
              </a:solidFill>
              <a:latin typeface="+mn-lt"/>
            </a:endParaRPr>
          </a:p>
        </p:txBody>
      </p:sp>
      <p:pic>
        <p:nvPicPr>
          <p:cNvPr id="3" name="Picture 2">
            <a:extLst>
              <a:ext uri="{FF2B5EF4-FFF2-40B4-BE49-F238E27FC236}">
                <a16:creationId xmlns:a16="http://schemas.microsoft.com/office/drawing/2014/main" id="{0BD6D3E1-A33A-457E-8A43-79A6767D0921}"/>
              </a:ext>
            </a:extLst>
          </p:cNvPr>
          <p:cNvPicPr>
            <a:picLocks noChangeAspect="1"/>
          </p:cNvPicPr>
          <p:nvPr/>
        </p:nvPicPr>
        <p:blipFill>
          <a:blip r:embed="rId3"/>
          <a:stretch>
            <a:fillRect/>
          </a:stretch>
        </p:blipFill>
        <p:spPr>
          <a:xfrm>
            <a:off x="2133600" y="1600200"/>
            <a:ext cx="4676775" cy="4081550"/>
          </a:xfrm>
          <a:prstGeom prst="rect">
            <a:avLst/>
          </a:prstGeom>
        </p:spPr>
      </p:pic>
    </p:spTree>
    <p:extLst>
      <p:ext uri="{BB962C8B-B14F-4D97-AF65-F5344CB8AC3E}">
        <p14:creationId xmlns:p14="http://schemas.microsoft.com/office/powerpoint/2010/main" val="1112583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827" y="863252"/>
            <a:ext cx="6172200" cy="1143000"/>
          </a:xfrm>
        </p:spPr>
        <p:txBody>
          <a:bodyPr>
            <a:normAutofit/>
          </a:bodyPr>
          <a:lstStyle/>
          <a:p>
            <a:r>
              <a:rPr lang="en-US" sz="3600" b="1" dirty="0">
                <a:solidFill>
                  <a:srgbClr val="7030A0"/>
                </a:solidFill>
              </a:rPr>
              <a:t>The Public Health System</a:t>
            </a:r>
          </a:p>
        </p:txBody>
      </p:sp>
      <p:sp>
        <p:nvSpPr>
          <p:cNvPr id="6" name="Text Box 4"/>
          <p:cNvSpPr txBox="1">
            <a:spLocks noChangeArrowheads="1"/>
          </p:cNvSpPr>
          <p:nvPr/>
        </p:nvSpPr>
        <p:spPr bwMode="auto">
          <a:xfrm>
            <a:off x="609600" y="5799936"/>
            <a:ext cx="7467599" cy="744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9pPr>
          </a:lstStyle>
          <a:p>
            <a:r>
              <a:rPr lang="en-US" sz="1200" dirty="0">
                <a:solidFill>
                  <a:schemeClr val="accent6">
                    <a:lumMod val="75000"/>
                  </a:schemeClr>
                </a:solidFill>
                <a:latin typeface="+mn-lt"/>
              </a:rPr>
              <a:t>The Public Health System &amp; the 10 Essential  Public Health Services. Centers for Disease Control and Prevention Website. https://www.cdc.gov/stltpublichealth/publichealthservices/essentialhealthservices.html. Updated September 20, 2017. Accessed July 18, 2018. </a:t>
            </a:r>
            <a:endParaRPr lang="en-GB" altLang="x-none" sz="1200" b="1" dirty="0">
              <a:solidFill>
                <a:schemeClr val="accent6">
                  <a:lumMod val="75000"/>
                </a:schemeClr>
              </a:solidFill>
              <a:latin typeface="+mn-lt"/>
            </a:endParaRPr>
          </a:p>
        </p:txBody>
      </p:sp>
      <p:pic>
        <p:nvPicPr>
          <p:cNvPr id="4" name="Picture 3">
            <a:extLst>
              <a:ext uri="{FF2B5EF4-FFF2-40B4-BE49-F238E27FC236}">
                <a16:creationId xmlns:a16="http://schemas.microsoft.com/office/drawing/2014/main" id="{875B0E68-92CA-44C5-A7E8-04554A7088C3}"/>
              </a:ext>
            </a:extLst>
          </p:cNvPr>
          <p:cNvPicPr>
            <a:picLocks noChangeAspect="1"/>
          </p:cNvPicPr>
          <p:nvPr/>
        </p:nvPicPr>
        <p:blipFill>
          <a:blip r:embed="rId3"/>
          <a:stretch>
            <a:fillRect/>
          </a:stretch>
        </p:blipFill>
        <p:spPr>
          <a:xfrm>
            <a:off x="1524000" y="1981200"/>
            <a:ext cx="5389855" cy="3299528"/>
          </a:xfrm>
          <a:prstGeom prst="rect">
            <a:avLst/>
          </a:prstGeom>
        </p:spPr>
      </p:pic>
    </p:spTree>
    <p:extLst>
      <p:ext uri="{BB962C8B-B14F-4D97-AF65-F5344CB8AC3E}">
        <p14:creationId xmlns:p14="http://schemas.microsoft.com/office/powerpoint/2010/main" val="1321045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3746" name="AutoShape 2"/>
          <p:cNvSpPr>
            <a:spLocks noGrp="1" noChangeArrowheads="1"/>
          </p:cNvSpPr>
          <p:nvPr>
            <p:ph type="title"/>
          </p:nvPr>
        </p:nvSpPr>
        <p:spPr>
          <a:xfrm>
            <a:off x="914400" y="290037"/>
            <a:ext cx="8229600" cy="1143000"/>
          </a:xfrm>
        </p:spPr>
        <p:txBody>
          <a:bodyPr>
            <a:normAutofit fontScale="90000"/>
          </a:bodyPr>
          <a:lstStyle/>
          <a:p>
            <a:pPr eaLnBrk="1" hangingPunct="1">
              <a:defRPr/>
            </a:pPr>
            <a:r>
              <a:rPr lang="en-US" altLang="en-US" sz="3600" dirty="0">
                <a:solidFill>
                  <a:srgbClr val="7030A0"/>
                </a:solidFill>
                <a:ea typeface="ＭＳ Ｐゴシック" pitchFamily="-101" charset="-128"/>
              </a:rPr>
              <a:t>Trusted and Effective </a:t>
            </a:r>
            <a:br>
              <a:rPr lang="en-US" altLang="en-US" sz="3600" dirty="0">
                <a:solidFill>
                  <a:srgbClr val="7030A0"/>
                </a:solidFill>
                <a:ea typeface="ＭＳ Ｐゴシック" pitchFamily="-101" charset="-128"/>
              </a:rPr>
            </a:br>
            <a:r>
              <a:rPr lang="en-US" altLang="en-US" sz="3600" dirty="0">
                <a:solidFill>
                  <a:srgbClr val="7030A0"/>
                </a:solidFill>
                <a:ea typeface="ＭＳ Ｐゴシック" pitchFamily="-101" charset="-128"/>
              </a:rPr>
              <a:t>Messengers</a:t>
            </a:r>
          </a:p>
        </p:txBody>
      </p:sp>
      <p:sp>
        <p:nvSpPr>
          <p:cNvPr id="2" name="Content Placeholder 1">
            <a:extLst>
              <a:ext uri="{FF2B5EF4-FFF2-40B4-BE49-F238E27FC236}">
                <a16:creationId xmlns:a16="http://schemas.microsoft.com/office/drawing/2014/main" id="{4808A1B4-F268-44D8-947C-1FBF93DAEBE7}"/>
              </a:ext>
            </a:extLst>
          </p:cNvPr>
          <p:cNvSpPr>
            <a:spLocks noGrp="1"/>
          </p:cNvSpPr>
          <p:nvPr>
            <p:ph sz="half" idx="1"/>
          </p:nvPr>
        </p:nvSpPr>
        <p:spPr>
          <a:xfrm>
            <a:off x="457208" y="1433038"/>
            <a:ext cx="5142266" cy="3964228"/>
          </a:xfrm>
        </p:spPr>
        <p:txBody>
          <a:bodyPr>
            <a:normAutofit/>
          </a:bodyPr>
          <a:lstStyle/>
          <a:p>
            <a:r>
              <a:rPr lang="en-US" dirty="0"/>
              <a:t>Pediatricians are most trusted source of information for mothers of young children</a:t>
            </a:r>
          </a:p>
          <a:p>
            <a:r>
              <a:rPr lang="en-US" dirty="0"/>
              <a:t>Mothers ask physicians about health issues, nutrition and diet, and parenting. </a:t>
            </a:r>
          </a:p>
          <a:p>
            <a:r>
              <a:rPr lang="en-US" dirty="0"/>
              <a:t>Pediatrician advice is more fully followed than other sources.</a:t>
            </a:r>
          </a:p>
        </p:txBody>
      </p:sp>
      <p:cxnSp>
        <p:nvCxnSpPr>
          <p:cNvPr id="4" name="Straight Connector 3"/>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09BAA35-1690-4BB4-B768-31027999A5EE}"/>
              </a:ext>
            </a:extLst>
          </p:cNvPr>
          <p:cNvSpPr txBox="1"/>
          <p:nvPr/>
        </p:nvSpPr>
        <p:spPr>
          <a:xfrm>
            <a:off x="527565" y="5275207"/>
            <a:ext cx="7860270" cy="1107996"/>
          </a:xfrm>
          <a:prstGeom prst="rect">
            <a:avLst/>
          </a:prstGeom>
          <a:noFill/>
        </p:spPr>
        <p:txBody>
          <a:bodyPr wrap="square" rtlCol="0">
            <a:spAutoFit/>
          </a:bodyPr>
          <a:lstStyle/>
          <a:p>
            <a:r>
              <a:rPr lang="en-US" sz="1100" dirty="0">
                <a:solidFill>
                  <a:schemeClr val="accent6">
                    <a:lumMod val="75000"/>
                  </a:schemeClr>
                </a:solidFill>
              </a:rPr>
              <a:t>Bailey, M. (2008, September 18). New survey reveals moms’ media habits. Marketing to Moms Coalition and Current Lifestyle Marketing. (Non-peer reviewed research report). </a:t>
            </a:r>
            <a:r>
              <a:rPr lang="en-US" sz="1100" dirty="0">
                <a:solidFill>
                  <a:schemeClr val="accent6">
                    <a:lumMod val="75000"/>
                  </a:schemeClr>
                </a:solidFill>
                <a:hlinkClick r:id="rId3">
                  <a:extLst>
                    <a:ext uri="{A12FA001-AC4F-418D-AE19-62706E023703}">
                      <ahyp:hlinkClr xmlns:ahyp="http://schemas.microsoft.com/office/drawing/2018/hyperlinkcolor" val="tx"/>
                    </a:ext>
                  </a:extLst>
                </a:hlinkClick>
              </a:rPr>
              <a:t>https://www.cdc.gov/healthcommunication/pdf/thisjustin/tji_18_200912.pdf</a:t>
            </a:r>
            <a:r>
              <a:rPr lang="en-US" sz="1100" dirty="0">
                <a:solidFill>
                  <a:schemeClr val="accent6">
                    <a:lumMod val="75000"/>
                  </a:schemeClr>
                </a:solidFill>
              </a:rPr>
              <a:t>, Accessed August 28, 2018)</a:t>
            </a:r>
          </a:p>
          <a:p>
            <a:r>
              <a:rPr lang="en-US" sz="1100" dirty="0">
                <a:solidFill>
                  <a:schemeClr val="accent6">
                    <a:lumMod val="75000"/>
                  </a:schemeClr>
                </a:solidFill>
                <a:hlinkClick r:id="rId4">
                  <a:extLst>
                    <a:ext uri="{A12FA001-AC4F-418D-AE19-62706E023703}">
                      <ahyp:hlinkClr xmlns:ahyp="http://schemas.microsoft.com/office/drawing/2018/hyperlinkcolor" val="tx"/>
                    </a:ext>
                  </a:extLst>
                </a:hlinkClick>
              </a:rPr>
              <a:t>The role of health information sources in decision-making among Hispanic mothers during their children’s first 1000 days of life</a:t>
            </a:r>
            <a:endParaRPr lang="en-US" sz="1100" dirty="0">
              <a:solidFill>
                <a:schemeClr val="accent6">
                  <a:lumMod val="75000"/>
                </a:schemeClr>
              </a:solidFill>
            </a:endParaRPr>
          </a:p>
          <a:p>
            <a:r>
              <a:rPr lang="en-US" sz="1100" dirty="0" err="1">
                <a:solidFill>
                  <a:schemeClr val="accent6">
                    <a:lumMod val="75000"/>
                  </a:schemeClr>
                </a:solidFill>
              </a:rPr>
              <a:t>Shaniece</a:t>
            </a:r>
            <a:r>
              <a:rPr lang="en-US" sz="1100" dirty="0">
                <a:solidFill>
                  <a:schemeClr val="accent6">
                    <a:lumMod val="75000"/>
                  </a:schemeClr>
                </a:solidFill>
              </a:rPr>
              <a:t> Criss, Jennifer A. Woo </a:t>
            </a:r>
            <a:r>
              <a:rPr lang="en-US" sz="1100" dirty="0" err="1">
                <a:solidFill>
                  <a:schemeClr val="accent6">
                    <a:lumMod val="75000"/>
                  </a:schemeClr>
                </a:solidFill>
              </a:rPr>
              <a:t>Baidal</a:t>
            </a:r>
            <a:r>
              <a:rPr lang="en-US" sz="1100" dirty="0">
                <a:solidFill>
                  <a:schemeClr val="accent6">
                    <a:lumMod val="75000"/>
                  </a:schemeClr>
                </a:solidFill>
              </a:rPr>
              <a:t>, Roberta E. Goldman, Meghan Perkins, Courtney Cunningham, Elsie M. Taveras. </a:t>
            </a:r>
            <a:r>
              <a:rPr lang="en-US" sz="1100" dirty="0" err="1">
                <a:solidFill>
                  <a:schemeClr val="accent6">
                    <a:lumMod val="75000"/>
                  </a:schemeClr>
                </a:solidFill>
              </a:rPr>
              <a:t>Matern</a:t>
            </a:r>
            <a:r>
              <a:rPr lang="en-US" sz="1100" dirty="0">
                <a:solidFill>
                  <a:schemeClr val="accent6">
                    <a:lumMod val="75000"/>
                  </a:schemeClr>
                </a:solidFill>
              </a:rPr>
              <a:t> Child Health J. 2015 Nov; 19(11): 2536–2543. </a:t>
            </a:r>
            <a:r>
              <a:rPr lang="en-US" sz="1100" dirty="0" err="1">
                <a:solidFill>
                  <a:schemeClr val="accent6">
                    <a:lumMod val="75000"/>
                  </a:schemeClr>
                </a:solidFill>
              </a:rPr>
              <a:t>doi</a:t>
            </a:r>
            <a:r>
              <a:rPr lang="en-US" sz="1100" dirty="0">
                <a:solidFill>
                  <a:schemeClr val="accent6">
                    <a:lumMod val="75000"/>
                  </a:schemeClr>
                </a:solidFill>
              </a:rPr>
              <a:t>: 10.1007/s10995-015-1774-2</a:t>
            </a:r>
          </a:p>
        </p:txBody>
      </p:sp>
      <p:graphicFrame>
        <p:nvGraphicFramePr>
          <p:cNvPr id="10" name="Content Placeholder 9">
            <a:extLst>
              <a:ext uri="{FF2B5EF4-FFF2-40B4-BE49-F238E27FC236}">
                <a16:creationId xmlns:a16="http://schemas.microsoft.com/office/drawing/2014/main" id="{F67F0533-3091-436C-8F6A-C4E032A68E13}"/>
              </a:ext>
            </a:extLst>
          </p:cNvPr>
          <p:cNvGraphicFramePr>
            <a:graphicFrameLocks noGrp="1"/>
          </p:cNvGraphicFramePr>
          <p:nvPr>
            <p:ph sz="half" idx="2"/>
          </p:nvPr>
        </p:nvGraphicFramePr>
        <p:xfrm>
          <a:off x="5619140" y="1468437"/>
          <a:ext cx="2458059" cy="3750266"/>
        </p:xfrm>
        <a:graphic>
          <a:graphicData uri="http://schemas.openxmlformats.org/drawingml/2006/table">
            <a:tbl>
              <a:tblPr firstRow="1" bandRow="1">
                <a:tableStyleId>{5C22544A-7EE6-4342-B048-85BDC9FD1C3A}</a:tableStyleId>
              </a:tblPr>
              <a:tblGrid>
                <a:gridCol w="2458059">
                  <a:extLst>
                    <a:ext uri="{9D8B030D-6E8A-4147-A177-3AD203B41FA5}">
                      <a16:colId xmlns:a16="http://schemas.microsoft.com/office/drawing/2014/main" val="3962091805"/>
                    </a:ext>
                  </a:extLst>
                </a:gridCol>
              </a:tblGrid>
              <a:tr h="602978">
                <a:tc>
                  <a:txBody>
                    <a:bodyPr/>
                    <a:lstStyle/>
                    <a:p>
                      <a:pPr algn="ctr"/>
                      <a:r>
                        <a:rPr lang="en-US" dirty="0"/>
                        <a:t>Top 10 Information </a:t>
                      </a:r>
                    </a:p>
                    <a:p>
                      <a:pPr algn="ctr"/>
                      <a:r>
                        <a:rPr lang="en-US" dirty="0"/>
                        <a:t>Sources for Moms </a:t>
                      </a:r>
                      <a:r>
                        <a:rPr lang="en-US" sz="1400" dirty="0"/>
                        <a:t>(2008)</a:t>
                      </a:r>
                    </a:p>
                  </a:txBody>
                  <a:tcPr/>
                </a:tc>
                <a:extLst>
                  <a:ext uri="{0D108BD9-81ED-4DB2-BD59-A6C34878D82A}">
                    <a16:rowId xmlns:a16="http://schemas.microsoft.com/office/drawing/2014/main" val="1787422390"/>
                  </a:ext>
                </a:extLst>
              </a:tr>
              <a:tr h="308053">
                <a:tc>
                  <a:txBody>
                    <a:bodyPr/>
                    <a:lstStyle/>
                    <a:p>
                      <a:r>
                        <a:rPr lang="en-US" sz="1400" dirty="0"/>
                        <a:t>Pediatricians (58%)</a:t>
                      </a:r>
                    </a:p>
                  </a:txBody>
                  <a:tcPr/>
                </a:tc>
                <a:extLst>
                  <a:ext uri="{0D108BD9-81ED-4DB2-BD59-A6C34878D82A}">
                    <a16:rowId xmlns:a16="http://schemas.microsoft.com/office/drawing/2014/main" val="4282425882"/>
                  </a:ext>
                </a:extLst>
              </a:tr>
              <a:tr h="308053">
                <a:tc>
                  <a:txBody>
                    <a:bodyPr/>
                    <a:lstStyle/>
                    <a:p>
                      <a:r>
                        <a:rPr lang="en-US" sz="1400" dirty="0"/>
                        <a:t>Friends and family (55%)</a:t>
                      </a:r>
                    </a:p>
                  </a:txBody>
                  <a:tcPr/>
                </a:tc>
                <a:extLst>
                  <a:ext uri="{0D108BD9-81ED-4DB2-BD59-A6C34878D82A}">
                    <a16:rowId xmlns:a16="http://schemas.microsoft.com/office/drawing/2014/main" val="1059718870"/>
                  </a:ext>
                </a:extLst>
              </a:tr>
              <a:tr h="308053">
                <a:tc>
                  <a:txBody>
                    <a:bodyPr/>
                    <a:lstStyle/>
                    <a:p>
                      <a:r>
                        <a:rPr lang="en-US" sz="1400" dirty="0"/>
                        <a:t>Evening news (39%)</a:t>
                      </a:r>
                    </a:p>
                  </a:txBody>
                  <a:tcPr/>
                </a:tc>
                <a:extLst>
                  <a:ext uri="{0D108BD9-81ED-4DB2-BD59-A6C34878D82A}">
                    <a16:rowId xmlns:a16="http://schemas.microsoft.com/office/drawing/2014/main" val="4181358162"/>
                  </a:ext>
                </a:extLst>
              </a:tr>
              <a:tr h="3080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Internet searches (38%)</a:t>
                      </a:r>
                    </a:p>
                  </a:txBody>
                  <a:tcPr/>
                </a:tc>
                <a:extLst>
                  <a:ext uri="{0D108BD9-81ED-4DB2-BD59-A6C34878D82A}">
                    <a16:rowId xmlns:a16="http://schemas.microsoft.com/office/drawing/2014/main" val="1622543806"/>
                  </a:ext>
                </a:extLst>
              </a:tr>
              <a:tr h="3080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Physician office (37%)</a:t>
                      </a:r>
                    </a:p>
                  </a:txBody>
                  <a:tcPr/>
                </a:tc>
                <a:extLst>
                  <a:ext uri="{0D108BD9-81ED-4DB2-BD59-A6C34878D82A}">
                    <a16:rowId xmlns:a16="http://schemas.microsoft.com/office/drawing/2014/main" val="2909161582"/>
                  </a:ext>
                </a:extLst>
              </a:tr>
              <a:tr h="308053">
                <a:tc>
                  <a:txBody>
                    <a:bodyPr/>
                    <a:lstStyle/>
                    <a:p>
                      <a:r>
                        <a:rPr lang="en-US" sz="1400" dirty="0"/>
                        <a:t>Web sites (33%) </a:t>
                      </a:r>
                    </a:p>
                  </a:txBody>
                  <a:tcPr/>
                </a:tc>
                <a:extLst>
                  <a:ext uri="{0D108BD9-81ED-4DB2-BD59-A6C34878D82A}">
                    <a16:rowId xmlns:a16="http://schemas.microsoft.com/office/drawing/2014/main" val="533747123"/>
                  </a:ext>
                </a:extLst>
              </a:tr>
              <a:tr h="308053">
                <a:tc>
                  <a:txBody>
                    <a:bodyPr/>
                    <a:lstStyle/>
                    <a:p>
                      <a:r>
                        <a:rPr lang="en-US" sz="1400" dirty="0"/>
                        <a:t>Parenting books (32%) </a:t>
                      </a:r>
                    </a:p>
                  </a:txBody>
                  <a:tcPr/>
                </a:tc>
                <a:extLst>
                  <a:ext uri="{0D108BD9-81ED-4DB2-BD59-A6C34878D82A}">
                    <a16:rowId xmlns:a16="http://schemas.microsoft.com/office/drawing/2014/main" val="3039023890"/>
                  </a:ext>
                </a:extLst>
              </a:tr>
              <a:tr h="337709">
                <a:tc>
                  <a:txBody>
                    <a:bodyPr/>
                    <a:lstStyle/>
                    <a:p>
                      <a:r>
                        <a:rPr lang="en-US" sz="1400" dirty="0"/>
                        <a:t>Morning TV talk shows (31%) </a:t>
                      </a:r>
                    </a:p>
                  </a:txBody>
                  <a:tcPr/>
                </a:tc>
                <a:extLst>
                  <a:ext uri="{0D108BD9-81ED-4DB2-BD59-A6C34878D82A}">
                    <a16:rowId xmlns:a16="http://schemas.microsoft.com/office/drawing/2014/main" val="334679411"/>
                  </a:ext>
                </a:extLst>
              </a:tr>
              <a:tr h="308053">
                <a:tc>
                  <a:txBody>
                    <a:bodyPr/>
                    <a:lstStyle/>
                    <a:p>
                      <a:r>
                        <a:rPr lang="en-US" sz="1400" dirty="0"/>
                        <a:t>Newspaper articles (28%) </a:t>
                      </a:r>
                    </a:p>
                  </a:txBody>
                  <a:tcPr/>
                </a:tc>
                <a:extLst>
                  <a:ext uri="{0D108BD9-81ED-4DB2-BD59-A6C34878D82A}">
                    <a16:rowId xmlns:a16="http://schemas.microsoft.com/office/drawing/2014/main" val="2705836203"/>
                  </a:ext>
                </a:extLst>
              </a:tr>
              <a:tr h="3080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Magazine articles (25%) </a:t>
                      </a:r>
                    </a:p>
                  </a:txBody>
                  <a:tcPr/>
                </a:tc>
                <a:extLst>
                  <a:ext uri="{0D108BD9-81ED-4DB2-BD59-A6C34878D82A}">
                    <a16:rowId xmlns:a16="http://schemas.microsoft.com/office/drawing/2014/main" val="638797707"/>
                  </a:ext>
                </a:extLst>
              </a:tr>
            </a:tbl>
          </a:graphicData>
        </a:graphic>
      </p:graphicFrame>
    </p:spTree>
    <p:extLst>
      <p:ext uri="{BB962C8B-B14F-4D97-AF65-F5344CB8AC3E}">
        <p14:creationId xmlns:p14="http://schemas.microsoft.com/office/powerpoint/2010/main" val="824339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a:bodyPr>
          <a:lstStyle/>
          <a:p>
            <a:r>
              <a:rPr lang="en-US" sz="3600" b="1" dirty="0">
                <a:solidFill>
                  <a:srgbClr val="7030A0"/>
                </a:solidFill>
              </a:rPr>
              <a:t>Possible Public Health Activities</a:t>
            </a:r>
          </a:p>
        </p:txBody>
      </p:sp>
      <p:sp>
        <p:nvSpPr>
          <p:cNvPr id="3" name="Content Placeholder 2"/>
          <p:cNvSpPr>
            <a:spLocks noGrp="1"/>
          </p:cNvSpPr>
          <p:nvPr>
            <p:ph idx="1"/>
          </p:nvPr>
        </p:nvSpPr>
        <p:spPr>
          <a:xfrm>
            <a:off x="1028700" y="1828800"/>
            <a:ext cx="7086600" cy="3810000"/>
          </a:xfrm>
        </p:spPr>
        <p:txBody>
          <a:bodyPr>
            <a:normAutofit fontScale="85000" lnSpcReduction="20000"/>
          </a:bodyPr>
          <a:lstStyle/>
          <a:p>
            <a:r>
              <a:rPr lang="en-US" dirty="0"/>
              <a:t>Stay aware of reporting requirements</a:t>
            </a:r>
          </a:p>
          <a:p>
            <a:r>
              <a:rPr lang="en-US" dirty="0"/>
              <a:t>Make use of public health resources</a:t>
            </a:r>
          </a:p>
          <a:p>
            <a:r>
              <a:rPr lang="en-US" dirty="0"/>
              <a:t>Access and use public health data</a:t>
            </a:r>
          </a:p>
          <a:p>
            <a:r>
              <a:rPr lang="en-US" dirty="0"/>
              <a:t>Identify opportunities to collaborate</a:t>
            </a:r>
          </a:p>
          <a:p>
            <a:r>
              <a:rPr lang="en-US" dirty="0"/>
              <a:t>Serve as advisors to community health organizations</a:t>
            </a:r>
          </a:p>
          <a:p>
            <a:r>
              <a:rPr lang="en-US" dirty="0"/>
              <a:t>Promote population-based approaches</a:t>
            </a:r>
          </a:p>
          <a:p>
            <a:r>
              <a:rPr lang="en-US" dirty="0"/>
              <a:t>Educate others about public health and population health</a:t>
            </a:r>
          </a:p>
          <a:p>
            <a:pPr marL="0" indent="0">
              <a:buNone/>
            </a:pPr>
            <a:endParaRPr lang="en-US" sz="1600" dirty="0"/>
          </a:p>
          <a:p>
            <a:pPr marL="0" indent="0">
              <a:buNone/>
            </a:pPr>
            <a:endParaRPr lang="en-US" sz="1700" dirty="0"/>
          </a:p>
        </p:txBody>
      </p:sp>
      <p:sp>
        <p:nvSpPr>
          <p:cNvPr id="4" name="Text Box 4"/>
          <p:cNvSpPr txBox="1">
            <a:spLocks noChangeArrowheads="1"/>
          </p:cNvSpPr>
          <p:nvPr/>
        </p:nvSpPr>
        <p:spPr bwMode="auto">
          <a:xfrm>
            <a:off x="533400" y="5817401"/>
            <a:ext cx="8077200" cy="808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9pPr>
          </a:lstStyle>
          <a:p>
            <a:r>
              <a:rPr lang="en-US" sz="1200" dirty="0" err="1">
                <a:solidFill>
                  <a:schemeClr val="accent6">
                    <a:lumMod val="75000"/>
                  </a:schemeClr>
                </a:solidFill>
                <a:latin typeface="+mn-lt"/>
              </a:rPr>
              <a:t>Kuo</a:t>
            </a:r>
            <a:r>
              <a:rPr lang="en-US" sz="1200" dirty="0">
                <a:solidFill>
                  <a:schemeClr val="accent6">
                    <a:lumMod val="75000"/>
                  </a:schemeClr>
                </a:solidFill>
                <a:latin typeface="+mn-lt"/>
              </a:rPr>
              <a:t> AA, Thomas PA, Chilton LA, </a:t>
            </a:r>
            <a:r>
              <a:rPr lang="en-US" sz="1200" dirty="0" err="1">
                <a:solidFill>
                  <a:schemeClr val="accent6">
                    <a:lumMod val="75000"/>
                  </a:schemeClr>
                </a:solidFill>
                <a:latin typeface="+mn-lt"/>
              </a:rPr>
              <a:t>Mascola</a:t>
            </a:r>
            <a:r>
              <a:rPr lang="en-US" sz="1200" dirty="0">
                <a:solidFill>
                  <a:schemeClr val="accent6">
                    <a:lumMod val="75000"/>
                  </a:schemeClr>
                </a:solidFill>
                <a:latin typeface="+mn-lt"/>
              </a:rPr>
              <a:t> L, Council on Community Pediatrics, Section on Epidemiology, Public Health, and Evidence. Pediatricians and Public Health: Optimizing the Health and Well-Being of the Nation's Children. Pediatrics. 2018; 141(2): e20173848. </a:t>
            </a:r>
            <a:r>
              <a:rPr lang="en-US" sz="1200" dirty="0" err="1">
                <a:solidFill>
                  <a:schemeClr val="accent6">
                    <a:lumMod val="75000"/>
                  </a:schemeClr>
                </a:solidFill>
                <a:latin typeface="+mn-lt"/>
              </a:rPr>
              <a:t>doi</a:t>
            </a:r>
            <a:r>
              <a:rPr lang="en-US" sz="1200" dirty="0">
                <a:solidFill>
                  <a:schemeClr val="accent6">
                    <a:lumMod val="75000"/>
                  </a:schemeClr>
                </a:solidFill>
                <a:latin typeface="+mn-lt"/>
              </a:rPr>
              <a:t>: 10.1542/peds.2017-3848. </a:t>
            </a:r>
            <a:endParaRPr lang="en-GB" altLang="x-none" sz="1200" b="1" dirty="0">
              <a:solidFill>
                <a:schemeClr val="accent6">
                  <a:lumMod val="75000"/>
                </a:schemeClr>
              </a:solidFill>
              <a:latin typeface="+mn-lt"/>
            </a:endParaRPr>
          </a:p>
        </p:txBody>
      </p:sp>
    </p:spTree>
    <p:extLst>
      <p:ext uri="{BB962C8B-B14F-4D97-AF65-F5344CB8AC3E}">
        <p14:creationId xmlns:p14="http://schemas.microsoft.com/office/powerpoint/2010/main" val="1305082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7030A0"/>
                </a:solidFill>
              </a:rPr>
              <a:t>Objectives</a:t>
            </a:r>
          </a:p>
        </p:txBody>
      </p:sp>
      <p:sp>
        <p:nvSpPr>
          <p:cNvPr id="3" name="Content Placeholder 2"/>
          <p:cNvSpPr>
            <a:spLocks noGrp="1"/>
          </p:cNvSpPr>
          <p:nvPr>
            <p:ph idx="1"/>
          </p:nvPr>
        </p:nvSpPr>
        <p:spPr>
          <a:xfrm>
            <a:off x="457200" y="1905000"/>
            <a:ext cx="8229600" cy="4525963"/>
          </a:xfrm>
        </p:spPr>
        <p:txBody>
          <a:bodyPr>
            <a:normAutofit/>
          </a:bodyPr>
          <a:lstStyle/>
          <a:p>
            <a:r>
              <a:rPr lang="en-US" dirty="0"/>
              <a:t>Identify factors that determine health</a:t>
            </a:r>
          </a:p>
          <a:p>
            <a:pPr lvl="1"/>
            <a:r>
              <a:rPr lang="en-US" dirty="0"/>
              <a:t>Describe the importance of early childhood  influences on life course trajectories and current theories of change</a:t>
            </a:r>
          </a:p>
          <a:p>
            <a:r>
              <a:rPr lang="en-US" dirty="0"/>
              <a:t>Define the public health approach to early brain and child development</a:t>
            </a:r>
          </a:p>
          <a:p>
            <a:r>
              <a:rPr lang="en-US" dirty="0"/>
              <a:t>Articulate strategies to improve a child’s life course through advocacy</a:t>
            </a:r>
          </a:p>
          <a:p>
            <a:pPr lvl="1">
              <a:buNone/>
            </a:pPr>
            <a:endParaRPr lang="en-US" dirty="0"/>
          </a:p>
        </p:txBody>
      </p:sp>
      <p:cxnSp>
        <p:nvCxnSpPr>
          <p:cNvPr id="4" name="Straight Connector 3"/>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noAutofit/>
          </a:bodyPr>
          <a:lstStyle/>
          <a:p>
            <a:r>
              <a:rPr lang="en-US" sz="3600" b="1" dirty="0">
                <a:solidFill>
                  <a:srgbClr val="7030A0"/>
                </a:solidFill>
              </a:rPr>
              <a:t>Connections Between Public Health and the Medical Home</a:t>
            </a:r>
          </a:p>
        </p:txBody>
      </p:sp>
      <p:sp>
        <p:nvSpPr>
          <p:cNvPr id="5" name="Content Placeholder 4"/>
          <p:cNvSpPr>
            <a:spLocks noGrp="1"/>
          </p:cNvSpPr>
          <p:nvPr>
            <p:ph sz="half" idx="1"/>
          </p:nvPr>
        </p:nvSpPr>
        <p:spPr>
          <a:xfrm>
            <a:off x="457200" y="2286001"/>
            <a:ext cx="5105400" cy="3200399"/>
          </a:xfrm>
        </p:spPr>
        <p:txBody>
          <a:bodyPr anchor="ctr">
            <a:normAutofit/>
          </a:bodyPr>
          <a:lstStyle/>
          <a:p>
            <a:pPr marL="0" indent="0" algn="ctr">
              <a:buNone/>
            </a:pPr>
            <a:r>
              <a:rPr lang="en-US" sz="2400" i="1" dirty="0"/>
              <a:t>​"We are all pieces of the population health puzzle," she said. "Collaboration is essential to solve the puzzle, create effective solutions to the challenges we collectively face, and optimize the health of our children and our communities.​"​</a:t>
            </a:r>
            <a:r>
              <a:rPr lang="en-US" sz="2400" dirty="0"/>
              <a:t>​</a:t>
            </a:r>
          </a:p>
          <a:p>
            <a:pPr marL="0" indent="0" algn="ctr">
              <a:buNone/>
            </a:pPr>
            <a:endParaRPr lang="en-US" sz="2400" dirty="0"/>
          </a:p>
        </p:txBody>
      </p:sp>
      <p:sp>
        <p:nvSpPr>
          <p:cNvPr id="3" name="TextBox 2">
            <a:extLst>
              <a:ext uri="{FF2B5EF4-FFF2-40B4-BE49-F238E27FC236}">
                <a16:creationId xmlns:a16="http://schemas.microsoft.com/office/drawing/2014/main" id="{893159E7-C23B-4F0A-AC51-D6775A034A4F}"/>
              </a:ext>
            </a:extLst>
          </p:cNvPr>
          <p:cNvSpPr txBox="1"/>
          <p:nvPr/>
        </p:nvSpPr>
        <p:spPr>
          <a:xfrm>
            <a:off x="609600" y="5161002"/>
            <a:ext cx="7924800" cy="1169551"/>
          </a:xfrm>
          <a:prstGeom prst="rect">
            <a:avLst/>
          </a:prstGeom>
          <a:noFill/>
        </p:spPr>
        <p:txBody>
          <a:bodyPr wrap="square" rtlCol="0">
            <a:spAutoFit/>
          </a:bodyPr>
          <a:lstStyle/>
          <a:p>
            <a:pPr algn="ctr"/>
            <a:r>
              <a:rPr lang="en-US" sz="2600" dirty="0">
                <a:solidFill>
                  <a:schemeClr val="accent6">
                    <a:lumMod val="75000"/>
                  </a:schemeClr>
                </a:solidFill>
              </a:rPr>
              <a:t>Lillianne Lewis, MD, MPH, FAAP</a:t>
            </a:r>
          </a:p>
          <a:p>
            <a:pPr algn="ctr"/>
            <a:r>
              <a:rPr lang="en-US" sz="2200" dirty="0">
                <a:solidFill>
                  <a:schemeClr val="accent6">
                    <a:lumMod val="75000"/>
                  </a:schemeClr>
                </a:solidFill>
              </a:rPr>
              <a:t>Prevention and Public Health Special Interest Group, co-chair (2018)</a:t>
            </a:r>
          </a:p>
          <a:p>
            <a:pPr algn="ctr"/>
            <a:r>
              <a:rPr lang="en-US" sz="2200" dirty="0">
                <a:solidFill>
                  <a:schemeClr val="accent6">
                    <a:lumMod val="75000"/>
                  </a:schemeClr>
                </a:solidFill>
              </a:rPr>
              <a:t>AAP Section on Epidemiology, Public Health and Evidence​</a:t>
            </a:r>
            <a:endParaRPr lang="en-US" dirty="0"/>
          </a:p>
        </p:txBody>
      </p:sp>
      <p:pic>
        <p:nvPicPr>
          <p:cNvPr id="9" name="Content Placeholder 8">
            <a:extLst>
              <a:ext uri="{FF2B5EF4-FFF2-40B4-BE49-F238E27FC236}">
                <a16:creationId xmlns:a16="http://schemas.microsoft.com/office/drawing/2014/main" id="{D6476305-C92C-4CF3-8869-38F0701A2A97}"/>
              </a:ext>
            </a:extLst>
          </p:cNvPr>
          <p:cNvPicPr>
            <a:picLocks noGrp="1"/>
          </p:cNvPicPr>
          <p:nvPr>
            <p:ph sz="half" idx="2"/>
          </p:nvPr>
        </p:nvPicPr>
        <p:blipFill>
          <a:blip r:embed="rId3"/>
          <a:stretch>
            <a:fillRect/>
          </a:stretch>
        </p:blipFill>
        <p:spPr>
          <a:xfrm>
            <a:off x="5715000" y="2444323"/>
            <a:ext cx="2667000" cy="2508677"/>
          </a:xfrm>
          <a:prstGeom prst="rect">
            <a:avLst/>
          </a:prstGeom>
        </p:spPr>
      </p:pic>
    </p:spTree>
    <p:extLst>
      <p:ext uri="{BB962C8B-B14F-4D97-AF65-F5344CB8AC3E}">
        <p14:creationId xmlns:p14="http://schemas.microsoft.com/office/powerpoint/2010/main" val="1847537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88" y="1117600"/>
            <a:ext cx="8229600" cy="1143000"/>
          </a:xfrm>
        </p:spPr>
        <p:txBody>
          <a:bodyPr>
            <a:noAutofit/>
          </a:bodyPr>
          <a:lstStyle/>
          <a:p>
            <a:r>
              <a:rPr lang="en-US" sz="3600" b="1" dirty="0">
                <a:solidFill>
                  <a:srgbClr val="7030A0"/>
                </a:solidFill>
              </a:rPr>
              <a:t>Partnerships Between Pediatricians </a:t>
            </a:r>
            <a:br>
              <a:rPr lang="en-US" sz="3600" b="1" dirty="0">
                <a:solidFill>
                  <a:srgbClr val="7030A0"/>
                </a:solidFill>
              </a:rPr>
            </a:br>
            <a:r>
              <a:rPr lang="en-US" sz="3600" b="1" dirty="0">
                <a:solidFill>
                  <a:srgbClr val="7030A0"/>
                </a:solidFill>
              </a:rPr>
              <a:t>&amp; Public Health</a:t>
            </a:r>
          </a:p>
        </p:txBody>
      </p:sp>
      <p:sp>
        <p:nvSpPr>
          <p:cNvPr id="4" name="Text Placeholder 3"/>
          <p:cNvSpPr>
            <a:spLocks noGrp="1"/>
          </p:cNvSpPr>
          <p:nvPr>
            <p:ph type="body" idx="1"/>
          </p:nvPr>
        </p:nvSpPr>
        <p:spPr>
          <a:xfrm>
            <a:off x="457200" y="2206070"/>
            <a:ext cx="4040188" cy="639762"/>
          </a:xfrm>
        </p:spPr>
        <p:txBody>
          <a:bodyPr/>
          <a:lstStyle/>
          <a:p>
            <a:r>
              <a:rPr lang="en-US" dirty="0"/>
              <a:t>Current Collaborations</a:t>
            </a:r>
          </a:p>
        </p:txBody>
      </p:sp>
      <p:sp>
        <p:nvSpPr>
          <p:cNvPr id="5" name="Content Placeholder 4"/>
          <p:cNvSpPr>
            <a:spLocks noGrp="1"/>
          </p:cNvSpPr>
          <p:nvPr>
            <p:ph sz="half" idx="2"/>
          </p:nvPr>
        </p:nvSpPr>
        <p:spPr>
          <a:xfrm>
            <a:off x="479121" y="2798152"/>
            <a:ext cx="8534400" cy="2971800"/>
          </a:xfrm>
        </p:spPr>
        <p:txBody>
          <a:bodyPr>
            <a:normAutofit/>
          </a:bodyPr>
          <a:lstStyle/>
          <a:p>
            <a:r>
              <a:rPr lang="en-US" dirty="0"/>
              <a:t>Epidemic response and emergency preparedness</a:t>
            </a:r>
          </a:p>
          <a:p>
            <a:r>
              <a:rPr lang="en-US" dirty="0"/>
              <a:t>Immunization endeavors, including education, administration, and tracking through registries</a:t>
            </a:r>
          </a:p>
          <a:p>
            <a:r>
              <a:rPr lang="en-US" dirty="0"/>
              <a:t>Lead poisoning prevention</a:t>
            </a:r>
          </a:p>
          <a:p>
            <a:r>
              <a:rPr lang="en-US" dirty="0"/>
              <a:t>Newborn screening</a:t>
            </a:r>
          </a:p>
          <a:p>
            <a:r>
              <a:rPr lang="en-US" dirty="0"/>
              <a:t>Perinatal hepatitis B prevention</a:t>
            </a:r>
          </a:p>
        </p:txBody>
      </p:sp>
      <p:sp>
        <p:nvSpPr>
          <p:cNvPr id="3" name="TextBox 2">
            <a:extLst>
              <a:ext uri="{FF2B5EF4-FFF2-40B4-BE49-F238E27FC236}">
                <a16:creationId xmlns:a16="http://schemas.microsoft.com/office/drawing/2014/main" id="{147C1E0D-46E2-4CC8-B2B9-D29B0AE1A88B}"/>
              </a:ext>
            </a:extLst>
          </p:cNvPr>
          <p:cNvSpPr txBox="1"/>
          <p:nvPr/>
        </p:nvSpPr>
        <p:spPr>
          <a:xfrm>
            <a:off x="382588" y="5559793"/>
            <a:ext cx="8229600" cy="738664"/>
          </a:xfrm>
          <a:prstGeom prst="rect">
            <a:avLst/>
          </a:prstGeom>
          <a:noFill/>
        </p:spPr>
        <p:txBody>
          <a:bodyPr wrap="square" rtlCol="0">
            <a:spAutoFit/>
          </a:bodyPr>
          <a:lstStyle/>
          <a:p>
            <a:r>
              <a:rPr lang="en-US" sz="1400" dirty="0" err="1">
                <a:solidFill>
                  <a:schemeClr val="accent6">
                    <a:lumMod val="75000"/>
                  </a:schemeClr>
                </a:solidFill>
              </a:rPr>
              <a:t>Kuo</a:t>
            </a:r>
            <a:r>
              <a:rPr lang="en-US" sz="1400" dirty="0">
                <a:solidFill>
                  <a:schemeClr val="accent6">
                    <a:lumMod val="75000"/>
                  </a:schemeClr>
                </a:solidFill>
              </a:rPr>
              <a:t> AA, Thomas PA, Chilton LA, </a:t>
            </a:r>
            <a:r>
              <a:rPr lang="en-US" sz="1400" dirty="0" err="1">
                <a:solidFill>
                  <a:schemeClr val="accent6">
                    <a:lumMod val="75000"/>
                  </a:schemeClr>
                </a:solidFill>
              </a:rPr>
              <a:t>Mascola</a:t>
            </a:r>
            <a:r>
              <a:rPr lang="en-US" sz="1400" dirty="0">
                <a:solidFill>
                  <a:schemeClr val="accent6">
                    <a:lumMod val="75000"/>
                  </a:schemeClr>
                </a:solidFill>
              </a:rPr>
              <a:t> L, Council on Community Pediatrics, Section on Epidemiology, Public Health, and Evidence. Pediatricians and Public Health: Optimizing the Health and Well-Being of the Nation's Children. Pediatrics. 2018; 141(2): e20173848. </a:t>
            </a:r>
            <a:r>
              <a:rPr lang="en-US" sz="1400" dirty="0" err="1">
                <a:solidFill>
                  <a:schemeClr val="accent6">
                    <a:lumMod val="75000"/>
                  </a:schemeClr>
                </a:solidFill>
              </a:rPr>
              <a:t>doi</a:t>
            </a:r>
            <a:r>
              <a:rPr lang="en-US" sz="1400" dirty="0">
                <a:solidFill>
                  <a:schemeClr val="accent6">
                    <a:lumMod val="75000"/>
                  </a:schemeClr>
                </a:solidFill>
              </a:rPr>
              <a:t>: 10.1542/peds.2017-3848. </a:t>
            </a:r>
          </a:p>
        </p:txBody>
      </p:sp>
    </p:spTree>
    <p:extLst>
      <p:ext uri="{BB962C8B-B14F-4D97-AF65-F5344CB8AC3E}">
        <p14:creationId xmlns:p14="http://schemas.microsoft.com/office/powerpoint/2010/main" val="592999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88" y="1117600"/>
            <a:ext cx="8229600" cy="1143000"/>
          </a:xfrm>
        </p:spPr>
        <p:txBody>
          <a:bodyPr>
            <a:noAutofit/>
          </a:bodyPr>
          <a:lstStyle/>
          <a:p>
            <a:r>
              <a:rPr lang="en-US" sz="3600" b="1" dirty="0">
                <a:solidFill>
                  <a:srgbClr val="7030A0"/>
                </a:solidFill>
              </a:rPr>
              <a:t>Partnerships Between Pediatricians </a:t>
            </a:r>
            <a:br>
              <a:rPr lang="en-US" sz="3600" b="1" dirty="0">
                <a:solidFill>
                  <a:srgbClr val="7030A0"/>
                </a:solidFill>
              </a:rPr>
            </a:br>
            <a:r>
              <a:rPr lang="en-US" sz="3600" b="1" dirty="0">
                <a:solidFill>
                  <a:srgbClr val="7030A0"/>
                </a:solidFill>
              </a:rPr>
              <a:t>&amp; Public Health</a:t>
            </a:r>
          </a:p>
        </p:txBody>
      </p:sp>
      <p:sp>
        <p:nvSpPr>
          <p:cNvPr id="4" name="Text Placeholder 3"/>
          <p:cNvSpPr>
            <a:spLocks noGrp="1"/>
          </p:cNvSpPr>
          <p:nvPr>
            <p:ph type="body" idx="1"/>
          </p:nvPr>
        </p:nvSpPr>
        <p:spPr>
          <a:xfrm>
            <a:off x="432692" y="2054271"/>
            <a:ext cx="4040188" cy="639762"/>
          </a:xfrm>
        </p:spPr>
        <p:txBody>
          <a:bodyPr/>
          <a:lstStyle/>
          <a:p>
            <a:r>
              <a:rPr lang="en-US" dirty="0"/>
              <a:t>Current collaborations</a:t>
            </a:r>
          </a:p>
        </p:txBody>
      </p:sp>
      <p:sp>
        <p:nvSpPr>
          <p:cNvPr id="5" name="Content Placeholder 4"/>
          <p:cNvSpPr>
            <a:spLocks noGrp="1"/>
          </p:cNvSpPr>
          <p:nvPr>
            <p:ph sz="half" idx="2"/>
          </p:nvPr>
        </p:nvSpPr>
        <p:spPr>
          <a:xfrm>
            <a:off x="411815" y="2690464"/>
            <a:ext cx="8534400" cy="2971800"/>
          </a:xfrm>
        </p:spPr>
        <p:txBody>
          <a:bodyPr>
            <a:normAutofit fontScale="92500" lnSpcReduction="10000"/>
          </a:bodyPr>
          <a:lstStyle/>
          <a:p>
            <a:pPr lvl="0"/>
            <a:r>
              <a:rPr lang="en-US" dirty="0"/>
              <a:t>Promotion and adoption of healthy lifestyle behaviors</a:t>
            </a:r>
          </a:p>
          <a:p>
            <a:pPr lvl="0"/>
            <a:r>
              <a:rPr lang="en-US" dirty="0"/>
              <a:t>Protecting the health of travelers</a:t>
            </a:r>
          </a:p>
          <a:p>
            <a:pPr lvl="0"/>
            <a:r>
              <a:rPr lang="en-US" dirty="0"/>
              <a:t>Recognition of the health needs of children who are immigrants, refugees, and migrants</a:t>
            </a:r>
          </a:p>
          <a:p>
            <a:pPr lvl="0"/>
            <a:r>
              <a:rPr lang="en-US" dirty="0"/>
              <a:t>Recognition and reporting of new illness and outbreaks by pediatricians</a:t>
            </a:r>
          </a:p>
          <a:p>
            <a:pPr lvl="0"/>
            <a:r>
              <a:rPr lang="en-US" dirty="0"/>
              <a:t>Substance use prevention and reduction, including tobacco, alcohol, and illicit drugs</a:t>
            </a:r>
          </a:p>
        </p:txBody>
      </p:sp>
      <p:sp>
        <p:nvSpPr>
          <p:cNvPr id="6" name="TextBox 5">
            <a:extLst>
              <a:ext uri="{FF2B5EF4-FFF2-40B4-BE49-F238E27FC236}">
                <a16:creationId xmlns:a16="http://schemas.microsoft.com/office/drawing/2014/main" id="{E8E04596-FB53-406E-9E94-B12DA612101D}"/>
              </a:ext>
            </a:extLst>
          </p:cNvPr>
          <p:cNvSpPr txBox="1"/>
          <p:nvPr/>
        </p:nvSpPr>
        <p:spPr>
          <a:xfrm>
            <a:off x="382588" y="5559793"/>
            <a:ext cx="8229600" cy="738664"/>
          </a:xfrm>
          <a:prstGeom prst="rect">
            <a:avLst/>
          </a:prstGeom>
          <a:noFill/>
        </p:spPr>
        <p:txBody>
          <a:bodyPr wrap="square" rtlCol="0">
            <a:spAutoFit/>
          </a:bodyPr>
          <a:lstStyle/>
          <a:p>
            <a:r>
              <a:rPr lang="en-US" sz="1400" dirty="0" err="1">
                <a:solidFill>
                  <a:schemeClr val="accent6">
                    <a:lumMod val="75000"/>
                  </a:schemeClr>
                </a:solidFill>
              </a:rPr>
              <a:t>Kuo</a:t>
            </a:r>
            <a:r>
              <a:rPr lang="en-US" sz="1400" dirty="0">
                <a:solidFill>
                  <a:schemeClr val="accent6">
                    <a:lumMod val="75000"/>
                  </a:schemeClr>
                </a:solidFill>
              </a:rPr>
              <a:t> AA, Thomas PA, Chilton LA, </a:t>
            </a:r>
            <a:r>
              <a:rPr lang="en-US" sz="1400" dirty="0" err="1">
                <a:solidFill>
                  <a:schemeClr val="accent6">
                    <a:lumMod val="75000"/>
                  </a:schemeClr>
                </a:solidFill>
              </a:rPr>
              <a:t>Mascola</a:t>
            </a:r>
            <a:r>
              <a:rPr lang="en-US" sz="1400" dirty="0">
                <a:solidFill>
                  <a:schemeClr val="accent6">
                    <a:lumMod val="75000"/>
                  </a:schemeClr>
                </a:solidFill>
              </a:rPr>
              <a:t> L, Council on Community Pediatrics, Section on Epidemiology, Public Health, and Evidence. Pediatricians and Public Health: Optimizing the Health and Well-Being of the Nation's Children. Pediatrics. 2018; 141(2): e20173848. </a:t>
            </a:r>
            <a:r>
              <a:rPr lang="en-US" sz="1400" dirty="0" err="1">
                <a:solidFill>
                  <a:schemeClr val="accent6">
                    <a:lumMod val="75000"/>
                  </a:schemeClr>
                </a:solidFill>
              </a:rPr>
              <a:t>doi</a:t>
            </a:r>
            <a:r>
              <a:rPr lang="en-US" sz="1400" dirty="0">
                <a:solidFill>
                  <a:schemeClr val="accent6">
                    <a:lumMod val="75000"/>
                  </a:schemeClr>
                </a:solidFill>
              </a:rPr>
              <a:t>: 10.1542/peds.2017-3848. </a:t>
            </a:r>
          </a:p>
        </p:txBody>
      </p:sp>
    </p:spTree>
    <p:extLst>
      <p:ext uri="{BB962C8B-B14F-4D97-AF65-F5344CB8AC3E}">
        <p14:creationId xmlns:p14="http://schemas.microsoft.com/office/powerpoint/2010/main" val="1724408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485" y="990600"/>
            <a:ext cx="8458200" cy="1143000"/>
          </a:xfrm>
        </p:spPr>
        <p:txBody>
          <a:bodyPr>
            <a:noAutofit/>
          </a:bodyPr>
          <a:lstStyle/>
          <a:p>
            <a:r>
              <a:rPr lang="en-US" sz="3600" b="1" dirty="0">
                <a:solidFill>
                  <a:srgbClr val="7030A0"/>
                </a:solidFill>
              </a:rPr>
              <a:t>Partnerships Between Pediatricians </a:t>
            </a:r>
            <a:br>
              <a:rPr lang="en-US" sz="3600" b="1" dirty="0">
                <a:solidFill>
                  <a:srgbClr val="7030A0"/>
                </a:solidFill>
              </a:rPr>
            </a:br>
            <a:r>
              <a:rPr lang="en-US" sz="3600" b="1" dirty="0">
                <a:solidFill>
                  <a:srgbClr val="7030A0"/>
                </a:solidFill>
              </a:rPr>
              <a:t>&amp; Public Health</a:t>
            </a:r>
          </a:p>
        </p:txBody>
      </p:sp>
      <p:sp>
        <p:nvSpPr>
          <p:cNvPr id="4" name="Text Placeholder 3"/>
          <p:cNvSpPr>
            <a:spLocks noGrp="1"/>
          </p:cNvSpPr>
          <p:nvPr>
            <p:ph type="body" idx="1"/>
          </p:nvPr>
        </p:nvSpPr>
        <p:spPr>
          <a:xfrm>
            <a:off x="304800" y="1812120"/>
            <a:ext cx="7696200" cy="639762"/>
          </a:xfrm>
        </p:spPr>
        <p:txBody>
          <a:bodyPr>
            <a:normAutofit/>
          </a:bodyPr>
          <a:lstStyle/>
          <a:p>
            <a:r>
              <a:rPr lang="en-US" dirty="0"/>
              <a:t>Threats that Require Collaborations</a:t>
            </a:r>
          </a:p>
        </p:txBody>
      </p:sp>
      <p:sp>
        <p:nvSpPr>
          <p:cNvPr id="5" name="Content Placeholder 4"/>
          <p:cNvSpPr>
            <a:spLocks noGrp="1"/>
          </p:cNvSpPr>
          <p:nvPr>
            <p:ph sz="half" idx="2"/>
          </p:nvPr>
        </p:nvSpPr>
        <p:spPr>
          <a:xfrm>
            <a:off x="304800" y="2451882"/>
            <a:ext cx="8534400" cy="3421857"/>
          </a:xfrm>
        </p:spPr>
        <p:txBody>
          <a:bodyPr>
            <a:normAutofit fontScale="92500" lnSpcReduction="10000"/>
          </a:bodyPr>
          <a:lstStyle/>
          <a:p>
            <a:r>
              <a:rPr lang="en-US" dirty="0"/>
              <a:t>Environmental health concerns, including climate disruption, air quality, water safety, environmental toxins, and natural disasters</a:t>
            </a:r>
          </a:p>
          <a:p>
            <a:r>
              <a:rPr lang="en-US" dirty="0"/>
              <a:t>Food safety</a:t>
            </a:r>
          </a:p>
          <a:p>
            <a:r>
              <a:rPr lang="en-US" dirty="0"/>
              <a:t>Vaccine hesitancy and/or refusal</a:t>
            </a:r>
          </a:p>
          <a:p>
            <a:r>
              <a:rPr lang="en-US" dirty="0"/>
              <a:t>Communicable diseases</a:t>
            </a:r>
          </a:p>
          <a:p>
            <a:r>
              <a:rPr lang="en-US" dirty="0"/>
              <a:t>Obesity epidemic</a:t>
            </a:r>
          </a:p>
          <a:p>
            <a:r>
              <a:rPr lang="en-US" dirty="0"/>
              <a:t>Supports for immigrant, refugee, and migrant families</a:t>
            </a:r>
          </a:p>
          <a:p>
            <a:r>
              <a:rPr lang="en-US" dirty="0"/>
              <a:t>Children with special health care needs </a:t>
            </a:r>
          </a:p>
          <a:p>
            <a:r>
              <a:rPr lang="en-US" dirty="0"/>
              <a:t>Health epidemics (for example, </a:t>
            </a:r>
            <a:r>
              <a:rPr lang="en-US" dirty="0" err="1"/>
              <a:t>Zika</a:t>
            </a:r>
            <a:r>
              <a:rPr lang="en-US" dirty="0"/>
              <a:t>)</a:t>
            </a:r>
          </a:p>
        </p:txBody>
      </p:sp>
      <p:sp>
        <p:nvSpPr>
          <p:cNvPr id="6" name="TextBox 5">
            <a:extLst>
              <a:ext uri="{FF2B5EF4-FFF2-40B4-BE49-F238E27FC236}">
                <a16:creationId xmlns:a16="http://schemas.microsoft.com/office/drawing/2014/main" id="{429F98CE-A4FF-46BC-9FAC-E152F6908E16}"/>
              </a:ext>
            </a:extLst>
          </p:cNvPr>
          <p:cNvSpPr txBox="1"/>
          <p:nvPr/>
        </p:nvSpPr>
        <p:spPr>
          <a:xfrm>
            <a:off x="342900" y="5859895"/>
            <a:ext cx="6134100" cy="830997"/>
          </a:xfrm>
          <a:prstGeom prst="rect">
            <a:avLst/>
          </a:prstGeom>
          <a:noFill/>
        </p:spPr>
        <p:txBody>
          <a:bodyPr wrap="square" rtlCol="0">
            <a:spAutoFit/>
          </a:bodyPr>
          <a:lstStyle/>
          <a:p>
            <a:r>
              <a:rPr lang="en-US" sz="1200" dirty="0" err="1">
                <a:solidFill>
                  <a:schemeClr val="accent6">
                    <a:lumMod val="75000"/>
                  </a:schemeClr>
                </a:solidFill>
              </a:rPr>
              <a:t>Kuo</a:t>
            </a:r>
            <a:r>
              <a:rPr lang="en-US" sz="1200" dirty="0">
                <a:solidFill>
                  <a:schemeClr val="accent6">
                    <a:lumMod val="75000"/>
                  </a:schemeClr>
                </a:solidFill>
              </a:rPr>
              <a:t> AA, Thomas PA, Chilton LA, </a:t>
            </a:r>
            <a:r>
              <a:rPr lang="en-US" sz="1200" dirty="0" err="1">
                <a:solidFill>
                  <a:schemeClr val="accent6">
                    <a:lumMod val="75000"/>
                  </a:schemeClr>
                </a:solidFill>
              </a:rPr>
              <a:t>Mascola</a:t>
            </a:r>
            <a:r>
              <a:rPr lang="en-US" sz="1200" dirty="0">
                <a:solidFill>
                  <a:schemeClr val="accent6">
                    <a:lumMod val="75000"/>
                  </a:schemeClr>
                </a:solidFill>
              </a:rPr>
              <a:t> L, Council on Community Pediatrics, Section on Epidemiology, Public Health, and Evidence. Pediatricians and Public Health: Optimizing the Health and Well-Being of the Nation's Children. Pediatrics. 2018; 141(2): e20173848. </a:t>
            </a:r>
            <a:r>
              <a:rPr lang="en-US" sz="1200" dirty="0" err="1">
                <a:solidFill>
                  <a:schemeClr val="accent6">
                    <a:lumMod val="75000"/>
                  </a:schemeClr>
                </a:solidFill>
              </a:rPr>
              <a:t>doi</a:t>
            </a:r>
            <a:r>
              <a:rPr lang="en-US" sz="1200" dirty="0">
                <a:solidFill>
                  <a:schemeClr val="accent6">
                    <a:lumMod val="75000"/>
                  </a:schemeClr>
                </a:solidFill>
              </a:rPr>
              <a:t>: 10.1542/peds.2017-3848. </a:t>
            </a:r>
          </a:p>
        </p:txBody>
      </p:sp>
    </p:spTree>
    <p:extLst>
      <p:ext uri="{BB962C8B-B14F-4D97-AF65-F5344CB8AC3E}">
        <p14:creationId xmlns:p14="http://schemas.microsoft.com/office/powerpoint/2010/main" val="2020852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1018675"/>
            <a:ext cx="8255000" cy="1143000"/>
          </a:xfrm>
        </p:spPr>
        <p:txBody>
          <a:bodyPr>
            <a:noAutofit/>
          </a:bodyPr>
          <a:lstStyle/>
          <a:p>
            <a:r>
              <a:rPr lang="en-US" sz="3600" b="1" dirty="0">
                <a:solidFill>
                  <a:srgbClr val="7030A0"/>
                </a:solidFill>
              </a:rPr>
              <a:t>Partnerships Between Pediatricians </a:t>
            </a:r>
            <a:br>
              <a:rPr lang="en-US" sz="3600" b="1" dirty="0">
                <a:solidFill>
                  <a:srgbClr val="7030A0"/>
                </a:solidFill>
              </a:rPr>
            </a:br>
            <a:r>
              <a:rPr lang="en-US" sz="3600" b="1" dirty="0">
                <a:solidFill>
                  <a:srgbClr val="7030A0"/>
                </a:solidFill>
              </a:rPr>
              <a:t>&amp; Public Health</a:t>
            </a:r>
          </a:p>
        </p:txBody>
      </p:sp>
      <p:sp>
        <p:nvSpPr>
          <p:cNvPr id="4" name="Text Placeholder 3"/>
          <p:cNvSpPr>
            <a:spLocks noGrp="1"/>
          </p:cNvSpPr>
          <p:nvPr>
            <p:ph type="body" idx="1"/>
          </p:nvPr>
        </p:nvSpPr>
        <p:spPr>
          <a:xfrm>
            <a:off x="317500" y="2057400"/>
            <a:ext cx="7696200" cy="639762"/>
          </a:xfrm>
        </p:spPr>
        <p:txBody>
          <a:bodyPr>
            <a:normAutofit/>
          </a:bodyPr>
          <a:lstStyle/>
          <a:p>
            <a:r>
              <a:rPr lang="en-US" dirty="0"/>
              <a:t>Threats that Require Collaborations</a:t>
            </a:r>
          </a:p>
        </p:txBody>
      </p:sp>
      <p:sp>
        <p:nvSpPr>
          <p:cNvPr id="5" name="Content Placeholder 4"/>
          <p:cNvSpPr>
            <a:spLocks noGrp="1"/>
          </p:cNvSpPr>
          <p:nvPr>
            <p:ph sz="half" idx="2"/>
          </p:nvPr>
        </p:nvSpPr>
        <p:spPr>
          <a:xfrm>
            <a:off x="431800" y="2712820"/>
            <a:ext cx="8026400" cy="3230780"/>
          </a:xfrm>
        </p:spPr>
        <p:txBody>
          <a:bodyPr>
            <a:normAutofit/>
          </a:bodyPr>
          <a:lstStyle/>
          <a:p>
            <a:r>
              <a:rPr lang="en-US" sz="2200" dirty="0"/>
              <a:t>Adverse childhood experiences resulting in toxic stress, including poverty, social isolation, immigration, and violence</a:t>
            </a:r>
          </a:p>
          <a:p>
            <a:r>
              <a:rPr lang="en-US" sz="2200" dirty="0"/>
              <a:t>Health care access, especially for underserved groups (</a:t>
            </a:r>
            <a:r>
              <a:rPr lang="en-US" sz="2200" dirty="0" err="1"/>
              <a:t>eg</a:t>
            </a:r>
            <a:r>
              <a:rPr lang="en-US" sz="2200" dirty="0"/>
              <a:t>, children of undocumented immigrants)</a:t>
            </a:r>
          </a:p>
          <a:p>
            <a:r>
              <a:rPr lang="en-US" sz="2200" dirty="0"/>
              <a:t>Injury prevention (including gun violence), education, regulation, and anticipatory guidance</a:t>
            </a:r>
          </a:p>
          <a:p>
            <a:r>
              <a:rPr lang="en-US" sz="2200" dirty="0"/>
              <a:t>Substance use and addiction (including tobacco use, opioids, alcohol, and prescription and illicit drugs)</a:t>
            </a:r>
          </a:p>
        </p:txBody>
      </p:sp>
      <p:sp>
        <p:nvSpPr>
          <p:cNvPr id="6" name="TextBox 5">
            <a:extLst>
              <a:ext uri="{FF2B5EF4-FFF2-40B4-BE49-F238E27FC236}">
                <a16:creationId xmlns:a16="http://schemas.microsoft.com/office/drawing/2014/main" id="{3AA06940-B68B-4BD5-8B48-4F05F62CF595}"/>
              </a:ext>
            </a:extLst>
          </p:cNvPr>
          <p:cNvSpPr txBox="1"/>
          <p:nvPr/>
        </p:nvSpPr>
        <p:spPr>
          <a:xfrm>
            <a:off x="402573" y="5729614"/>
            <a:ext cx="6026911" cy="830997"/>
          </a:xfrm>
          <a:prstGeom prst="rect">
            <a:avLst/>
          </a:prstGeom>
          <a:noFill/>
        </p:spPr>
        <p:txBody>
          <a:bodyPr wrap="square" rtlCol="0">
            <a:spAutoFit/>
          </a:bodyPr>
          <a:lstStyle/>
          <a:p>
            <a:r>
              <a:rPr lang="en-US" sz="1200" dirty="0" err="1">
                <a:solidFill>
                  <a:schemeClr val="accent6">
                    <a:lumMod val="75000"/>
                  </a:schemeClr>
                </a:solidFill>
              </a:rPr>
              <a:t>Kuo</a:t>
            </a:r>
            <a:r>
              <a:rPr lang="en-US" sz="1200" dirty="0">
                <a:solidFill>
                  <a:schemeClr val="accent6">
                    <a:lumMod val="75000"/>
                  </a:schemeClr>
                </a:solidFill>
              </a:rPr>
              <a:t> AA, Thomas PA, Chilton LA, </a:t>
            </a:r>
            <a:r>
              <a:rPr lang="en-US" sz="1200" dirty="0" err="1">
                <a:solidFill>
                  <a:schemeClr val="accent6">
                    <a:lumMod val="75000"/>
                  </a:schemeClr>
                </a:solidFill>
              </a:rPr>
              <a:t>Mascola</a:t>
            </a:r>
            <a:r>
              <a:rPr lang="en-US" sz="1200" dirty="0">
                <a:solidFill>
                  <a:schemeClr val="accent6">
                    <a:lumMod val="75000"/>
                  </a:schemeClr>
                </a:solidFill>
              </a:rPr>
              <a:t> L, Council on Community Pediatrics, Section on Epidemiology, Public Health, and Evidence. Pediatricians and Public Health: Optimizing the Health and Well-Being of the Nation's Children. Pediatrics. 2018; 141(2): e20173848. </a:t>
            </a:r>
            <a:r>
              <a:rPr lang="en-US" sz="1200" dirty="0" err="1">
                <a:solidFill>
                  <a:schemeClr val="accent6">
                    <a:lumMod val="75000"/>
                  </a:schemeClr>
                </a:solidFill>
              </a:rPr>
              <a:t>doi</a:t>
            </a:r>
            <a:r>
              <a:rPr lang="en-US" sz="1200" dirty="0">
                <a:solidFill>
                  <a:schemeClr val="accent6">
                    <a:lumMod val="75000"/>
                  </a:schemeClr>
                </a:solidFill>
              </a:rPr>
              <a:t>: 10.1542/peds.2017-3848. </a:t>
            </a:r>
          </a:p>
        </p:txBody>
      </p:sp>
    </p:spTree>
    <p:extLst>
      <p:ext uri="{BB962C8B-B14F-4D97-AF65-F5344CB8AC3E}">
        <p14:creationId xmlns:p14="http://schemas.microsoft.com/office/powerpoint/2010/main" val="727726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Title 1"/>
          <p:cNvSpPr>
            <a:spLocks noGrp="1"/>
          </p:cNvSpPr>
          <p:nvPr>
            <p:ph type="title"/>
          </p:nvPr>
        </p:nvSpPr>
        <p:spPr>
          <a:xfrm>
            <a:off x="457200" y="1062201"/>
            <a:ext cx="8229600" cy="1143000"/>
          </a:xfrm>
        </p:spPr>
        <p:txBody>
          <a:bodyPr>
            <a:noAutofit/>
          </a:bodyPr>
          <a:lstStyle/>
          <a:p>
            <a:r>
              <a:rPr lang="en-US" sz="3600" b="1" dirty="0">
                <a:solidFill>
                  <a:srgbClr val="7030A0"/>
                </a:solidFill>
              </a:rPr>
              <a:t>How Can You Improve a Child’s Life?</a:t>
            </a:r>
            <a:br>
              <a:rPr lang="en-US" sz="3600" b="1" dirty="0">
                <a:solidFill>
                  <a:srgbClr val="7030A0"/>
                </a:solidFill>
              </a:rPr>
            </a:br>
            <a:r>
              <a:rPr lang="en-US" sz="3600" b="1" dirty="0">
                <a:solidFill>
                  <a:srgbClr val="7030A0"/>
                </a:solidFill>
              </a:rPr>
              <a:t>Be an Advocate!</a:t>
            </a:r>
            <a:endParaRPr lang="en-US" sz="3600" dirty="0">
              <a:solidFill>
                <a:srgbClr val="7030A0"/>
              </a:solidFill>
            </a:endParaRPr>
          </a:p>
        </p:txBody>
      </p:sp>
      <p:sp>
        <p:nvSpPr>
          <p:cNvPr id="7" name="Text Placeholder 6"/>
          <p:cNvSpPr>
            <a:spLocks noGrp="1"/>
          </p:cNvSpPr>
          <p:nvPr>
            <p:ph idx="1"/>
          </p:nvPr>
        </p:nvSpPr>
        <p:spPr>
          <a:xfrm>
            <a:off x="457200" y="2213764"/>
            <a:ext cx="8229600" cy="3729836"/>
          </a:xfrm>
        </p:spPr>
        <p:txBody>
          <a:bodyPr>
            <a:noAutofit/>
          </a:bodyPr>
          <a:lstStyle/>
          <a:p>
            <a:r>
              <a:rPr lang="en-US" dirty="0">
                <a:ea typeface="ＭＳ Ｐゴシック" pitchFamily="-101" charset="-128"/>
                <a:cs typeface="ＭＳ Ｐゴシック" pitchFamily="-101" charset="-128"/>
              </a:rPr>
              <a:t>Advocacy means speaking out on your patient's behalf, whether for one child or many </a:t>
            </a:r>
            <a:r>
              <a:rPr lang="en-US" dirty="0">
                <a:solidFill>
                  <a:srgbClr val="7030A0"/>
                </a:solidFill>
                <a:ea typeface="ＭＳ Ｐゴシック" pitchFamily="-101" charset="-128"/>
                <a:cs typeface="ＭＳ Ｐゴシック" pitchFamily="-101" charset="-128"/>
              </a:rPr>
              <a:t>in your practice or community</a:t>
            </a:r>
          </a:p>
          <a:p>
            <a:r>
              <a:rPr lang="en-US" dirty="0">
                <a:ea typeface="ＭＳ Ｐゴシック" pitchFamily="-101" charset="-128"/>
                <a:cs typeface="ＭＳ Ｐゴシック" pitchFamily="-101" charset="-128"/>
              </a:rPr>
              <a:t>It involves many of the skills you use every day and  </a:t>
            </a:r>
          </a:p>
          <a:p>
            <a:r>
              <a:rPr lang="en-US" dirty="0">
                <a:ea typeface="ＭＳ Ｐゴシック" pitchFamily="-101" charset="-128"/>
                <a:cs typeface="ＭＳ Ｐゴシック" pitchFamily="-101" charset="-128"/>
              </a:rPr>
              <a:t>Putting a human face on an issue</a:t>
            </a:r>
            <a:endParaRPr b="1" dirty="0"/>
          </a:p>
        </p:txBody>
      </p:sp>
      <p:cxnSp>
        <p:nvCxnSpPr>
          <p:cNvPr id="4" name="Straight Connector 3"/>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57200" y="5673805"/>
            <a:ext cx="7789333" cy="738664"/>
          </a:xfrm>
          <a:prstGeom prst="rect">
            <a:avLst/>
          </a:prstGeom>
        </p:spPr>
        <p:txBody>
          <a:bodyPr wrap="square">
            <a:spAutoFit/>
          </a:bodyPr>
          <a:lstStyle/>
          <a:p>
            <a:r>
              <a:rPr lang="en-US" sz="1400" dirty="0">
                <a:solidFill>
                  <a:schemeClr val="accent6">
                    <a:lumMod val="75000"/>
                  </a:schemeClr>
                </a:solidFill>
                <a:ea typeface="ＭＳ Ｐゴシック" pitchFamily="-101" charset="-128"/>
                <a:cs typeface="ＭＳ Ｐゴシック" pitchFamily="-101" charset="-128"/>
              </a:rPr>
              <a:t>Source: </a:t>
            </a:r>
            <a:r>
              <a:rPr lang="en-US" sz="1400" dirty="0">
                <a:solidFill>
                  <a:schemeClr val="accent6">
                    <a:lumMod val="75000"/>
                  </a:schemeClr>
                </a:solidFill>
              </a:rPr>
              <a:t>Advocacy Training Modules. American Academy of Pediatrics Website. https://www.aap.org/en-us/advocacy-and-policy/aap-health-initiatives/CPTI/Pages/Advocacy-Training-Modules.aspx?. Accessed on July 18, 2018.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Title 1"/>
          <p:cNvSpPr>
            <a:spLocks noGrp="1"/>
          </p:cNvSpPr>
          <p:nvPr>
            <p:ph type="title"/>
          </p:nvPr>
        </p:nvSpPr>
        <p:spPr>
          <a:xfrm>
            <a:off x="457200" y="1143006"/>
            <a:ext cx="8229600" cy="1143000"/>
          </a:xfrm>
        </p:spPr>
        <p:txBody>
          <a:bodyPr>
            <a:noAutofit/>
          </a:bodyPr>
          <a:lstStyle/>
          <a:p>
            <a:r>
              <a:rPr lang="en-US" sz="3600" b="1" dirty="0">
                <a:solidFill>
                  <a:srgbClr val="7030A0"/>
                </a:solidFill>
              </a:rPr>
              <a:t>How Can You Improve a Child’s Life by Advocating for EBCD?</a:t>
            </a:r>
            <a:endParaRPr lang="en-US" sz="3600" dirty="0">
              <a:solidFill>
                <a:srgbClr val="7030A0"/>
              </a:solidFill>
            </a:endParaRPr>
          </a:p>
        </p:txBody>
      </p:sp>
      <p:sp>
        <p:nvSpPr>
          <p:cNvPr id="7" name="Text Placeholder 6"/>
          <p:cNvSpPr>
            <a:spLocks noGrp="1"/>
          </p:cNvSpPr>
          <p:nvPr>
            <p:ph idx="1"/>
          </p:nvPr>
        </p:nvSpPr>
        <p:spPr>
          <a:xfrm>
            <a:off x="2438399" y="2590799"/>
            <a:ext cx="5791200" cy="3054213"/>
          </a:xfrm>
        </p:spPr>
        <p:txBody>
          <a:bodyPr>
            <a:noAutofit/>
          </a:bodyPr>
          <a:lstStyle/>
          <a:p>
            <a:r>
              <a:rPr lang="en-US" dirty="0">
                <a:ea typeface="ＭＳ Ｐゴシック" pitchFamily="-101" charset="-128"/>
                <a:cs typeface="ＭＳ Ｐゴシック" pitchFamily="-101" charset="-128"/>
              </a:rPr>
              <a:t>Share your stories</a:t>
            </a:r>
          </a:p>
          <a:p>
            <a:r>
              <a:rPr lang="en-US" dirty="0">
                <a:ea typeface="ＭＳ Ｐゴシック" pitchFamily="-101" charset="-128"/>
                <a:cs typeface="ＭＳ Ｐゴシック" pitchFamily="-101" charset="-128"/>
              </a:rPr>
              <a:t>Spread the message that investing in early childhood is more effective and less costly than addressing programs later in life</a:t>
            </a:r>
            <a:endParaRPr b="1" dirty="0"/>
          </a:p>
        </p:txBody>
      </p:sp>
      <p:cxnSp>
        <p:nvCxnSpPr>
          <p:cNvPr id="4" name="Straight Connector 3"/>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832730E-A08D-4715-B6A0-0DF1A7261E55}"/>
              </a:ext>
            </a:extLst>
          </p:cNvPr>
          <p:cNvPicPr>
            <a:picLocks noChangeAspect="1"/>
          </p:cNvPicPr>
          <p:nvPr/>
        </p:nvPicPr>
        <p:blipFill>
          <a:blip r:embed="rId3"/>
          <a:stretch>
            <a:fillRect/>
          </a:stretch>
        </p:blipFill>
        <p:spPr>
          <a:xfrm>
            <a:off x="852238" y="3203326"/>
            <a:ext cx="1471861" cy="1524371"/>
          </a:xfrm>
          <a:prstGeom prst="rect">
            <a:avLst/>
          </a:prstGeom>
        </p:spPr>
      </p:pic>
      <p:sp>
        <p:nvSpPr>
          <p:cNvPr id="2" name="TextBox 1">
            <a:extLst>
              <a:ext uri="{FF2B5EF4-FFF2-40B4-BE49-F238E27FC236}">
                <a16:creationId xmlns:a16="http://schemas.microsoft.com/office/drawing/2014/main" id="{E6990089-9418-42FA-A66C-39BBA43F8E00}"/>
              </a:ext>
            </a:extLst>
          </p:cNvPr>
          <p:cNvSpPr txBox="1"/>
          <p:nvPr/>
        </p:nvSpPr>
        <p:spPr>
          <a:xfrm>
            <a:off x="342900" y="5645017"/>
            <a:ext cx="8229600" cy="523220"/>
          </a:xfrm>
          <a:prstGeom prst="rect">
            <a:avLst/>
          </a:prstGeom>
          <a:noFill/>
        </p:spPr>
        <p:txBody>
          <a:bodyPr wrap="square" rtlCol="0">
            <a:spAutoFit/>
          </a:bodyPr>
          <a:lstStyle/>
          <a:p>
            <a:r>
              <a:rPr lang="en-US" sz="1400" dirty="0">
                <a:solidFill>
                  <a:schemeClr val="accent6">
                    <a:lumMod val="75000"/>
                  </a:schemeClr>
                </a:solidFill>
              </a:rPr>
              <a:t>Advocacy Training Modules. American Academy of Pediatrics Website. https://www.aap.org/en-us/advocacy-and-policy/aap-health-initiatives/CPTI/Pages/Advocacy-Training-Modules.aspx?. Accessed on July 18, 2018.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Title 1"/>
          <p:cNvSpPr>
            <a:spLocks noGrp="1"/>
          </p:cNvSpPr>
          <p:nvPr>
            <p:ph type="title"/>
          </p:nvPr>
        </p:nvSpPr>
        <p:spPr>
          <a:xfrm>
            <a:off x="380995" y="994920"/>
            <a:ext cx="8229600" cy="1143000"/>
          </a:xfrm>
        </p:spPr>
        <p:txBody>
          <a:bodyPr>
            <a:noAutofit/>
          </a:bodyPr>
          <a:lstStyle/>
          <a:p>
            <a:r>
              <a:rPr lang="en-US" sz="3600" b="1" dirty="0">
                <a:solidFill>
                  <a:srgbClr val="7030A0"/>
                </a:solidFill>
              </a:rPr>
              <a:t>Spread the Word About These </a:t>
            </a:r>
            <a:br>
              <a:rPr lang="en-US" sz="3600" b="1" dirty="0">
                <a:solidFill>
                  <a:srgbClr val="7030A0"/>
                </a:solidFill>
              </a:rPr>
            </a:br>
            <a:r>
              <a:rPr lang="en-US" sz="3600" b="1" dirty="0">
                <a:solidFill>
                  <a:srgbClr val="7030A0"/>
                </a:solidFill>
              </a:rPr>
              <a:t>5 Key Numbers</a:t>
            </a:r>
            <a:endParaRPr lang="en-US" sz="3600" dirty="0">
              <a:solidFill>
                <a:srgbClr val="7030A0"/>
              </a:solidFill>
            </a:endParaRPr>
          </a:p>
        </p:txBody>
      </p:sp>
      <p:sp>
        <p:nvSpPr>
          <p:cNvPr id="7" name="Text Placeholder 6"/>
          <p:cNvSpPr>
            <a:spLocks noGrp="1"/>
          </p:cNvSpPr>
          <p:nvPr>
            <p:ph idx="1"/>
          </p:nvPr>
        </p:nvSpPr>
        <p:spPr>
          <a:xfrm>
            <a:off x="457202" y="2199503"/>
            <a:ext cx="8000998" cy="3515493"/>
          </a:xfrm>
        </p:spPr>
        <p:txBody>
          <a:bodyPr>
            <a:noAutofit/>
          </a:bodyPr>
          <a:lstStyle/>
          <a:p>
            <a:r>
              <a:rPr lang="en-US" sz="2400" b="1" dirty="0">
                <a:solidFill>
                  <a:srgbClr val="7030A0"/>
                </a:solidFill>
                <a:ea typeface="ＭＳ Ｐゴシック" pitchFamily="-101" charset="-128"/>
                <a:cs typeface="ＭＳ Ｐゴシック" pitchFamily="-101" charset="-128"/>
              </a:rPr>
              <a:t>More than 1 million</a:t>
            </a:r>
            <a:r>
              <a:rPr lang="en-US" sz="2400" dirty="0">
                <a:solidFill>
                  <a:schemeClr val="accent4"/>
                </a:solidFill>
                <a:ea typeface="ＭＳ Ｐゴシック" pitchFamily="-101" charset="-128"/>
                <a:cs typeface="ＭＳ Ｐゴシック" pitchFamily="-101" charset="-128"/>
              </a:rPr>
              <a:t> </a:t>
            </a:r>
            <a:r>
              <a:rPr lang="en-US" sz="2400" dirty="0">
                <a:ea typeface="ＭＳ Ｐゴシック" pitchFamily="-101" charset="-128"/>
                <a:cs typeface="ＭＳ Ｐゴシック" pitchFamily="-101" charset="-128"/>
              </a:rPr>
              <a:t>new neural connections per second</a:t>
            </a:r>
          </a:p>
          <a:p>
            <a:r>
              <a:rPr lang="en-US" sz="2400" b="1" dirty="0">
                <a:solidFill>
                  <a:srgbClr val="7030A0"/>
                </a:solidFill>
                <a:ea typeface="ＭＳ Ｐゴシック" pitchFamily="-101" charset="-128"/>
                <a:cs typeface="ＭＳ Ｐゴシック" pitchFamily="-101" charset="-128"/>
              </a:rPr>
              <a:t>18 months</a:t>
            </a:r>
            <a:r>
              <a:rPr lang="en-US" sz="2400" dirty="0">
                <a:solidFill>
                  <a:srgbClr val="7030A0"/>
                </a:solidFill>
                <a:ea typeface="ＭＳ Ｐゴシック" pitchFamily="-101" charset="-128"/>
                <a:cs typeface="ＭＳ Ｐゴシック" pitchFamily="-101" charset="-128"/>
              </a:rPr>
              <a:t>: </a:t>
            </a:r>
            <a:r>
              <a:rPr lang="en-US" sz="2400" dirty="0">
                <a:ea typeface="ＭＳ Ｐゴシック" pitchFamily="-101" charset="-128"/>
                <a:cs typeface="ＭＳ Ｐゴシック" pitchFamily="-101" charset="-128"/>
              </a:rPr>
              <a:t>age at which disparities in vocabulary begin to appear</a:t>
            </a:r>
          </a:p>
          <a:p>
            <a:r>
              <a:rPr lang="en-US" sz="2400" b="1" dirty="0">
                <a:solidFill>
                  <a:srgbClr val="7030A0"/>
                </a:solidFill>
                <a:ea typeface="ＭＳ Ｐゴシック" pitchFamily="-101" charset="-128"/>
                <a:cs typeface="ＭＳ Ｐゴシック" pitchFamily="-101" charset="-128"/>
              </a:rPr>
              <a:t>90-100%</a:t>
            </a:r>
            <a:r>
              <a:rPr lang="en-US" sz="2400" b="1" dirty="0">
                <a:solidFill>
                  <a:schemeClr val="accent4"/>
                </a:solidFill>
                <a:ea typeface="ＭＳ Ｐゴシック" pitchFamily="-101" charset="-128"/>
                <a:cs typeface="ＭＳ Ｐゴシック" pitchFamily="-101" charset="-128"/>
              </a:rPr>
              <a:t> </a:t>
            </a:r>
            <a:r>
              <a:rPr lang="en-US" sz="2400" dirty="0">
                <a:ea typeface="ＭＳ Ｐゴシック" pitchFamily="-101" charset="-128"/>
                <a:cs typeface="ＭＳ Ｐゴシック" pitchFamily="-101" charset="-128"/>
              </a:rPr>
              <a:t>change of developmental delays when children experience 6-7 risk factors</a:t>
            </a:r>
          </a:p>
          <a:p>
            <a:r>
              <a:rPr lang="en-US" sz="2400" b="1" dirty="0">
                <a:solidFill>
                  <a:srgbClr val="7030A0"/>
                </a:solidFill>
                <a:ea typeface="ＭＳ Ｐゴシック" pitchFamily="-101" charset="-128"/>
                <a:cs typeface="ＭＳ Ｐゴシック" pitchFamily="-101" charset="-128"/>
              </a:rPr>
              <a:t>3:1</a:t>
            </a:r>
            <a:r>
              <a:rPr lang="en-US" sz="2400" b="1" dirty="0">
                <a:solidFill>
                  <a:schemeClr val="accent4"/>
                </a:solidFill>
                <a:ea typeface="ＭＳ Ｐゴシック" pitchFamily="-101" charset="-128"/>
                <a:cs typeface="ＭＳ Ｐゴシック" pitchFamily="-101" charset="-128"/>
              </a:rPr>
              <a:t> </a:t>
            </a:r>
            <a:r>
              <a:rPr lang="en-US" sz="2400" dirty="0">
                <a:ea typeface="ＭＳ Ｐゴシック" pitchFamily="-101" charset="-128"/>
                <a:cs typeface="ＭＳ Ｐゴシック" pitchFamily="-101" charset="-128"/>
              </a:rPr>
              <a:t>odds of adult heart disease after 7-8 adverse childhood experiences</a:t>
            </a:r>
          </a:p>
          <a:p>
            <a:r>
              <a:rPr lang="en-US" sz="2400" b="1" dirty="0">
                <a:solidFill>
                  <a:srgbClr val="7030A0"/>
                </a:solidFill>
                <a:ea typeface="ＭＳ Ｐゴシック" pitchFamily="-101" charset="-128"/>
                <a:cs typeface="ＭＳ Ｐゴシック" pitchFamily="-101" charset="-128"/>
              </a:rPr>
              <a:t>$4-$9 </a:t>
            </a:r>
            <a:r>
              <a:rPr lang="en-US" sz="2400" dirty="0">
                <a:ea typeface="ＭＳ Ｐゴシック" pitchFamily="-101" charset="-128"/>
                <a:cs typeface="ＭＳ Ｐゴシック" pitchFamily="-101" charset="-128"/>
              </a:rPr>
              <a:t>in return for every dollar invested in early childhood programs</a:t>
            </a:r>
            <a:endParaRPr sz="2400" b="1" dirty="0"/>
          </a:p>
        </p:txBody>
      </p:sp>
      <p:sp>
        <p:nvSpPr>
          <p:cNvPr id="4" name="TextBox 3"/>
          <p:cNvSpPr txBox="1"/>
          <p:nvPr/>
        </p:nvSpPr>
        <p:spPr>
          <a:xfrm>
            <a:off x="147182" y="5925868"/>
            <a:ext cx="6177414" cy="600164"/>
          </a:xfrm>
          <a:prstGeom prst="rect">
            <a:avLst/>
          </a:prstGeom>
          <a:noFill/>
        </p:spPr>
        <p:txBody>
          <a:bodyPr wrap="square" rtlCol="0">
            <a:spAutoFit/>
          </a:bodyPr>
          <a:lstStyle/>
          <a:p>
            <a:r>
              <a:rPr lang="en-US" sz="1100" dirty="0">
                <a:solidFill>
                  <a:schemeClr val="accent6">
                    <a:lumMod val="75000"/>
                  </a:schemeClr>
                </a:solidFill>
              </a:rPr>
              <a:t>Five Numbers to Remember about Early Childhood Development. Center on the Developing Child at Harvard University Website. https://developingchild.harvard.edu/resources/five-numbers-to-remember-about-early-childhood-development/. Accessed on July 18, 2018. </a:t>
            </a:r>
          </a:p>
        </p:txBody>
      </p:sp>
      <p:cxnSp>
        <p:nvCxnSpPr>
          <p:cNvPr id="5" name="Straight Connector 4"/>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6677799"/>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sz="half" idx="1"/>
          </p:nvPr>
        </p:nvSpPr>
        <p:spPr>
          <a:xfrm>
            <a:off x="484910" y="2239967"/>
            <a:ext cx="4468090" cy="3519878"/>
          </a:xfrm>
        </p:spPr>
        <p:txBody>
          <a:bodyPr>
            <a:noAutofit/>
          </a:bodyPr>
          <a:lstStyle/>
          <a:p>
            <a:pPr marL="0" indent="0">
              <a:buNone/>
            </a:pPr>
            <a:r>
              <a:rPr lang="en-US" dirty="0">
                <a:ea typeface="ＭＳ Ｐゴシック" pitchFamily="-101" charset="-128"/>
                <a:cs typeface="ＭＳ Ｐゴシック" pitchFamily="-101" charset="-128"/>
              </a:rPr>
              <a:t>Your Message should be</a:t>
            </a:r>
          </a:p>
          <a:p>
            <a:r>
              <a:rPr lang="en-US" dirty="0">
                <a:ea typeface="ＭＳ Ｐゴシック" pitchFamily="-101" charset="-128"/>
                <a:cs typeface="ＭＳ Ｐゴシック" pitchFamily="-101" charset="-128"/>
              </a:rPr>
              <a:t>A core statement of why your issue is important</a:t>
            </a:r>
          </a:p>
          <a:p>
            <a:r>
              <a:rPr lang="en-US" dirty="0">
                <a:ea typeface="ＭＳ Ｐゴシック" pitchFamily="-101" charset="-128"/>
                <a:cs typeface="ＭＳ Ｐゴシック" pitchFamily="-101" charset="-128"/>
              </a:rPr>
              <a:t>Consistent and responsive</a:t>
            </a:r>
          </a:p>
          <a:p>
            <a:r>
              <a:rPr lang="en-US" dirty="0">
                <a:ea typeface="ＭＳ Ｐゴシック" pitchFamily="-101" charset="-128"/>
                <a:cs typeface="ＭＳ Ｐゴシック" pitchFamily="-101" charset="-128"/>
              </a:rPr>
              <a:t>Easily understood</a:t>
            </a:r>
          </a:p>
          <a:p>
            <a:r>
              <a:rPr lang="en-US" dirty="0">
                <a:ea typeface="ＭＳ Ｐゴシック" pitchFamily="-101" charset="-128"/>
                <a:cs typeface="ＭＳ Ｐゴシック" pitchFamily="-101" charset="-128"/>
              </a:rPr>
              <a:t>Convincing</a:t>
            </a:r>
          </a:p>
        </p:txBody>
      </p:sp>
      <p:sp>
        <p:nvSpPr>
          <p:cNvPr id="4" name="TextBox 3"/>
          <p:cNvSpPr txBox="1"/>
          <p:nvPr/>
        </p:nvSpPr>
        <p:spPr>
          <a:xfrm>
            <a:off x="529490" y="5759845"/>
            <a:ext cx="8229596" cy="461665"/>
          </a:xfrm>
          <a:prstGeom prst="rect">
            <a:avLst/>
          </a:prstGeom>
          <a:noFill/>
        </p:spPr>
        <p:txBody>
          <a:bodyPr wrap="square" rtlCol="0">
            <a:spAutoFit/>
          </a:bodyPr>
          <a:lstStyle/>
          <a:p>
            <a:r>
              <a:rPr lang="en-US" sz="1200" dirty="0">
                <a:solidFill>
                  <a:schemeClr val="accent6">
                    <a:lumMod val="75000"/>
                  </a:schemeClr>
                </a:solidFill>
              </a:rPr>
              <a:t>Advocacy Training Modules. American Academy of Pediatrics Website. https://www.aap.org/en-us/advocacy-and-policy/aap-health-initiatives/CPTI/Pages/Advocacy-Training-Modules.aspx?. Accessed on July 18, 2018. </a:t>
            </a:r>
          </a:p>
        </p:txBody>
      </p:sp>
      <p:cxnSp>
        <p:nvCxnSpPr>
          <p:cNvPr id="5" name="Straight Connector 4"/>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373171" y="1035469"/>
            <a:ext cx="8229600" cy="1143000"/>
          </a:xfrm>
        </p:spPr>
        <p:txBody>
          <a:bodyPr>
            <a:noAutofit/>
          </a:bodyPr>
          <a:lstStyle/>
          <a:p>
            <a:r>
              <a:rPr lang="en-US" sz="3600" b="1" dirty="0">
                <a:solidFill>
                  <a:srgbClr val="7030A0"/>
                </a:solidFill>
              </a:rPr>
              <a:t>Crafting Your Message </a:t>
            </a:r>
            <a:br>
              <a:rPr lang="en-US" sz="3600" b="1" dirty="0">
                <a:solidFill>
                  <a:srgbClr val="7030A0"/>
                </a:solidFill>
              </a:rPr>
            </a:br>
            <a:r>
              <a:rPr lang="en-US" sz="3600" b="1" dirty="0">
                <a:solidFill>
                  <a:srgbClr val="7030A0"/>
                </a:solidFill>
              </a:rPr>
              <a:t>to Spread the Word</a:t>
            </a:r>
          </a:p>
        </p:txBody>
      </p:sp>
      <p:pic>
        <p:nvPicPr>
          <p:cNvPr id="2" name="Picture 1">
            <a:extLst>
              <a:ext uri="{FF2B5EF4-FFF2-40B4-BE49-F238E27FC236}">
                <a16:creationId xmlns:a16="http://schemas.microsoft.com/office/drawing/2014/main" id="{B4F4DFE4-1769-426A-A205-213CBD59FD81}"/>
              </a:ext>
            </a:extLst>
          </p:cNvPr>
          <p:cNvPicPr>
            <a:picLocks noChangeAspect="1"/>
          </p:cNvPicPr>
          <p:nvPr/>
        </p:nvPicPr>
        <p:blipFill>
          <a:blip r:embed="rId3"/>
          <a:stretch>
            <a:fillRect/>
          </a:stretch>
        </p:blipFill>
        <p:spPr>
          <a:xfrm>
            <a:off x="4953000" y="2792807"/>
            <a:ext cx="3343275" cy="202882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Title 1"/>
          <p:cNvSpPr>
            <a:spLocks noGrp="1"/>
          </p:cNvSpPr>
          <p:nvPr>
            <p:ph type="title"/>
          </p:nvPr>
        </p:nvSpPr>
        <p:spPr>
          <a:xfrm>
            <a:off x="457200" y="762001"/>
            <a:ext cx="8229600" cy="1143000"/>
          </a:xfrm>
        </p:spPr>
        <p:txBody>
          <a:bodyPr>
            <a:noAutofit/>
          </a:bodyPr>
          <a:lstStyle/>
          <a:p>
            <a:r>
              <a:rPr lang="en-US" sz="3600" b="1" dirty="0">
                <a:solidFill>
                  <a:srgbClr val="7030A0"/>
                </a:solidFill>
              </a:rPr>
              <a:t>How to Deliver Your Message</a:t>
            </a:r>
            <a:endParaRPr lang="en-US" sz="3600" dirty="0">
              <a:solidFill>
                <a:srgbClr val="7030A0"/>
              </a:solidFill>
            </a:endParaRPr>
          </a:p>
        </p:txBody>
      </p:sp>
      <p:sp>
        <p:nvSpPr>
          <p:cNvPr id="7" name="Text Placeholder 6"/>
          <p:cNvSpPr>
            <a:spLocks noGrp="1"/>
          </p:cNvSpPr>
          <p:nvPr>
            <p:ph idx="1"/>
          </p:nvPr>
        </p:nvSpPr>
        <p:spPr>
          <a:xfrm>
            <a:off x="609599" y="1717560"/>
            <a:ext cx="7696198" cy="3657593"/>
          </a:xfrm>
        </p:spPr>
        <p:txBody>
          <a:bodyPr>
            <a:noAutofit/>
          </a:bodyPr>
          <a:lstStyle/>
          <a:p>
            <a:pPr marL="742950" indent="-742950">
              <a:buFont typeface="+mj-lt"/>
              <a:buAutoNum type="arabicPeriod"/>
            </a:pPr>
            <a:r>
              <a:rPr lang="en-US" sz="3000" dirty="0">
                <a:ea typeface="ＭＳ Ｐゴシック" pitchFamily="-101" charset="-128"/>
                <a:cs typeface="ＭＳ Ｐゴシック" pitchFamily="-101" charset="-128"/>
              </a:rPr>
              <a:t>Combine your message with personal stories to illustrate the importance of and to put a human face on the issue</a:t>
            </a:r>
          </a:p>
          <a:p>
            <a:pPr marL="742950" indent="-742950">
              <a:buFont typeface="+mj-lt"/>
              <a:buAutoNum type="arabicPeriod"/>
            </a:pPr>
            <a:r>
              <a:rPr lang="en-US" sz="3000" dirty="0">
                <a:ea typeface="ＭＳ Ｐゴシック" pitchFamily="-101" charset="-128"/>
                <a:cs typeface="ＭＳ Ｐゴシック" pitchFamily="-101" charset="-128"/>
              </a:rPr>
              <a:t>Connect your message to what is      happening locally</a:t>
            </a:r>
          </a:p>
          <a:p>
            <a:pPr marL="742950" indent="-742950">
              <a:buFont typeface="+mj-lt"/>
              <a:buAutoNum type="arabicPeriod"/>
            </a:pPr>
            <a:r>
              <a:rPr lang="en-US" sz="3000" dirty="0">
                <a:ea typeface="ＭＳ Ｐゴシック" pitchFamily="-101" charset="-128"/>
                <a:cs typeface="ＭＳ Ｐゴシック" pitchFamily="-101" charset="-128"/>
              </a:rPr>
              <a:t>Highlight solutions and inform others about how they can help bring about a solution</a:t>
            </a:r>
            <a:endParaRPr sz="3000" b="1" dirty="0"/>
          </a:p>
        </p:txBody>
      </p:sp>
      <p:sp>
        <p:nvSpPr>
          <p:cNvPr id="4" name="TextBox 3"/>
          <p:cNvSpPr txBox="1"/>
          <p:nvPr/>
        </p:nvSpPr>
        <p:spPr>
          <a:xfrm>
            <a:off x="609599" y="5527552"/>
            <a:ext cx="7924800" cy="461665"/>
          </a:xfrm>
          <a:prstGeom prst="rect">
            <a:avLst/>
          </a:prstGeom>
          <a:noFill/>
        </p:spPr>
        <p:txBody>
          <a:bodyPr wrap="square" rtlCol="0">
            <a:spAutoFit/>
          </a:bodyPr>
          <a:lstStyle/>
          <a:p>
            <a:r>
              <a:rPr lang="en-US" sz="1200" dirty="0">
                <a:solidFill>
                  <a:schemeClr val="accent6">
                    <a:lumMod val="75000"/>
                  </a:schemeClr>
                </a:solidFill>
              </a:rPr>
              <a:t>Advocacy Training Modules. American Academy of Pediatrics Website. https://www.aap.org/en-us/advocacy-and-policy/aap-health-initiatives/CPTI/Pages/Advocacy-Training-Modules.aspx?. Accessed on July 18, 2018. </a:t>
            </a:r>
          </a:p>
        </p:txBody>
      </p:sp>
      <p:cxnSp>
        <p:nvCxnSpPr>
          <p:cNvPr id="5" name="Straight Connector 4"/>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526"/>
            <a:ext cx="8229600" cy="1143000"/>
          </a:xfrm>
        </p:spPr>
        <p:txBody>
          <a:bodyPr/>
          <a:lstStyle/>
          <a:p>
            <a:r>
              <a:rPr lang="en-US" b="1" dirty="0">
                <a:solidFill>
                  <a:srgbClr val="7030A0"/>
                </a:solidFill>
              </a:rPr>
              <a:t>What Determines Health?</a:t>
            </a:r>
          </a:p>
        </p:txBody>
      </p:sp>
      <p:sp>
        <p:nvSpPr>
          <p:cNvPr id="3" name="Content Placeholder 2"/>
          <p:cNvSpPr>
            <a:spLocks noGrp="1"/>
          </p:cNvSpPr>
          <p:nvPr>
            <p:ph idx="1"/>
          </p:nvPr>
        </p:nvSpPr>
        <p:spPr>
          <a:xfrm>
            <a:off x="772961" y="1933184"/>
            <a:ext cx="7598078" cy="2199527"/>
          </a:xfrm>
        </p:spPr>
        <p:txBody>
          <a:bodyPr>
            <a:normAutofit/>
          </a:bodyPr>
          <a:lstStyle/>
          <a:p>
            <a:pPr marL="0" indent="0" algn="ctr">
              <a:buNone/>
            </a:pPr>
            <a:r>
              <a:rPr lang="en-US" dirty="0"/>
              <a:t>Building Adult Capabilities to Improve Child Outcomes: A Theory of Change</a:t>
            </a:r>
          </a:p>
          <a:p>
            <a:pPr marL="0" indent="0" algn="ctr">
              <a:buNone/>
            </a:pPr>
            <a:r>
              <a:rPr lang="en-US" sz="2400" dirty="0">
                <a:hlinkClick r:id="rId3"/>
              </a:rPr>
              <a:t>http://developingchild.harvard.edu/resources/multimedia/videos/theory_of_change/</a:t>
            </a:r>
            <a:endParaRPr lang="en-US" sz="2400" dirty="0"/>
          </a:p>
        </p:txBody>
      </p:sp>
      <p:cxnSp>
        <p:nvCxnSpPr>
          <p:cNvPr id="4" name="Straight Connector 3"/>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044BA01-01C3-4FD3-8A13-07085A4CF34C}"/>
              </a:ext>
            </a:extLst>
          </p:cNvPr>
          <p:cNvSpPr txBox="1"/>
          <p:nvPr/>
        </p:nvSpPr>
        <p:spPr>
          <a:xfrm>
            <a:off x="152400" y="5928220"/>
            <a:ext cx="6248391" cy="646331"/>
          </a:xfrm>
          <a:prstGeom prst="rect">
            <a:avLst/>
          </a:prstGeom>
          <a:noFill/>
        </p:spPr>
        <p:txBody>
          <a:bodyPr wrap="square" rtlCol="0">
            <a:spAutoFit/>
          </a:bodyPr>
          <a:lstStyle/>
          <a:p>
            <a:r>
              <a:rPr lang="en-US" sz="1200" dirty="0">
                <a:solidFill>
                  <a:schemeClr val="accent6">
                    <a:lumMod val="75000"/>
                  </a:schemeClr>
                </a:solidFill>
              </a:rPr>
              <a:t>Building Adult Capabilities to Improve Child Outcomes. Center on the Developing Child at Harvard University Website. https://developingchild.harvard.edu/resources/building-adult-capabilities-to-improve-child-outcomes-a-theory-of-change/. Accessed on July 18, 2018. </a:t>
            </a:r>
          </a:p>
        </p:txBody>
      </p:sp>
      <p:pic>
        <p:nvPicPr>
          <p:cNvPr id="8" name="Picture 7">
            <a:extLst>
              <a:ext uri="{FF2B5EF4-FFF2-40B4-BE49-F238E27FC236}">
                <a16:creationId xmlns:a16="http://schemas.microsoft.com/office/drawing/2014/main" id="{EE9ADBE0-DC04-4BAB-9F6F-AD7B2B5CA8A3}"/>
              </a:ext>
            </a:extLst>
          </p:cNvPr>
          <p:cNvPicPr/>
          <p:nvPr/>
        </p:nvPicPr>
        <p:blipFill>
          <a:blip r:embed="rId4"/>
          <a:stretch>
            <a:fillRect/>
          </a:stretch>
        </p:blipFill>
        <p:spPr>
          <a:xfrm>
            <a:off x="3009915" y="3935159"/>
            <a:ext cx="3124169" cy="197649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Title 1"/>
          <p:cNvSpPr>
            <a:spLocks noGrp="1"/>
          </p:cNvSpPr>
          <p:nvPr>
            <p:ph type="title"/>
          </p:nvPr>
        </p:nvSpPr>
        <p:spPr>
          <a:xfrm>
            <a:off x="380999" y="990528"/>
            <a:ext cx="6172200" cy="1143000"/>
          </a:xfrm>
        </p:spPr>
        <p:txBody>
          <a:bodyPr>
            <a:noAutofit/>
          </a:bodyPr>
          <a:lstStyle/>
          <a:p>
            <a:pPr eaLnBrk="1" hangingPunct="1"/>
            <a:r>
              <a:rPr lang="en-US" sz="3600" b="1" dirty="0">
                <a:solidFill>
                  <a:srgbClr val="7030A0"/>
                </a:solidFill>
              </a:rPr>
              <a:t>How Can You Improve a Child’s Life Through Advocacy?</a:t>
            </a:r>
          </a:p>
        </p:txBody>
      </p:sp>
      <p:sp>
        <p:nvSpPr>
          <p:cNvPr id="239618" name="Content Placeholder 2"/>
          <p:cNvSpPr>
            <a:spLocks noGrp="1"/>
          </p:cNvSpPr>
          <p:nvPr>
            <p:ph sz="half" idx="1"/>
          </p:nvPr>
        </p:nvSpPr>
        <p:spPr>
          <a:xfrm>
            <a:off x="381000" y="2325974"/>
            <a:ext cx="4152900" cy="3541496"/>
          </a:xfrm>
        </p:spPr>
        <p:txBody>
          <a:bodyPr>
            <a:normAutofit fontScale="92500" lnSpcReduction="20000"/>
          </a:bodyPr>
          <a:lstStyle/>
          <a:p>
            <a:pPr eaLnBrk="1" hangingPunct="1"/>
            <a:r>
              <a:rPr lang="en-US" dirty="0"/>
              <a:t>Mitigate and try to prevent toxic stress </a:t>
            </a:r>
          </a:p>
          <a:p>
            <a:pPr eaLnBrk="1" hangingPunct="1"/>
            <a:r>
              <a:rPr lang="en-US" dirty="0"/>
              <a:t>Promote positive parenting and supportive relationships for families </a:t>
            </a:r>
          </a:p>
          <a:p>
            <a:pPr eaLnBrk="1" hangingPunct="1"/>
            <a:r>
              <a:rPr lang="en-US" dirty="0"/>
              <a:t>Increase opportunities for environments that support healthy development</a:t>
            </a:r>
          </a:p>
          <a:p>
            <a:r>
              <a:rPr lang="en-US" dirty="0"/>
              <a:t>Enhancing developmental activities</a:t>
            </a:r>
            <a:endParaRPr lang="en-US" sz="2000" dirty="0"/>
          </a:p>
          <a:p>
            <a:pPr eaLnBrk="1" hangingPunct="1"/>
            <a:endParaRPr lang="en-US" sz="2000" dirty="0"/>
          </a:p>
          <a:p>
            <a:pPr eaLnBrk="1" hangingPunct="1"/>
            <a:endParaRPr lang="en-US" dirty="0"/>
          </a:p>
        </p:txBody>
      </p:sp>
      <p:sp>
        <p:nvSpPr>
          <p:cNvPr id="239619" name="Content Placeholder 6"/>
          <p:cNvSpPr>
            <a:spLocks noGrp="1"/>
          </p:cNvSpPr>
          <p:nvPr>
            <p:ph sz="half" idx="2"/>
          </p:nvPr>
        </p:nvSpPr>
        <p:spPr>
          <a:xfrm>
            <a:off x="4572000" y="2325974"/>
            <a:ext cx="4343400" cy="3465224"/>
          </a:xfrm>
        </p:spPr>
        <p:txBody>
          <a:bodyPr>
            <a:normAutofit fontScale="92500" lnSpcReduction="20000"/>
          </a:bodyPr>
          <a:lstStyle/>
          <a:p>
            <a:r>
              <a:rPr lang="en-US" dirty="0"/>
              <a:t>Coordinate medical home with early childhood programs</a:t>
            </a:r>
          </a:p>
          <a:p>
            <a:r>
              <a:rPr lang="en-US" dirty="0"/>
              <a:t>Screen at recommended times and as concern arises</a:t>
            </a:r>
          </a:p>
          <a:p>
            <a:r>
              <a:rPr lang="en-US" dirty="0"/>
              <a:t>Refer for evidence based interventions when indicated</a:t>
            </a:r>
          </a:p>
          <a:p>
            <a:pPr eaLnBrk="1" hangingPunct="1"/>
            <a:r>
              <a:rPr lang="en-US" dirty="0"/>
              <a:t>Address paid family leave</a:t>
            </a:r>
          </a:p>
        </p:txBody>
      </p:sp>
      <p:cxnSp>
        <p:nvCxnSpPr>
          <p:cNvPr id="5" name="Straight Connector 4"/>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5797E322-9320-40C6-AD2E-220DB73E5616}"/>
              </a:ext>
            </a:extLst>
          </p:cNvPr>
          <p:cNvPicPr>
            <a:picLocks noChangeAspect="1"/>
          </p:cNvPicPr>
          <p:nvPr/>
        </p:nvPicPr>
        <p:blipFill>
          <a:blip r:embed="rId3"/>
          <a:stretch>
            <a:fillRect/>
          </a:stretch>
        </p:blipFill>
        <p:spPr>
          <a:xfrm>
            <a:off x="6457384" y="798082"/>
            <a:ext cx="2244031" cy="1366761"/>
          </a:xfrm>
          <a:prstGeom prst="rect">
            <a:avLst/>
          </a:prstGeom>
        </p:spPr>
      </p:pic>
      <p:sp>
        <p:nvSpPr>
          <p:cNvPr id="3" name="TextBox 2">
            <a:extLst>
              <a:ext uri="{FF2B5EF4-FFF2-40B4-BE49-F238E27FC236}">
                <a16:creationId xmlns:a16="http://schemas.microsoft.com/office/drawing/2014/main" id="{CB012CC7-43CC-4CC3-BDFD-224AD7D1CB8E}"/>
              </a:ext>
            </a:extLst>
          </p:cNvPr>
          <p:cNvSpPr txBox="1"/>
          <p:nvPr/>
        </p:nvSpPr>
        <p:spPr>
          <a:xfrm>
            <a:off x="533400" y="5867470"/>
            <a:ext cx="7924789" cy="461665"/>
          </a:xfrm>
          <a:prstGeom prst="rect">
            <a:avLst/>
          </a:prstGeom>
          <a:noFill/>
        </p:spPr>
        <p:txBody>
          <a:bodyPr wrap="square" rtlCol="0">
            <a:spAutoFit/>
          </a:bodyPr>
          <a:lstStyle/>
          <a:p>
            <a:r>
              <a:rPr lang="en-US" sz="1200" dirty="0">
                <a:solidFill>
                  <a:schemeClr val="accent6">
                    <a:lumMod val="75000"/>
                  </a:schemeClr>
                </a:solidFill>
              </a:rPr>
              <a:t>Advocacy Training Modules. American Academy of Pediatrics Website. https://www.aap.org/en-us/advocacy-and-policy/aap-health-initiatives/CPTI/Pages/Advocacy-Training-Modules.aspx?. Accessed on July 18, 2018.</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Title 1"/>
          <p:cNvSpPr>
            <a:spLocks noGrp="1"/>
          </p:cNvSpPr>
          <p:nvPr>
            <p:ph type="title"/>
          </p:nvPr>
        </p:nvSpPr>
        <p:spPr>
          <a:xfrm>
            <a:off x="457200" y="918363"/>
            <a:ext cx="8229600" cy="1143000"/>
          </a:xfrm>
        </p:spPr>
        <p:txBody>
          <a:bodyPr>
            <a:noAutofit/>
          </a:bodyPr>
          <a:lstStyle/>
          <a:p>
            <a:r>
              <a:rPr lang="en-US" sz="3600" b="1" dirty="0">
                <a:solidFill>
                  <a:srgbClr val="7030A0"/>
                </a:solidFill>
              </a:rPr>
              <a:t>Advocating for EBCD – Capturing Brief Opportunities</a:t>
            </a:r>
          </a:p>
        </p:txBody>
      </p:sp>
      <p:sp>
        <p:nvSpPr>
          <p:cNvPr id="239618" name="Content Placeholder 2"/>
          <p:cNvSpPr>
            <a:spLocks noGrp="1"/>
          </p:cNvSpPr>
          <p:nvPr>
            <p:ph sz="half" idx="1"/>
          </p:nvPr>
        </p:nvSpPr>
        <p:spPr>
          <a:xfrm>
            <a:off x="457200" y="1950609"/>
            <a:ext cx="4114798" cy="3836629"/>
          </a:xfrm>
        </p:spPr>
        <p:txBody>
          <a:bodyPr>
            <a:normAutofit fontScale="25000" lnSpcReduction="20000"/>
          </a:bodyPr>
          <a:lstStyle/>
          <a:p>
            <a:pPr marL="0" indent="0">
              <a:lnSpc>
                <a:spcPct val="120000"/>
              </a:lnSpc>
              <a:buNone/>
            </a:pPr>
            <a:r>
              <a:rPr lang="en-US" sz="8800" b="1" dirty="0"/>
              <a:t>In 5 – 15 minutes you can: </a:t>
            </a:r>
          </a:p>
          <a:p>
            <a:pPr>
              <a:lnSpc>
                <a:spcPct val="120000"/>
              </a:lnSpc>
            </a:pPr>
            <a:r>
              <a:rPr lang="en-US" sz="8000" dirty="0"/>
              <a:t>Check with your AAP chapter to sign up for any state advocacy email updates</a:t>
            </a:r>
          </a:p>
          <a:p>
            <a:pPr>
              <a:lnSpc>
                <a:spcPct val="120000"/>
              </a:lnSpc>
            </a:pPr>
            <a:r>
              <a:rPr lang="en-US" sz="8000" dirty="0"/>
              <a:t>Watch for AAP Federal Advocacy Action Network (FAAN) alerts to weigh-in on federal bills affecting children</a:t>
            </a:r>
          </a:p>
          <a:p>
            <a:pPr>
              <a:lnSpc>
                <a:spcPct val="120000"/>
              </a:lnSpc>
            </a:pPr>
            <a:r>
              <a:rPr lang="en-US" sz="8000" dirty="0"/>
              <a:t>Talk to parents about the importance of groups or organizations that advocate on behalf of children’s health</a:t>
            </a:r>
          </a:p>
          <a:p>
            <a:endParaRPr lang="en-US" dirty="0"/>
          </a:p>
          <a:p>
            <a:endParaRPr lang="en-US" dirty="0"/>
          </a:p>
        </p:txBody>
      </p:sp>
      <p:sp>
        <p:nvSpPr>
          <p:cNvPr id="5" name="TextBox 4"/>
          <p:cNvSpPr txBox="1"/>
          <p:nvPr/>
        </p:nvSpPr>
        <p:spPr>
          <a:xfrm>
            <a:off x="678497" y="5939637"/>
            <a:ext cx="5569904" cy="646331"/>
          </a:xfrm>
          <a:prstGeom prst="rect">
            <a:avLst/>
          </a:prstGeom>
          <a:noFill/>
        </p:spPr>
        <p:txBody>
          <a:bodyPr wrap="square" rtlCol="0">
            <a:spAutoFit/>
          </a:bodyPr>
          <a:lstStyle/>
          <a:p>
            <a:r>
              <a:rPr lang="en-US" sz="1200" dirty="0">
                <a:solidFill>
                  <a:schemeClr val="accent6">
                    <a:lumMod val="75000"/>
                  </a:schemeClr>
                </a:solidFill>
              </a:rPr>
              <a:t>Source Advocacy Training Modules. American Academy of Pediatrics Website. https://www.aap.org/en-us/advocacy-and-policy/aap-health-initiatives/CPTI/Pages/Advocacy-Training-Modules.aspx?. Accessed on July 18, 2018. </a:t>
            </a:r>
          </a:p>
        </p:txBody>
      </p:sp>
      <p:cxnSp>
        <p:nvCxnSpPr>
          <p:cNvPr id="6" name="Straight Connector 5"/>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1D3B599-66DE-4467-BAC7-7F4BB63DA0EC}"/>
              </a:ext>
            </a:extLst>
          </p:cNvPr>
          <p:cNvSpPr>
            <a:spLocks noGrp="1"/>
          </p:cNvSpPr>
          <p:nvPr>
            <p:ph sz="half" idx="2"/>
          </p:nvPr>
        </p:nvSpPr>
        <p:spPr>
          <a:xfrm>
            <a:off x="4571998" y="1981149"/>
            <a:ext cx="3741093" cy="3553722"/>
          </a:xfrm>
        </p:spPr>
        <p:txBody>
          <a:bodyPr>
            <a:noAutofit/>
          </a:bodyPr>
          <a:lstStyle/>
          <a:p>
            <a:pPr marL="0" indent="0">
              <a:spcBef>
                <a:spcPts val="0"/>
              </a:spcBef>
              <a:buNone/>
            </a:pPr>
            <a:r>
              <a:rPr lang="en-US" sz="2200" b="1" dirty="0"/>
              <a:t>In 30 – 60 minutes you can:</a:t>
            </a:r>
          </a:p>
          <a:p>
            <a:r>
              <a:rPr lang="en-US" sz="2000" dirty="0"/>
              <a:t>Do a Internet search for local advocacy organizations and read about ways to get involved</a:t>
            </a:r>
          </a:p>
          <a:p>
            <a:r>
              <a:rPr lang="en-US" sz="2000" dirty="0"/>
              <a:t>Visit aap.org/</a:t>
            </a:r>
            <a:r>
              <a:rPr lang="en-US" sz="2000" dirty="0" err="1"/>
              <a:t>stateadvocacy</a:t>
            </a:r>
            <a:r>
              <a:rPr lang="en-US" sz="2000" dirty="0"/>
              <a:t> to view the latest resources on a range of issues</a:t>
            </a:r>
          </a:p>
          <a:p>
            <a:r>
              <a:rPr lang="en-US" sz="2000" dirty="0"/>
              <a:t>Set up a table outside of grand rounds with information on EBCD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914400"/>
            <a:ext cx="8229600" cy="1143000"/>
          </a:xfrm>
        </p:spPr>
        <p:txBody>
          <a:bodyPr>
            <a:noAutofit/>
          </a:bodyPr>
          <a:lstStyle/>
          <a:p>
            <a:r>
              <a:rPr lang="en-US" sz="3600" b="1" dirty="0">
                <a:solidFill>
                  <a:srgbClr val="7030A0"/>
                </a:solidFill>
                <a:latin typeface="Calibri" pitchFamily="34" charset="0"/>
              </a:rPr>
              <a:t>Promote the Five R’s of </a:t>
            </a:r>
            <a:br>
              <a:rPr lang="en-US" sz="3600" b="1" dirty="0">
                <a:solidFill>
                  <a:srgbClr val="7030A0"/>
                </a:solidFill>
                <a:latin typeface="Calibri" pitchFamily="34" charset="0"/>
              </a:rPr>
            </a:br>
            <a:r>
              <a:rPr lang="en-US" sz="3600" b="1" dirty="0">
                <a:solidFill>
                  <a:srgbClr val="7030A0"/>
                </a:solidFill>
                <a:latin typeface="Calibri" pitchFamily="34" charset="0"/>
              </a:rPr>
              <a:t>Early Childhood Education </a:t>
            </a:r>
            <a:endParaRPr lang="en-US" sz="3600" b="1" dirty="0">
              <a:solidFill>
                <a:srgbClr val="7030A0"/>
              </a:solidFill>
            </a:endParaRPr>
          </a:p>
        </p:txBody>
      </p:sp>
      <p:sp>
        <p:nvSpPr>
          <p:cNvPr id="3" name="Content Placeholder 2"/>
          <p:cNvSpPr>
            <a:spLocks noGrp="1"/>
          </p:cNvSpPr>
          <p:nvPr>
            <p:ph idx="1"/>
          </p:nvPr>
        </p:nvSpPr>
        <p:spPr>
          <a:xfrm>
            <a:off x="647701" y="2059382"/>
            <a:ext cx="7848598" cy="3884218"/>
          </a:xfrm>
        </p:spPr>
        <p:txBody>
          <a:bodyPr>
            <a:normAutofit fontScale="92500" lnSpcReduction="10000"/>
          </a:bodyPr>
          <a:lstStyle/>
          <a:p>
            <a:pPr marL="225425" indent="-225425">
              <a:buFont typeface="Arial"/>
              <a:buChar char="•"/>
            </a:pPr>
            <a:r>
              <a:rPr lang="en-US" b="1" dirty="0">
                <a:latin typeface="Calibri" pitchFamily="34" charset="0"/>
              </a:rPr>
              <a:t>Reading </a:t>
            </a:r>
            <a:r>
              <a:rPr lang="en-US" dirty="0">
                <a:latin typeface="Calibri" pitchFamily="34" charset="0"/>
              </a:rPr>
              <a:t>together – daily</a:t>
            </a:r>
          </a:p>
          <a:p>
            <a:pPr marL="225425" indent="-225425">
              <a:buFont typeface="Arial"/>
              <a:buChar char="•"/>
            </a:pPr>
            <a:r>
              <a:rPr lang="en-US" b="1" dirty="0">
                <a:latin typeface="Calibri" pitchFamily="34" charset="0"/>
              </a:rPr>
              <a:t>Rhyming, </a:t>
            </a:r>
            <a:r>
              <a:rPr lang="en-US" dirty="0">
                <a:latin typeface="Calibri" pitchFamily="34" charset="0"/>
              </a:rPr>
              <a:t>playing and cuddling</a:t>
            </a:r>
          </a:p>
          <a:p>
            <a:pPr marL="225425" indent="-225425">
              <a:buFont typeface="Arial"/>
              <a:buChar char="•"/>
            </a:pPr>
            <a:r>
              <a:rPr lang="en-US" b="1" dirty="0">
                <a:latin typeface="Calibri" pitchFamily="34" charset="0"/>
              </a:rPr>
              <a:t>Routines</a:t>
            </a:r>
            <a:r>
              <a:rPr lang="en-US" dirty="0">
                <a:latin typeface="Calibri" pitchFamily="34" charset="0"/>
              </a:rPr>
              <a:t> – help children know what to expect of us and what is expected of them</a:t>
            </a:r>
          </a:p>
          <a:p>
            <a:pPr marL="225425" indent="-225425">
              <a:buFont typeface="Arial"/>
              <a:buChar char="•"/>
            </a:pPr>
            <a:r>
              <a:rPr lang="en-US" b="1" dirty="0">
                <a:latin typeface="Calibri" pitchFamily="34" charset="0"/>
              </a:rPr>
              <a:t>Rewards </a:t>
            </a:r>
            <a:r>
              <a:rPr lang="en-US" dirty="0">
                <a:latin typeface="Calibri" pitchFamily="34" charset="0"/>
              </a:rPr>
              <a:t>for everyday successes – praise is a powerful reward</a:t>
            </a:r>
          </a:p>
          <a:p>
            <a:pPr marL="225425" indent="-225425">
              <a:buFont typeface="Arial"/>
              <a:buChar char="•"/>
            </a:pPr>
            <a:r>
              <a:rPr lang="en-US" b="1" dirty="0">
                <a:latin typeface="Calibri" pitchFamily="34" charset="0"/>
              </a:rPr>
              <a:t>Relationships</a:t>
            </a:r>
            <a:r>
              <a:rPr lang="en-US" dirty="0">
                <a:latin typeface="Calibri" pitchFamily="34" charset="0"/>
              </a:rPr>
              <a:t> –</a:t>
            </a:r>
            <a:r>
              <a:rPr lang="en-US" b="1" dirty="0">
                <a:latin typeface="Calibri" pitchFamily="34" charset="0"/>
              </a:rPr>
              <a:t> </a:t>
            </a:r>
            <a:r>
              <a:rPr lang="en-US" dirty="0">
                <a:latin typeface="Calibri" pitchFamily="34" charset="0"/>
              </a:rPr>
              <a:t>reciprocal and nurturing are the foundation of healthy child development</a:t>
            </a:r>
          </a:p>
        </p:txBody>
      </p:sp>
      <p:sp>
        <p:nvSpPr>
          <p:cNvPr id="6" name="TextBox 5">
            <a:extLst>
              <a:ext uri="{FF2B5EF4-FFF2-40B4-BE49-F238E27FC236}">
                <a16:creationId xmlns:a16="http://schemas.microsoft.com/office/drawing/2014/main" id="{DF8C0586-AC09-42FC-891D-7C8C188609FF}"/>
              </a:ext>
            </a:extLst>
          </p:cNvPr>
          <p:cNvSpPr txBox="1"/>
          <p:nvPr/>
        </p:nvSpPr>
        <p:spPr>
          <a:xfrm>
            <a:off x="647701" y="5862934"/>
            <a:ext cx="6134087" cy="461665"/>
          </a:xfrm>
          <a:prstGeom prst="rect">
            <a:avLst/>
          </a:prstGeom>
          <a:noFill/>
        </p:spPr>
        <p:txBody>
          <a:bodyPr wrap="square" rtlCol="0">
            <a:spAutoFit/>
          </a:bodyPr>
          <a:lstStyle/>
          <a:p>
            <a:r>
              <a:rPr lang="en-US" sz="1200" dirty="0">
                <a:solidFill>
                  <a:schemeClr val="accent6">
                    <a:lumMod val="75000"/>
                  </a:schemeClr>
                </a:solidFill>
              </a:rPr>
              <a:t>High PC, Committee on Early Childhood, Adoption, and Dependent Care, Council on School Health. School Readiness. Pediatrics. 2008; 121; e1008-e1015. </a:t>
            </a:r>
            <a:r>
              <a:rPr lang="en-US" sz="1200" dirty="0" err="1">
                <a:solidFill>
                  <a:schemeClr val="accent6">
                    <a:lumMod val="75000"/>
                  </a:schemeClr>
                </a:solidFill>
              </a:rPr>
              <a:t>doi</a:t>
            </a:r>
            <a:r>
              <a:rPr lang="en-US" sz="1200" dirty="0">
                <a:solidFill>
                  <a:schemeClr val="accent6">
                    <a:lumMod val="75000"/>
                  </a:schemeClr>
                </a:solidFill>
              </a:rPr>
              <a:t>: 10.1542/peds.2008-0079.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42900" y="914400"/>
            <a:ext cx="8229600" cy="1143000"/>
          </a:xfrm>
        </p:spPr>
        <p:txBody>
          <a:bodyPr rtlCol="0">
            <a:noAutofit/>
          </a:bodyPr>
          <a:lstStyle/>
          <a:p>
            <a:pPr fontAlgn="auto">
              <a:spcBef>
                <a:spcPts val="0"/>
              </a:spcBef>
              <a:spcAft>
                <a:spcPts val="0"/>
              </a:spcAft>
              <a:defRPr/>
            </a:pPr>
            <a:r>
              <a:rPr lang="en-US" sz="3600" b="1" dirty="0">
                <a:solidFill>
                  <a:srgbClr val="7030A0"/>
                </a:solidFill>
                <a:ea typeface="Times New Roman"/>
                <a:cs typeface="Arial"/>
              </a:rPr>
              <a:t>Other Advocacy Opportunities</a:t>
            </a:r>
            <a:endParaRPr lang="en-US" sz="3600" b="1" dirty="0">
              <a:solidFill>
                <a:srgbClr val="7030A0"/>
              </a:solidFill>
            </a:endParaRPr>
          </a:p>
        </p:txBody>
      </p:sp>
      <p:sp>
        <p:nvSpPr>
          <p:cNvPr id="7" name="Content Placeholder 6"/>
          <p:cNvSpPr>
            <a:spLocks noGrp="1"/>
          </p:cNvSpPr>
          <p:nvPr>
            <p:ph idx="1"/>
          </p:nvPr>
        </p:nvSpPr>
        <p:spPr>
          <a:xfrm>
            <a:off x="571500" y="2019823"/>
            <a:ext cx="7810498" cy="3923778"/>
          </a:xfrm>
        </p:spPr>
        <p:txBody>
          <a:bodyPr rtlCol="0">
            <a:normAutofit/>
          </a:bodyPr>
          <a:lstStyle/>
          <a:p>
            <a:pPr fontAlgn="auto">
              <a:spcAft>
                <a:spcPts val="0"/>
              </a:spcAft>
              <a:defRPr/>
            </a:pPr>
            <a:r>
              <a:rPr lang="en-US" dirty="0">
                <a:ea typeface="ＭＳ Ｐゴシック" pitchFamily="-101" charset="-128"/>
                <a:cs typeface="ＭＳ Ｐゴシック" pitchFamily="-101" charset="-128"/>
              </a:rPr>
              <a:t>Carry the urgent message of EBCD</a:t>
            </a:r>
          </a:p>
          <a:p>
            <a:pPr fontAlgn="auto">
              <a:spcAft>
                <a:spcPts val="0"/>
              </a:spcAft>
              <a:defRPr/>
            </a:pPr>
            <a:r>
              <a:rPr lang="en-US" dirty="0">
                <a:ea typeface="ＭＳ Ｐゴシック" pitchFamily="-101" charset="-128"/>
                <a:cs typeface="ＭＳ Ｐゴシック" pitchFamily="-101" charset="-128"/>
              </a:rPr>
              <a:t>Advocate for either level or expanded state funding</a:t>
            </a:r>
          </a:p>
          <a:p>
            <a:pPr fontAlgn="auto">
              <a:spcAft>
                <a:spcPts val="0"/>
              </a:spcAft>
              <a:defRPr/>
            </a:pPr>
            <a:r>
              <a:rPr lang="en-US" dirty="0">
                <a:ea typeface="ＭＳ Ｐゴシック" pitchFamily="-101" charset="-128"/>
                <a:cs typeface="ＭＳ Ｐゴシック" pitchFamily="-101" charset="-128"/>
              </a:rPr>
              <a:t>Advocate for and participate in local efforts to mitigate or treat the consequences of toxic stress</a:t>
            </a:r>
          </a:p>
          <a:p>
            <a:pPr fontAlgn="auto">
              <a:spcAft>
                <a:spcPts val="0"/>
              </a:spcAft>
              <a:defRPr/>
            </a:pPr>
            <a:r>
              <a:rPr lang="en-US" dirty="0">
                <a:ea typeface="ＭＳ Ｐゴシック" pitchFamily="-101" charset="-128"/>
                <a:cs typeface="ＭＳ Ｐゴシック" pitchFamily="-101" charset="-128"/>
              </a:rPr>
              <a:t>Join, develop, or lead partnerships</a:t>
            </a:r>
          </a:p>
        </p:txBody>
      </p:sp>
      <p:cxnSp>
        <p:nvCxnSpPr>
          <p:cNvPr id="4" name="Straight Connector 3"/>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936902"/>
            <a:ext cx="8229600" cy="990597"/>
          </a:xfrm>
        </p:spPr>
        <p:txBody>
          <a:bodyPr>
            <a:normAutofit/>
          </a:bodyPr>
          <a:lstStyle/>
          <a:p>
            <a:r>
              <a:rPr lang="en-US" altLang="en-US" sz="3600" b="1" dirty="0">
                <a:solidFill>
                  <a:srgbClr val="7030A0"/>
                </a:solidFill>
                <a:ea typeface="ＭＳ Ｐゴシック" pitchFamily="-101" charset="-128"/>
              </a:rPr>
              <a:t>Asset Mapping</a:t>
            </a:r>
          </a:p>
        </p:txBody>
      </p:sp>
      <p:sp>
        <p:nvSpPr>
          <p:cNvPr id="36867" name="Content Placeholder 2"/>
          <p:cNvSpPr>
            <a:spLocks noGrp="1"/>
          </p:cNvSpPr>
          <p:nvPr>
            <p:ph idx="1"/>
          </p:nvPr>
        </p:nvSpPr>
        <p:spPr>
          <a:xfrm>
            <a:off x="600142" y="2053876"/>
            <a:ext cx="7858056" cy="4042124"/>
          </a:xfrm>
        </p:spPr>
        <p:txBody>
          <a:bodyPr>
            <a:normAutofit fontScale="92500" lnSpcReduction="10000"/>
          </a:bodyPr>
          <a:lstStyle/>
          <a:p>
            <a:r>
              <a:rPr lang="en-US" altLang="en-US" dirty="0">
                <a:ea typeface="ＭＳ Ｐゴシック" pitchFamily="-101" charset="-128"/>
              </a:rPr>
              <a:t>Map out the assets in your community</a:t>
            </a:r>
          </a:p>
          <a:p>
            <a:pPr lvl="1"/>
            <a:r>
              <a:rPr lang="en-US" altLang="en-US" dirty="0">
                <a:ea typeface="ＭＳ Ｐゴシック" pitchFamily="-101" charset="-128"/>
              </a:rPr>
              <a:t>Contact Head Start and Early Head Start partners to request community assessment reports</a:t>
            </a:r>
          </a:p>
          <a:p>
            <a:pPr lvl="1"/>
            <a:r>
              <a:rPr lang="en-US" altLang="en-US" dirty="0">
                <a:ea typeface="ＭＳ Ｐゴシック" pitchFamily="-101" charset="-128"/>
              </a:rPr>
              <a:t>National Library of Medicine and the Centers for Disease Control and Prevention as resources</a:t>
            </a:r>
          </a:p>
          <a:p>
            <a:pPr lvl="1"/>
            <a:r>
              <a:rPr lang="en-US" altLang="en-US" dirty="0">
                <a:ea typeface="ＭＳ Ｐゴシック" pitchFamily="-101" charset="-128"/>
              </a:rPr>
              <a:t>Talk with state and local health departments, community partners, and families about resources</a:t>
            </a:r>
          </a:p>
          <a:p>
            <a:r>
              <a:rPr lang="en-US" altLang="en-US" dirty="0">
                <a:ea typeface="ＭＳ Ｐゴシック" pitchFamily="-101" charset="-128"/>
              </a:rPr>
              <a:t>Identify partners</a:t>
            </a:r>
          </a:p>
          <a:p>
            <a:r>
              <a:rPr lang="en-US" altLang="en-US" dirty="0">
                <a:ea typeface="ＭＳ Ｐゴシック" pitchFamily="-101" charset="-128"/>
              </a:rPr>
              <a:t>What gaps or challenges can you address?</a:t>
            </a:r>
          </a:p>
        </p:txBody>
      </p:sp>
      <p:cxnSp>
        <p:nvCxnSpPr>
          <p:cNvPr id="4" name="Straight Connector 3"/>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C199C3A-A64B-4FA3-B476-B1AF3DD0BE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317774"/>
            <a:ext cx="1609725" cy="1609725"/>
          </a:xfrm>
          <a:prstGeom prst="rect">
            <a:avLst/>
          </a:prstGeom>
        </p:spPr>
      </p:pic>
    </p:spTree>
    <p:extLst>
      <p:ext uri="{BB962C8B-B14F-4D97-AF65-F5344CB8AC3E}">
        <p14:creationId xmlns:p14="http://schemas.microsoft.com/office/powerpoint/2010/main" val="2508832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7030A0"/>
                </a:solidFill>
              </a:rPr>
              <a:t>Advocacy in Action: Flint, MI</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1600200"/>
            <a:ext cx="7620000" cy="3891497"/>
          </a:xfrm>
        </p:spPr>
      </p:pic>
      <p:sp>
        <p:nvSpPr>
          <p:cNvPr id="5" name="TextBox 4"/>
          <p:cNvSpPr txBox="1"/>
          <p:nvPr/>
        </p:nvSpPr>
        <p:spPr>
          <a:xfrm>
            <a:off x="2133600" y="5491697"/>
            <a:ext cx="5181600" cy="369332"/>
          </a:xfrm>
          <a:prstGeom prst="rect">
            <a:avLst/>
          </a:prstGeom>
          <a:noFill/>
        </p:spPr>
        <p:txBody>
          <a:bodyPr wrap="square" rtlCol="0">
            <a:spAutoFit/>
          </a:bodyPr>
          <a:lstStyle/>
          <a:p>
            <a:r>
              <a:rPr lang="en-US" dirty="0">
                <a:hlinkClick r:id="rId4"/>
              </a:rPr>
              <a:t>https://www.tedmed.com/talks/show?id=627338</a:t>
            </a:r>
            <a:r>
              <a:rPr lang="en-US" dirty="0"/>
              <a:t> </a:t>
            </a:r>
          </a:p>
        </p:txBody>
      </p:sp>
      <p:sp>
        <p:nvSpPr>
          <p:cNvPr id="3" name="Rectangle 2">
            <a:extLst>
              <a:ext uri="{FF2B5EF4-FFF2-40B4-BE49-F238E27FC236}">
                <a16:creationId xmlns:a16="http://schemas.microsoft.com/office/drawing/2014/main" id="{99ECFEA3-C385-4C64-815E-BB44C5FAC231}"/>
              </a:ext>
            </a:extLst>
          </p:cNvPr>
          <p:cNvSpPr/>
          <p:nvPr/>
        </p:nvSpPr>
        <p:spPr>
          <a:xfrm>
            <a:off x="685800" y="5861029"/>
            <a:ext cx="7772400" cy="461665"/>
          </a:xfrm>
          <a:prstGeom prst="rect">
            <a:avLst/>
          </a:prstGeom>
        </p:spPr>
        <p:txBody>
          <a:bodyPr wrap="square">
            <a:spAutoFit/>
          </a:bodyPr>
          <a:lstStyle/>
          <a:p>
            <a:r>
              <a:rPr lang="en-US" sz="1200" dirty="0">
                <a:solidFill>
                  <a:schemeClr val="accent6">
                    <a:lumMod val="75000"/>
                  </a:schemeClr>
                </a:solidFill>
              </a:rPr>
              <a:t>Hanna-</a:t>
            </a:r>
            <a:r>
              <a:rPr lang="en-US" sz="1200" dirty="0" err="1">
                <a:solidFill>
                  <a:schemeClr val="accent6">
                    <a:lumMod val="75000"/>
                  </a:schemeClr>
                </a:solidFill>
              </a:rPr>
              <a:t>Attisha</a:t>
            </a:r>
            <a:r>
              <a:rPr lang="en-US" sz="1200" dirty="0">
                <a:solidFill>
                  <a:schemeClr val="accent6">
                    <a:lumMod val="75000"/>
                  </a:schemeClr>
                </a:solidFill>
              </a:rPr>
              <a:t> M. Mona Hanna-</a:t>
            </a:r>
            <a:r>
              <a:rPr lang="en-US" sz="1200" dirty="0" err="1">
                <a:solidFill>
                  <a:schemeClr val="accent6">
                    <a:lumMod val="75000"/>
                  </a:schemeClr>
                </a:solidFill>
              </a:rPr>
              <a:t>Attisha</a:t>
            </a:r>
            <a:r>
              <a:rPr lang="en-US" sz="1200" dirty="0">
                <a:solidFill>
                  <a:schemeClr val="accent6">
                    <a:lumMod val="75000"/>
                  </a:schemeClr>
                </a:solidFill>
              </a:rPr>
              <a:t>: Flint's fight for America's children. Presented at TEDMED2016; November 30, 2016; Palm Springs, California. https://www.tedmed.com/talks/show?id=627338. Accessed July 18, 2018. </a:t>
            </a:r>
          </a:p>
        </p:txBody>
      </p:sp>
    </p:spTree>
    <p:extLst>
      <p:ext uri="{BB962C8B-B14F-4D97-AF65-F5344CB8AC3E}">
        <p14:creationId xmlns:p14="http://schemas.microsoft.com/office/powerpoint/2010/main" val="666428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733979"/>
            <a:ext cx="8229600" cy="1143000"/>
          </a:xfrm>
        </p:spPr>
        <p:txBody>
          <a:bodyPr>
            <a:noAutofit/>
          </a:bodyPr>
          <a:lstStyle/>
          <a:p>
            <a:r>
              <a:rPr lang="en-US" b="1" dirty="0">
                <a:solidFill>
                  <a:srgbClr val="7030A0"/>
                </a:solidFill>
                <a:ea typeface="ＭＳ Ｐゴシック" charset="0"/>
                <a:cs typeface="Arial" pitchFamily="34" charset="0"/>
              </a:rPr>
              <a:t>What Are We Building</a:t>
            </a:r>
            <a:r>
              <a:rPr lang="en-US" b="1" dirty="0">
                <a:solidFill>
                  <a:srgbClr val="7030A0"/>
                </a:solidFill>
                <a:latin typeface="Arial" pitchFamily="34" charset="0"/>
                <a:ea typeface="ＭＳ Ｐゴシック" charset="0"/>
                <a:cs typeface="Arial" pitchFamily="34" charset="0"/>
              </a:rPr>
              <a:t>?</a:t>
            </a:r>
            <a:endParaRPr lang="en-US" dirty="0">
              <a:solidFill>
                <a:srgbClr val="7030A0"/>
              </a:solidFill>
              <a:latin typeface="Georgia" pitchFamily="18" charset="0"/>
            </a:endParaRPr>
          </a:p>
        </p:txBody>
      </p:sp>
      <p:sp>
        <p:nvSpPr>
          <p:cNvPr id="22" name="Cube 21"/>
          <p:cNvSpPr/>
          <p:nvPr/>
        </p:nvSpPr>
        <p:spPr>
          <a:xfrm>
            <a:off x="1504950" y="4724400"/>
            <a:ext cx="6235700" cy="1155700"/>
          </a:xfrm>
          <a:prstGeom prst="cube">
            <a:avLst/>
          </a:prstGeom>
          <a:blipFill rotWithShape="1">
            <a:blip r:embed="rId3" cstate="print"/>
            <a:tile tx="0" ty="0" sx="100000" sy="100000" flip="none" algn="tl"/>
          </a:blip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404040"/>
              </a:solidFill>
              <a:latin typeface="Georgia" pitchFamily="18" charset="0"/>
            </a:endParaRPr>
          </a:p>
        </p:txBody>
      </p:sp>
      <p:sp>
        <p:nvSpPr>
          <p:cNvPr id="23" name="Can 22"/>
          <p:cNvSpPr/>
          <p:nvPr/>
        </p:nvSpPr>
        <p:spPr>
          <a:xfrm>
            <a:off x="1816100" y="2857500"/>
            <a:ext cx="762000" cy="2139188"/>
          </a:xfrm>
          <a:prstGeom prst="can">
            <a:avLst/>
          </a:prstGeom>
          <a:blipFill rotWithShape="1">
            <a:blip r:embed="rId3" cstate="print"/>
            <a:tile tx="0" ty="0" sx="100000" sy="100000" flip="none" algn="tl"/>
          </a:blip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dist" defTabSz="457200"/>
            <a:endParaRPr lang="en-US" dirty="0">
              <a:solidFill>
                <a:srgbClr val="404040"/>
              </a:solidFill>
              <a:latin typeface="Georgia" pitchFamily="18" charset="0"/>
            </a:endParaRPr>
          </a:p>
        </p:txBody>
      </p:sp>
      <p:sp>
        <p:nvSpPr>
          <p:cNvPr id="24" name="Can 23"/>
          <p:cNvSpPr/>
          <p:nvPr/>
        </p:nvSpPr>
        <p:spPr>
          <a:xfrm>
            <a:off x="3437467" y="2857500"/>
            <a:ext cx="762000" cy="2139188"/>
          </a:xfrm>
          <a:prstGeom prst="can">
            <a:avLst/>
          </a:prstGeom>
          <a:blipFill rotWithShape="1">
            <a:blip r:embed="rId3" cstate="print"/>
            <a:tile tx="0" ty="0" sx="100000" sy="100000" flip="none" algn="tl"/>
          </a:blip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dist" defTabSz="457200"/>
            <a:endParaRPr lang="en-US" dirty="0">
              <a:solidFill>
                <a:srgbClr val="404040"/>
              </a:solidFill>
              <a:latin typeface="Georgia" pitchFamily="18" charset="0"/>
            </a:endParaRPr>
          </a:p>
        </p:txBody>
      </p:sp>
      <p:sp>
        <p:nvSpPr>
          <p:cNvPr id="25" name="Can 24"/>
          <p:cNvSpPr/>
          <p:nvPr/>
        </p:nvSpPr>
        <p:spPr>
          <a:xfrm>
            <a:off x="5058834" y="2857500"/>
            <a:ext cx="762000" cy="2139188"/>
          </a:xfrm>
          <a:prstGeom prst="can">
            <a:avLst/>
          </a:prstGeom>
          <a:blipFill rotWithShape="1">
            <a:blip r:embed="rId3" cstate="print"/>
            <a:tile tx="0" ty="0" sx="100000" sy="100000" flip="none" algn="tl"/>
          </a:blip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dist" defTabSz="457200"/>
            <a:endParaRPr lang="en-US" dirty="0">
              <a:solidFill>
                <a:srgbClr val="404040"/>
              </a:solidFill>
              <a:latin typeface="Georgia" pitchFamily="18" charset="0"/>
            </a:endParaRPr>
          </a:p>
        </p:txBody>
      </p:sp>
      <p:sp>
        <p:nvSpPr>
          <p:cNvPr id="26" name="Can 25"/>
          <p:cNvSpPr/>
          <p:nvPr/>
        </p:nvSpPr>
        <p:spPr>
          <a:xfrm>
            <a:off x="6680200" y="2857500"/>
            <a:ext cx="762000" cy="2139188"/>
          </a:xfrm>
          <a:prstGeom prst="can">
            <a:avLst/>
          </a:prstGeom>
          <a:blipFill rotWithShape="1">
            <a:blip r:embed="rId3" cstate="print"/>
            <a:tile tx="0" ty="0" sx="100000" sy="100000" flip="none" algn="tl"/>
          </a:blip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dist" defTabSz="457200"/>
            <a:endParaRPr lang="en-US" dirty="0">
              <a:solidFill>
                <a:srgbClr val="404040"/>
              </a:solidFill>
              <a:latin typeface="Georgia" pitchFamily="18" charset="0"/>
            </a:endParaRPr>
          </a:p>
        </p:txBody>
      </p:sp>
      <p:sp>
        <p:nvSpPr>
          <p:cNvPr id="27" name="Isosceles Triangle 26"/>
          <p:cNvSpPr/>
          <p:nvPr/>
        </p:nvSpPr>
        <p:spPr>
          <a:xfrm>
            <a:off x="787400" y="2006600"/>
            <a:ext cx="7670800" cy="1041400"/>
          </a:xfrm>
          <a:prstGeom prst="triangle">
            <a:avLst>
              <a:gd name="adj" fmla="val 49834"/>
            </a:avLst>
          </a:prstGeom>
          <a:blipFill rotWithShape="1">
            <a:blip r:embed="rId3" cstate="print"/>
            <a:tile tx="0" ty="0" sx="100000" sy="100000" flip="none" algn="tl"/>
          </a:blipFill>
          <a:ln>
            <a:solidFill>
              <a:schemeClr val="tx1">
                <a:lumMod val="50000"/>
                <a:lumOff val="50000"/>
              </a:schemeClr>
            </a:solidFill>
          </a:ln>
          <a:scene3d>
            <a:camera prst="orthographicFront"/>
            <a:lightRig rig="threePt" dir="t">
              <a:rot lat="0" lon="0" rev="720000"/>
            </a:lightRig>
          </a:scene3d>
          <a:sp3d contourW="12700" prstMaterial="matte">
            <a:bevelT prst="slope"/>
            <a:bevelB prst="slope"/>
            <a:contourClr>
              <a:schemeClr val="accent1">
                <a:lumMod val="75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404040"/>
              </a:solidFill>
              <a:latin typeface="Georgia" pitchFamily="18" charset="0"/>
            </a:endParaRPr>
          </a:p>
        </p:txBody>
      </p:sp>
      <p:sp>
        <p:nvSpPr>
          <p:cNvPr id="28" name="TextBox 27"/>
          <p:cNvSpPr txBox="1"/>
          <p:nvPr/>
        </p:nvSpPr>
        <p:spPr>
          <a:xfrm>
            <a:off x="2133599" y="5283200"/>
            <a:ext cx="5327989" cy="400110"/>
          </a:xfrm>
          <a:prstGeom prst="rect">
            <a:avLst/>
          </a:prstGeom>
          <a:noFill/>
        </p:spPr>
        <p:txBody>
          <a:bodyPr wrap="square" rtlCol="0">
            <a:spAutoFit/>
            <a:scene3d>
              <a:camera prst="orthographicFront"/>
              <a:lightRig rig="threePt" dir="t"/>
            </a:scene3d>
            <a:sp3d extrusionH="57150" contourW="12700" prstMaterial="flat">
              <a:bevelT w="38100" h="38100" prst="relaxedInset"/>
              <a:bevelB w="38100" h="38100" prst="relaxedInset"/>
              <a:contourClr>
                <a:schemeClr val="tx1">
                  <a:lumMod val="75000"/>
                  <a:lumOff val="25000"/>
                </a:schemeClr>
              </a:contourClr>
            </a:sp3d>
          </a:bodyPr>
          <a:lstStyle/>
          <a:p>
            <a:pPr defTabSz="457200"/>
            <a:r>
              <a:rPr kumimoji="1" lang="en-US" sz="2000" b="1" cap="all" dirty="0">
                <a:ln>
                  <a:solidFill>
                    <a:prstClr val="black">
                      <a:lumMod val="65000"/>
                      <a:lumOff val="35000"/>
                    </a:prstClr>
                  </a:solidFill>
                </a:ln>
                <a:solidFill>
                  <a:prstClr val="black">
                    <a:lumMod val="50000"/>
                    <a:lumOff val="50000"/>
                  </a:prstClr>
                </a:solidFill>
                <a:latin typeface="Verdana"/>
                <a:ea typeface="ＭＳ Ｐゴシック" pitchFamily="30" charset="-128"/>
                <a:cs typeface="Verdana"/>
              </a:rPr>
              <a:t>Healthy Child Development</a:t>
            </a:r>
            <a:endParaRPr lang="en-US" sz="2000" b="1" cap="all" dirty="0">
              <a:ln>
                <a:solidFill>
                  <a:prstClr val="black">
                    <a:lumMod val="65000"/>
                    <a:lumOff val="35000"/>
                  </a:prstClr>
                </a:solidFill>
              </a:ln>
              <a:solidFill>
                <a:prstClr val="black">
                  <a:lumMod val="50000"/>
                  <a:lumOff val="50000"/>
                </a:prstClr>
              </a:solidFill>
              <a:latin typeface="Verdana"/>
              <a:cs typeface="Verdana"/>
            </a:endParaRPr>
          </a:p>
        </p:txBody>
      </p:sp>
      <p:sp>
        <p:nvSpPr>
          <p:cNvPr id="29" name="TextBox 28"/>
          <p:cNvSpPr txBox="1"/>
          <p:nvPr/>
        </p:nvSpPr>
        <p:spPr>
          <a:xfrm>
            <a:off x="939800" y="3574990"/>
            <a:ext cx="2165350" cy="646331"/>
          </a:xfrm>
          <a:prstGeom prst="rect">
            <a:avLst/>
          </a:prstGeom>
          <a:noFill/>
        </p:spPr>
        <p:txBody>
          <a:bodyPr wrap="square" rtlCol="0">
            <a:spAutoFit/>
          </a:bodyPr>
          <a:lstStyle/>
          <a:p>
            <a:pPr algn="ctr" defTabSz="457200"/>
            <a:r>
              <a:rPr kumimoji="1" lang="en-US" b="1" dirty="0">
                <a:solidFill>
                  <a:srgbClr val="404040"/>
                </a:solidFill>
                <a:latin typeface="Georgia" pitchFamily="18" charset="0"/>
                <a:ea typeface="ＭＳ Ｐゴシック" pitchFamily="30" charset="-128"/>
                <a:cs typeface="ＭＳ Ｐゴシック" pitchFamily="30" charset="-128"/>
              </a:rPr>
              <a:t>Educational Achievement</a:t>
            </a:r>
            <a:endParaRPr lang="en-US" b="1" dirty="0">
              <a:solidFill>
                <a:srgbClr val="404040"/>
              </a:solidFill>
              <a:latin typeface="Georgia" pitchFamily="18" charset="0"/>
            </a:endParaRPr>
          </a:p>
        </p:txBody>
      </p:sp>
      <p:sp>
        <p:nvSpPr>
          <p:cNvPr id="30" name="TextBox 29"/>
          <p:cNvSpPr txBox="1"/>
          <p:nvPr/>
        </p:nvSpPr>
        <p:spPr>
          <a:xfrm>
            <a:off x="2857500" y="3574990"/>
            <a:ext cx="1943100" cy="646331"/>
          </a:xfrm>
          <a:prstGeom prst="rect">
            <a:avLst/>
          </a:prstGeom>
          <a:noFill/>
        </p:spPr>
        <p:txBody>
          <a:bodyPr wrap="square" rtlCol="0">
            <a:spAutoFit/>
          </a:bodyPr>
          <a:lstStyle/>
          <a:p>
            <a:pPr algn="ctr" defTabSz="457200"/>
            <a:r>
              <a:rPr kumimoji="1" lang="en-US" b="1" dirty="0">
                <a:solidFill>
                  <a:srgbClr val="404040"/>
                </a:solidFill>
                <a:latin typeface="Georgia" pitchFamily="18" charset="0"/>
                <a:ea typeface="ＭＳ Ｐゴシック" pitchFamily="30" charset="-128"/>
                <a:cs typeface="ＭＳ Ｐゴシック" pitchFamily="30" charset="-128"/>
              </a:rPr>
              <a:t>Economic Productivity</a:t>
            </a:r>
            <a:endParaRPr lang="en-US" b="1" dirty="0">
              <a:solidFill>
                <a:srgbClr val="404040"/>
              </a:solidFill>
              <a:latin typeface="Georgia" pitchFamily="18" charset="0"/>
            </a:endParaRPr>
          </a:p>
        </p:txBody>
      </p:sp>
      <p:sp>
        <p:nvSpPr>
          <p:cNvPr id="31" name="TextBox 30"/>
          <p:cNvSpPr txBox="1"/>
          <p:nvPr/>
        </p:nvSpPr>
        <p:spPr>
          <a:xfrm>
            <a:off x="4584700" y="3574990"/>
            <a:ext cx="1943100" cy="646331"/>
          </a:xfrm>
          <a:prstGeom prst="rect">
            <a:avLst/>
          </a:prstGeom>
          <a:noFill/>
        </p:spPr>
        <p:txBody>
          <a:bodyPr wrap="square" rtlCol="0">
            <a:spAutoFit/>
          </a:bodyPr>
          <a:lstStyle/>
          <a:p>
            <a:pPr algn="ctr" defTabSz="457200"/>
            <a:r>
              <a:rPr kumimoji="1" lang="en-US" b="1" dirty="0">
                <a:solidFill>
                  <a:srgbClr val="404040"/>
                </a:solidFill>
                <a:latin typeface="Georgia" pitchFamily="18" charset="0"/>
                <a:ea typeface="ＭＳ Ｐゴシック" pitchFamily="30" charset="-128"/>
                <a:cs typeface="ＭＳ Ｐゴシック" pitchFamily="30" charset="-128"/>
              </a:rPr>
              <a:t>Responsible Citizenship</a:t>
            </a:r>
            <a:endParaRPr lang="en-US" b="1" dirty="0">
              <a:solidFill>
                <a:srgbClr val="404040"/>
              </a:solidFill>
              <a:latin typeface="Georgia" pitchFamily="18" charset="0"/>
            </a:endParaRPr>
          </a:p>
        </p:txBody>
      </p:sp>
      <p:sp>
        <p:nvSpPr>
          <p:cNvPr id="32" name="TextBox 31"/>
          <p:cNvSpPr txBox="1"/>
          <p:nvPr/>
        </p:nvSpPr>
        <p:spPr>
          <a:xfrm>
            <a:off x="6140450" y="3574990"/>
            <a:ext cx="1943100" cy="646331"/>
          </a:xfrm>
          <a:prstGeom prst="rect">
            <a:avLst/>
          </a:prstGeom>
          <a:noFill/>
        </p:spPr>
        <p:txBody>
          <a:bodyPr wrap="square" rtlCol="0">
            <a:spAutoFit/>
          </a:bodyPr>
          <a:lstStyle/>
          <a:p>
            <a:pPr algn="ctr" defTabSz="457200"/>
            <a:r>
              <a:rPr kumimoji="1" lang="en-US" b="1" dirty="0">
                <a:solidFill>
                  <a:srgbClr val="404040"/>
                </a:solidFill>
                <a:latin typeface="Georgia" pitchFamily="18" charset="0"/>
                <a:ea typeface="ＭＳ Ｐゴシック" pitchFamily="30" charset="-128"/>
                <a:cs typeface="ＭＳ Ｐゴシック" pitchFamily="30" charset="-128"/>
              </a:rPr>
              <a:t>Lifelong Health</a:t>
            </a:r>
            <a:endParaRPr lang="en-US" b="1" dirty="0">
              <a:solidFill>
                <a:srgbClr val="404040"/>
              </a:solidFill>
              <a:latin typeface="Georgia" pitchFamily="18" charset="0"/>
            </a:endParaRPr>
          </a:p>
        </p:txBody>
      </p:sp>
      <p:sp>
        <p:nvSpPr>
          <p:cNvPr id="33" name="Rectangle 32"/>
          <p:cNvSpPr/>
          <p:nvPr/>
        </p:nvSpPr>
        <p:spPr>
          <a:xfrm rot="20719133">
            <a:off x="1223416" y="2136289"/>
            <a:ext cx="2643672" cy="369332"/>
          </a:xfrm>
          <a:prstGeom prst="rect">
            <a:avLst/>
          </a:prstGeom>
        </p:spPr>
        <p:txBody>
          <a:bodyPr wrap="none">
            <a:spAutoFit/>
          </a:bodyPr>
          <a:lstStyle/>
          <a:p>
            <a:pPr defTabSz="457200"/>
            <a:r>
              <a:rPr kumimoji="1" lang="en-US" b="1" dirty="0">
                <a:solidFill>
                  <a:srgbClr val="404040"/>
                </a:solidFill>
                <a:latin typeface="Georgia" pitchFamily="18" charset="0"/>
                <a:ea typeface="ＭＳ Ｐゴシック" pitchFamily="30" charset="-128"/>
                <a:cs typeface="ＭＳ Ｐゴシック" pitchFamily="30" charset="-128"/>
              </a:rPr>
              <a:t>Strong Communities</a:t>
            </a:r>
            <a:endParaRPr lang="en-US" b="1" dirty="0">
              <a:solidFill>
                <a:srgbClr val="404040"/>
              </a:solidFill>
              <a:latin typeface="Georgia" pitchFamily="18" charset="0"/>
            </a:endParaRPr>
          </a:p>
        </p:txBody>
      </p:sp>
      <p:sp>
        <p:nvSpPr>
          <p:cNvPr id="34" name="Rectangle 33"/>
          <p:cNvSpPr/>
          <p:nvPr/>
        </p:nvSpPr>
        <p:spPr>
          <a:xfrm rot="927849">
            <a:off x="5332296" y="2057124"/>
            <a:ext cx="2289409" cy="369332"/>
          </a:xfrm>
          <a:prstGeom prst="rect">
            <a:avLst/>
          </a:prstGeom>
        </p:spPr>
        <p:txBody>
          <a:bodyPr wrap="none">
            <a:spAutoFit/>
          </a:bodyPr>
          <a:lstStyle/>
          <a:p>
            <a:pPr defTabSz="457200"/>
            <a:r>
              <a:rPr kumimoji="1" lang="en-US" b="1" dirty="0">
                <a:solidFill>
                  <a:srgbClr val="404040"/>
                </a:solidFill>
                <a:latin typeface="Georgia" pitchFamily="18" charset="0"/>
                <a:ea typeface="ＭＳ Ｐゴシック" pitchFamily="30" charset="-128"/>
                <a:cs typeface="ＭＳ Ｐゴシック" pitchFamily="30" charset="-128"/>
              </a:rPr>
              <a:t>Healthy Economy</a:t>
            </a:r>
            <a:endParaRPr lang="en-US" b="1" dirty="0">
              <a:solidFill>
                <a:srgbClr val="404040"/>
              </a:solidFill>
              <a:latin typeface="Georgia" pitchFamily="18" charset="0"/>
            </a:endParaRPr>
          </a:p>
        </p:txBody>
      </p:sp>
      <p:sp>
        <p:nvSpPr>
          <p:cNvPr id="35" name="TextBox 34"/>
          <p:cNvSpPr txBox="1"/>
          <p:nvPr/>
        </p:nvSpPr>
        <p:spPr>
          <a:xfrm>
            <a:off x="1619250" y="2672225"/>
            <a:ext cx="5937250" cy="369332"/>
          </a:xfrm>
          <a:prstGeom prst="rect">
            <a:avLst/>
          </a:prstGeom>
          <a:noFill/>
        </p:spPr>
        <p:txBody>
          <a:bodyPr wrap="square" rtlCol="0">
            <a:spAutoFit/>
          </a:bodyPr>
          <a:lstStyle/>
          <a:p>
            <a:pPr algn="ctr" defTabSz="457200"/>
            <a:r>
              <a:rPr kumimoji="1" lang="en-US" b="1" dirty="0">
                <a:solidFill>
                  <a:srgbClr val="404040"/>
                </a:solidFill>
                <a:latin typeface="Georgia" pitchFamily="18" charset="0"/>
                <a:ea typeface="ＭＳ Ｐゴシック" pitchFamily="30" charset="-128"/>
                <a:cs typeface="ＭＳ Ｐゴシック" pitchFamily="30" charset="-128"/>
              </a:rPr>
              <a:t>Successful Parenting of Next Generation</a:t>
            </a:r>
            <a:endParaRPr lang="en-US" b="1" dirty="0">
              <a:solidFill>
                <a:srgbClr val="404040"/>
              </a:solidFill>
              <a:latin typeface="Georgia" pitchFamily="18" charset="0"/>
            </a:endParaRPr>
          </a:p>
        </p:txBody>
      </p:sp>
      <p:cxnSp>
        <p:nvCxnSpPr>
          <p:cNvPr id="17" name="Straight Connector 16"/>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44D9EF8-F248-49F3-9B04-08CFC0191765}"/>
              </a:ext>
            </a:extLst>
          </p:cNvPr>
          <p:cNvSpPr txBox="1"/>
          <p:nvPr/>
        </p:nvSpPr>
        <p:spPr>
          <a:xfrm>
            <a:off x="260958" y="6060655"/>
            <a:ext cx="5879483" cy="600164"/>
          </a:xfrm>
          <a:prstGeom prst="rect">
            <a:avLst/>
          </a:prstGeom>
          <a:noFill/>
        </p:spPr>
        <p:txBody>
          <a:bodyPr wrap="square" rtlCol="0">
            <a:spAutoFit/>
          </a:bodyPr>
          <a:lstStyle/>
          <a:p>
            <a:r>
              <a:rPr lang="en-US" sz="1100" dirty="0">
                <a:solidFill>
                  <a:schemeClr val="accent6">
                    <a:lumMod val="75000"/>
                  </a:schemeClr>
                </a:solidFill>
              </a:rPr>
              <a:t>Graphic adapted from: Three Core Concepts in Early Development. Center on the Developing Child at Harvard University. https://developingchild.harvard.edu/resources/three-core-concepts-in-early-development/. Accessed July 26, 2018. </a:t>
            </a:r>
          </a:p>
        </p:txBody>
      </p:sp>
    </p:spTree>
    <p:extLst>
      <p:ext uri="{BB962C8B-B14F-4D97-AF65-F5344CB8AC3E}">
        <p14:creationId xmlns:p14="http://schemas.microsoft.com/office/powerpoint/2010/main" val="245122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1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down)">
                                      <p:cBhvr>
                                        <p:cTn id="21" dur="500"/>
                                        <p:tgtEl>
                                          <p:spTgt spid="23"/>
                                        </p:tgtEl>
                                      </p:cBhvr>
                                    </p:animEffect>
                                  </p:childTnLst>
                                </p:cTn>
                              </p:par>
                            </p:childTnLst>
                          </p:cTn>
                        </p:par>
                        <p:par>
                          <p:cTn id="22" fill="hold">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dissolve">
                                      <p:cBhvr>
                                        <p:cTn id="25" dur="500"/>
                                        <p:tgtEl>
                                          <p:spTgt spid="29"/>
                                        </p:tgtEl>
                                      </p:cBhvr>
                                    </p:animEffect>
                                  </p:childTnLst>
                                </p:cTn>
                              </p:par>
                            </p:childTnLst>
                          </p:cTn>
                        </p:par>
                        <p:par>
                          <p:cTn id="26" fill="hold">
                            <p:stCondLst>
                              <p:cond delay="1000"/>
                            </p:stCondLst>
                            <p:childTnLst>
                              <p:par>
                                <p:cTn id="27" presetID="9"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dissolve">
                                      <p:cBhvr>
                                        <p:cTn id="29" dur="500"/>
                                        <p:tgtEl>
                                          <p:spTgt spid="30"/>
                                        </p:tgtEl>
                                      </p:cBhvr>
                                    </p:animEffect>
                                  </p:childTnLst>
                                </p:cTn>
                              </p:par>
                            </p:childTnLst>
                          </p:cTn>
                        </p:par>
                        <p:par>
                          <p:cTn id="30" fill="hold">
                            <p:stCondLst>
                              <p:cond delay="1500"/>
                            </p:stCondLst>
                            <p:childTnLst>
                              <p:par>
                                <p:cTn id="31" presetID="9"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dissolve">
                                      <p:cBhvr>
                                        <p:cTn id="33" dur="500"/>
                                        <p:tgtEl>
                                          <p:spTgt spid="31"/>
                                        </p:tgtEl>
                                      </p:cBhvr>
                                    </p:animEffect>
                                  </p:childTnLst>
                                </p:cTn>
                              </p:par>
                            </p:childTnLst>
                          </p:cTn>
                        </p:par>
                        <p:par>
                          <p:cTn id="34" fill="hold">
                            <p:stCondLst>
                              <p:cond delay="2000"/>
                            </p:stCondLst>
                            <p:childTnLst>
                              <p:par>
                                <p:cTn id="35" presetID="9" presetClass="entr" presetSubtype="0"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dissolv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1"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slide(fromTop)">
                                      <p:cBhvr>
                                        <p:cTn id="42" dur="500"/>
                                        <p:tgtEl>
                                          <p:spTgt spid="27"/>
                                        </p:tgtEl>
                                      </p:cBhvr>
                                    </p:animEffect>
                                  </p:childTnLst>
                                </p:cTn>
                              </p:par>
                            </p:childTnLst>
                          </p:cTn>
                        </p:par>
                        <p:par>
                          <p:cTn id="43" fill="hold">
                            <p:stCondLst>
                              <p:cond delay="500"/>
                            </p:stCondLst>
                            <p:childTnLst>
                              <p:par>
                                <p:cTn id="44" presetID="9" presetClass="entr" presetSubtype="0"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dissolve">
                                      <p:cBhvr>
                                        <p:cTn id="46" dur="500"/>
                                        <p:tgtEl>
                                          <p:spTgt spid="33"/>
                                        </p:tgtEl>
                                      </p:cBhvr>
                                    </p:animEffect>
                                  </p:childTnLst>
                                </p:cTn>
                              </p:par>
                            </p:childTnLst>
                          </p:cTn>
                        </p:par>
                        <p:par>
                          <p:cTn id="47" fill="hold">
                            <p:stCondLst>
                              <p:cond delay="1000"/>
                            </p:stCondLst>
                            <p:childTnLst>
                              <p:par>
                                <p:cTn id="48" presetID="9"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dissolve">
                                      <p:cBhvr>
                                        <p:cTn id="50" dur="500"/>
                                        <p:tgtEl>
                                          <p:spTgt spid="34"/>
                                        </p:tgtEl>
                                      </p:cBhvr>
                                    </p:animEffect>
                                  </p:childTnLst>
                                </p:cTn>
                              </p:par>
                            </p:childTnLst>
                          </p:cTn>
                        </p:par>
                        <p:par>
                          <p:cTn id="51" fill="hold">
                            <p:stCondLst>
                              <p:cond delay="1500"/>
                            </p:stCondLst>
                            <p:childTnLst>
                              <p:par>
                                <p:cTn id="52" presetID="9"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dissolve">
                                      <p:cBhvr>
                                        <p:cTn id="5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p:bldP spid="29" grpId="0"/>
      <p:bldP spid="30" grpId="0"/>
      <p:bldP spid="31" grpId="0"/>
      <p:bldP spid="32" grpId="0"/>
      <p:bldP spid="33" grpId="0"/>
      <p:bldP spid="34"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a:solidFill>
                  <a:srgbClr val="7030A0"/>
                </a:solidFill>
              </a:rPr>
              <a:t>Questions?</a:t>
            </a:r>
          </a:p>
        </p:txBody>
      </p:sp>
      <p:pic>
        <p:nvPicPr>
          <p:cNvPr id="4" name="Content Placeholder 3"/>
          <p:cNvPicPr>
            <a:picLocks noGrp="1"/>
          </p:cNvPicPr>
          <p:nvPr>
            <p:ph idx="4294967295"/>
          </p:nvPr>
        </p:nvPicPr>
        <p:blipFill>
          <a:blip r:embed="rId3">
            <a:extLst>
              <a:ext uri="{28A0092B-C50C-407E-A947-70E740481C1C}">
                <a14:useLocalDpi xmlns:a14="http://schemas.microsoft.com/office/drawing/2010/main" val="0"/>
              </a:ext>
            </a:extLst>
          </a:blip>
          <a:stretch>
            <a:fillRect/>
          </a:stretch>
        </p:blipFill>
        <p:spPr>
          <a:xfrm>
            <a:off x="2743200" y="2286000"/>
            <a:ext cx="3657600" cy="3657600"/>
          </a:xfrm>
          <a:prstGeom prst="rect">
            <a:avLst/>
          </a:prstGeom>
        </p:spPr>
      </p:pic>
    </p:spTree>
    <p:extLst>
      <p:ext uri="{BB962C8B-B14F-4D97-AF65-F5344CB8AC3E}">
        <p14:creationId xmlns:p14="http://schemas.microsoft.com/office/powerpoint/2010/main" val="1128903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a:xfrm>
            <a:off x="362778" y="1295400"/>
            <a:ext cx="8229600" cy="1143000"/>
          </a:xfrm>
        </p:spPr>
        <p:txBody>
          <a:bodyPr>
            <a:normAutofit fontScale="90000"/>
          </a:bodyPr>
          <a:lstStyle/>
          <a:p>
            <a:pPr algn="ctr" eaLnBrk="1" hangingPunct="1"/>
            <a:r>
              <a:rPr lang="en-US" sz="4900" b="1" dirty="0">
                <a:solidFill>
                  <a:srgbClr val="7030A0"/>
                </a:solidFill>
                <a:ea typeface="ＭＳ Ｐゴシック" pitchFamily="4" charset="-128"/>
                <a:cs typeface="ＭＳ Ｐゴシック" pitchFamily="4" charset="-128"/>
              </a:rPr>
              <a:t>The Roots of Children’s Health and Well-being</a:t>
            </a:r>
            <a:br>
              <a:rPr lang="en-US" sz="3400" dirty="0">
                <a:ea typeface="ＭＳ Ｐゴシック" pitchFamily="4" charset="-128"/>
                <a:cs typeface="ＭＳ Ｐゴシック" pitchFamily="4" charset="-128"/>
              </a:rPr>
            </a:br>
            <a:endParaRPr lang="en-US" sz="1200" dirty="0">
              <a:solidFill>
                <a:srgbClr val="FF0000"/>
              </a:solidFill>
              <a:ea typeface="ＭＳ Ｐゴシック" pitchFamily="4" charset="-128"/>
              <a:cs typeface="ＭＳ Ｐゴシック" pitchFamily="4" charset="-128"/>
            </a:endParaRPr>
          </a:p>
        </p:txBody>
      </p:sp>
      <p:cxnSp>
        <p:nvCxnSpPr>
          <p:cNvPr id="4" name="Straight Connector 3"/>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530CAD0-14A8-4870-A67C-1A541B053B10}"/>
              </a:ext>
            </a:extLst>
          </p:cNvPr>
          <p:cNvPicPr>
            <a:picLocks noChangeAspect="1"/>
          </p:cNvPicPr>
          <p:nvPr/>
        </p:nvPicPr>
        <p:blipFill>
          <a:blip r:embed="rId3"/>
          <a:stretch>
            <a:fillRect/>
          </a:stretch>
        </p:blipFill>
        <p:spPr>
          <a:xfrm>
            <a:off x="1676400" y="2438400"/>
            <a:ext cx="5781083" cy="3476880"/>
          </a:xfrm>
          <a:prstGeom prst="rect">
            <a:avLst/>
          </a:prstGeom>
        </p:spPr>
      </p:pic>
    </p:spTree>
    <p:extLst>
      <p:ext uri="{BB962C8B-B14F-4D97-AF65-F5344CB8AC3E}">
        <p14:creationId xmlns:p14="http://schemas.microsoft.com/office/powerpoint/2010/main" val="2834459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698" y="713305"/>
            <a:ext cx="7848600" cy="1148820"/>
          </a:xfrm>
        </p:spPr>
        <p:txBody>
          <a:bodyPr>
            <a:noAutofit/>
          </a:bodyPr>
          <a:lstStyle/>
          <a:p>
            <a:r>
              <a:rPr lang="en-US" sz="3600" dirty="0">
                <a:solidFill>
                  <a:srgbClr val="7030A0"/>
                </a:solidFill>
              </a:rPr>
              <a:t>Bronfenbrenner’s Socioecological Model</a:t>
            </a:r>
          </a:p>
        </p:txBody>
      </p:sp>
      <p:sp>
        <p:nvSpPr>
          <p:cNvPr id="5" name="TextBox 4"/>
          <p:cNvSpPr txBox="1"/>
          <p:nvPr/>
        </p:nvSpPr>
        <p:spPr>
          <a:xfrm>
            <a:off x="300658" y="6179124"/>
            <a:ext cx="5875682" cy="646331"/>
          </a:xfrm>
          <a:prstGeom prst="rect">
            <a:avLst/>
          </a:prstGeom>
          <a:noFill/>
        </p:spPr>
        <p:txBody>
          <a:bodyPr wrap="square" rtlCol="0">
            <a:spAutoFit/>
          </a:bodyPr>
          <a:lstStyle/>
          <a:p>
            <a:r>
              <a:rPr lang="en-US" sz="1200" dirty="0">
                <a:solidFill>
                  <a:schemeClr val="accent6">
                    <a:lumMod val="75000"/>
                  </a:schemeClr>
                </a:solidFill>
              </a:rPr>
              <a:t>Adapted from: Bronfenbrenner, U. (1994). Ecological models of human development. </a:t>
            </a:r>
            <a:r>
              <a:rPr lang="en-US" sz="1200" i="1" dirty="0">
                <a:solidFill>
                  <a:schemeClr val="accent6">
                    <a:lumMod val="75000"/>
                  </a:schemeClr>
                </a:solidFill>
              </a:rPr>
              <a:t>Readings on the Development of Children</a:t>
            </a:r>
            <a:r>
              <a:rPr lang="en-US" sz="1200" dirty="0">
                <a:solidFill>
                  <a:schemeClr val="accent6">
                    <a:lumMod val="75000"/>
                  </a:schemeClr>
                </a:solidFill>
              </a:rPr>
              <a:t>, 2(1), 37-43.</a:t>
            </a:r>
          </a:p>
          <a:p>
            <a:endParaRPr lang="en-US" sz="1200" dirty="0"/>
          </a:p>
        </p:txBody>
      </p:sp>
      <p:sp>
        <p:nvSpPr>
          <p:cNvPr id="8" name="Oval 3">
            <a:extLst>
              <a:ext uri="{FF2B5EF4-FFF2-40B4-BE49-F238E27FC236}">
                <a16:creationId xmlns:a16="http://schemas.microsoft.com/office/drawing/2014/main" id="{687C757D-0D8F-419C-9D15-0DC4C3E690AF}"/>
              </a:ext>
            </a:extLst>
          </p:cNvPr>
          <p:cNvSpPr>
            <a:spLocks noChangeArrowheads="1"/>
          </p:cNvSpPr>
          <p:nvPr/>
        </p:nvSpPr>
        <p:spPr bwMode="auto">
          <a:xfrm>
            <a:off x="2087401" y="1711747"/>
            <a:ext cx="4643045" cy="4415080"/>
          </a:xfrm>
          <a:prstGeom prst="ellipse">
            <a:avLst/>
          </a:prstGeom>
          <a:solidFill>
            <a:schemeClr val="accent3">
              <a:lumMod val="60000"/>
              <a:lumOff val="40000"/>
            </a:schemeClr>
          </a:solidFill>
          <a:ln w="9525">
            <a:solidFill>
              <a:sysClr val="windowText" lastClr="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4400" b="0" i="0" u="none" strike="noStrike" kern="0" cap="none" spc="0" normalizeH="0" baseline="0" noProof="0" dirty="0">
              <a:ln>
                <a:noFill/>
              </a:ln>
              <a:solidFill>
                <a:srgbClr val="1F497D"/>
              </a:solidFill>
              <a:effectLst/>
              <a:uLnTx/>
              <a:uFillTx/>
              <a:latin typeface="Comic Sans MS" panose="030F0702030302020204" pitchFamily="66" charset="0"/>
            </a:endParaRPr>
          </a:p>
        </p:txBody>
      </p:sp>
      <p:sp>
        <p:nvSpPr>
          <p:cNvPr id="9" name="Oval 5">
            <a:extLst>
              <a:ext uri="{FF2B5EF4-FFF2-40B4-BE49-F238E27FC236}">
                <a16:creationId xmlns:a16="http://schemas.microsoft.com/office/drawing/2014/main" id="{7E2B2E99-51E0-40C1-B6EC-E3BD17DD1D98}"/>
              </a:ext>
            </a:extLst>
          </p:cNvPr>
          <p:cNvSpPr>
            <a:spLocks noChangeArrowheads="1"/>
          </p:cNvSpPr>
          <p:nvPr/>
        </p:nvSpPr>
        <p:spPr bwMode="auto">
          <a:xfrm>
            <a:off x="2495639" y="2959496"/>
            <a:ext cx="3826565" cy="3200400"/>
          </a:xfrm>
          <a:prstGeom prst="ellipse">
            <a:avLst/>
          </a:prstGeom>
          <a:solidFill>
            <a:schemeClr val="tx2">
              <a:lumMod val="40000"/>
              <a:lumOff val="60000"/>
            </a:schemeClr>
          </a:solidFill>
          <a:ln w="9525">
            <a:solidFill>
              <a:sysClr val="windowText" lastClr="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1F497D"/>
              </a:solidFill>
              <a:effectLst/>
              <a:uLnTx/>
              <a:uFillTx/>
              <a:latin typeface="Comic Sans MS" panose="030F0702030302020204" pitchFamily="66" charset="0"/>
            </a:endParaRPr>
          </a:p>
        </p:txBody>
      </p:sp>
      <p:sp>
        <p:nvSpPr>
          <p:cNvPr id="10" name="Oval 6">
            <a:extLst>
              <a:ext uri="{FF2B5EF4-FFF2-40B4-BE49-F238E27FC236}">
                <a16:creationId xmlns:a16="http://schemas.microsoft.com/office/drawing/2014/main" id="{99E0DA81-32D7-4F8B-86AD-85A488ABB695}"/>
              </a:ext>
            </a:extLst>
          </p:cNvPr>
          <p:cNvSpPr>
            <a:spLocks noChangeArrowheads="1"/>
          </p:cNvSpPr>
          <p:nvPr/>
        </p:nvSpPr>
        <p:spPr bwMode="auto">
          <a:xfrm>
            <a:off x="3075422" y="3778467"/>
            <a:ext cx="2667000" cy="2362200"/>
          </a:xfrm>
          <a:prstGeom prst="ellipse">
            <a:avLst/>
          </a:prstGeom>
          <a:solidFill>
            <a:srgbClr val="EEECE1"/>
          </a:solidFill>
          <a:ln w="9525">
            <a:solidFill>
              <a:sysClr val="windowText" lastClr="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1F497D"/>
              </a:solidFill>
              <a:effectLst/>
              <a:uLnTx/>
              <a:uFillTx/>
              <a:latin typeface="Comic Sans MS" panose="030F0702030302020204" pitchFamily="66" charset="0"/>
            </a:endParaRPr>
          </a:p>
        </p:txBody>
      </p:sp>
      <p:sp>
        <p:nvSpPr>
          <p:cNvPr id="11" name="Oval 7">
            <a:extLst>
              <a:ext uri="{FF2B5EF4-FFF2-40B4-BE49-F238E27FC236}">
                <a16:creationId xmlns:a16="http://schemas.microsoft.com/office/drawing/2014/main" id="{839B05E7-63EC-4229-8B69-53DD789A7C2C}"/>
              </a:ext>
            </a:extLst>
          </p:cNvPr>
          <p:cNvSpPr>
            <a:spLocks noChangeArrowheads="1"/>
          </p:cNvSpPr>
          <p:nvPr/>
        </p:nvSpPr>
        <p:spPr bwMode="auto">
          <a:xfrm>
            <a:off x="3428793" y="4365990"/>
            <a:ext cx="2001120" cy="1813133"/>
          </a:xfrm>
          <a:prstGeom prst="ellipse">
            <a:avLst/>
          </a:prstGeom>
          <a:solidFill>
            <a:schemeClr val="accent2">
              <a:lumMod val="60000"/>
              <a:lumOff val="40000"/>
            </a:schemeClr>
          </a:solidFill>
          <a:ln w="9525">
            <a:solidFill>
              <a:sysClr val="windowText" lastClr="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black"/>
              </a:solidFill>
              <a:effectLst/>
              <a:uLnTx/>
              <a:uFillTx/>
              <a:latin typeface="Comic Sans MS" panose="030F0702030302020204" pitchFamily="66" charset="0"/>
            </a:endParaRPr>
          </a:p>
        </p:txBody>
      </p:sp>
      <p:sp>
        <p:nvSpPr>
          <p:cNvPr id="3" name="TextBox 2">
            <a:extLst>
              <a:ext uri="{FF2B5EF4-FFF2-40B4-BE49-F238E27FC236}">
                <a16:creationId xmlns:a16="http://schemas.microsoft.com/office/drawing/2014/main" id="{5DBCAAEB-E9BF-4A66-AF4C-CCC8D37B60E0}"/>
              </a:ext>
            </a:extLst>
          </p:cNvPr>
          <p:cNvSpPr txBox="1"/>
          <p:nvPr/>
        </p:nvSpPr>
        <p:spPr>
          <a:xfrm>
            <a:off x="3378581" y="1896554"/>
            <a:ext cx="2277721" cy="523220"/>
          </a:xfrm>
          <a:prstGeom prst="rect">
            <a:avLst/>
          </a:prstGeom>
          <a:noFill/>
        </p:spPr>
        <p:txBody>
          <a:bodyPr wrap="square" rtlCol="0">
            <a:spAutoFit/>
          </a:bodyPr>
          <a:lstStyle/>
          <a:p>
            <a:pPr algn="ctr"/>
            <a:r>
              <a:rPr lang="en-US" sz="1400" b="1" dirty="0">
                <a:solidFill>
                  <a:srgbClr val="7030A0"/>
                </a:solidFill>
              </a:rPr>
              <a:t>Macrosystem =</a:t>
            </a:r>
          </a:p>
          <a:p>
            <a:r>
              <a:rPr lang="en-US" sz="1400" dirty="0">
                <a:solidFill>
                  <a:srgbClr val="7030A0"/>
                </a:solidFill>
              </a:rPr>
              <a:t>societal and cultural values</a:t>
            </a:r>
          </a:p>
        </p:txBody>
      </p:sp>
      <p:sp>
        <p:nvSpPr>
          <p:cNvPr id="4" name="TextBox 3">
            <a:extLst>
              <a:ext uri="{FF2B5EF4-FFF2-40B4-BE49-F238E27FC236}">
                <a16:creationId xmlns:a16="http://schemas.microsoft.com/office/drawing/2014/main" id="{93ACBCBE-3CF9-4661-A805-931E99BC5DE3}"/>
              </a:ext>
            </a:extLst>
          </p:cNvPr>
          <p:cNvSpPr txBox="1"/>
          <p:nvPr/>
        </p:nvSpPr>
        <p:spPr>
          <a:xfrm>
            <a:off x="3244556" y="3034142"/>
            <a:ext cx="2405649" cy="523220"/>
          </a:xfrm>
          <a:prstGeom prst="rect">
            <a:avLst/>
          </a:prstGeom>
          <a:noFill/>
        </p:spPr>
        <p:txBody>
          <a:bodyPr wrap="square" rtlCol="0">
            <a:spAutoFit/>
          </a:bodyPr>
          <a:lstStyle/>
          <a:p>
            <a:pPr algn="ctr"/>
            <a:r>
              <a:rPr lang="en-US" sz="1400" b="1" dirty="0" err="1">
                <a:solidFill>
                  <a:srgbClr val="7030A0"/>
                </a:solidFill>
              </a:rPr>
              <a:t>Exosystem</a:t>
            </a:r>
            <a:r>
              <a:rPr lang="en-US" sz="1400" b="1" dirty="0">
                <a:solidFill>
                  <a:srgbClr val="7030A0"/>
                </a:solidFill>
              </a:rPr>
              <a:t> = </a:t>
            </a:r>
          </a:p>
          <a:p>
            <a:r>
              <a:rPr lang="en-US" sz="1400" dirty="0">
                <a:solidFill>
                  <a:srgbClr val="7030A0"/>
                </a:solidFill>
              </a:rPr>
              <a:t>society/indirect environment</a:t>
            </a:r>
          </a:p>
        </p:txBody>
      </p:sp>
      <p:sp>
        <p:nvSpPr>
          <p:cNvPr id="7" name="Arrow: Down 6">
            <a:extLst>
              <a:ext uri="{FF2B5EF4-FFF2-40B4-BE49-F238E27FC236}">
                <a16:creationId xmlns:a16="http://schemas.microsoft.com/office/drawing/2014/main" id="{9299CD7E-D3F5-417C-85FC-D99F1354C097}"/>
              </a:ext>
            </a:extLst>
          </p:cNvPr>
          <p:cNvSpPr/>
          <p:nvPr/>
        </p:nvSpPr>
        <p:spPr>
          <a:xfrm rot="10800000">
            <a:off x="914398" y="1711747"/>
            <a:ext cx="1033857" cy="4104633"/>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7">
            <a:extLst>
              <a:ext uri="{FF2B5EF4-FFF2-40B4-BE49-F238E27FC236}">
                <a16:creationId xmlns:a16="http://schemas.microsoft.com/office/drawing/2014/main" id="{CB8454EB-81B0-413D-8FEA-1123383D4337}"/>
              </a:ext>
            </a:extLst>
          </p:cNvPr>
          <p:cNvSpPr>
            <a:spLocks noChangeArrowheads="1"/>
          </p:cNvSpPr>
          <p:nvPr/>
        </p:nvSpPr>
        <p:spPr bwMode="auto">
          <a:xfrm>
            <a:off x="3837034" y="5017928"/>
            <a:ext cx="1243637" cy="1100434"/>
          </a:xfrm>
          <a:prstGeom prst="ellipse">
            <a:avLst/>
          </a:prstGeom>
          <a:solidFill>
            <a:schemeClr val="accent6">
              <a:lumMod val="40000"/>
              <a:lumOff val="60000"/>
            </a:schemeClr>
          </a:solidFill>
          <a:ln w="9525">
            <a:solidFill>
              <a:sysClr val="windowText" lastClr="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black"/>
              </a:solidFill>
              <a:effectLst/>
              <a:uLnTx/>
              <a:uFillTx/>
              <a:latin typeface="Comic Sans MS" panose="030F0702030302020204" pitchFamily="66" charset="0"/>
            </a:endParaRPr>
          </a:p>
        </p:txBody>
      </p:sp>
      <p:sp>
        <p:nvSpPr>
          <p:cNvPr id="13" name="TextBox 12">
            <a:extLst>
              <a:ext uri="{FF2B5EF4-FFF2-40B4-BE49-F238E27FC236}">
                <a16:creationId xmlns:a16="http://schemas.microsoft.com/office/drawing/2014/main" id="{486D55AF-46F6-4BB8-A667-47E0325ECA89}"/>
              </a:ext>
            </a:extLst>
          </p:cNvPr>
          <p:cNvSpPr txBox="1"/>
          <p:nvPr/>
        </p:nvSpPr>
        <p:spPr>
          <a:xfrm>
            <a:off x="3837034" y="3871649"/>
            <a:ext cx="1676400" cy="523220"/>
          </a:xfrm>
          <a:prstGeom prst="rect">
            <a:avLst/>
          </a:prstGeom>
          <a:noFill/>
        </p:spPr>
        <p:txBody>
          <a:bodyPr wrap="square" rtlCol="0">
            <a:spAutoFit/>
          </a:bodyPr>
          <a:lstStyle/>
          <a:p>
            <a:r>
              <a:rPr lang="en-US" sz="1400" b="1" dirty="0" err="1">
                <a:solidFill>
                  <a:srgbClr val="7030A0"/>
                </a:solidFill>
              </a:rPr>
              <a:t>Mesosytem</a:t>
            </a:r>
            <a:r>
              <a:rPr lang="en-US" sz="1400" b="1" dirty="0">
                <a:solidFill>
                  <a:srgbClr val="7030A0"/>
                </a:solidFill>
              </a:rPr>
              <a:t> </a:t>
            </a:r>
            <a:r>
              <a:rPr lang="en-US" sz="1400" dirty="0">
                <a:solidFill>
                  <a:srgbClr val="7030A0"/>
                </a:solidFill>
              </a:rPr>
              <a:t>=</a:t>
            </a:r>
          </a:p>
          <a:p>
            <a:r>
              <a:rPr lang="en-US" sz="1400" dirty="0">
                <a:solidFill>
                  <a:srgbClr val="7030A0"/>
                </a:solidFill>
              </a:rPr>
              <a:t>Community</a:t>
            </a:r>
          </a:p>
        </p:txBody>
      </p:sp>
      <p:sp>
        <p:nvSpPr>
          <p:cNvPr id="14" name="TextBox 13">
            <a:extLst>
              <a:ext uri="{FF2B5EF4-FFF2-40B4-BE49-F238E27FC236}">
                <a16:creationId xmlns:a16="http://schemas.microsoft.com/office/drawing/2014/main" id="{08CFD01C-DEE0-4505-B273-E11F284318A6}"/>
              </a:ext>
            </a:extLst>
          </p:cNvPr>
          <p:cNvSpPr txBox="1"/>
          <p:nvPr/>
        </p:nvSpPr>
        <p:spPr>
          <a:xfrm>
            <a:off x="3916205" y="4537041"/>
            <a:ext cx="1454357" cy="518240"/>
          </a:xfrm>
          <a:prstGeom prst="rect">
            <a:avLst/>
          </a:prstGeom>
          <a:noFill/>
        </p:spPr>
        <p:txBody>
          <a:bodyPr wrap="square" rtlCol="0">
            <a:spAutoFit/>
          </a:bodyPr>
          <a:lstStyle/>
          <a:p>
            <a:r>
              <a:rPr lang="en-US" sz="1400" b="1" dirty="0">
                <a:solidFill>
                  <a:srgbClr val="7030A0"/>
                </a:solidFill>
              </a:rPr>
              <a:t>Microsystems = </a:t>
            </a:r>
            <a:r>
              <a:rPr lang="en-US" sz="1400" dirty="0">
                <a:solidFill>
                  <a:srgbClr val="7030A0"/>
                </a:solidFill>
              </a:rPr>
              <a:t>Relationships</a:t>
            </a:r>
          </a:p>
        </p:txBody>
      </p:sp>
      <p:sp>
        <p:nvSpPr>
          <p:cNvPr id="15" name="TextBox 14">
            <a:extLst>
              <a:ext uri="{FF2B5EF4-FFF2-40B4-BE49-F238E27FC236}">
                <a16:creationId xmlns:a16="http://schemas.microsoft.com/office/drawing/2014/main" id="{9FFA1D8A-1FBE-4085-9E9C-391BDCEFC236}"/>
              </a:ext>
            </a:extLst>
          </p:cNvPr>
          <p:cNvSpPr txBox="1"/>
          <p:nvPr/>
        </p:nvSpPr>
        <p:spPr>
          <a:xfrm>
            <a:off x="3947298" y="5293161"/>
            <a:ext cx="990600" cy="523220"/>
          </a:xfrm>
          <a:prstGeom prst="rect">
            <a:avLst/>
          </a:prstGeom>
          <a:noFill/>
        </p:spPr>
        <p:txBody>
          <a:bodyPr wrap="square" rtlCol="0">
            <a:spAutoFit/>
          </a:bodyPr>
          <a:lstStyle/>
          <a:p>
            <a:pPr algn="ctr"/>
            <a:r>
              <a:rPr lang="en-US" sz="1400" b="1" dirty="0">
                <a:solidFill>
                  <a:srgbClr val="7030A0"/>
                </a:solidFill>
              </a:rPr>
              <a:t>Individual Child</a:t>
            </a:r>
          </a:p>
        </p:txBody>
      </p:sp>
      <p:sp>
        <p:nvSpPr>
          <p:cNvPr id="16" name="TextBox 15">
            <a:extLst>
              <a:ext uri="{FF2B5EF4-FFF2-40B4-BE49-F238E27FC236}">
                <a16:creationId xmlns:a16="http://schemas.microsoft.com/office/drawing/2014/main" id="{8794CB86-6215-47A9-9828-6DC816D6BDE8}"/>
              </a:ext>
            </a:extLst>
          </p:cNvPr>
          <p:cNvSpPr txBox="1"/>
          <p:nvPr/>
        </p:nvSpPr>
        <p:spPr>
          <a:xfrm rot="16200000">
            <a:off x="-364801" y="3519688"/>
            <a:ext cx="3589844" cy="307777"/>
          </a:xfrm>
          <a:prstGeom prst="rect">
            <a:avLst/>
          </a:prstGeom>
          <a:noFill/>
        </p:spPr>
        <p:txBody>
          <a:bodyPr wrap="square" rtlCol="0">
            <a:spAutoFit/>
          </a:bodyPr>
          <a:lstStyle/>
          <a:p>
            <a:r>
              <a:rPr lang="en-US" sz="1400" b="1" dirty="0">
                <a:solidFill>
                  <a:srgbClr val="7030A0"/>
                </a:solidFill>
              </a:rPr>
              <a:t>Chronosystems= </a:t>
            </a:r>
            <a:r>
              <a:rPr lang="en-US" sz="1400" dirty="0">
                <a:solidFill>
                  <a:srgbClr val="7030A0"/>
                </a:solidFill>
              </a:rPr>
              <a:t>Changes over time, history</a:t>
            </a:r>
          </a:p>
        </p:txBody>
      </p:sp>
      <p:sp>
        <p:nvSpPr>
          <p:cNvPr id="17" name="TextBox 16">
            <a:extLst>
              <a:ext uri="{FF2B5EF4-FFF2-40B4-BE49-F238E27FC236}">
                <a16:creationId xmlns:a16="http://schemas.microsoft.com/office/drawing/2014/main" id="{B0242E2A-2FA7-4DA1-91A0-BB6D88075F34}"/>
              </a:ext>
            </a:extLst>
          </p:cNvPr>
          <p:cNvSpPr txBox="1"/>
          <p:nvPr/>
        </p:nvSpPr>
        <p:spPr>
          <a:xfrm>
            <a:off x="6853026" y="5329061"/>
            <a:ext cx="1981200" cy="523220"/>
          </a:xfrm>
          <a:prstGeom prst="rect">
            <a:avLst/>
          </a:prstGeom>
          <a:noFill/>
        </p:spPr>
        <p:txBody>
          <a:bodyPr wrap="square" rtlCol="0">
            <a:spAutoFit/>
          </a:bodyPr>
          <a:lstStyle/>
          <a:p>
            <a:r>
              <a:rPr lang="en-US" sz="1400" b="1" dirty="0">
                <a:solidFill>
                  <a:schemeClr val="accent6">
                    <a:lumMod val="75000"/>
                  </a:schemeClr>
                </a:solidFill>
              </a:rPr>
              <a:t>Child:</a:t>
            </a:r>
          </a:p>
          <a:p>
            <a:r>
              <a:rPr lang="en-US" sz="1400" dirty="0">
                <a:solidFill>
                  <a:schemeClr val="accent6">
                    <a:lumMod val="75000"/>
                  </a:schemeClr>
                </a:solidFill>
              </a:rPr>
              <a:t>age, health, behaviors</a:t>
            </a:r>
          </a:p>
        </p:txBody>
      </p:sp>
      <p:sp>
        <p:nvSpPr>
          <p:cNvPr id="18" name="TextBox 17">
            <a:extLst>
              <a:ext uri="{FF2B5EF4-FFF2-40B4-BE49-F238E27FC236}">
                <a16:creationId xmlns:a16="http://schemas.microsoft.com/office/drawing/2014/main" id="{A46BE7E3-08BA-4B60-84DC-B8BBA1ACBF7C}"/>
              </a:ext>
            </a:extLst>
          </p:cNvPr>
          <p:cNvSpPr txBox="1"/>
          <p:nvPr/>
        </p:nvSpPr>
        <p:spPr>
          <a:xfrm>
            <a:off x="6832039" y="4559696"/>
            <a:ext cx="1847850" cy="738664"/>
          </a:xfrm>
          <a:prstGeom prst="rect">
            <a:avLst/>
          </a:prstGeom>
          <a:noFill/>
        </p:spPr>
        <p:txBody>
          <a:bodyPr wrap="square" rtlCol="0">
            <a:spAutoFit/>
          </a:bodyPr>
          <a:lstStyle/>
          <a:p>
            <a:r>
              <a:rPr lang="en-US" sz="1400" b="1" dirty="0">
                <a:solidFill>
                  <a:schemeClr val="accent6">
                    <a:lumMod val="75000"/>
                  </a:schemeClr>
                </a:solidFill>
              </a:rPr>
              <a:t>Microsystems:</a:t>
            </a:r>
          </a:p>
          <a:p>
            <a:r>
              <a:rPr lang="en-US" sz="1400" dirty="0">
                <a:solidFill>
                  <a:schemeClr val="accent6">
                    <a:lumMod val="75000"/>
                  </a:schemeClr>
                </a:solidFill>
              </a:rPr>
              <a:t>Family, peers, child care, neighborhood</a:t>
            </a:r>
          </a:p>
        </p:txBody>
      </p:sp>
      <p:sp>
        <p:nvSpPr>
          <p:cNvPr id="19" name="TextBox 18">
            <a:extLst>
              <a:ext uri="{FF2B5EF4-FFF2-40B4-BE49-F238E27FC236}">
                <a16:creationId xmlns:a16="http://schemas.microsoft.com/office/drawing/2014/main" id="{25BEC131-93B9-4BCA-B98B-F089C3229B58}"/>
              </a:ext>
            </a:extLst>
          </p:cNvPr>
          <p:cNvSpPr txBox="1"/>
          <p:nvPr/>
        </p:nvSpPr>
        <p:spPr>
          <a:xfrm>
            <a:off x="6863796" y="3743554"/>
            <a:ext cx="1847850" cy="738664"/>
          </a:xfrm>
          <a:prstGeom prst="rect">
            <a:avLst/>
          </a:prstGeom>
          <a:noFill/>
        </p:spPr>
        <p:txBody>
          <a:bodyPr wrap="square" rtlCol="0">
            <a:spAutoFit/>
          </a:bodyPr>
          <a:lstStyle/>
          <a:p>
            <a:r>
              <a:rPr lang="en-US" sz="1400" b="1" dirty="0" err="1">
                <a:solidFill>
                  <a:schemeClr val="accent6">
                    <a:lumMod val="75000"/>
                  </a:schemeClr>
                </a:solidFill>
              </a:rPr>
              <a:t>Mesosytems</a:t>
            </a:r>
            <a:r>
              <a:rPr lang="en-US" sz="1400" dirty="0">
                <a:solidFill>
                  <a:schemeClr val="accent6">
                    <a:lumMod val="75000"/>
                  </a:schemeClr>
                </a:solidFill>
              </a:rPr>
              <a:t>:</a:t>
            </a:r>
          </a:p>
          <a:p>
            <a:r>
              <a:rPr lang="en-US" sz="1400" dirty="0">
                <a:solidFill>
                  <a:schemeClr val="accent6">
                    <a:lumMod val="75000"/>
                  </a:schemeClr>
                </a:solidFill>
              </a:rPr>
              <a:t>Relationships between those in microsystem</a:t>
            </a:r>
          </a:p>
        </p:txBody>
      </p:sp>
      <p:sp>
        <p:nvSpPr>
          <p:cNvPr id="20" name="TextBox 19">
            <a:extLst>
              <a:ext uri="{FF2B5EF4-FFF2-40B4-BE49-F238E27FC236}">
                <a16:creationId xmlns:a16="http://schemas.microsoft.com/office/drawing/2014/main" id="{809517E0-9C97-447C-9E10-1580D21A3D9A}"/>
              </a:ext>
            </a:extLst>
          </p:cNvPr>
          <p:cNvSpPr txBox="1"/>
          <p:nvPr/>
        </p:nvSpPr>
        <p:spPr>
          <a:xfrm>
            <a:off x="6838849" y="2554107"/>
            <a:ext cx="2093017" cy="1169551"/>
          </a:xfrm>
          <a:prstGeom prst="rect">
            <a:avLst/>
          </a:prstGeom>
          <a:noFill/>
        </p:spPr>
        <p:txBody>
          <a:bodyPr wrap="square" rtlCol="0">
            <a:spAutoFit/>
          </a:bodyPr>
          <a:lstStyle/>
          <a:p>
            <a:r>
              <a:rPr lang="en-US" sz="1400" b="1" dirty="0" err="1">
                <a:solidFill>
                  <a:schemeClr val="accent6">
                    <a:lumMod val="75000"/>
                  </a:schemeClr>
                </a:solidFill>
              </a:rPr>
              <a:t>Exosystem</a:t>
            </a:r>
            <a:r>
              <a:rPr lang="en-US" sz="1400" b="1" dirty="0">
                <a:solidFill>
                  <a:schemeClr val="accent6">
                    <a:lumMod val="75000"/>
                  </a:schemeClr>
                </a:solidFill>
              </a:rPr>
              <a:t>:</a:t>
            </a:r>
          </a:p>
          <a:p>
            <a:r>
              <a:rPr lang="en-US" sz="1400" dirty="0">
                <a:solidFill>
                  <a:schemeClr val="accent6">
                    <a:lumMod val="75000"/>
                  </a:schemeClr>
                </a:solidFill>
              </a:rPr>
              <a:t>Extended family, parents work environment, social services, mass media, local politics</a:t>
            </a:r>
          </a:p>
        </p:txBody>
      </p:sp>
      <p:sp>
        <p:nvSpPr>
          <p:cNvPr id="22" name="TextBox 21">
            <a:extLst>
              <a:ext uri="{FF2B5EF4-FFF2-40B4-BE49-F238E27FC236}">
                <a16:creationId xmlns:a16="http://schemas.microsoft.com/office/drawing/2014/main" id="{07581C59-EE67-4C2C-AE7A-CB61EA26E664}"/>
              </a:ext>
            </a:extLst>
          </p:cNvPr>
          <p:cNvSpPr txBox="1"/>
          <p:nvPr/>
        </p:nvSpPr>
        <p:spPr>
          <a:xfrm>
            <a:off x="6825111" y="1600000"/>
            <a:ext cx="1883222" cy="954107"/>
          </a:xfrm>
          <a:prstGeom prst="rect">
            <a:avLst/>
          </a:prstGeom>
          <a:noFill/>
        </p:spPr>
        <p:txBody>
          <a:bodyPr wrap="square" rtlCol="0">
            <a:spAutoFit/>
          </a:bodyPr>
          <a:lstStyle/>
          <a:p>
            <a:r>
              <a:rPr lang="en-US" sz="1400" b="1" dirty="0">
                <a:solidFill>
                  <a:schemeClr val="accent6">
                    <a:lumMod val="75000"/>
                  </a:schemeClr>
                </a:solidFill>
              </a:rPr>
              <a:t>Macrosystem</a:t>
            </a:r>
            <a:r>
              <a:rPr lang="en-US" sz="1400" dirty="0">
                <a:solidFill>
                  <a:schemeClr val="accent6">
                    <a:lumMod val="75000"/>
                  </a:schemeClr>
                </a:solidFill>
              </a:rPr>
              <a:t>:</a:t>
            </a:r>
          </a:p>
          <a:p>
            <a:r>
              <a:rPr lang="en-US" sz="1400" dirty="0">
                <a:solidFill>
                  <a:schemeClr val="accent6">
                    <a:lumMod val="75000"/>
                  </a:schemeClr>
                </a:solidFill>
              </a:rPr>
              <a:t>Economic system, laws, history, culture, social conditions, attitudes</a:t>
            </a:r>
          </a:p>
        </p:txBody>
      </p:sp>
    </p:spTree>
    <p:extLst>
      <p:ext uri="{BB962C8B-B14F-4D97-AF65-F5344CB8AC3E}">
        <p14:creationId xmlns:p14="http://schemas.microsoft.com/office/powerpoint/2010/main" val="88391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22" presetClass="entr" presetSubtype="2"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wipe(right)">
                                      <p:cBhvr>
                                        <p:cTn id="9" dur="500"/>
                                        <p:tgtEl>
                                          <p:spTgt spid="17"/>
                                        </p:tgtEl>
                                      </p:cBhvr>
                                    </p:animEffec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14"/>
                                        </p:tgtEl>
                                        <p:attrNameLst>
                                          <p:attrName>style.visibility</p:attrName>
                                        </p:attrNameLst>
                                      </p:cBhvr>
                                      <p:to>
                                        <p:strVal val="visible"/>
                                      </p:to>
                                    </p:set>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childTnLst>
                          </p:cTn>
                        </p:par>
                        <p:par>
                          <p:cTn id="17" fill="hold">
                            <p:stCondLst>
                              <p:cond delay="1500"/>
                            </p:stCondLst>
                            <p:childTnLst>
                              <p:par>
                                <p:cTn id="18" presetID="1"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par>
                                <p:cTn id="20" presetID="22" presetClass="entr" presetSubtype="2"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right)">
                                      <p:cBhvr>
                                        <p:cTn id="22" dur="500"/>
                                        <p:tgtEl>
                                          <p:spTgt spid="19"/>
                                        </p:tgtEl>
                                      </p:cBhvr>
                                    </p:animEffect>
                                  </p:childTnLst>
                                </p:cTn>
                              </p:par>
                            </p:childTnLst>
                          </p:cTn>
                        </p:par>
                        <p:par>
                          <p:cTn id="23" fill="hold">
                            <p:stCondLst>
                              <p:cond delay="2000"/>
                            </p:stCondLst>
                            <p:childTnLst>
                              <p:par>
                                <p:cTn id="24" presetID="1" presetClass="entr" presetSubtype="0" fill="hold" grpId="0" nodeType="afterEffect">
                                  <p:stCondLst>
                                    <p:cond delay="500"/>
                                  </p:stCondLst>
                                  <p:childTnLst>
                                    <p:set>
                                      <p:cBhvr>
                                        <p:cTn id="25" dur="1" fill="hold">
                                          <p:stCondLst>
                                            <p:cond delay="0"/>
                                          </p:stCondLst>
                                        </p:cTn>
                                        <p:tgtEl>
                                          <p:spTgt spid="4"/>
                                        </p:tgtEl>
                                        <p:attrNameLst>
                                          <p:attrName>style.visibility</p:attrName>
                                        </p:attrNameLst>
                                      </p:cBhvr>
                                      <p:to>
                                        <p:strVal val="visible"/>
                                      </p:to>
                                    </p:set>
                                  </p:childTnLst>
                                </p:cTn>
                              </p:par>
                            </p:childTnLst>
                          </p:cTn>
                        </p:par>
                        <p:par>
                          <p:cTn id="26" fill="hold">
                            <p:stCondLst>
                              <p:cond delay="25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childTnLst>
                          </p:cTn>
                        </p:par>
                        <p:par>
                          <p:cTn id="30" fill="hold">
                            <p:stCondLst>
                              <p:cond delay="3000"/>
                            </p:stCondLst>
                            <p:childTnLst>
                              <p:par>
                                <p:cTn id="31" presetID="1"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22" presetClass="entr" presetSubtype="2"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right)">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3" grpId="0"/>
      <p:bldP spid="14" grpId="0"/>
      <p:bldP spid="15" grpId="0"/>
      <p:bldP spid="17" grpId="0"/>
      <p:bldP spid="18" grpId="0"/>
      <p:bldP spid="19" grpId="0"/>
      <p:bldP spid="20"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65340"/>
            <a:ext cx="8229600" cy="5334000"/>
          </a:xfrm>
        </p:spPr>
        <p:txBody>
          <a:bodyPr anchor="ctr">
            <a:normAutofit/>
          </a:bodyPr>
          <a:lstStyle/>
          <a:p>
            <a:pPr marL="0" indent="0" algn="ctr">
              <a:buNone/>
            </a:pPr>
            <a:r>
              <a:rPr lang="en-US" dirty="0"/>
              <a:t>”Development, it turns out, occurs through this process of progressively more complex exchange between a child and somebody else </a:t>
            </a:r>
            <a:r>
              <a:rPr lang="mr-IN" dirty="0"/>
              <a:t>–</a:t>
            </a:r>
            <a:r>
              <a:rPr lang="en-US" dirty="0"/>
              <a:t> especially somebody who’s crazy about that child”</a:t>
            </a: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sz="2000" dirty="0"/>
          </a:p>
          <a:p>
            <a:pPr marL="0" indent="0" algn="ctr">
              <a:buNone/>
            </a:pPr>
            <a:endParaRPr lang="en-US" sz="2000" dirty="0"/>
          </a:p>
          <a:p>
            <a:pPr marL="0" indent="0" algn="ctr">
              <a:buNone/>
            </a:pPr>
            <a:r>
              <a:rPr lang="en-US" sz="2000" dirty="0"/>
              <a:t>- </a:t>
            </a:r>
            <a:r>
              <a:rPr lang="en-US" sz="2000" dirty="0" err="1"/>
              <a:t>Urie</a:t>
            </a:r>
            <a:r>
              <a:rPr lang="en-US" sz="2000" dirty="0"/>
              <a:t> Bronfenbrenner</a:t>
            </a:r>
          </a:p>
        </p:txBody>
      </p:sp>
      <p:pic>
        <p:nvPicPr>
          <p:cNvPr id="5" name="Picture 4">
            <a:extLst>
              <a:ext uri="{FF2B5EF4-FFF2-40B4-BE49-F238E27FC236}">
                <a16:creationId xmlns:a16="http://schemas.microsoft.com/office/drawing/2014/main" id="{7B90CB02-70E6-4B8F-82CA-71D00F15E253}"/>
              </a:ext>
            </a:extLst>
          </p:cNvPr>
          <p:cNvPicPr>
            <a:picLocks noChangeAspect="1"/>
          </p:cNvPicPr>
          <p:nvPr/>
        </p:nvPicPr>
        <p:blipFill>
          <a:blip r:embed="rId3"/>
          <a:stretch>
            <a:fillRect/>
          </a:stretch>
        </p:blipFill>
        <p:spPr>
          <a:xfrm>
            <a:off x="2628900" y="3124200"/>
            <a:ext cx="3886200" cy="2361839"/>
          </a:xfrm>
          <a:prstGeom prst="rect">
            <a:avLst/>
          </a:prstGeom>
        </p:spPr>
      </p:pic>
      <p:sp>
        <p:nvSpPr>
          <p:cNvPr id="2" name="TextBox 1">
            <a:extLst>
              <a:ext uri="{FF2B5EF4-FFF2-40B4-BE49-F238E27FC236}">
                <a16:creationId xmlns:a16="http://schemas.microsoft.com/office/drawing/2014/main" id="{ACA9A4CB-2E7F-42AE-A0B4-8C1D9B16FB37}"/>
              </a:ext>
            </a:extLst>
          </p:cNvPr>
          <p:cNvSpPr txBox="1"/>
          <p:nvPr/>
        </p:nvSpPr>
        <p:spPr>
          <a:xfrm>
            <a:off x="304800" y="6172200"/>
            <a:ext cx="5715000" cy="523220"/>
          </a:xfrm>
          <a:prstGeom prst="rect">
            <a:avLst/>
          </a:prstGeom>
          <a:noFill/>
        </p:spPr>
        <p:txBody>
          <a:bodyPr wrap="square" rtlCol="0">
            <a:spAutoFit/>
          </a:bodyPr>
          <a:lstStyle/>
          <a:p>
            <a:r>
              <a:rPr lang="en-US" sz="1400" dirty="0" err="1">
                <a:solidFill>
                  <a:schemeClr val="accent6">
                    <a:lumMod val="75000"/>
                  </a:schemeClr>
                </a:solidFill>
              </a:rPr>
              <a:t>Urie</a:t>
            </a:r>
            <a:r>
              <a:rPr lang="en-US" sz="1400" dirty="0">
                <a:solidFill>
                  <a:schemeClr val="accent6">
                    <a:lumMod val="75000"/>
                  </a:schemeClr>
                </a:solidFill>
              </a:rPr>
              <a:t> Bronfenbrenner. Quoted in Childhood, Robert H. Wozniak (1991). A viewer's guide produced in collaboration with Thirteen WNET.</a:t>
            </a:r>
          </a:p>
        </p:txBody>
      </p:sp>
    </p:spTree>
    <p:extLst>
      <p:ext uri="{BB962C8B-B14F-4D97-AF65-F5344CB8AC3E}">
        <p14:creationId xmlns:p14="http://schemas.microsoft.com/office/powerpoint/2010/main" val="1608378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Title 1"/>
          <p:cNvSpPr>
            <a:spLocks noGrp="1"/>
          </p:cNvSpPr>
          <p:nvPr>
            <p:ph type="title"/>
          </p:nvPr>
        </p:nvSpPr>
        <p:spPr>
          <a:xfrm>
            <a:off x="1676250" y="478817"/>
            <a:ext cx="6172199" cy="1143000"/>
          </a:xfrm>
        </p:spPr>
        <p:txBody>
          <a:bodyPr bIns="91440" anchor="b">
            <a:normAutofit/>
          </a:bodyPr>
          <a:lstStyle/>
          <a:p>
            <a:pPr eaLnBrk="1" hangingPunct="1"/>
            <a:r>
              <a:rPr lang="en-US" sz="3600" b="1" dirty="0">
                <a:solidFill>
                  <a:srgbClr val="7030A0"/>
                </a:solidFill>
              </a:rPr>
              <a:t>What Determines Health?</a:t>
            </a:r>
          </a:p>
        </p:txBody>
      </p:sp>
      <p:sp>
        <p:nvSpPr>
          <p:cNvPr id="11" name="TextBox 10"/>
          <p:cNvSpPr txBox="1"/>
          <p:nvPr/>
        </p:nvSpPr>
        <p:spPr>
          <a:xfrm>
            <a:off x="357418" y="5943600"/>
            <a:ext cx="8100779" cy="307777"/>
          </a:xfrm>
          <a:prstGeom prst="rect">
            <a:avLst/>
          </a:prstGeom>
          <a:noFill/>
        </p:spPr>
        <p:txBody>
          <a:bodyPr wrap="square" rtlCol="0">
            <a:spAutoFit/>
          </a:bodyPr>
          <a:lstStyle/>
          <a:p>
            <a:endParaRPr lang="en-US" sz="1400" dirty="0">
              <a:solidFill>
                <a:schemeClr val="accent6">
                  <a:lumMod val="75000"/>
                </a:schemeClr>
              </a:solidFill>
            </a:endParaRPr>
          </a:p>
        </p:txBody>
      </p:sp>
      <p:cxnSp>
        <p:nvCxnSpPr>
          <p:cNvPr id="6" name="Straight Connector 5"/>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6659563"/>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A502A5E9-9367-428F-AA54-CBF5A9CE789D}"/>
              </a:ext>
            </a:extLst>
          </p:cNvPr>
          <p:cNvPicPr>
            <a:picLocks noChangeAspect="1"/>
          </p:cNvPicPr>
          <p:nvPr/>
        </p:nvPicPr>
        <p:blipFill>
          <a:blip r:embed="rId3"/>
          <a:stretch>
            <a:fillRect/>
          </a:stretch>
        </p:blipFill>
        <p:spPr>
          <a:xfrm>
            <a:off x="2873110" y="1741562"/>
            <a:ext cx="3642066" cy="3821038"/>
          </a:xfrm>
          <a:prstGeom prst="rect">
            <a:avLst/>
          </a:prstGeom>
        </p:spPr>
      </p:pic>
      <p:sp>
        <p:nvSpPr>
          <p:cNvPr id="3" name="Rectangle 2">
            <a:extLst>
              <a:ext uri="{FF2B5EF4-FFF2-40B4-BE49-F238E27FC236}">
                <a16:creationId xmlns:a16="http://schemas.microsoft.com/office/drawing/2014/main" id="{E8589222-0497-42DD-842D-5EC4CCBFDC87}"/>
              </a:ext>
            </a:extLst>
          </p:cNvPr>
          <p:cNvSpPr/>
          <p:nvPr/>
        </p:nvSpPr>
        <p:spPr>
          <a:xfrm>
            <a:off x="1112043" y="5728157"/>
            <a:ext cx="6919913" cy="523220"/>
          </a:xfrm>
          <a:prstGeom prst="rect">
            <a:avLst/>
          </a:prstGeom>
        </p:spPr>
        <p:txBody>
          <a:bodyPr wrap="square">
            <a:spAutoFit/>
          </a:bodyPr>
          <a:lstStyle/>
          <a:p>
            <a:r>
              <a:rPr lang="en-US" sz="1400" dirty="0">
                <a:solidFill>
                  <a:schemeClr val="accent6">
                    <a:lumMod val="75000"/>
                  </a:schemeClr>
                </a:solidFill>
              </a:rPr>
              <a:t>Source: University of Wisconsin Population Health Institute. County Health Rankings &amp; Roadmaps 2018. </a:t>
            </a:r>
            <a:r>
              <a:rPr lang="en-US" sz="1400" dirty="0">
                <a:solidFill>
                  <a:schemeClr val="accent6">
                    <a:lumMod val="75000"/>
                  </a:schemeClr>
                </a:solidFill>
                <a:hlinkClick r:id="rId4">
                  <a:extLst>
                    <a:ext uri="{A12FA001-AC4F-418D-AE19-62706E023703}">
                      <ahyp:hlinkClr xmlns:ahyp="http://schemas.microsoft.com/office/drawing/2018/hyperlinkcolor" val="tx"/>
                    </a:ext>
                  </a:extLst>
                </a:hlinkClick>
              </a:rPr>
              <a:t>www.countyhealthrankings.org</a:t>
            </a:r>
            <a:r>
              <a:rPr lang="en-US" sz="1400" dirty="0">
                <a:solidFill>
                  <a:schemeClr val="accent6">
                    <a:lumMod val="75000"/>
                  </a:schemeClr>
                </a:solidFill>
              </a:rPr>
              <a:t>.. Accessed July 18, 2018.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914400"/>
            <a:ext cx="8229600" cy="1143000"/>
          </a:xfrm>
        </p:spPr>
        <p:txBody>
          <a:bodyPr>
            <a:normAutofit/>
          </a:bodyPr>
          <a:lstStyle/>
          <a:p>
            <a:r>
              <a:rPr lang="en-US" sz="4000" b="1" dirty="0">
                <a:solidFill>
                  <a:srgbClr val="7030A0"/>
                </a:solidFill>
                <a:latin typeface="Calibri" pitchFamily="34" charset="0"/>
              </a:rPr>
              <a:t>Shaping the Capacity of the Brain</a:t>
            </a:r>
            <a:endParaRPr lang="en-US" sz="4000" b="1" dirty="0">
              <a:solidFill>
                <a:srgbClr val="7030A0"/>
              </a:solidFill>
            </a:endParaRPr>
          </a:p>
        </p:txBody>
      </p:sp>
      <p:sp>
        <p:nvSpPr>
          <p:cNvPr id="3" name="Content Placeholder 2"/>
          <p:cNvSpPr>
            <a:spLocks noGrp="1"/>
          </p:cNvSpPr>
          <p:nvPr>
            <p:ph idx="1"/>
          </p:nvPr>
        </p:nvSpPr>
        <p:spPr>
          <a:xfrm>
            <a:off x="457200" y="1905000"/>
            <a:ext cx="8229600" cy="2895599"/>
          </a:xfrm>
        </p:spPr>
        <p:txBody>
          <a:bodyPr>
            <a:normAutofit fontScale="92500" lnSpcReduction="10000"/>
          </a:bodyPr>
          <a:lstStyle/>
          <a:p>
            <a:pPr>
              <a:buFont typeface="Arial"/>
              <a:buChar char="•"/>
            </a:pPr>
            <a:r>
              <a:rPr lang="en-US" dirty="0">
                <a:solidFill>
                  <a:srgbClr val="E46C0A"/>
                </a:solidFill>
                <a:latin typeface="Calibri" pitchFamily="34" charset="0"/>
              </a:rPr>
              <a:t>The interactive influences of genes and experiences shape the architecture of the developing brain</a:t>
            </a:r>
            <a:endParaRPr lang="en-US" sz="700" dirty="0">
              <a:solidFill>
                <a:srgbClr val="E46C0A"/>
              </a:solidFill>
              <a:latin typeface="Calibri" pitchFamily="34" charset="0"/>
            </a:endParaRPr>
          </a:p>
          <a:p>
            <a:pPr>
              <a:buFont typeface="Arial"/>
              <a:buChar char="•"/>
            </a:pPr>
            <a:r>
              <a:rPr lang="en-US" dirty="0">
                <a:solidFill>
                  <a:srgbClr val="E46C0A"/>
                </a:solidFill>
                <a:latin typeface="Calibri" pitchFamily="34" charset="0"/>
              </a:rPr>
              <a:t>Brains are built from the bottom up</a:t>
            </a:r>
          </a:p>
          <a:p>
            <a:pPr>
              <a:buFont typeface="Arial"/>
              <a:buChar char="•"/>
            </a:pPr>
            <a:r>
              <a:rPr lang="en-US" dirty="0">
                <a:solidFill>
                  <a:srgbClr val="E46C0A"/>
                </a:solidFill>
                <a:latin typeface="Calibri" pitchFamily="34" charset="0"/>
              </a:rPr>
              <a:t>nurturing relationships build more capable and resilient brains</a:t>
            </a:r>
          </a:p>
        </p:txBody>
      </p:sp>
      <p:pic>
        <p:nvPicPr>
          <p:cNvPr id="5" name="Picture 4">
            <a:extLst>
              <a:ext uri="{FF2B5EF4-FFF2-40B4-BE49-F238E27FC236}">
                <a16:creationId xmlns:a16="http://schemas.microsoft.com/office/drawing/2014/main" id="{81712C09-026D-4454-8A06-95ECC9B40008}"/>
              </a:ext>
            </a:extLst>
          </p:cNvPr>
          <p:cNvPicPr>
            <a:picLocks noChangeAspect="1"/>
          </p:cNvPicPr>
          <p:nvPr/>
        </p:nvPicPr>
        <p:blipFill>
          <a:blip r:embed="rId3"/>
          <a:stretch>
            <a:fillRect/>
          </a:stretch>
        </p:blipFill>
        <p:spPr>
          <a:xfrm>
            <a:off x="3352801" y="4267201"/>
            <a:ext cx="3295740" cy="1981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88515" y="808540"/>
            <a:ext cx="8229600" cy="1143000"/>
          </a:xfrm>
        </p:spPr>
        <p:txBody>
          <a:bodyPr>
            <a:noAutofit/>
          </a:bodyPr>
          <a:lstStyle/>
          <a:p>
            <a:r>
              <a:rPr lang="en-US" sz="3600" b="1" dirty="0">
                <a:solidFill>
                  <a:srgbClr val="7030A0"/>
                </a:solidFill>
                <a:latin typeface="Calibri" pitchFamily="34" charset="0"/>
              </a:rPr>
              <a:t>Early Childhood Programs and Services</a:t>
            </a:r>
            <a:endParaRPr lang="en-US" sz="3600" b="1" dirty="0">
              <a:solidFill>
                <a:srgbClr val="7030A0"/>
              </a:solidFill>
            </a:endParaRPr>
          </a:p>
        </p:txBody>
      </p:sp>
      <p:sp>
        <p:nvSpPr>
          <p:cNvPr id="3" name="Content Placeholder 2"/>
          <p:cNvSpPr>
            <a:spLocks noGrp="1"/>
          </p:cNvSpPr>
          <p:nvPr>
            <p:ph sz="half" idx="2"/>
          </p:nvPr>
        </p:nvSpPr>
        <p:spPr>
          <a:xfrm>
            <a:off x="488515" y="2573445"/>
            <a:ext cx="3854884" cy="2549522"/>
          </a:xfrm>
        </p:spPr>
        <p:txBody>
          <a:bodyPr>
            <a:noAutofit/>
          </a:bodyPr>
          <a:lstStyle/>
          <a:p>
            <a:pPr>
              <a:buFont typeface="Arial"/>
              <a:buChar char="•"/>
            </a:pPr>
            <a:r>
              <a:rPr lang="en-US" sz="2800" dirty="0">
                <a:solidFill>
                  <a:srgbClr val="E46C0A"/>
                </a:solidFill>
                <a:latin typeface="+mj-lt"/>
              </a:rPr>
              <a:t>Home visiting programs</a:t>
            </a:r>
          </a:p>
          <a:p>
            <a:r>
              <a:rPr lang="en-US" sz="2800" dirty="0">
                <a:latin typeface="+mj-lt"/>
              </a:rPr>
              <a:t>Positive parenting programs</a:t>
            </a:r>
          </a:p>
          <a:p>
            <a:r>
              <a:rPr lang="en-US" sz="2800" dirty="0">
                <a:solidFill>
                  <a:srgbClr val="E46C0A"/>
                </a:solidFill>
                <a:latin typeface="+mj-lt"/>
              </a:rPr>
              <a:t>Quality early education/child care</a:t>
            </a:r>
          </a:p>
        </p:txBody>
      </p:sp>
      <p:sp>
        <p:nvSpPr>
          <p:cNvPr id="7" name="Text Placeholder 6">
            <a:extLst>
              <a:ext uri="{FF2B5EF4-FFF2-40B4-BE49-F238E27FC236}">
                <a16:creationId xmlns:a16="http://schemas.microsoft.com/office/drawing/2014/main" id="{097CB170-3133-4974-A6BB-FCFE57A5A04B}"/>
              </a:ext>
            </a:extLst>
          </p:cNvPr>
          <p:cNvSpPr>
            <a:spLocks noGrp="1"/>
          </p:cNvSpPr>
          <p:nvPr>
            <p:ph type="body" sz="quarter" idx="3"/>
          </p:nvPr>
        </p:nvSpPr>
        <p:spPr>
          <a:xfrm>
            <a:off x="1278702" y="2101165"/>
            <a:ext cx="6705595" cy="639762"/>
          </a:xfrm>
        </p:spPr>
        <p:txBody>
          <a:bodyPr>
            <a:noAutofit/>
          </a:bodyPr>
          <a:lstStyle/>
          <a:p>
            <a:pPr algn="ctr"/>
            <a:r>
              <a:rPr lang="en-US" sz="3200" dirty="0">
                <a:solidFill>
                  <a:srgbClr val="E46C0A"/>
                </a:solidFill>
                <a:latin typeface="Calibri" pitchFamily="34" charset="0"/>
              </a:rPr>
              <a:t>Key role in helping to create better health outcomes</a:t>
            </a:r>
            <a:endParaRPr lang="en-US" sz="3200" dirty="0"/>
          </a:p>
        </p:txBody>
      </p:sp>
      <p:sp>
        <p:nvSpPr>
          <p:cNvPr id="8" name="Content Placeholder 7">
            <a:extLst>
              <a:ext uri="{FF2B5EF4-FFF2-40B4-BE49-F238E27FC236}">
                <a16:creationId xmlns:a16="http://schemas.microsoft.com/office/drawing/2014/main" id="{725E7A25-7523-4D44-87A6-DF2D971714EE}"/>
              </a:ext>
            </a:extLst>
          </p:cNvPr>
          <p:cNvSpPr>
            <a:spLocks noGrp="1"/>
          </p:cNvSpPr>
          <p:nvPr>
            <p:ph sz="quarter" idx="4"/>
          </p:nvPr>
        </p:nvSpPr>
        <p:spPr>
          <a:xfrm>
            <a:off x="4800603" y="2679930"/>
            <a:ext cx="3428996" cy="2538741"/>
          </a:xfrm>
        </p:spPr>
        <p:txBody>
          <a:bodyPr>
            <a:normAutofit/>
          </a:bodyPr>
          <a:lstStyle/>
          <a:p>
            <a:r>
              <a:rPr lang="en-US" sz="2800" dirty="0">
                <a:solidFill>
                  <a:srgbClr val="E46C0A"/>
                </a:solidFill>
                <a:latin typeface="Calibri" pitchFamily="34" charset="0"/>
              </a:rPr>
              <a:t>Early intervention programs </a:t>
            </a:r>
          </a:p>
          <a:p>
            <a:pPr>
              <a:buFont typeface="Arial"/>
              <a:buChar char="•"/>
            </a:pPr>
            <a:r>
              <a:rPr lang="en-US" sz="2800" dirty="0">
                <a:solidFill>
                  <a:srgbClr val="E46C0A"/>
                </a:solidFill>
                <a:latin typeface="Calibri" pitchFamily="34" charset="0"/>
              </a:rPr>
              <a:t>WIC</a:t>
            </a:r>
          </a:p>
          <a:p>
            <a:pPr>
              <a:buFont typeface="Arial"/>
              <a:buChar char="•"/>
            </a:pPr>
            <a:r>
              <a:rPr lang="en-US" sz="2800" dirty="0">
                <a:solidFill>
                  <a:srgbClr val="E46C0A"/>
                </a:solidFill>
                <a:latin typeface="Calibri" pitchFamily="34" charset="0"/>
              </a:rPr>
              <a:t>Medicaid</a:t>
            </a:r>
          </a:p>
          <a:p>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7bc580ca-7f15-46fe-b81c-1e92ccd677a4">AFNRMUUAYW43-1965420729-24</_dlc_DocId>
    <_dlc_DocIdUrl xmlns="7bc580ca-7f15-46fe-b81c-1e92ccd677a4">
      <Url>https://collaborate.aap.org/COEC/EBCD-Reviews/_layouts/15/DocIdRedir.aspx?ID=AFNRMUUAYW43-1965420729-24</Url>
      <Description>AFNRMUUAYW43-1965420729-24</Description>
    </_dlc_DocIdUrl>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7289CF3F3265444B8DAAAB786EB61B58" ma:contentTypeVersion="2" ma:contentTypeDescription="Create a new document." ma:contentTypeScope="" ma:versionID="d429866df3fb35c8e441885b5f3461ec">
  <xsd:schema xmlns:xsd="http://www.w3.org/2001/XMLSchema" xmlns:xs="http://www.w3.org/2001/XMLSchema" xmlns:p="http://schemas.microsoft.com/office/2006/metadata/properties" xmlns:ns1="http://schemas.microsoft.com/sharepoint/v3" xmlns:ns2="7bc580ca-7f15-46fe-b81c-1e92ccd677a4" targetNamespace="http://schemas.microsoft.com/office/2006/metadata/properties" ma:root="true" ma:fieldsID="e53ea2f6c53ac5044fe7b99235a539b9" ns1:_="" ns2:_="">
    <xsd:import namespace="http://schemas.microsoft.com/sharepoint/v3"/>
    <xsd:import namespace="7bc580ca-7f15-46fe-b81c-1e92ccd677a4"/>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bc580ca-7f15-46fe-b81c-1e92ccd677a4"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66966C-CFF7-478F-B37D-F3B4E98E1890}">
  <ds:schemaRefs>
    <ds:schemaRef ds:uri="http://schemas.microsoft.com/sharepoint/v3"/>
    <ds:schemaRef ds:uri="http://schemas.microsoft.com/office/2006/metadata/properties"/>
    <ds:schemaRef ds:uri="http://purl.org/dc/terms/"/>
    <ds:schemaRef ds:uri="http://schemas.microsoft.com/office/2006/documentManagement/types"/>
    <ds:schemaRef ds:uri="http://schemas.microsoft.com/office/infopath/2007/PartnerControls"/>
    <ds:schemaRef ds:uri="http://purl.org/dc/dcmitype/"/>
    <ds:schemaRef ds:uri="http://purl.org/dc/elements/1.1/"/>
    <ds:schemaRef ds:uri="http://schemas.openxmlformats.org/package/2006/metadata/core-properties"/>
    <ds:schemaRef ds:uri="7bc580ca-7f15-46fe-b81c-1e92ccd677a4"/>
    <ds:schemaRef ds:uri="http://www.w3.org/XML/1998/namespace"/>
  </ds:schemaRefs>
</ds:datastoreItem>
</file>

<file path=customXml/itemProps2.xml><?xml version="1.0" encoding="utf-8"?>
<ds:datastoreItem xmlns:ds="http://schemas.openxmlformats.org/officeDocument/2006/customXml" ds:itemID="{459C4E3B-EE13-417B-9CF9-85096EF9F064}">
  <ds:schemaRefs>
    <ds:schemaRef ds:uri="http://schemas.microsoft.com/sharepoint/v3/contenttype/forms"/>
  </ds:schemaRefs>
</ds:datastoreItem>
</file>

<file path=customXml/itemProps3.xml><?xml version="1.0" encoding="utf-8"?>
<ds:datastoreItem xmlns:ds="http://schemas.openxmlformats.org/officeDocument/2006/customXml" ds:itemID="{0B23053B-3632-406E-8F91-AD2A7A15EBF0}">
  <ds:schemaRefs>
    <ds:schemaRef ds:uri="http://schemas.microsoft.com/sharepoint/events"/>
  </ds:schemaRefs>
</ds:datastoreItem>
</file>

<file path=customXml/itemProps4.xml><?xml version="1.0" encoding="utf-8"?>
<ds:datastoreItem xmlns:ds="http://schemas.openxmlformats.org/officeDocument/2006/customXml" ds:itemID="{F65DB4FD-0282-4DCA-9569-88C14F15F1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bc580ca-7f15-46fe-b81c-1e92ccd677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2947</TotalTime>
  <Words>6758</Words>
  <Application>Microsoft Office PowerPoint</Application>
  <PresentationFormat>On-screen Show (4:3)</PresentationFormat>
  <Paragraphs>478</Paragraphs>
  <Slides>37</Slides>
  <Notes>37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ＭＳ Ｐゴシック</vt:lpstr>
      <vt:lpstr>Arial</vt:lpstr>
      <vt:lpstr>Calibri</vt:lpstr>
      <vt:lpstr>Comic Sans MS</vt:lpstr>
      <vt:lpstr>Georgia</vt:lpstr>
      <vt:lpstr>Mangal</vt:lpstr>
      <vt:lpstr>msgothic</vt:lpstr>
      <vt:lpstr>Times</vt:lpstr>
      <vt:lpstr>Times New Roman</vt:lpstr>
      <vt:lpstr>Verdana</vt:lpstr>
      <vt:lpstr>ヒラギノ角ゴ Pro W3</vt:lpstr>
      <vt:lpstr>Office Theme</vt:lpstr>
      <vt:lpstr>  Early Brain and Child Development Advocacy: An Opportunity to Change Childhood Outcomes</vt:lpstr>
      <vt:lpstr>Objectives</vt:lpstr>
      <vt:lpstr>What Determines Health?</vt:lpstr>
      <vt:lpstr>The Roots of Children’s Health and Well-being </vt:lpstr>
      <vt:lpstr>Bronfenbrenner’s Socioecological Model</vt:lpstr>
      <vt:lpstr>PowerPoint Presentation</vt:lpstr>
      <vt:lpstr>What Determines Health?</vt:lpstr>
      <vt:lpstr>Shaping the Capacity of the Brain</vt:lpstr>
      <vt:lpstr>Early Childhood Programs and Services</vt:lpstr>
      <vt:lpstr>Definitions</vt:lpstr>
      <vt:lpstr>How Early Experience Gets Into the Body: A Biodevelopmental Framework</vt:lpstr>
      <vt:lpstr>What Are We Building?</vt:lpstr>
      <vt:lpstr>Conceptual Framework Guiding Early Childhood Policy and Practice</vt:lpstr>
      <vt:lpstr>Returns on Dollars Invested in Early Childhood</vt:lpstr>
      <vt:lpstr>Benefits of High-Quality Early Education and Child Care – Early Outcomes</vt:lpstr>
      <vt:lpstr>10 Essential Public Health Services</vt:lpstr>
      <vt:lpstr>The Public Health System</vt:lpstr>
      <vt:lpstr>Trusted and Effective  Messengers</vt:lpstr>
      <vt:lpstr>Possible Public Health Activities</vt:lpstr>
      <vt:lpstr>Connections Between Public Health and the Medical Home</vt:lpstr>
      <vt:lpstr>Partnerships Between Pediatricians  &amp; Public Health</vt:lpstr>
      <vt:lpstr>Partnerships Between Pediatricians  &amp; Public Health</vt:lpstr>
      <vt:lpstr>Partnerships Between Pediatricians  &amp; Public Health</vt:lpstr>
      <vt:lpstr>Partnerships Between Pediatricians  &amp; Public Health</vt:lpstr>
      <vt:lpstr>How Can You Improve a Child’s Life? Be an Advocate!</vt:lpstr>
      <vt:lpstr>How Can You Improve a Child’s Life by Advocating for EBCD?</vt:lpstr>
      <vt:lpstr>Spread the Word About These  5 Key Numbers</vt:lpstr>
      <vt:lpstr>Crafting Your Message  to Spread the Word</vt:lpstr>
      <vt:lpstr>How to Deliver Your Message</vt:lpstr>
      <vt:lpstr>How Can You Improve a Child’s Life Through Advocacy?</vt:lpstr>
      <vt:lpstr>Advocating for EBCD – Capturing Brief Opportunities</vt:lpstr>
      <vt:lpstr>Promote the Five R’s of  Early Childhood Education </vt:lpstr>
      <vt:lpstr>Other Advocacy Opportunities</vt:lpstr>
      <vt:lpstr>Asset Mapping</vt:lpstr>
      <vt:lpstr>Advocacy in Action: Flint, MI</vt:lpstr>
      <vt:lpstr>What Are We Building?</vt:lpstr>
      <vt:lpstr>Questions?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Faletti</dc:creator>
  <cp:lastModifiedBy>Zia, Charlotte</cp:lastModifiedBy>
  <cp:revision>185</cp:revision>
  <cp:lastPrinted>2018-06-26T22:17:35Z</cp:lastPrinted>
  <dcterms:created xsi:type="dcterms:W3CDTF">2013-09-30T19:37:55Z</dcterms:created>
  <dcterms:modified xsi:type="dcterms:W3CDTF">2018-08-31T15:43:56Z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0x0101007289CF3F3265444B8DAAAB786EB61B58</vt:lpwstr>
  </property>
  <property fmtid="{D5CDD505-2E9C-101B-9397-08002B2CF9AE}" pid="3" name="_dlc_DocIdItemGuid">
    <vt:lpwstr>5755ec2f-756b-4fd3-b34d-64f38756c1a6</vt:lpwstr>
  </property>
</Properties>
</file>