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7" r:id="rId2"/>
    <p:sldId id="264" r:id="rId3"/>
    <p:sldId id="265" r:id="rId4"/>
    <p:sldId id="266" r:id="rId5"/>
    <p:sldId id="267" r:id="rId6"/>
    <p:sldId id="273" r:id="rId7"/>
    <p:sldId id="268" r:id="rId8"/>
    <p:sldId id="269" r:id="rId9"/>
    <p:sldId id="275" r:id="rId10"/>
    <p:sldId id="270" r:id="rId11"/>
    <p:sldId id="271" r:id="rId12"/>
    <p:sldId id="280" r:id="rId13"/>
    <p:sldId id="272" r:id="rId14"/>
    <p:sldId id="279" r:id="rId15"/>
    <p:sldId id="281" r:id="rId16"/>
    <p:sldId id="278" r:id="rId17"/>
    <p:sldId id="277" r:id="rId18"/>
    <p:sldId id="276"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547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19"/>
    <p:restoredTop sz="67529" autoAdjust="0"/>
  </p:normalViewPr>
  <p:slideViewPr>
    <p:cSldViewPr snapToGrid="0" snapToObjects="1">
      <p:cViewPr varScale="1">
        <p:scale>
          <a:sx n="56" d="100"/>
          <a:sy n="56" d="100"/>
        </p:scale>
        <p:origin x="1570" y="4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cCarty, Carolyn" userId="1b8cc475-3713-483f-ab4b-37761356d68e" providerId="ADAL" clId="{BC6AA298-E114-4C0F-94FD-5B2CC6134CB1}"/>
    <pc:docChg chg="undo custSel modSld">
      <pc:chgData name="McCarty, Carolyn" userId="1b8cc475-3713-483f-ab4b-37761356d68e" providerId="ADAL" clId="{BC6AA298-E114-4C0F-94FD-5B2CC6134CB1}" dt="2023-07-26T18:41:07.342" v="3837" actId="120"/>
      <pc:docMkLst>
        <pc:docMk/>
      </pc:docMkLst>
      <pc:sldChg chg="modSp mod">
        <pc:chgData name="McCarty, Carolyn" userId="1b8cc475-3713-483f-ab4b-37761356d68e" providerId="ADAL" clId="{BC6AA298-E114-4C0F-94FD-5B2CC6134CB1}" dt="2023-07-26T14:09:00.626" v="3833" actId="20577"/>
        <pc:sldMkLst>
          <pc:docMk/>
          <pc:sldMk cId="3598396191" sldId="257"/>
        </pc:sldMkLst>
        <pc:spChg chg="mod">
          <ac:chgData name="McCarty, Carolyn" userId="1b8cc475-3713-483f-ab4b-37761356d68e" providerId="ADAL" clId="{BC6AA298-E114-4C0F-94FD-5B2CC6134CB1}" dt="2023-07-26T14:09:00.626" v="3833" actId="20577"/>
          <ac:spMkLst>
            <pc:docMk/>
            <pc:sldMk cId="3598396191" sldId="257"/>
            <ac:spMk id="9" creationId="{0537C057-F785-D146-B55E-C8BC53290F53}"/>
          </ac:spMkLst>
        </pc:spChg>
        <pc:spChg chg="mod">
          <ac:chgData name="McCarty, Carolyn" userId="1b8cc475-3713-483f-ab4b-37761356d68e" providerId="ADAL" clId="{BC6AA298-E114-4C0F-94FD-5B2CC6134CB1}" dt="2023-07-26T14:08:47.004" v="3822" actId="1036"/>
          <ac:spMkLst>
            <pc:docMk/>
            <pc:sldMk cId="3598396191" sldId="257"/>
            <ac:spMk id="10" creationId="{59BC3FA5-EB96-F54A-A7D3-54683BEDC2DE}"/>
          </ac:spMkLst>
        </pc:spChg>
      </pc:sldChg>
      <pc:sldChg chg="modNotesTx">
        <pc:chgData name="McCarty, Carolyn" userId="1b8cc475-3713-483f-ab4b-37761356d68e" providerId="ADAL" clId="{BC6AA298-E114-4C0F-94FD-5B2CC6134CB1}" dt="2023-07-26T13:18:34.759" v="1" actId="20577"/>
        <pc:sldMkLst>
          <pc:docMk/>
          <pc:sldMk cId="0" sldId="264"/>
        </pc:sldMkLst>
      </pc:sldChg>
      <pc:sldChg chg="modNotesTx">
        <pc:chgData name="McCarty, Carolyn" userId="1b8cc475-3713-483f-ab4b-37761356d68e" providerId="ADAL" clId="{BC6AA298-E114-4C0F-94FD-5B2CC6134CB1}" dt="2023-07-26T13:20:15.267" v="47" actId="20577"/>
        <pc:sldMkLst>
          <pc:docMk/>
          <pc:sldMk cId="2298554182" sldId="265"/>
        </pc:sldMkLst>
      </pc:sldChg>
      <pc:sldChg chg="modSp mod modNotesTx">
        <pc:chgData name="McCarty, Carolyn" userId="1b8cc475-3713-483f-ab4b-37761356d68e" providerId="ADAL" clId="{BC6AA298-E114-4C0F-94FD-5B2CC6134CB1}" dt="2023-07-26T18:40:52.826" v="3834" actId="120"/>
        <pc:sldMkLst>
          <pc:docMk/>
          <pc:sldMk cId="363635990" sldId="266"/>
        </pc:sldMkLst>
        <pc:spChg chg="mod">
          <ac:chgData name="McCarty, Carolyn" userId="1b8cc475-3713-483f-ab4b-37761356d68e" providerId="ADAL" clId="{BC6AA298-E114-4C0F-94FD-5B2CC6134CB1}" dt="2023-07-26T18:40:52.826" v="3834" actId="120"/>
          <ac:spMkLst>
            <pc:docMk/>
            <pc:sldMk cId="363635990" sldId="266"/>
            <ac:spMk id="122" creationId="{00000000-0000-0000-0000-000000000000}"/>
          </ac:spMkLst>
        </pc:spChg>
      </pc:sldChg>
      <pc:sldChg chg="modSp mod modNotesTx">
        <pc:chgData name="McCarty, Carolyn" userId="1b8cc475-3713-483f-ab4b-37761356d68e" providerId="ADAL" clId="{BC6AA298-E114-4C0F-94FD-5B2CC6134CB1}" dt="2023-07-26T13:25:04.049" v="343" actId="20577"/>
        <pc:sldMkLst>
          <pc:docMk/>
          <pc:sldMk cId="564349385" sldId="267"/>
        </pc:sldMkLst>
        <pc:spChg chg="mod">
          <ac:chgData name="McCarty, Carolyn" userId="1b8cc475-3713-483f-ab4b-37761356d68e" providerId="ADAL" clId="{BC6AA298-E114-4C0F-94FD-5B2CC6134CB1}" dt="2023-07-26T13:21:34.495" v="77" actId="20577"/>
          <ac:spMkLst>
            <pc:docMk/>
            <pc:sldMk cId="564349385" sldId="267"/>
            <ac:spMk id="5" creationId="{0CEFBE31-8C57-57FD-344A-57850F435700}"/>
          </ac:spMkLst>
        </pc:spChg>
        <pc:spChg chg="mod">
          <ac:chgData name="McCarty, Carolyn" userId="1b8cc475-3713-483f-ab4b-37761356d68e" providerId="ADAL" clId="{BC6AA298-E114-4C0F-94FD-5B2CC6134CB1}" dt="2023-07-26T13:25:04.049" v="343" actId="20577"/>
          <ac:spMkLst>
            <pc:docMk/>
            <pc:sldMk cId="564349385" sldId="267"/>
            <ac:spMk id="122" creationId="{00000000-0000-0000-0000-000000000000}"/>
          </ac:spMkLst>
        </pc:spChg>
      </pc:sldChg>
      <pc:sldChg chg="modNotesTx">
        <pc:chgData name="McCarty, Carolyn" userId="1b8cc475-3713-483f-ab4b-37761356d68e" providerId="ADAL" clId="{BC6AA298-E114-4C0F-94FD-5B2CC6134CB1}" dt="2023-07-26T13:27:45.040" v="546" actId="20577"/>
        <pc:sldMkLst>
          <pc:docMk/>
          <pc:sldMk cId="1865716495" sldId="268"/>
        </pc:sldMkLst>
      </pc:sldChg>
      <pc:sldChg chg="addSp delSp modSp mod modClrScheme chgLayout modNotesTx">
        <pc:chgData name="McCarty, Carolyn" userId="1b8cc475-3713-483f-ab4b-37761356d68e" providerId="ADAL" clId="{BC6AA298-E114-4C0F-94FD-5B2CC6134CB1}" dt="2023-07-26T13:32:05.020" v="632" actId="20577"/>
        <pc:sldMkLst>
          <pc:docMk/>
          <pc:sldMk cId="3558582220" sldId="269"/>
        </pc:sldMkLst>
        <pc:spChg chg="add del mod ord">
          <ac:chgData name="McCarty, Carolyn" userId="1b8cc475-3713-483f-ab4b-37761356d68e" providerId="ADAL" clId="{BC6AA298-E114-4C0F-94FD-5B2CC6134CB1}" dt="2023-07-26T13:29:16.961" v="565" actId="700"/>
          <ac:spMkLst>
            <pc:docMk/>
            <pc:sldMk cId="3558582220" sldId="269"/>
            <ac:spMk id="3" creationId="{28D3276B-3D75-9F67-4A49-B559B2B516BF}"/>
          </ac:spMkLst>
        </pc:spChg>
        <pc:spChg chg="mod ord">
          <ac:chgData name="McCarty, Carolyn" userId="1b8cc475-3713-483f-ab4b-37761356d68e" providerId="ADAL" clId="{BC6AA298-E114-4C0F-94FD-5B2CC6134CB1}" dt="2023-07-26T13:32:05.020" v="632" actId="20577"/>
          <ac:spMkLst>
            <pc:docMk/>
            <pc:sldMk cId="3558582220" sldId="269"/>
            <ac:spMk id="4" creationId="{25C151A8-E7C0-8D45-522C-23EDDFDCBE2C}"/>
          </ac:spMkLst>
        </pc:spChg>
        <pc:spChg chg="del mod">
          <ac:chgData name="McCarty, Carolyn" userId="1b8cc475-3713-483f-ab4b-37761356d68e" providerId="ADAL" clId="{BC6AA298-E114-4C0F-94FD-5B2CC6134CB1}" dt="2023-07-26T13:30:09.889" v="617"/>
          <ac:spMkLst>
            <pc:docMk/>
            <pc:sldMk cId="3558582220" sldId="269"/>
            <ac:spMk id="5" creationId="{0CEFBE31-8C57-57FD-344A-57850F435700}"/>
          </ac:spMkLst>
        </pc:spChg>
        <pc:spChg chg="add del mod ord">
          <ac:chgData name="McCarty, Carolyn" userId="1b8cc475-3713-483f-ab4b-37761356d68e" providerId="ADAL" clId="{BC6AA298-E114-4C0F-94FD-5B2CC6134CB1}" dt="2023-07-26T13:29:16.961" v="565" actId="700"/>
          <ac:spMkLst>
            <pc:docMk/>
            <pc:sldMk cId="3558582220" sldId="269"/>
            <ac:spMk id="6" creationId="{170A4978-5297-2CF6-2A5D-D142B8803662}"/>
          </ac:spMkLst>
        </pc:spChg>
        <pc:spChg chg="add mod ord">
          <ac:chgData name="McCarty, Carolyn" userId="1b8cc475-3713-483f-ab4b-37761356d68e" providerId="ADAL" clId="{BC6AA298-E114-4C0F-94FD-5B2CC6134CB1}" dt="2023-07-26T13:30:48.723" v="625" actId="2711"/>
          <ac:spMkLst>
            <pc:docMk/>
            <pc:sldMk cId="3558582220" sldId="269"/>
            <ac:spMk id="7" creationId="{52302A64-D062-98D8-F3F8-C055AE7BFF17}"/>
          </ac:spMkLst>
        </pc:spChg>
        <pc:spChg chg="add mod ord">
          <ac:chgData name="McCarty, Carolyn" userId="1b8cc475-3713-483f-ab4b-37761356d68e" providerId="ADAL" clId="{BC6AA298-E114-4C0F-94FD-5B2CC6134CB1}" dt="2023-07-26T13:30:26.017" v="624" actId="20577"/>
          <ac:spMkLst>
            <pc:docMk/>
            <pc:sldMk cId="3558582220" sldId="269"/>
            <ac:spMk id="8" creationId="{C26D85E0-155B-4686-3EC6-A0C6C2F8886F}"/>
          </ac:spMkLst>
        </pc:spChg>
      </pc:sldChg>
      <pc:sldChg chg="modSp mod modNotesTx">
        <pc:chgData name="McCarty, Carolyn" userId="1b8cc475-3713-483f-ab4b-37761356d68e" providerId="ADAL" clId="{BC6AA298-E114-4C0F-94FD-5B2CC6134CB1}" dt="2023-07-26T18:41:03.891" v="3836" actId="120"/>
        <pc:sldMkLst>
          <pc:docMk/>
          <pc:sldMk cId="2691805944" sldId="270"/>
        </pc:sldMkLst>
        <pc:spChg chg="mod">
          <ac:chgData name="McCarty, Carolyn" userId="1b8cc475-3713-483f-ab4b-37761356d68e" providerId="ADAL" clId="{BC6AA298-E114-4C0F-94FD-5B2CC6134CB1}" dt="2023-07-26T18:41:03.891" v="3836" actId="120"/>
          <ac:spMkLst>
            <pc:docMk/>
            <pc:sldMk cId="2691805944" sldId="270"/>
            <ac:spMk id="4" creationId="{25C151A8-E7C0-8D45-522C-23EDDFDCBE2C}"/>
          </ac:spMkLst>
        </pc:spChg>
        <pc:spChg chg="mod">
          <ac:chgData name="McCarty, Carolyn" userId="1b8cc475-3713-483f-ab4b-37761356d68e" providerId="ADAL" clId="{BC6AA298-E114-4C0F-94FD-5B2CC6134CB1}" dt="2023-07-26T13:45:32.750" v="1652" actId="1038"/>
          <ac:spMkLst>
            <pc:docMk/>
            <pc:sldMk cId="2691805944" sldId="270"/>
            <ac:spMk id="5" creationId="{0CEFBE31-8C57-57FD-344A-57850F435700}"/>
          </ac:spMkLst>
        </pc:spChg>
        <pc:spChg chg="mod">
          <ac:chgData name="McCarty, Carolyn" userId="1b8cc475-3713-483f-ab4b-37761356d68e" providerId="ADAL" clId="{BC6AA298-E114-4C0F-94FD-5B2CC6134CB1}" dt="2023-07-26T13:45:32.750" v="1652" actId="1038"/>
          <ac:spMkLst>
            <pc:docMk/>
            <pc:sldMk cId="2691805944" sldId="270"/>
            <ac:spMk id="6" creationId="{1E03D937-B3BB-8132-9F86-A71A4B6D5716}"/>
          </ac:spMkLst>
        </pc:spChg>
      </pc:sldChg>
      <pc:sldChg chg="modSp mod modNotesTx">
        <pc:chgData name="McCarty, Carolyn" userId="1b8cc475-3713-483f-ab4b-37761356d68e" providerId="ADAL" clId="{BC6AA298-E114-4C0F-94FD-5B2CC6134CB1}" dt="2023-07-26T18:41:07.342" v="3837" actId="120"/>
        <pc:sldMkLst>
          <pc:docMk/>
          <pc:sldMk cId="615945778" sldId="271"/>
        </pc:sldMkLst>
        <pc:spChg chg="mod">
          <ac:chgData name="McCarty, Carolyn" userId="1b8cc475-3713-483f-ab4b-37761356d68e" providerId="ADAL" clId="{BC6AA298-E114-4C0F-94FD-5B2CC6134CB1}" dt="2023-07-26T18:41:07.342" v="3837" actId="120"/>
          <ac:spMkLst>
            <pc:docMk/>
            <pc:sldMk cId="615945778" sldId="271"/>
            <ac:spMk id="4" creationId="{25C151A8-E7C0-8D45-522C-23EDDFDCBE2C}"/>
          </ac:spMkLst>
        </pc:spChg>
      </pc:sldChg>
      <pc:sldChg chg="modNotesTx">
        <pc:chgData name="McCarty, Carolyn" userId="1b8cc475-3713-483f-ab4b-37761356d68e" providerId="ADAL" clId="{BC6AA298-E114-4C0F-94FD-5B2CC6134CB1}" dt="2023-07-26T13:56:57.734" v="3017" actId="20577"/>
        <pc:sldMkLst>
          <pc:docMk/>
          <pc:sldMk cId="3934696063" sldId="272"/>
        </pc:sldMkLst>
      </pc:sldChg>
      <pc:sldChg chg="modSp mod modNotesTx">
        <pc:chgData name="McCarty, Carolyn" userId="1b8cc475-3713-483f-ab4b-37761356d68e" providerId="ADAL" clId="{BC6AA298-E114-4C0F-94FD-5B2CC6134CB1}" dt="2023-07-26T13:27:04.483" v="541"/>
        <pc:sldMkLst>
          <pc:docMk/>
          <pc:sldMk cId="3240538286" sldId="273"/>
        </pc:sldMkLst>
        <pc:spChg chg="mod">
          <ac:chgData name="McCarty, Carolyn" userId="1b8cc475-3713-483f-ab4b-37761356d68e" providerId="ADAL" clId="{BC6AA298-E114-4C0F-94FD-5B2CC6134CB1}" dt="2023-07-26T13:25:47.425" v="362" actId="20577"/>
          <ac:spMkLst>
            <pc:docMk/>
            <pc:sldMk cId="3240538286" sldId="273"/>
            <ac:spMk id="5" creationId="{0CEFBE31-8C57-57FD-344A-57850F435700}"/>
          </ac:spMkLst>
        </pc:spChg>
        <pc:spChg chg="mod">
          <ac:chgData name="McCarty, Carolyn" userId="1b8cc475-3713-483f-ab4b-37761356d68e" providerId="ADAL" clId="{BC6AA298-E114-4C0F-94FD-5B2CC6134CB1}" dt="2023-07-26T13:25:11.960" v="346" actId="20577"/>
          <ac:spMkLst>
            <pc:docMk/>
            <pc:sldMk cId="3240538286" sldId="273"/>
            <ac:spMk id="122" creationId="{00000000-0000-0000-0000-000000000000}"/>
          </ac:spMkLst>
        </pc:spChg>
      </pc:sldChg>
      <pc:sldChg chg="modSp mod modNotesTx">
        <pc:chgData name="McCarty, Carolyn" userId="1b8cc475-3713-483f-ab4b-37761356d68e" providerId="ADAL" clId="{BC6AA298-E114-4C0F-94FD-5B2CC6134CB1}" dt="2023-07-26T18:40:59.711" v="3835" actId="120"/>
        <pc:sldMkLst>
          <pc:docMk/>
          <pc:sldMk cId="2880411324" sldId="275"/>
        </pc:sldMkLst>
        <pc:spChg chg="mod">
          <ac:chgData name="McCarty, Carolyn" userId="1b8cc475-3713-483f-ab4b-37761356d68e" providerId="ADAL" clId="{BC6AA298-E114-4C0F-94FD-5B2CC6134CB1}" dt="2023-07-26T18:40:59.711" v="3835" actId="120"/>
          <ac:spMkLst>
            <pc:docMk/>
            <pc:sldMk cId="2880411324" sldId="275"/>
            <ac:spMk id="4" creationId="{25C151A8-E7C0-8D45-522C-23EDDFDCBE2C}"/>
          </ac:spMkLst>
        </pc:spChg>
        <pc:spChg chg="mod">
          <ac:chgData name="McCarty, Carolyn" userId="1b8cc475-3713-483f-ab4b-37761356d68e" providerId="ADAL" clId="{BC6AA298-E114-4C0F-94FD-5B2CC6134CB1}" dt="2023-07-26T13:35:50.973" v="971" actId="1035"/>
          <ac:spMkLst>
            <pc:docMk/>
            <pc:sldMk cId="2880411324" sldId="275"/>
            <ac:spMk id="5" creationId="{0CEFBE31-8C57-57FD-344A-57850F435700}"/>
          </ac:spMkLst>
        </pc:spChg>
      </pc:sldChg>
      <pc:sldChg chg="modNotesTx">
        <pc:chgData name="McCarty, Carolyn" userId="1b8cc475-3713-483f-ab4b-37761356d68e" providerId="ADAL" clId="{BC6AA298-E114-4C0F-94FD-5B2CC6134CB1}" dt="2023-07-26T14:06:46.951" v="3675" actId="20577"/>
        <pc:sldMkLst>
          <pc:docMk/>
          <pc:sldMk cId="0" sldId="277"/>
        </pc:sldMkLst>
      </pc:sldChg>
      <pc:sldChg chg="modSp mod modNotesTx">
        <pc:chgData name="McCarty, Carolyn" userId="1b8cc475-3713-483f-ab4b-37761356d68e" providerId="ADAL" clId="{BC6AA298-E114-4C0F-94FD-5B2CC6134CB1}" dt="2023-07-26T14:06:30.857" v="3648" actId="20577"/>
        <pc:sldMkLst>
          <pc:docMk/>
          <pc:sldMk cId="0" sldId="278"/>
        </pc:sldMkLst>
        <pc:spChg chg="mod">
          <ac:chgData name="McCarty, Carolyn" userId="1b8cc475-3713-483f-ab4b-37761356d68e" providerId="ADAL" clId="{BC6AA298-E114-4C0F-94FD-5B2CC6134CB1}" dt="2023-07-26T14:06:29.638" v="3647" actId="20577"/>
          <ac:spMkLst>
            <pc:docMk/>
            <pc:sldMk cId="0" sldId="278"/>
            <ac:spMk id="228" creationId="{00000000-0000-0000-0000-000000000000}"/>
          </ac:spMkLst>
        </pc:spChg>
      </pc:sldChg>
      <pc:sldChg chg="modSp mod modNotesTx">
        <pc:chgData name="McCarty, Carolyn" userId="1b8cc475-3713-483f-ab4b-37761356d68e" providerId="ADAL" clId="{BC6AA298-E114-4C0F-94FD-5B2CC6134CB1}" dt="2023-07-26T14:02:14.613" v="3320" actId="20577"/>
        <pc:sldMkLst>
          <pc:docMk/>
          <pc:sldMk cId="0" sldId="279"/>
        </pc:sldMkLst>
        <pc:spChg chg="mod">
          <ac:chgData name="McCarty, Carolyn" userId="1b8cc475-3713-483f-ab4b-37761356d68e" providerId="ADAL" clId="{BC6AA298-E114-4C0F-94FD-5B2CC6134CB1}" dt="2023-07-26T13:57:06.127" v="3018" actId="1076"/>
          <ac:spMkLst>
            <pc:docMk/>
            <pc:sldMk cId="0" sldId="279"/>
            <ac:spMk id="218" creationId="{00000000-0000-0000-0000-000000000000}"/>
          </ac:spMkLst>
        </pc:spChg>
        <pc:spChg chg="mod">
          <ac:chgData name="McCarty, Carolyn" userId="1b8cc475-3713-483f-ab4b-37761356d68e" providerId="ADAL" clId="{BC6AA298-E114-4C0F-94FD-5B2CC6134CB1}" dt="2023-07-26T14:02:14.613" v="3320" actId="20577"/>
          <ac:spMkLst>
            <pc:docMk/>
            <pc:sldMk cId="0" sldId="279"/>
            <ac:spMk id="219" creationId="{00000000-0000-0000-0000-000000000000}"/>
          </ac:spMkLst>
        </pc:spChg>
      </pc:sldChg>
      <pc:sldChg chg="modNotesTx">
        <pc:chgData name="McCarty, Carolyn" userId="1b8cc475-3713-483f-ab4b-37761356d68e" providerId="ADAL" clId="{BC6AA298-E114-4C0F-94FD-5B2CC6134CB1}" dt="2023-07-26T13:54:43.090" v="2710" actId="20577"/>
        <pc:sldMkLst>
          <pc:docMk/>
          <pc:sldMk cId="0" sldId="280"/>
        </pc:sldMkLst>
      </pc:sldChg>
    </pc:docChg>
  </pc:docChgLst>
  <pc:docChgLst>
    <pc:chgData name="Kolawole, Olamide" userId="8b8e2f89-8b4b-4d3a-8476-59feab2728ba" providerId="ADAL" clId="{F6C0C44F-4A6D-483F-B532-0CF50A19DB83}"/>
    <pc:docChg chg="custSel modSld">
      <pc:chgData name="Kolawole, Olamide" userId="8b8e2f89-8b4b-4d3a-8476-59feab2728ba" providerId="ADAL" clId="{F6C0C44F-4A6D-483F-B532-0CF50A19DB83}" dt="2023-07-24T16:27:20.482" v="0" actId="313"/>
      <pc:docMkLst>
        <pc:docMk/>
      </pc:docMkLst>
      <pc:sldChg chg="modNotesTx">
        <pc:chgData name="Kolawole, Olamide" userId="8b8e2f89-8b4b-4d3a-8476-59feab2728ba" providerId="ADAL" clId="{F6C0C44F-4A6D-483F-B532-0CF50A19DB83}" dt="2023-07-24T16:27:20.482" v="0" actId="313"/>
        <pc:sldMkLst>
          <pc:docMk/>
          <pc:sldMk cId="3598396191" sldId="257"/>
        </pc:sldMkLst>
      </pc:sldChg>
    </pc:docChg>
  </pc:docChgLst>
  <pc:docChgLst>
    <pc:chgData name="Kolawole, Olamide" userId="8b8e2f89-8b4b-4d3a-8476-59feab2728ba" providerId="ADAL" clId="{621F3221-3830-4C19-8E47-0CB5641E8D63}"/>
    <pc:docChg chg="undo custSel addSld modSld">
      <pc:chgData name="Kolawole, Olamide" userId="8b8e2f89-8b4b-4d3a-8476-59feab2728ba" providerId="ADAL" clId="{621F3221-3830-4C19-8E47-0CB5641E8D63}" dt="2023-08-04T16:10:05.032" v="703" actId="255"/>
      <pc:docMkLst>
        <pc:docMk/>
      </pc:docMkLst>
      <pc:sldChg chg="modSp mod modNotesTx">
        <pc:chgData name="Kolawole, Olamide" userId="8b8e2f89-8b4b-4d3a-8476-59feab2728ba" providerId="ADAL" clId="{621F3221-3830-4C19-8E47-0CB5641E8D63}" dt="2023-08-04T16:07:18.199" v="642" actId="20577"/>
        <pc:sldMkLst>
          <pc:docMk/>
          <pc:sldMk cId="0" sldId="264"/>
        </pc:sldMkLst>
        <pc:spChg chg="mod">
          <ac:chgData name="Kolawole, Olamide" userId="8b8e2f89-8b4b-4d3a-8476-59feab2728ba" providerId="ADAL" clId="{621F3221-3830-4C19-8E47-0CB5641E8D63}" dt="2023-08-04T16:07:18.199" v="642" actId="20577"/>
          <ac:spMkLst>
            <pc:docMk/>
            <pc:sldMk cId="0" sldId="264"/>
            <ac:spMk id="123" creationId="{00000000-0000-0000-0000-000000000000}"/>
          </ac:spMkLst>
        </pc:spChg>
      </pc:sldChg>
      <pc:sldChg chg="addSp delSp modSp mod modNotesTx">
        <pc:chgData name="Kolawole, Olamide" userId="8b8e2f89-8b4b-4d3a-8476-59feab2728ba" providerId="ADAL" clId="{621F3221-3830-4C19-8E47-0CB5641E8D63}" dt="2023-07-24T21:14:33.102" v="52" actId="20577"/>
        <pc:sldMkLst>
          <pc:docMk/>
          <pc:sldMk cId="2298554182" sldId="265"/>
        </pc:sldMkLst>
        <pc:spChg chg="mod">
          <ac:chgData name="Kolawole, Olamide" userId="8b8e2f89-8b4b-4d3a-8476-59feab2728ba" providerId="ADAL" clId="{621F3221-3830-4C19-8E47-0CB5641E8D63}" dt="2023-07-24T21:11:27.902" v="31" actId="13822"/>
          <ac:spMkLst>
            <pc:docMk/>
            <pc:sldMk cId="2298554182" sldId="265"/>
            <ac:spMk id="2" creationId="{EBFA424D-4732-B3FA-D098-B4B747538745}"/>
          </ac:spMkLst>
        </pc:spChg>
        <pc:spChg chg="add del">
          <ac:chgData name="Kolawole, Olamide" userId="8b8e2f89-8b4b-4d3a-8476-59feab2728ba" providerId="ADAL" clId="{621F3221-3830-4C19-8E47-0CB5641E8D63}" dt="2023-07-24T21:03:40.089" v="5" actId="478"/>
          <ac:spMkLst>
            <pc:docMk/>
            <pc:sldMk cId="2298554182" sldId="265"/>
            <ac:spMk id="3" creationId="{DEC3A1CA-CEBA-A04F-E790-8390C353F884}"/>
          </ac:spMkLst>
        </pc:spChg>
      </pc:sldChg>
      <pc:sldChg chg="addSp delSp modSp mod">
        <pc:chgData name="Kolawole, Olamide" userId="8b8e2f89-8b4b-4d3a-8476-59feab2728ba" providerId="ADAL" clId="{621F3221-3830-4C19-8E47-0CB5641E8D63}" dt="2023-07-24T21:14:17.168" v="48" actId="1076"/>
        <pc:sldMkLst>
          <pc:docMk/>
          <pc:sldMk cId="363635990" sldId="266"/>
        </pc:sldMkLst>
        <pc:spChg chg="add del">
          <ac:chgData name="Kolawole, Olamide" userId="8b8e2f89-8b4b-4d3a-8476-59feab2728ba" providerId="ADAL" clId="{621F3221-3830-4C19-8E47-0CB5641E8D63}" dt="2023-07-24T21:13:00.428" v="35" actId="478"/>
          <ac:spMkLst>
            <pc:docMk/>
            <pc:sldMk cId="363635990" sldId="266"/>
            <ac:spMk id="3" creationId="{B08C2EEC-954F-2F3A-EB41-E5DB7A045D64}"/>
          </ac:spMkLst>
        </pc:spChg>
        <pc:picChg chg="add del mod">
          <ac:chgData name="Kolawole, Olamide" userId="8b8e2f89-8b4b-4d3a-8476-59feab2728ba" providerId="ADAL" clId="{621F3221-3830-4C19-8E47-0CB5641E8D63}" dt="2023-07-24T21:14:17.168" v="48" actId="1076"/>
          <ac:picMkLst>
            <pc:docMk/>
            <pc:sldMk cId="363635990" sldId="266"/>
            <ac:picMk id="1026" creationId="{036348D5-17FC-26C5-6C56-21289D295765}"/>
          </ac:picMkLst>
        </pc:picChg>
      </pc:sldChg>
      <pc:sldChg chg="modSp mod">
        <pc:chgData name="Kolawole, Olamide" userId="8b8e2f89-8b4b-4d3a-8476-59feab2728ba" providerId="ADAL" clId="{621F3221-3830-4C19-8E47-0CB5641E8D63}" dt="2023-07-24T21:15:16.927" v="53" actId="1076"/>
        <pc:sldMkLst>
          <pc:docMk/>
          <pc:sldMk cId="564349385" sldId="267"/>
        </pc:sldMkLst>
        <pc:spChg chg="mod">
          <ac:chgData name="Kolawole, Olamide" userId="8b8e2f89-8b4b-4d3a-8476-59feab2728ba" providerId="ADAL" clId="{621F3221-3830-4C19-8E47-0CB5641E8D63}" dt="2023-07-24T21:15:16.927" v="53" actId="1076"/>
          <ac:spMkLst>
            <pc:docMk/>
            <pc:sldMk cId="564349385" sldId="267"/>
            <ac:spMk id="5" creationId="{0CEFBE31-8C57-57FD-344A-57850F435700}"/>
          </ac:spMkLst>
        </pc:spChg>
      </pc:sldChg>
      <pc:sldChg chg="modSp mod">
        <pc:chgData name="Kolawole, Olamide" userId="8b8e2f89-8b4b-4d3a-8476-59feab2728ba" providerId="ADAL" clId="{621F3221-3830-4C19-8E47-0CB5641E8D63}" dt="2023-07-24T21:17:12.288" v="61" actId="1076"/>
        <pc:sldMkLst>
          <pc:docMk/>
          <pc:sldMk cId="2691805944" sldId="270"/>
        </pc:sldMkLst>
        <pc:spChg chg="mod">
          <ac:chgData name="Kolawole, Olamide" userId="8b8e2f89-8b4b-4d3a-8476-59feab2728ba" providerId="ADAL" clId="{621F3221-3830-4C19-8E47-0CB5641E8D63}" dt="2023-07-24T21:17:12.288" v="61" actId="1076"/>
          <ac:spMkLst>
            <pc:docMk/>
            <pc:sldMk cId="2691805944" sldId="270"/>
            <ac:spMk id="6" creationId="{1E03D937-B3BB-8132-9F86-A71A4B6D5716}"/>
          </ac:spMkLst>
        </pc:spChg>
      </pc:sldChg>
      <pc:sldChg chg="modSp mod">
        <pc:chgData name="Kolawole, Olamide" userId="8b8e2f89-8b4b-4d3a-8476-59feab2728ba" providerId="ADAL" clId="{621F3221-3830-4C19-8E47-0CB5641E8D63}" dt="2023-07-24T21:17:24.468" v="63" actId="207"/>
        <pc:sldMkLst>
          <pc:docMk/>
          <pc:sldMk cId="615945778" sldId="271"/>
        </pc:sldMkLst>
        <pc:spChg chg="mod">
          <ac:chgData name="Kolawole, Olamide" userId="8b8e2f89-8b4b-4d3a-8476-59feab2728ba" providerId="ADAL" clId="{621F3221-3830-4C19-8E47-0CB5641E8D63}" dt="2023-07-24T21:17:21.278" v="62" actId="207"/>
          <ac:spMkLst>
            <pc:docMk/>
            <pc:sldMk cId="615945778" sldId="271"/>
            <ac:spMk id="7" creationId="{E76AA24B-5CD1-827F-6E4F-1B52D84D040B}"/>
          </ac:spMkLst>
        </pc:spChg>
        <pc:spChg chg="mod">
          <ac:chgData name="Kolawole, Olamide" userId="8b8e2f89-8b4b-4d3a-8476-59feab2728ba" providerId="ADAL" clId="{621F3221-3830-4C19-8E47-0CB5641E8D63}" dt="2023-07-24T21:17:24.468" v="63" actId="207"/>
          <ac:spMkLst>
            <pc:docMk/>
            <pc:sldMk cId="615945778" sldId="271"/>
            <ac:spMk id="8" creationId="{C007ECDB-ECCE-81F9-D64F-842AA46A61B9}"/>
          </ac:spMkLst>
        </pc:spChg>
      </pc:sldChg>
      <pc:sldChg chg="modNotesTx">
        <pc:chgData name="Kolawole, Olamide" userId="8b8e2f89-8b4b-4d3a-8476-59feab2728ba" providerId="ADAL" clId="{621F3221-3830-4C19-8E47-0CB5641E8D63}" dt="2023-07-24T21:17:46.223" v="86" actId="20577"/>
        <pc:sldMkLst>
          <pc:docMk/>
          <pc:sldMk cId="3934696063" sldId="272"/>
        </pc:sldMkLst>
      </pc:sldChg>
      <pc:sldChg chg="modSp mod modNotesTx">
        <pc:chgData name="Kolawole, Olamide" userId="8b8e2f89-8b4b-4d3a-8476-59feab2728ba" providerId="ADAL" clId="{621F3221-3830-4C19-8E47-0CB5641E8D63}" dt="2023-07-24T21:15:43.829" v="58" actId="5793"/>
        <pc:sldMkLst>
          <pc:docMk/>
          <pc:sldMk cId="3240538286" sldId="273"/>
        </pc:sldMkLst>
        <pc:spChg chg="mod">
          <ac:chgData name="Kolawole, Olamide" userId="8b8e2f89-8b4b-4d3a-8476-59feab2728ba" providerId="ADAL" clId="{621F3221-3830-4C19-8E47-0CB5641E8D63}" dt="2023-07-24T21:15:22.548" v="54" actId="207"/>
          <ac:spMkLst>
            <pc:docMk/>
            <pc:sldMk cId="3240538286" sldId="273"/>
            <ac:spMk id="5" creationId="{0CEFBE31-8C57-57FD-344A-57850F435700}"/>
          </ac:spMkLst>
        </pc:spChg>
      </pc:sldChg>
      <pc:sldChg chg="modSp mod">
        <pc:chgData name="Kolawole, Olamide" userId="8b8e2f89-8b4b-4d3a-8476-59feab2728ba" providerId="ADAL" clId="{621F3221-3830-4C19-8E47-0CB5641E8D63}" dt="2023-07-24T21:16:58.892" v="59" actId="255"/>
        <pc:sldMkLst>
          <pc:docMk/>
          <pc:sldMk cId="2880411324" sldId="275"/>
        </pc:sldMkLst>
        <pc:spChg chg="mod">
          <ac:chgData name="Kolawole, Olamide" userId="8b8e2f89-8b4b-4d3a-8476-59feab2728ba" providerId="ADAL" clId="{621F3221-3830-4C19-8E47-0CB5641E8D63}" dt="2023-07-24T21:16:58.892" v="59" actId="255"/>
          <ac:spMkLst>
            <pc:docMk/>
            <pc:sldMk cId="2880411324" sldId="275"/>
            <ac:spMk id="5" creationId="{0CEFBE31-8C57-57FD-344A-57850F435700}"/>
          </ac:spMkLst>
        </pc:spChg>
      </pc:sldChg>
      <pc:sldChg chg="modSp mod">
        <pc:chgData name="Kolawole, Olamide" userId="8b8e2f89-8b4b-4d3a-8476-59feab2728ba" providerId="ADAL" clId="{621F3221-3830-4C19-8E47-0CB5641E8D63}" dt="2023-07-24T19:52:04.551" v="2" actId="255"/>
        <pc:sldMkLst>
          <pc:docMk/>
          <pc:sldMk cId="0" sldId="277"/>
        </pc:sldMkLst>
        <pc:spChg chg="mod">
          <ac:chgData name="Kolawole, Olamide" userId="8b8e2f89-8b4b-4d3a-8476-59feab2728ba" providerId="ADAL" clId="{621F3221-3830-4C19-8E47-0CB5641E8D63}" dt="2023-07-24T19:52:04.551" v="2" actId="255"/>
          <ac:spMkLst>
            <pc:docMk/>
            <pc:sldMk cId="0" sldId="277"/>
            <ac:spMk id="235" creationId="{00000000-0000-0000-0000-000000000000}"/>
          </ac:spMkLst>
        </pc:spChg>
      </pc:sldChg>
      <pc:sldChg chg="modSp mod">
        <pc:chgData name="Kolawole, Olamide" userId="8b8e2f89-8b4b-4d3a-8476-59feab2728ba" providerId="ADAL" clId="{621F3221-3830-4C19-8E47-0CB5641E8D63}" dt="2023-08-04T16:08:22.104" v="646" actId="27636"/>
        <pc:sldMkLst>
          <pc:docMk/>
          <pc:sldMk cId="0" sldId="278"/>
        </pc:sldMkLst>
        <pc:spChg chg="mod">
          <ac:chgData name="Kolawole, Olamide" userId="8b8e2f89-8b4b-4d3a-8476-59feab2728ba" providerId="ADAL" clId="{621F3221-3830-4C19-8E47-0CB5641E8D63}" dt="2023-08-04T16:08:22.104" v="646" actId="27636"/>
          <ac:spMkLst>
            <pc:docMk/>
            <pc:sldMk cId="0" sldId="278"/>
            <ac:spMk id="228" creationId="{00000000-0000-0000-0000-000000000000}"/>
          </ac:spMkLst>
        </pc:spChg>
      </pc:sldChg>
      <pc:sldChg chg="addSp delSp modSp mod modNotesTx">
        <pc:chgData name="Kolawole, Olamide" userId="8b8e2f89-8b4b-4d3a-8476-59feab2728ba" providerId="ADAL" clId="{621F3221-3830-4C19-8E47-0CB5641E8D63}" dt="2023-08-04T16:09:53.636" v="702" actId="255"/>
        <pc:sldMkLst>
          <pc:docMk/>
          <pc:sldMk cId="0" sldId="279"/>
        </pc:sldMkLst>
        <pc:spChg chg="mod">
          <ac:chgData name="Kolawole, Olamide" userId="8b8e2f89-8b4b-4d3a-8476-59feab2728ba" providerId="ADAL" clId="{621F3221-3830-4C19-8E47-0CB5641E8D63}" dt="2023-07-24T21:23:12.528" v="503" actId="1076"/>
          <ac:spMkLst>
            <pc:docMk/>
            <pc:sldMk cId="0" sldId="279"/>
            <ac:spMk id="218" creationId="{00000000-0000-0000-0000-000000000000}"/>
          </ac:spMkLst>
        </pc:spChg>
        <pc:spChg chg="mod">
          <ac:chgData name="Kolawole, Olamide" userId="8b8e2f89-8b4b-4d3a-8476-59feab2728ba" providerId="ADAL" clId="{621F3221-3830-4C19-8E47-0CB5641E8D63}" dt="2023-08-04T16:09:53.636" v="702" actId="255"/>
          <ac:spMkLst>
            <pc:docMk/>
            <pc:sldMk cId="0" sldId="279"/>
            <ac:spMk id="219" creationId="{00000000-0000-0000-0000-000000000000}"/>
          </ac:spMkLst>
        </pc:spChg>
        <pc:graphicFrameChg chg="add del modGraphic">
          <ac:chgData name="Kolawole, Olamide" userId="8b8e2f89-8b4b-4d3a-8476-59feab2728ba" providerId="ADAL" clId="{621F3221-3830-4C19-8E47-0CB5641E8D63}" dt="2023-08-04T16:09:09.463" v="694" actId="27309"/>
          <ac:graphicFrameMkLst>
            <pc:docMk/>
            <pc:sldMk cId="0" sldId="279"/>
            <ac:graphicFrameMk id="3" creationId="{BD476D3E-3854-CA4B-2B10-6513E81E7D79}"/>
          </ac:graphicFrameMkLst>
        </pc:graphicFrameChg>
      </pc:sldChg>
      <pc:sldChg chg="modSp add mod modNotesTx">
        <pc:chgData name="Kolawole, Olamide" userId="8b8e2f89-8b4b-4d3a-8476-59feab2728ba" providerId="ADAL" clId="{621F3221-3830-4C19-8E47-0CB5641E8D63}" dt="2023-08-04T16:10:05.032" v="703" actId="255"/>
        <pc:sldMkLst>
          <pc:docMk/>
          <pc:sldMk cId="978267510" sldId="281"/>
        </pc:sldMkLst>
        <pc:spChg chg="mod">
          <ac:chgData name="Kolawole, Olamide" userId="8b8e2f89-8b4b-4d3a-8476-59feab2728ba" providerId="ADAL" clId="{621F3221-3830-4C19-8E47-0CB5641E8D63}" dt="2023-08-04T16:08:39.387" v="663" actId="20577"/>
          <ac:spMkLst>
            <pc:docMk/>
            <pc:sldMk cId="978267510" sldId="281"/>
            <ac:spMk id="218" creationId="{00000000-0000-0000-0000-000000000000}"/>
          </ac:spMkLst>
        </pc:spChg>
        <pc:spChg chg="mod">
          <ac:chgData name="Kolawole, Olamide" userId="8b8e2f89-8b4b-4d3a-8476-59feab2728ba" providerId="ADAL" clId="{621F3221-3830-4C19-8E47-0CB5641E8D63}" dt="2023-08-04T16:10:05.032" v="703" actId="255"/>
          <ac:spMkLst>
            <pc:docMk/>
            <pc:sldMk cId="978267510" sldId="281"/>
            <ac:spMk id="219"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996874-DA3D-8B41-8CB6-FE2AE9A731B6}" type="datetimeFigureOut">
              <a:rPr lang="en-US" smtClean="0"/>
              <a:t>8/4/2023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65EB4F-6F9C-894C-A9D4-2AC5230571A3}" type="slidenum">
              <a:rPr lang="en-US" smtClean="0"/>
              <a:t>‹#›</a:t>
            </a:fld>
            <a:endParaRPr lang="en-US"/>
          </a:p>
        </p:txBody>
      </p:sp>
    </p:spTree>
    <p:extLst>
      <p:ext uri="{BB962C8B-B14F-4D97-AF65-F5344CB8AC3E}">
        <p14:creationId xmlns:p14="http://schemas.microsoft.com/office/powerpoint/2010/main" val="28871595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cdc.gov/socialdeterminants/index.htm"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Welcome to this Learning Burst on Health Equity in Schools. </a:t>
            </a:r>
            <a:r>
              <a:rPr lang="en-US" sz="1200" dirty="0">
                <a:latin typeface="Alegreya Sans" panose="00000500000000000000" pitchFamily="2" charset="0"/>
              </a:rPr>
              <a:t>This resource was developed through the support of the Centers for Disease Control and Prevention (CDC) as part of Award # 6 NU87PS004365, Building Capacity for School Sexual Health Services through Training, Education, Assistance, Mentoring, and Support (TEAMS)-Component 3B. </a:t>
            </a:r>
            <a:r>
              <a:rPr lang="en-US" dirty="0"/>
              <a:t>The contents </a:t>
            </a:r>
            <a:r>
              <a:rPr lang="en-US" sz="2000" dirty="0">
                <a:solidFill>
                  <a:srgbClr val="555A3C"/>
                </a:solidFill>
                <a:effectLst/>
                <a:latin typeface="Franklin Gothic Book" panose="020B0503020102020204" pitchFamily="34" charset="0"/>
                <a:ea typeface="Times New Roman" panose="02020603050405020304" pitchFamily="18" charset="0"/>
                <a:cs typeface="Times New Roman" panose="02020603050405020304" pitchFamily="18" charset="0"/>
              </a:rPr>
              <a:t>are those of the author(s) and do not necessarily represent the official views of, nor an endorsement, by CDC.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dirty="0">
              <a:solidFill>
                <a:srgbClr val="555A3C"/>
              </a:solidFill>
              <a:effectLst/>
              <a:latin typeface="Franklin Gothic Book" panose="020B05030201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learning burst is intended to provide a foundational understanding of health equity </a:t>
            </a:r>
            <a:r>
              <a:rPr lang="en-US"/>
              <a:t>and disparities. </a:t>
            </a:r>
            <a:r>
              <a:rPr lang="en-US" dirty="0"/>
              <a:t>During this presentation, we are going to apply an equity lens to identify strategies that best support student health.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legreya Sans" panose="00000500000000000000" pitchFamily="2" charset="0"/>
            </a:endParaRPr>
          </a:p>
        </p:txBody>
      </p:sp>
      <p:sp>
        <p:nvSpPr>
          <p:cNvPr id="4" name="Slide Number Placeholder 3"/>
          <p:cNvSpPr>
            <a:spLocks noGrp="1"/>
          </p:cNvSpPr>
          <p:nvPr>
            <p:ph type="sldNum" sz="quarter" idx="5"/>
          </p:nvPr>
        </p:nvSpPr>
        <p:spPr/>
        <p:txBody>
          <a:bodyPr/>
          <a:lstStyle/>
          <a:p>
            <a:fld id="{8565EB4F-6F9C-894C-A9D4-2AC5230571A3}" type="slidenum">
              <a:rPr lang="en-US" smtClean="0"/>
              <a:t>1</a:t>
            </a:fld>
            <a:endParaRPr lang="en-US"/>
          </a:p>
        </p:txBody>
      </p:sp>
    </p:spTree>
    <p:extLst>
      <p:ext uri="{BB962C8B-B14F-4D97-AF65-F5344CB8AC3E}">
        <p14:creationId xmlns:p14="http://schemas.microsoft.com/office/powerpoint/2010/main" val="24423346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r>
              <a:rPr lang="en-US" dirty="0"/>
              <a:t>We work to address health disparities and social determinants of health to move towards equitable health outcomes. Let’s explore, then, what we mean when we say “health equity” and how that differs from “health equality.”</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a:t>Health </a:t>
            </a:r>
            <a:r>
              <a:rPr lang="en-US" b="1" dirty="0"/>
              <a:t>equality </a:t>
            </a:r>
            <a:r>
              <a:rPr lang="en-US" dirty="0"/>
              <a:t>means each individual or group of people is given </a:t>
            </a:r>
            <a:r>
              <a:rPr lang="en-US" u="sng" dirty="0"/>
              <a:t>the same</a:t>
            </a:r>
            <a:r>
              <a:rPr lang="en-US" dirty="0"/>
              <a:t> resources or opportunities. This idea of health equality does not account for health disparities and social determinants of health. </a:t>
            </a:r>
          </a:p>
          <a:p>
            <a:pPr marL="0" lvl="0" indent="0" algn="l" rtl="0">
              <a:lnSpc>
                <a:spcPct val="100000"/>
              </a:lnSpc>
              <a:spcBef>
                <a:spcPts val="0"/>
              </a:spcBef>
              <a:spcAft>
                <a:spcPts val="0"/>
              </a:spcAft>
              <a:buSzPts val="1100"/>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solidFill>
                  <a:srgbClr val="443B3B"/>
                </a:solidFill>
                <a:highlight>
                  <a:srgbClr val="FFFFFF"/>
                </a:highlight>
                <a:latin typeface="Alegreya Sans"/>
                <a:ea typeface="Alegreya Sans"/>
                <a:cs typeface="Alegreya Sans"/>
                <a:sym typeface="Alegreya Sans"/>
              </a:rPr>
              <a:t>Instead of focusing on health equality, we need to focus on health equity. Health equity means that everyone has a </a:t>
            </a:r>
            <a:r>
              <a:rPr lang="en-US" b="1" dirty="0">
                <a:solidFill>
                  <a:srgbClr val="443B3B"/>
                </a:solidFill>
                <a:highlight>
                  <a:srgbClr val="FFFFFF"/>
                </a:highlight>
                <a:latin typeface="Alegreya Sans"/>
                <a:ea typeface="Alegreya Sans"/>
                <a:cs typeface="Alegreya Sans"/>
                <a:sym typeface="Alegreya Sans"/>
              </a:rPr>
              <a:t>fair</a:t>
            </a:r>
            <a:r>
              <a:rPr lang="en-US" dirty="0">
                <a:solidFill>
                  <a:srgbClr val="443B3B"/>
                </a:solidFill>
                <a:highlight>
                  <a:srgbClr val="FFFFFF"/>
                </a:highlight>
                <a:latin typeface="Alegreya Sans"/>
                <a:ea typeface="Alegreya Sans"/>
                <a:cs typeface="Alegreya Sans"/>
                <a:sym typeface="Alegreya Sans"/>
              </a:rPr>
              <a:t> and </a:t>
            </a:r>
            <a:r>
              <a:rPr lang="en-US" b="1" dirty="0">
                <a:solidFill>
                  <a:srgbClr val="443B3B"/>
                </a:solidFill>
                <a:highlight>
                  <a:srgbClr val="FFFFFF"/>
                </a:highlight>
                <a:latin typeface="Alegreya Sans"/>
                <a:ea typeface="Alegreya Sans"/>
                <a:cs typeface="Alegreya Sans"/>
                <a:sym typeface="Alegreya Sans"/>
              </a:rPr>
              <a:t>just</a:t>
            </a:r>
            <a:r>
              <a:rPr lang="en-US" dirty="0">
                <a:solidFill>
                  <a:srgbClr val="443B3B"/>
                </a:solidFill>
                <a:highlight>
                  <a:srgbClr val="FFFFFF"/>
                </a:highlight>
                <a:latin typeface="Alegreya Sans"/>
                <a:ea typeface="Alegreya Sans"/>
                <a:cs typeface="Alegreya Sans"/>
                <a:sym typeface="Alegreya Sans"/>
              </a:rPr>
              <a:t> opportunity to be as healthy as possible. We meet individuals where they are. </a:t>
            </a:r>
            <a:r>
              <a:rPr lang="en-US" dirty="0"/>
              <a:t>Achieving health equity</a:t>
            </a:r>
            <a:r>
              <a:rPr lang="en-US" sz="1400" dirty="0">
                <a:solidFill>
                  <a:srgbClr val="443B3B"/>
                </a:solidFill>
                <a:highlight>
                  <a:srgbClr val="FFFFFF"/>
                </a:highlight>
              </a:rPr>
              <a:t> requires removing obstacles to health. These obstacles include many of the things we’ve already talked about and also include poverty, discrimination, and their consequences, including powerlessness and lack of access to good jobs with fair pay, quality education and housing, safe environments, and health care.</a:t>
            </a:r>
            <a:endParaRPr lang="en-US" dirty="0"/>
          </a:p>
          <a:p>
            <a:pPr marL="0" lvl="0" indent="0" algn="l" rtl="0">
              <a:lnSpc>
                <a:spcPct val="100000"/>
              </a:lnSpc>
              <a:spcBef>
                <a:spcPts val="0"/>
              </a:spcBef>
              <a:spcAft>
                <a:spcPts val="0"/>
              </a:spcAft>
              <a:buSzPts val="1100"/>
              <a:buNone/>
            </a:pPr>
            <a:endParaRPr lang="en-US" dirty="0"/>
          </a:p>
        </p:txBody>
      </p:sp>
      <p:sp>
        <p:nvSpPr>
          <p:cNvPr id="120" name="Google Shape;120;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extLst>
      <p:ext uri="{BB962C8B-B14F-4D97-AF65-F5344CB8AC3E}">
        <p14:creationId xmlns:p14="http://schemas.microsoft.com/office/powerpoint/2010/main" val="21792486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r>
              <a:rPr lang="en-US" sz="1200" dirty="0">
                <a:solidFill>
                  <a:srgbClr val="333333"/>
                </a:solidFill>
                <a:highlight>
                  <a:srgbClr val="FFFFFF"/>
                </a:highlight>
                <a:latin typeface="Proxima Nova"/>
                <a:ea typeface="Proxima Nova"/>
                <a:cs typeface="Proxima Nova"/>
                <a:sym typeface="Proxima Nova"/>
              </a:rPr>
              <a:t>Let’s look deeper and examine the difference between equality and equity with an example in the educational setting.</a:t>
            </a:r>
          </a:p>
          <a:p>
            <a:pPr marL="0" lvl="0" indent="0" algn="l" rtl="0">
              <a:lnSpc>
                <a:spcPct val="100000"/>
              </a:lnSpc>
              <a:spcBef>
                <a:spcPts val="0"/>
              </a:spcBef>
              <a:spcAft>
                <a:spcPts val="0"/>
              </a:spcAft>
              <a:buSzPts val="1100"/>
              <a:buNone/>
            </a:pPr>
            <a:endParaRPr lang="en-US" sz="1200" dirty="0">
              <a:solidFill>
                <a:srgbClr val="333333"/>
              </a:solidFill>
              <a:highlight>
                <a:srgbClr val="FFFFFF"/>
              </a:highlight>
              <a:latin typeface="Proxima Nova"/>
              <a:ea typeface="Proxima Nova"/>
              <a:cs typeface="Proxima Nova"/>
              <a:sym typeface="Proxima Nova"/>
            </a:endParaRPr>
          </a:p>
          <a:p>
            <a:pPr marL="0" lvl="0" indent="0" algn="l" rtl="0">
              <a:lnSpc>
                <a:spcPct val="100000"/>
              </a:lnSpc>
              <a:spcBef>
                <a:spcPts val="0"/>
              </a:spcBef>
              <a:spcAft>
                <a:spcPts val="0"/>
              </a:spcAft>
              <a:buSzPts val="1100"/>
              <a:buNone/>
            </a:pPr>
            <a:r>
              <a:rPr lang="en-US" sz="1200" dirty="0">
                <a:solidFill>
                  <a:srgbClr val="333333"/>
                </a:solidFill>
                <a:highlight>
                  <a:srgbClr val="FFFFFF"/>
                </a:highlight>
                <a:latin typeface="Proxima Nova"/>
                <a:ea typeface="Proxima Nova"/>
                <a:cs typeface="Proxima Nova"/>
                <a:sym typeface="Proxima Nova"/>
              </a:rPr>
              <a:t>An examples of equality could be that all public schools in a community have computer labs with the same number of computers and hours of operation during school hours.</a:t>
            </a:r>
          </a:p>
          <a:p>
            <a:pPr marL="0" lvl="0" indent="0" algn="l" rtl="0">
              <a:lnSpc>
                <a:spcPct val="100000"/>
              </a:lnSpc>
              <a:spcBef>
                <a:spcPts val="0"/>
              </a:spcBef>
              <a:spcAft>
                <a:spcPts val="0"/>
              </a:spcAft>
              <a:buSzPts val="1100"/>
              <a:buNone/>
            </a:pPr>
            <a:endParaRPr lang="en-US" sz="1200" dirty="0">
              <a:solidFill>
                <a:srgbClr val="333333"/>
              </a:solidFill>
              <a:highlight>
                <a:srgbClr val="FFFFFF"/>
              </a:highlight>
              <a:latin typeface="Proxima Nova"/>
              <a:ea typeface="Proxima Nova"/>
              <a:cs typeface="Proxima Nova"/>
              <a:sym typeface="Proxima Nova"/>
            </a:endParaRPr>
          </a:p>
          <a:p>
            <a:pPr marL="0" marR="0" lvl="0" indent="0" algn="l" defTabSz="914400" rtl="0" eaLnBrk="1" fontAlgn="auto" latinLnBrk="0" hangingPunct="1">
              <a:lnSpc>
                <a:spcPct val="100000"/>
              </a:lnSpc>
              <a:spcBef>
                <a:spcPts val="0"/>
              </a:spcBef>
              <a:spcAft>
                <a:spcPts val="0"/>
              </a:spcAft>
              <a:buClrTx/>
              <a:buSzPts val="1100"/>
              <a:buFontTx/>
              <a:buNone/>
              <a:tabLst/>
              <a:defRPr/>
            </a:pPr>
            <a:r>
              <a:rPr lang="en-US" sz="1200" dirty="0">
                <a:solidFill>
                  <a:srgbClr val="333333"/>
                </a:solidFill>
                <a:highlight>
                  <a:srgbClr val="FFFFFF"/>
                </a:highlight>
                <a:latin typeface="Proxima Nova"/>
                <a:ea typeface="Proxima Nova"/>
                <a:cs typeface="Proxima Nova"/>
                <a:sym typeface="Proxima Nova"/>
              </a:rPr>
              <a:t>Ask yourself: What would be equitable? Considering that many families may not have broadband access at home or internet that works well and many families may not even be able to afford this,</a:t>
            </a:r>
          </a:p>
          <a:p>
            <a:pPr marL="0" lvl="0" indent="0" algn="l" rtl="0">
              <a:lnSpc>
                <a:spcPct val="100000"/>
              </a:lnSpc>
              <a:spcBef>
                <a:spcPts val="0"/>
              </a:spcBef>
              <a:spcAft>
                <a:spcPts val="0"/>
              </a:spcAft>
              <a:buSzPts val="1100"/>
              <a:buNone/>
            </a:pPr>
            <a:r>
              <a:rPr lang="en-US" sz="1200" dirty="0">
                <a:solidFill>
                  <a:srgbClr val="333333"/>
                </a:solidFill>
                <a:highlight>
                  <a:srgbClr val="FFFFFF"/>
                </a:highlight>
                <a:latin typeface="Proxima Nova"/>
                <a:ea typeface="Proxima Nova"/>
                <a:cs typeface="Proxima Nova"/>
                <a:sym typeface="Proxima Nova"/>
              </a:rPr>
              <a:t>perhaps it would be more equitable to extend hours of operation or ensure there are available printers in certain areas. </a:t>
            </a:r>
          </a:p>
          <a:p>
            <a:pPr marL="0" lvl="0" indent="0" algn="l" rtl="0">
              <a:lnSpc>
                <a:spcPct val="100000"/>
              </a:lnSpc>
              <a:spcBef>
                <a:spcPts val="0"/>
              </a:spcBef>
              <a:spcAft>
                <a:spcPts val="0"/>
              </a:spcAft>
              <a:buSzPts val="1100"/>
              <a:buNone/>
            </a:pPr>
            <a:endParaRPr lang="en-US" sz="1200" dirty="0">
              <a:solidFill>
                <a:srgbClr val="333333"/>
              </a:solidFill>
              <a:highlight>
                <a:srgbClr val="FFFFFF"/>
              </a:highlight>
              <a:latin typeface="Proxima Nova"/>
              <a:ea typeface="Proxima Nova"/>
              <a:cs typeface="Proxima Nova"/>
              <a:sym typeface="Proxima Nova"/>
            </a:endParaRPr>
          </a:p>
          <a:p>
            <a:pPr marL="0" lvl="0" indent="0" algn="l" rtl="0">
              <a:lnSpc>
                <a:spcPct val="100000"/>
              </a:lnSpc>
              <a:spcBef>
                <a:spcPts val="0"/>
              </a:spcBef>
              <a:spcAft>
                <a:spcPts val="0"/>
              </a:spcAft>
              <a:buSzPts val="1100"/>
              <a:buNone/>
            </a:pPr>
            <a:r>
              <a:rPr lang="en-US" sz="1200" dirty="0">
                <a:solidFill>
                  <a:srgbClr val="333333"/>
                </a:solidFill>
                <a:highlight>
                  <a:srgbClr val="FFFFFF"/>
                </a:highlight>
                <a:latin typeface="Proxima Nova"/>
                <a:ea typeface="Proxima Nova"/>
                <a:cs typeface="Proxima Nova"/>
                <a:sym typeface="Proxima Nova"/>
              </a:rPr>
              <a:t>Therefore, an equitable approach could be that computer labs in lower income neighborhoods have more computers and printers, as well as longer hours of operation, as some students don’t have access to computers or internet at home.</a:t>
            </a:r>
          </a:p>
          <a:p>
            <a:pPr marL="0" lvl="0" indent="0" algn="l" rtl="0">
              <a:lnSpc>
                <a:spcPct val="100000"/>
              </a:lnSpc>
              <a:spcBef>
                <a:spcPts val="0"/>
              </a:spcBef>
              <a:spcAft>
                <a:spcPts val="0"/>
              </a:spcAft>
              <a:buSzPts val="1100"/>
              <a:buNone/>
            </a:pPr>
            <a:endParaRPr lang="en-US" sz="1200" dirty="0">
              <a:solidFill>
                <a:srgbClr val="333333"/>
              </a:solidFill>
              <a:highlight>
                <a:srgbClr val="FFFFFF"/>
              </a:highlight>
              <a:latin typeface="Proxima Nova"/>
              <a:ea typeface="Proxima Nova"/>
              <a:cs typeface="Proxima Nova"/>
              <a:sym typeface="Proxima Nova"/>
            </a:endParaRPr>
          </a:p>
          <a:p>
            <a:pPr marL="0" lvl="0" indent="0" algn="l" rtl="0">
              <a:lnSpc>
                <a:spcPct val="100000"/>
              </a:lnSpc>
              <a:spcBef>
                <a:spcPts val="0"/>
              </a:spcBef>
              <a:spcAft>
                <a:spcPts val="0"/>
              </a:spcAft>
              <a:buSzPts val="1100"/>
              <a:buNone/>
            </a:pPr>
            <a:r>
              <a:rPr lang="en-US" sz="1200" dirty="0">
                <a:solidFill>
                  <a:srgbClr val="333333"/>
                </a:solidFill>
                <a:highlight>
                  <a:srgbClr val="FFFFFF"/>
                </a:highlight>
                <a:latin typeface="Proxima Nova"/>
                <a:ea typeface="Proxima Nova"/>
                <a:cs typeface="Proxima Nova"/>
                <a:sym typeface="Proxima Nova"/>
              </a:rPr>
              <a:t>If we really want to address the needs of our families, we need to think about how we can really provide the resources some or maybe all of our families could need. By making changes to our environment and systems we make it easier for them to access what they need.</a:t>
            </a:r>
          </a:p>
        </p:txBody>
      </p:sp>
      <p:sp>
        <p:nvSpPr>
          <p:cNvPr id="120" name="Google Shape;120;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extLst>
      <p:ext uri="{BB962C8B-B14F-4D97-AF65-F5344CB8AC3E}">
        <p14:creationId xmlns:p14="http://schemas.microsoft.com/office/powerpoint/2010/main" val="22391032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US" i="1" dirty="0"/>
              <a:t>[Use this slide to share a local case scenario related to health disparities, social determinants of health, or health equity.]</a:t>
            </a:r>
            <a:r>
              <a:rPr lang="en-US" dirty="0"/>
              <a:t> </a:t>
            </a:r>
            <a:endParaRPr i="1" dirty="0"/>
          </a:p>
        </p:txBody>
      </p:sp>
      <p:sp>
        <p:nvSpPr>
          <p:cNvPr id="200" name="Google Shape;200;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200" dirty="0">
                <a:solidFill>
                  <a:srgbClr val="333333"/>
                </a:solidFill>
                <a:latin typeface="Alegreya Sans"/>
                <a:ea typeface="Alegreya Sans"/>
                <a:cs typeface="Alegreya Sans"/>
                <a:sym typeface="Alegreya Sans"/>
              </a:rPr>
              <a:t>This quote succinctly captures the approach we must take to optimal health for all families. “The route to achieving equity will not be accomplished through treating everyone equally. It will be achieved by treating everyone justly according to their circumstances.”- Paula Dressel</a:t>
            </a:r>
            <a:endParaRPr lang="en-US" dirty="0"/>
          </a:p>
          <a:p>
            <a:pPr marL="0" marR="0" lvl="0" indent="0" algn="l" defTabSz="914400" rtl="0" eaLnBrk="1" fontAlgn="auto" latinLnBrk="0" hangingPunct="1">
              <a:lnSpc>
                <a:spcPct val="100000"/>
              </a:lnSpc>
              <a:spcBef>
                <a:spcPts val="0"/>
              </a:spcBef>
              <a:spcAft>
                <a:spcPts val="0"/>
              </a:spcAft>
              <a:buClrTx/>
              <a:buSzPts val="1100"/>
              <a:buFontTx/>
              <a:buNone/>
              <a:tabLst/>
              <a:defRPr/>
            </a:pPr>
            <a:endParaRPr lang="en-US" dirty="0"/>
          </a:p>
          <a:p>
            <a:pPr marL="0" lvl="0" indent="0" algn="l" rtl="0">
              <a:lnSpc>
                <a:spcPct val="100000"/>
              </a:lnSpc>
              <a:spcBef>
                <a:spcPts val="0"/>
              </a:spcBef>
              <a:spcAft>
                <a:spcPts val="0"/>
              </a:spcAft>
              <a:buSzPts val="1100"/>
              <a:buNone/>
            </a:pPr>
            <a:endParaRPr lang="en-US" dirty="0"/>
          </a:p>
        </p:txBody>
      </p:sp>
      <p:sp>
        <p:nvSpPr>
          <p:cNvPr id="120" name="Google Shape;120;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extLst>
      <p:ext uri="{BB962C8B-B14F-4D97-AF65-F5344CB8AC3E}">
        <p14:creationId xmlns:p14="http://schemas.microsoft.com/office/powerpoint/2010/main" val="36636422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Let’s review what we learned about Health Equity in Schools</a:t>
            </a:r>
          </a:p>
          <a:p>
            <a:pPr marL="0" lvl="0" indent="0" algn="l" rtl="0">
              <a:spcBef>
                <a:spcPts val="0"/>
              </a:spcBef>
              <a:spcAft>
                <a:spcPts val="0"/>
              </a:spcAft>
              <a:buNone/>
            </a:pPr>
            <a:endParaRPr lang="en-US" dirty="0"/>
          </a:p>
          <a:p>
            <a:pPr>
              <a:spcBef>
                <a:spcPts val="0"/>
              </a:spcBef>
              <a:spcAft>
                <a:spcPts val="400"/>
              </a:spcAft>
              <a:buClr>
                <a:schemeClr val="dk1"/>
              </a:buClr>
              <a:buSzPts val="2600"/>
            </a:pPr>
            <a:r>
              <a:rPr lang="en-US" sz="1200" dirty="0"/>
              <a:t>Social determinants of health impact health outcomes for children and families and can lead to health disparities.</a:t>
            </a:r>
          </a:p>
          <a:p>
            <a:pPr>
              <a:spcBef>
                <a:spcPts val="0"/>
              </a:spcBef>
              <a:spcAft>
                <a:spcPts val="400"/>
              </a:spcAft>
              <a:buClr>
                <a:schemeClr val="dk1"/>
              </a:buClr>
              <a:buSzPts val="2600"/>
            </a:pPr>
            <a:r>
              <a:rPr lang="en-US" sz="1200" dirty="0"/>
              <a:t>There is a bidirectional relationship between education and health. </a:t>
            </a:r>
          </a:p>
          <a:p>
            <a:pPr marL="0" lvl="0" indent="0" algn="l" rtl="0">
              <a:spcBef>
                <a:spcPts val="0"/>
              </a:spcBef>
              <a:spcAft>
                <a:spcPts val="0"/>
              </a:spcAft>
              <a:buNone/>
            </a:pPr>
            <a:r>
              <a:rPr lang="en-US" dirty="0"/>
              <a:t> </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b="1" dirty="0"/>
          </a:p>
          <a:p>
            <a:pPr marL="0" lvl="0" indent="0" algn="l" rtl="0">
              <a:spcBef>
                <a:spcPts val="0"/>
              </a:spcBef>
              <a:spcAft>
                <a:spcPts val="0"/>
              </a:spcAft>
              <a:buNone/>
            </a:pPr>
            <a:endParaRPr dirty="0"/>
          </a:p>
        </p:txBody>
      </p:sp>
      <p:sp>
        <p:nvSpPr>
          <p:cNvPr id="216" name="Google Shape;216;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Additionally, we learned </a:t>
            </a:r>
          </a:p>
          <a:p>
            <a:pPr marL="0" lvl="0" indent="0" algn="l" rtl="0">
              <a:spcBef>
                <a:spcPts val="0"/>
              </a:spcBef>
              <a:spcAft>
                <a:spcPts val="0"/>
              </a:spcAft>
              <a:buNone/>
            </a:pPr>
            <a:endParaRPr lang="en-US" dirty="0"/>
          </a:p>
          <a:p>
            <a:pPr>
              <a:spcBef>
                <a:spcPts val="0"/>
              </a:spcBef>
              <a:spcAft>
                <a:spcPts val="400"/>
              </a:spcAft>
              <a:buClr>
                <a:schemeClr val="dk1"/>
              </a:buClr>
              <a:buSzPts val="2600"/>
            </a:pPr>
            <a:r>
              <a:rPr lang="en-US" sz="1200" dirty="0"/>
              <a:t>Policies and practices implemented in schools have the potential to address health disparities. </a:t>
            </a:r>
          </a:p>
          <a:p>
            <a:pPr>
              <a:spcBef>
                <a:spcPts val="0"/>
              </a:spcBef>
              <a:spcAft>
                <a:spcPts val="400"/>
              </a:spcAft>
              <a:buClr>
                <a:schemeClr val="dk1"/>
              </a:buClr>
              <a:buSzPts val="2600"/>
            </a:pPr>
            <a:r>
              <a:rPr lang="en-US" sz="1200" dirty="0"/>
              <a:t>To achieve health equity, the focus should be on making changes to the environment and systems, so that all students have a fair and just opportunity to be healthy.</a:t>
            </a:r>
          </a:p>
          <a:p>
            <a:pPr marL="0" lvl="0" indent="0" algn="l" rtl="0">
              <a:spcBef>
                <a:spcPts val="0"/>
              </a:spcBef>
              <a:spcAft>
                <a:spcPts val="0"/>
              </a:spcAft>
              <a:buNone/>
            </a:pPr>
            <a:r>
              <a:rPr lang="en-US" dirty="0"/>
              <a:t> </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b="1" dirty="0"/>
          </a:p>
          <a:p>
            <a:pPr marL="0" lvl="0" indent="0" algn="l" rtl="0">
              <a:spcBef>
                <a:spcPts val="0"/>
              </a:spcBef>
              <a:spcAft>
                <a:spcPts val="0"/>
              </a:spcAft>
              <a:buNone/>
            </a:pPr>
            <a:endParaRPr dirty="0"/>
          </a:p>
        </p:txBody>
      </p:sp>
      <p:sp>
        <p:nvSpPr>
          <p:cNvPr id="216" name="Google Shape;216;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extLst>
      <p:ext uri="{BB962C8B-B14F-4D97-AF65-F5344CB8AC3E}">
        <p14:creationId xmlns:p14="http://schemas.microsoft.com/office/powerpoint/2010/main" val="10751125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3" name="Google Shape;223;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latin typeface="Alegreya Sans" panose="00000500000000000000" pitchFamily="2" charset="0"/>
              </a:rPr>
              <a:t>What are your next steps?</a:t>
            </a:r>
          </a:p>
          <a:p>
            <a:pPr marL="228600" lvl="0" indent="-241300" algn="l" rtl="0">
              <a:lnSpc>
                <a:spcPct val="90000"/>
              </a:lnSpc>
              <a:spcBef>
                <a:spcPts val="0"/>
              </a:spcBef>
              <a:spcAft>
                <a:spcPts val="0"/>
              </a:spcAft>
              <a:buClr>
                <a:schemeClr val="dk1"/>
              </a:buClr>
              <a:buSzPts val="2800"/>
              <a:buChar char="•"/>
            </a:pPr>
            <a:r>
              <a:rPr lang="en-US" sz="1200" dirty="0"/>
              <a:t>Examine the community you serve to understand existing health disparities.</a:t>
            </a:r>
          </a:p>
          <a:p>
            <a:pPr marL="228600" lvl="0" indent="-241300" algn="l" rtl="0">
              <a:lnSpc>
                <a:spcPct val="90000"/>
              </a:lnSpc>
              <a:spcBef>
                <a:spcPts val="0"/>
              </a:spcBef>
              <a:spcAft>
                <a:spcPts val="0"/>
              </a:spcAft>
              <a:buClr>
                <a:schemeClr val="dk1"/>
              </a:buClr>
              <a:buSzPts val="2800"/>
              <a:buChar char="•"/>
            </a:pPr>
            <a:r>
              <a:rPr lang="en-US" sz="1200" dirty="0"/>
              <a:t>Consider what social determinants of health have the greatest impact in your community.</a:t>
            </a:r>
          </a:p>
          <a:p>
            <a:pPr marL="228600" lvl="0" indent="-241300" algn="l" rtl="0">
              <a:lnSpc>
                <a:spcPct val="90000"/>
              </a:lnSpc>
              <a:spcBef>
                <a:spcPts val="0"/>
              </a:spcBef>
              <a:spcAft>
                <a:spcPts val="0"/>
              </a:spcAft>
              <a:buClr>
                <a:schemeClr val="dk1"/>
              </a:buClr>
              <a:buSzPts val="2800"/>
              <a:buChar char="•"/>
            </a:pPr>
            <a:r>
              <a:rPr lang="en-US" sz="1200" dirty="0"/>
              <a:t>Use an equity lens to consider potential changes to policies, processes, systems, and environments. </a:t>
            </a:r>
          </a:p>
          <a:p>
            <a:pPr marL="228600" lvl="0" indent="-241300" algn="l" rtl="0">
              <a:lnSpc>
                <a:spcPct val="90000"/>
              </a:lnSpc>
              <a:spcBef>
                <a:spcPts val="1000"/>
              </a:spcBef>
              <a:spcAft>
                <a:spcPts val="0"/>
              </a:spcAft>
              <a:buClr>
                <a:schemeClr val="dk1"/>
              </a:buClr>
              <a:buSzPts val="2800"/>
              <a:buChar char="•"/>
            </a:pPr>
            <a:r>
              <a:rPr lang="en-US" sz="1200" dirty="0"/>
              <a:t>Identify ways to begin moving towards a culture of equity.</a:t>
            </a:r>
          </a:p>
          <a:p>
            <a:pPr marL="0" lvl="0" indent="0" algn="l" rtl="0">
              <a:spcBef>
                <a:spcPts val="0"/>
              </a:spcBef>
              <a:spcAft>
                <a:spcPts val="0"/>
              </a:spcAft>
              <a:buNone/>
            </a:pPr>
            <a:endParaRPr dirty="0">
              <a:latin typeface="Alegreya Sans" panose="00000500000000000000" pitchFamily="2" charset="0"/>
            </a:endParaRPr>
          </a:p>
          <a:p>
            <a:pPr marL="0" lvl="0" indent="0" algn="l" rtl="0">
              <a:spcBef>
                <a:spcPts val="0"/>
              </a:spcBef>
              <a:spcAft>
                <a:spcPts val="0"/>
              </a:spcAft>
              <a:buNone/>
            </a:pPr>
            <a:endParaRPr i="0" dirty="0">
              <a:solidFill>
                <a:srgbClr val="000000"/>
              </a:solidFill>
              <a:latin typeface="Alegreya Sans" panose="00000500000000000000" pitchFamily="2" charset="0"/>
            </a:endParaRPr>
          </a:p>
        </p:txBody>
      </p:sp>
      <p:sp>
        <p:nvSpPr>
          <p:cNvPr id="224" name="Google Shape;224;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1" name="Google Shape;231;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Here are some resources to support additional learning.</a:t>
            </a:r>
            <a:endParaRPr dirty="0"/>
          </a:p>
        </p:txBody>
      </p:sp>
      <p:sp>
        <p:nvSpPr>
          <p:cNvPr id="232" name="Google Shape;232;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i="1"/>
              <a:t>[Use this slide to customize contact information]</a:t>
            </a:r>
            <a:endParaRPr/>
          </a:p>
          <a:p>
            <a:pPr marL="0" lvl="0" indent="0" algn="l" rtl="0">
              <a:spcBef>
                <a:spcPts val="0"/>
              </a:spcBef>
              <a:spcAft>
                <a:spcPts val="0"/>
              </a:spcAft>
              <a:buNone/>
            </a:pPr>
            <a:endParaRPr b="1" i="1"/>
          </a:p>
          <a:p>
            <a:pPr marL="0" lvl="0" indent="0" algn="l" rtl="0">
              <a:spcBef>
                <a:spcPts val="0"/>
              </a:spcBef>
              <a:spcAft>
                <a:spcPts val="0"/>
              </a:spcAft>
              <a:buNone/>
            </a:pPr>
            <a:r>
              <a:rPr lang="en-US" b="0" i="0"/>
              <a:t>If there are further questions, please feel free to reach out to XXX.</a:t>
            </a:r>
            <a:endParaRPr/>
          </a:p>
        </p:txBody>
      </p:sp>
      <p:sp>
        <p:nvSpPr>
          <p:cNvPr id="239" name="Google Shape;239;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By the end of this learning burst, participants will be able to:</a:t>
            </a:r>
            <a:endParaRPr dirty="0"/>
          </a:p>
          <a:p>
            <a:pPr indent="-406400">
              <a:buSzPts val="2800"/>
              <a:buFont typeface="Arial" panose="020B0604020202020204" pitchFamily="34" charset="0"/>
              <a:buChar char="•"/>
            </a:pPr>
            <a:r>
              <a:rPr lang="en-US" sz="1200" dirty="0"/>
              <a:t>Understand and identify 2 ways health disparities, health equity, and equality show up in school  communities </a:t>
            </a:r>
          </a:p>
          <a:p>
            <a:pPr indent="-406400">
              <a:buSzPts val="2800"/>
              <a:buFont typeface="Arial" panose="020B0604020202020204" pitchFamily="34" charset="0"/>
              <a:buChar char="•"/>
            </a:pPr>
            <a:r>
              <a:rPr lang="en-US" sz="1200" dirty="0"/>
              <a:t>Recognize how COVID-19 and other health conditions disproportionately affect marginalized  students and their families </a:t>
            </a:r>
          </a:p>
          <a:p>
            <a:pPr indent="-406400">
              <a:buSzPts val="2800"/>
            </a:pPr>
            <a:endParaRPr lang="en-US" sz="1200" dirty="0"/>
          </a:p>
          <a:p>
            <a:pPr indent="-406400">
              <a:buSzPts val="2800"/>
            </a:pPr>
            <a:r>
              <a:rPr lang="en-US" sz="1200" dirty="0"/>
              <a:t>As this presentation continues think about </a:t>
            </a:r>
            <a:r>
              <a:rPr lang="en-US" sz="1200" dirty="0">
                <a:latin typeface="Alegreya Sans"/>
              </a:rPr>
              <a:t>ho</a:t>
            </a:r>
            <a:r>
              <a:rPr lang="en-US" sz="1200" dirty="0">
                <a:latin typeface="Alegreya Sans"/>
                <a:ea typeface="Alegreya Sans"/>
                <a:cs typeface="Alegreya Sans"/>
              </a:rPr>
              <a:t>w you would describe</a:t>
            </a:r>
            <a:r>
              <a:rPr lang="en-US" sz="1200" dirty="0">
                <a:latin typeface="Alegreya Sans"/>
                <a:ea typeface="Alegreya Sans"/>
                <a:cs typeface="Alegreya Sans"/>
                <a:sym typeface="Alegreya Sans"/>
              </a:rPr>
              <a:t> how health equity currently shows up in your organization/school and changes you would like to see.</a:t>
            </a:r>
            <a:endParaRPr lang="en-US" sz="1200" dirty="0"/>
          </a:p>
          <a:p>
            <a:pPr marL="0" lvl="0" indent="0" algn="l" rtl="0">
              <a:spcBef>
                <a:spcPts val="0"/>
              </a:spcBef>
              <a:spcAft>
                <a:spcPts val="0"/>
              </a:spcAft>
              <a:buNone/>
            </a:pPr>
            <a:endParaRPr dirty="0"/>
          </a:p>
        </p:txBody>
      </p:sp>
      <p:sp>
        <p:nvSpPr>
          <p:cNvPr id="120" name="Google Shape;120;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ts val="1100"/>
              <a:buFontTx/>
              <a:buNone/>
              <a:tabLst/>
              <a:defRPr/>
            </a:pPr>
            <a:r>
              <a:rPr lang="en-US" dirty="0"/>
              <a:t>Let’s get into the work you are all engaged in to try to uplift health and educational concerns for the children you serve.</a:t>
            </a:r>
          </a:p>
          <a:p>
            <a:pPr marL="0" lvl="0" indent="0" algn="l" rtl="0">
              <a:lnSpc>
                <a:spcPct val="100000"/>
              </a:lnSpc>
              <a:spcBef>
                <a:spcPts val="0"/>
              </a:spcBef>
              <a:spcAft>
                <a:spcPts val="0"/>
              </a:spcAft>
              <a:buSzPts val="1100"/>
              <a:buNone/>
            </a:pPr>
            <a:endParaRPr lang="en-US" dirty="0"/>
          </a:p>
          <a:p>
            <a:pPr marL="0" marR="0" lvl="0" indent="0" algn="l" defTabSz="914400" rtl="0" eaLnBrk="1" fontAlgn="auto" latinLnBrk="0" hangingPunct="1">
              <a:lnSpc>
                <a:spcPct val="100000"/>
              </a:lnSpc>
              <a:spcBef>
                <a:spcPts val="0"/>
              </a:spcBef>
              <a:spcAft>
                <a:spcPts val="0"/>
              </a:spcAft>
              <a:buClrTx/>
              <a:buSzPts val="1100"/>
              <a:buFontTx/>
              <a:buNone/>
              <a:tabLst/>
              <a:defRPr/>
            </a:pPr>
            <a:r>
              <a:rPr lang="en-US" dirty="0"/>
              <a:t>This is the Healthy People 2020 definition of health disparities. This definition doesn’t simply say there is a difference in health outcomes. Which is important, especially when we think about challenges that many of the children and families we are working with face. We know, and the evidence supports, the differences in health outcomes for the people we are serving are closely linked to social, economic, environmental, and/or political disadvantages. These disadvantages and so many others are really the foundation for why so many are experiencing poor health outcomes and not experiencing optimal health. </a:t>
            </a:r>
          </a:p>
        </p:txBody>
      </p:sp>
      <p:sp>
        <p:nvSpPr>
          <p:cNvPr id="120" name="Google Shape;120;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extLst>
      <p:ext uri="{BB962C8B-B14F-4D97-AF65-F5344CB8AC3E}">
        <p14:creationId xmlns:p14="http://schemas.microsoft.com/office/powerpoint/2010/main" val="532251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r>
              <a:rPr lang="en-US" sz="1200" dirty="0">
                <a:solidFill>
                  <a:schemeClr val="dk1"/>
                </a:solidFill>
                <a:highlight>
                  <a:srgbClr val="FFFFFF"/>
                </a:highlight>
              </a:rPr>
              <a:t>There is a reason why there are differences in access to care, services, medicine, and a wide range of things to help us have optimal health. Health disparities adversely affect groups of people who have systematically experienced greater obstacles to health based on their racial or ethnic group; religion; socioeconomic status; gender; age; mental health; cognitive, sensory, or physical disability; sexual orientation or gender identity; geographic location; or other characteristics historically linked to discrimination or exclusion.</a:t>
            </a:r>
            <a:r>
              <a:rPr lang="en-US" sz="1200" dirty="0">
                <a:solidFill>
                  <a:schemeClr val="dk1"/>
                </a:solidFill>
                <a:highlight>
                  <a:srgbClr val="FFFFFF"/>
                </a:highlight>
                <a:latin typeface="+mn-lt"/>
                <a:ea typeface="+mn-ea"/>
                <a:cs typeface="+mn-cs"/>
              </a:rPr>
              <a:t> </a:t>
            </a:r>
            <a:r>
              <a:rPr lang="en-US" sz="1800" dirty="0">
                <a:solidFill>
                  <a:schemeClr val="dk1"/>
                </a:solidFill>
                <a:highlight>
                  <a:srgbClr val="FFFFFF"/>
                </a:highlight>
                <a:latin typeface="Open Sans"/>
                <a:ea typeface="Open Sans"/>
                <a:cs typeface="Open Sans"/>
                <a:sym typeface="Open Sans"/>
              </a:rPr>
              <a:t>Health disparities are inequitable and are directly related to the historical and current unequal distribution of social, political, economic, and environmental resources. </a:t>
            </a:r>
            <a:endParaRPr dirty="0"/>
          </a:p>
        </p:txBody>
      </p:sp>
      <p:sp>
        <p:nvSpPr>
          <p:cNvPr id="120" name="Google Shape;120;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extLst>
      <p:ext uri="{BB962C8B-B14F-4D97-AF65-F5344CB8AC3E}">
        <p14:creationId xmlns:p14="http://schemas.microsoft.com/office/powerpoint/2010/main" val="36165435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Asthma and mental health are both common instances that bring children to our offices or health centers, and both are disproportionately impacting children and adolescents of color.</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If you look at the data from the Centers for Disease Control and Prevention, you will find that Black students have higher rates of asthma. When you look at adolescents that have access to mental health services in the specialty setting, again adolescents of color tend to be disproportionately impacted. When you look at data from the Substance Abuse and Mental Health Services Administration, they indicated that the rate of access is lowest amongst students who identified as Asian American.</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We know and hear often about how these data show up in the real lives of families. </a:t>
            </a:r>
          </a:p>
        </p:txBody>
      </p:sp>
      <p:sp>
        <p:nvSpPr>
          <p:cNvPr id="120" name="Google Shape;120;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extLst>
      <p:ext uri="{BB962C8B-B14F-4D97-AF65-F5344CB8AC3E}">
        <p14:creationId xmlns:p14="http://schemas.microsoft.com/office/powerpoint/2010/main" val="34830656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The data show that COVID-19 only further exacerbated health inequities. This slide shows a few examples of how COVID and the pandemic disproportionately impacted families of color.</a:t>
            </a:r>
          </a:p>
          <a:p>
            <a:pPr marL="457200" lvl="0" indent="-457200" algn="l" rtl="0">
              <a:spcBef>
                <a:spcPts val="640"/>
              </a:spcBef>
              <a:spcAft>
                <a:spcPts val="400"/>
              </a:spcAft>
              <a:buSzPts val="2400"/>
              <a:buFont typeface="Arial" panose="020B0604020202020204" pitchFamily="34" charset="0"/>
              <a:buChar char="•"/>
            </a:pPr>
            <a:r>
              <a:rPr lang="en-US" sz="1200" dirty="0">
                <a:latin typeface="Alegreya Sans"/>
                <a:ea typeface="Alegreya"/>
                <a:cs typeface="Alegreya"/>
                <a:sym typeface="Alegreya"/>
              </a:rPr>
              <a:t>People of color had the highest rates of COVID-19</a:t>
            </a:r>
            <a:endParaRPr lang="en-US" sz="1200" dirty="0">
              <a:latin typeface="Alegreya Sans"/>
              <a:ea typeface="Alegreya"/>
              <a:cs typeface="Alegreya"/>
            </a:endParaRPr>
          </a:p>
          <a:p>
            <a:pPr marL="457200" lvl="0" indent="-457200" algn="l" rtl="0">
              <a:spcBef>
                <a:spcPts val="0"/>
              </a:spcBef>
              <a:spcAft>
                <a:spcPts val="400"/>
              </a:spcAft>
              <a:buSzPts val="2400"/>
              <a:buFont typeface="Arial" panose="020B0604020202020204" pitchFamily="34" charset="0"/>
              <a:buChar char="•"/>
            </a:pPr>
            <a:r>
              <a:rPr lang="en-US" sz="1200" dirty="0">
                <a:latin typeface="Alegreya Sans"/>
                <a:ea typeface="Alegreya"/>
                <a:cs typeface="Alegreya"/>
                <a:sym typeface="Alegreya"/>
              </a:rPr>
              <a:t>Children of color had the highest COVID-19 death rates</a:t>
            </a:r>
            <a:endParaRPr lang="en-US" sz="1200" dirty="0">
              <a:latin typeface="Alegreya Sans"/>
              <a:ea typeface="Alegreya"/>
              <a:cs typeface="Alegreya"/>
            </a:endParaRPr>
          </a:p>
          <a:p>
            <a:pPr marL="457200" lvl="0" indent="-457200" algn="l" rtl="0">
              <a:spcBef>
                <a:spcPts val="0"/>
              </a:spcBef>
              <a:spcAft>
                <a:spcPts val="400"/>
              </a:spcAft>
              <a:buSzPts val="2400"/>
              <a:buFont typeface="Arial" panose="020B0604020202020204" pitchFamily="34" charset="0"/>
              <a:buChar char="•"/>
            </a:pPr>
            <a:r>
              <a:rPr lang="en-US" sz="1200" dirty="0">
                <a:latin typeface="Alegreya Sans"/>
                <a:ea typeface="Alegreya"/>
                <a:cs typeface="Alegreya"/>
                <a:sym typeface="Alegreya"/>
              </a:rPr>
              <a:t>Higher rates of negative effects on mental health were among mothers, Black and Hispanic parents</a:t>
            </a:r>
            <a:endParaRPr lang="en-US" sz="1200" dirty="0">
              <a:latin typeface="Alegreya Sans"/>
              <a:ea typeface="Alegreya"/>
              <a:cs typeface="Alegreya"/>
            </a:endParaRPr>
          </a:p>
          <a:p>
            <a:pPr marL="457200" lvl="0" indent="-457200" algn="l" rtl="0">
              <a:spcBef>
                <a:spcPts val="0"/>
              </a:spcBef>
              <a:spcAft>
                <a:spcPts val="400"/>
              </a:spcAft>
              <a:buSzPts val="2400"/>
              <a:buFont typeface="Arial" panose="020B0604020202020204" pitchFamily="34" charset="0"/>
              <a:buChar char="•"/>
            </a:pPr>
            <a:r>
              <a:rPr lang="en-US" sz="1200" dirty="0">
                <a:latin typeface="Alegreya Sans"/>
                <a:ea typeface="Alegreya"/>
                <a:cs typeface="Alegreya"/>
                <a:sym typeface="Alegreya"/>
              </a:rPr>
              <a:t>Hispanic parents and families with lower incomes were most likely to report that their child fell behind academically</a:t>
            </a:r>
          </a:p>
          <a:p>
            <a:pPr marL="0" lvl="0" indent="0" algn="l" rtl="0">
              <a:spcBef>
                <a:spcPts val="0"/>
              </a:spcBef>
              <a:spcAft>
                <a:spcPts val="0"/>
              </a:spcAft>
              <a:buNone/>
            </a:pPr>
            <a:endParaRPr lang="en-US" dirty="0"/>
          </a:p>
        </p:txBody>
      </p:sp>
      <p:sp>
        <p:nvSpPr>
          <p:cNvPr id="120" name="Google Shape;120;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extLst>
      <p:ext uri="{BB962C8B-B14F-4D97-AF65-F5344CB8AC3E}">
        <p14:creationId xmlns:p14="http://schemas.microsoft.com/office/powerpoint/2010/main" val="25936374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r>
              <a:rPr lang="en-US" dirty="0"/>
              <a:t>This CDC quote reiterates that health disparities are inequitable. This definition stands out due to the key things it calls out. </a:t>
            </a:r>
            <a:r>
              <a:rPr lang="en-US" sz="1200" dirty="0">
                <a:solidFill>
                  <a:schemeClr val="dk1"/>
                </a:solidFill>
                <a:highlight>
                  <a:srgbClr val="FFFFFF"/>
                </a:highlight>
                <a:latin typeface="Open Sans"/>
                <a:ea typeface="Open Sans"/>
                <a:cs typeface="Open Sans"/>
                <a:sym typeface="Open Sans"/>
              </a:rPr>
              <a:t>Health disparities are inequitable and are directly related to the historical and current unequal distribution of social, political, economic, and environmental resources. We can improve health risks and reduce disparities and inequities by addressing </a:t>
            </a:r>
            <a:r>
              <a:rPr lang="en-US" sz="1200" u="sng" dirty="0">
                <a:solidFill>
                  <a:srgbClr val="075290"/>
                </a:solidFill>
                <a:highlight>
                  <a:srgbClr val="FFFFFF"/>
                </a:highlight>
                <a:latin typeface="Open Sans"/>
                <a:ea typeface="Open Sans"/>
                <a:cs typeface="Open Sans"/>
                <a:sym typeface="Open Sans"/>
                <a:hlinkClick r:id="rId3">
                  <a:extLst>
                    <a:ext uri="{A12FA001-AC4F-418D-AE19-62706E023703}">
                      <ahyp:hlinkClr xmlns:ahyp="http://schemas.microsoft.com/office/drawing/2018/hyperlinkcolor" val="tx"/>
                    </a:ext>
                  </a:extLst>
                </a:hlinkClick>
              </a:rPr>
              <a:t>social determinants of health</a:t>
            </a:r>
            <a:r>
              <a:rPr lang="en-US" sz="1200" dirty="0">
                <a:solidFill>
                  <a:schemeClr val="dk1"/>
                </a:solidFill>
                <a:highlight>
                  <a:srgbClr val="FFFFFF"/>
                </a:highlight>
                <a:latin typeface="Open Sans"/>
                <a:ea typeface="Open Sans"/>
                <a:cs typeface="Open Sans"/>
                <a:sym typeface="Open Sans"/>
              </a:rPr>
              <a:t>.</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a:t>We will talk more in the next slide about what social determinants of health are.</a:t>
            </a:r>
          </a:p>
        </p:txBody>
      </p:sp>
      <p:sp>
        <p:nvSpPr>
          <p:cNvPr id="120" name="Google Shape;120;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extLst>
      <p:ext uri="{BB962C8B-B14F-4D97-AF65-F5344CB8AC3E}">
        <p14:creationId xmlns:p14="http://schemas.microsoft.com/office/powerpoint/2010/main" val="4923225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ts val="1100"/>
              <a:buFontTx/>
              <a:buNone/>
              <a:tabLst/>
              <a:defRPr/>
            </a:pPr>
            <a:r>
              <a:rPr lang="en-US" sz="1200" dirty="0">
                <a:highlight>
                  <a:srgbClr val="FFFFFF"/>
                </a:highlight>
                <a:latin typeface="+mj-lt"/>
                <a:ea typeface="Alegreya"/>
                <a:cs typeface="Alegreya"/>
                <a:sym typeface="Alegreya"/>
              </a:rPr>
              <a:t>Social </a:t>
            </a:r>
            <a:r>
              <a:rPr lang="en-US" sz="1200" dirty="0">
                <a:latin typeface="Alegreya Sans" panose="00000500000000000000" pitchFamily="2" charset="0"/>
                <a:ea typeface="Alegreya"/>
                <a:cs typeface="Alegreya"/>
                <a:sym typeface="Alegreya"/>
              </a:rPr>
              <a:t>determinants of health (SDOH) are the conditions in the environments where people are born, live, learn, work, play, worship, and age that affect a wide range of health, functioning, and quality-of-life outcomes and risks.</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a:t>In the Healthy People 2030 Definition of Social Determinants of Health, the following categories of SDOH are called out:</a:t>
            </a:r>
          </a:p>
          <a:p>
            <a:pPr marL="0" lvl="0" indent="0" algn="l" rtl="0">
              <a:lnSpc>
                <a:spcPct val="100000"/>
              </a:lnSpc>
              <a:spcBef>
                <a:spcPts val="0"/>
              </a:spcBef>
              <a:spcAft>
                <a:spcPts val="0"/>
              </a:spcAft>
              <a:buSzPts val="1100"/>
              <a:buNone/>
            </a:pPr>
            <a:r>
              <a:rPr lang="en-US" dirty="0"/>
              <a:t>-Economic stability</a:t>
            </a:r>
          </a:p>
          <a:p>
            <a:pPr marL="0" lvl="0" indent="0" algn="l" rtl="0">
              <a:lnSpc>
                <a:spcPct val="100000"/>
              </a:lnSpc>
              <a:spcBef>
                <a:spcPts val="0"/>
              </a:spcBef>
              <a:spcAft>
                <a:spcPts val="0"/>
              </a:spcAft>
              <a:buSzPts val="1100"/>
              <a:buNone/>
            </a:pPr>
            <a:r>
              <a:rPr lang="en-US" dirty="0"/>
              <a:t>-Education access and quality</a:t>
            </a:r>
          </a:p>
          <a:p>
            <a:pPr marL="0" lvl="0" indent="0" algn="l" rtl="0">
              <a:lnSpc>
                <a:spcPct val="100000"/>
              </a:lnSpc>
              <a:spcBef>
                <a:spcPts val="0"/>
              </a:spcBef>
              <a:spcAft>
                <a:spcPts val="0"/>
              </a:spcAft>
              <a:buSzPts val="1100"/>
              <a:buNone/>
            </a:pPr>
            <a:r>
              <a:rPr lang="en-US" dirty="0"/>
              <a:t>-Health care access and quality</a:t>
            </a:r>
          </a:p>
          <a:p>
            <a:pPr marL="0" lvl="0" indent="0" algn="l" rtl="0">
              <a:lnSpc>
                <a:spcPct val="100000"/>
              </a:lnSpc>
              <a:spcBef>
                <a:spcPts val="0"/>
              </a:spcBef>
              <a:spcAft>
                <a:spcPts val="0"/>
              </a:spcAft>
              <a:buSzPts val="1100"/>
              <a:buNone/>
            </a:pPr>
            <a:r>
              <a:rPr lang="en-US" dirty="0"/>
              <a:t>-Neighborhood and built environment</a:t>
            </a:r>
          </a:p>
          <a:p>
            <a:pPr marL="0" lvl="0" indent="0" algn="l" rtl="0">
              <a:lnSpc>
                <a:spcPct val="100000"/>
              </a:lnSpc>
              <a:spcBef>
                <a:spcPts val="0"/>
              </a:spcBef>
              <a:spcAft>
                <a:spcPts val="0"/>
              </a:spcAft>
              <a:buSzPts val="1100"/>
              <a:buNone/>
            </a:pPr>
            <a:r>
              <a:rPr lang="en-US" dirty="0"/>
              <a:t>-Social and community context </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endParaRPr lang="en-US" dirty="0"/>
          </a:p>
        </p:txBody>
      </p:sp>
      <p:sp>
        <p:nvSpPr>
          <p:cNvPr id="120" name="Google Shape;120;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extLst>
      <p:ext uri="{BB962C8B-B14F-4D97-AF65-F5344CB8AC3E}">
        <p14:creationId xmlns:p14="http://schemas.microsoft.com/office/powerpoint/2010/main" val="25736628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300"/>
              </a:spcBef>
              <a:spcAft>
                <a:spcPts val="0"/>
              </a:spcAft>
              <a:buClr>
                <a:schemeClr val="dk1"/>
              </a:buClr>
              <a:buSzPts val="1100"/>
              <a:buFont typeface="Arial"/>
              <a:buNone/>
            </a:pPr>
            <a:r>
              <a:rPr lang="en-US" dirty="0">
                <a:solidFill>
                  <a:srgbClr val="0D1941"/>
                </a:solidFill>
              </a:rPr>
              <a:t>For many of our families what we work with everyday, we may observe the ways that social determinants of health show up in their every day lives. This list outlines a few of those items. </a:t>
            </a:r>
          </a:p>
          <a:p>
            <a:pPr marL="457200" lvl="0" indent="-228600" algn="l" rtl="0">
              <a:lnSpc>
                <a:spcPct val="150000"/>
              </a:lnSpc>
              <a:spcBef>
                <a:spcPts val="900"/>
              </a:spcBef>
              <a:spcAft>
                <a:spcPts val="0"/>
              </a:spcAft>
              <a:buClr>
                <a:srgbClr val="0D1941"/>
              </a:buClr>
              <a:buSzPts val="1100"/>
              <a:buNone/>
            </a:pPr>
            <a:r>
              <a:rPr lang="en-US" dirty="0">
                <a:solidFill>
                  <a:srgbClr val="0D1941"/>
                </a:solidFill>
              </a:rPr>
              <a:t>Safe housing, transportation, and neighborhoods</a:t>
            </a:r>
          </a:p>
          <a:p>
            <a:pPr marL="457200" lvl="0" indent="-228600" algn="l" rtl="0">
              <a:lnSpc>
                <a:spcPct val="150000"/>
              </a:lnSpc>
              <a:spcBef>
                <a:spcPts val="0"/>
              </a:spcBef>
              <a:spcAft>
                <a:spcPts val="0"/>
              </a:spcAft>
              <a:buClr>
                <a:srgbClr val="0D1941"/>
              </a:buClr>
              <a:buSzPts val="1100"/>
              <a:buNone/>
            </a:pPr>
            <a:r>
              <a:rPr lang="en-US" dirty="0">
                <a:solidFill>
                  <a:srgbClr val="0D1941"/>
                </a:solidFill>
              </a:rPr>
              <a:t>Racism, discrimination, and violence</a:t>
            </a:r>
          </a:p>
          <a:p>
            <a:pPr marL="457200" lvl="0" indent="-228600" algn="l" rtl="0">
              <a:lnSpc>
                <a:spcPct val="150000"/>
              </a:lnSpc>
              <a:spcBef>
                <a:spcPts val="0"/>
              </a:spcBef>
              <a:spcAft>
                <a:spcPts val="0"/>
              </a:spcAft>
              <a:buClr>
                <a:srgbClr val="0D1941"/>
              </a:buClr>
              <a:buSzPts val="1100"/>
              <a:buNone/>
            </a:pPr>
            <a:r>
              <a:rPr lang="en-US" dirty="0">
                <a:solidFill>
                  <a:srgbClr val="0D1941"/>
                </a:solidFill>
              </a:rPr>
              <a:t>Access to nutritious foods and physical activity opportunities</a:t>
            </a:r>
          </a:p>
          <a:p>
            <a:pPr marL="457200" lvl="0" indent="-228600" algn="l" rtl="0">
              <a:lnSpc>
                <a:spcPct val="150000"/>
              </a:lnSpc>
              <a:spcBef>
                <a:spcPts val="0"/>
              </a:spcBef>
              <a:spcAft>
                <a:spcPts val="0"/>
              </a:spcAft>
              <a:buClr>
                <a:srgbClr val="0D1941"/>
              </a:buClr>
              <a:buSzPts val="1100"/>
              <a:buNone/>
            </a:pPr>
            <a:r>
              <a:rPr lang="en-US" dirty="0">
                <a:solidFill>
                  <a:srgbClr val="0D1941"/>
                </a:solidFill>
              </a:rPr>
              <a:t>Air and water quality</a:t>
            </a:r>
          </a:p>
          <a:p>
            <a:pPr marL="457200" lvl="0" indent="-228600" algn="l" rtl="0">
              <a:lnSpc>
                <a:spcPct val="150000"/>
              </a:lnSpc>
              <a:spcBef>
                <a:spcPts val="0"/>
              </a:spcBef>
              <a:spcAft>
                <a:spcPts val="0"/>
              </a:spcAft>
              <a:buClr>
                <a:srgbClr val="0D1941"/>
              </a:buClr>
              <a:buSzPts val="1100"/>
              <a:buNone/>
            </a:pPr>
            <a:r>
              <a:rPr lang="en-US" dirty="0">
                <a:solidFill>
                  <a:srgbClr val="0D1941"/>
                </a:solidFill>
              </a:rPr>
              <a:t>Language and literacy skills</a:t>
            </a:r>
          </a:p>
          <a:p>
            <a:pPr marL="457200" marR="0" lvl="0" indent="-228600" algn="l" defTabSz="914400" rtl="0" eaLnBrk="1" fontAlgn="auto" latinLnBrk="0" hangingPunct="1">
              <a:lnSpc>
                <a:spcPct val="150000"/>
              </a:lnSpc>
              <a:spcBef>
                <a:spcPts val="0"/>
              </a:spcBef>
              <a:spcAft>
                <a:spcPts val="0"/>
              </a:spcAft>
              <a:buClr>
                <a:srgbClr val="0D1941"/>
              </a:buClr>
              <a:buSzPts val="1100"/>
              <a:buFontTx/>
              <a:buNone/>
              <a:tabLst/>
              <a:defRPr/>
            </a:pPr>
            <a:r>
              <a:rPr lang="en-US" dirty="0">
                <a:solidFill>
                  <a:srgbClr val="0D1941"/>
                </a:solidFill>
              </a:rPr>
              <a:t>Education, job opportunities, and income</a:t>
            </a:r>
          </a:p>
          <a:p>
            <a:pPr marL="457200" lvl="0" indent="-228600" algn="l" rtl="0">
              <a:lnSpc>
                <a:spcPct val="150000"/>
              </a:lnSpc>
              <a:spcBef>
                <a:spcPts val="0"/>
              </a:spcBef>
              <a:spcAft>
                <a:spcPts val="0"/>
              </a:spcAft>
              <a:buClr>
                <a:srgbClr val="0D1941"/>
              </a:buClr>
              <a:buSzPts val="1100"/>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If we look at educational status as a social determinant of health that we all know well, we can see how these factors intersect with health. We know that individuals with higher education have better health outcomes. It’s a predictor of health. We also know that health affects educational outcomes.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The encouraging news is that policies and practices implemented in schools have the potential to impact social determinants of health and address health and health disparities. </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endParaRPr lang="en-US" dirty="0"/>
          </a:p>
        </p:txBody>
      </p:sp>
      <p:sp>
        <p:nvSpPr>
          <p:cNvPr id="120" name="Google Shape;120;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extLst>
      <p:ext uri="{BB962C8B-B14F-4D97-AF65-F5344CB8AC3E}">
        <p14:creationId xmlns:p14="http://schemas.microsoft.com/office/powerpoint/2010/main" val="33578816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2"/>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681B275-9AA3-B443-8315-0734BBE496C4}"/>
              </a:ext>
            </a:extLst>
          </p:cNvPr>
          <p:cNvPicPr>
            <a:picLocks noChangeAspect="1"/>
          </p:cNvPicPr>
          <p:nvPr userDrawn="1"/>
        </p:nvPicPr>
        <p:blipFill>
          <a:blip r:embed="rId2"/>
          <a:srcRect/>
          <a:stretch/>
        </p:blipFill>
        <p:spPr>
          <a:xfrm flipH="1">
            <a:off x="0" y="0"/>
            <a:ext cx="12192000" cy="6858000"/>
          </a:xfrm>
          <a:prstGeom prst="rect">
            <a:avLst/>
          </a:prstGeom>
        </p:spPr>
      </p:pic>
      <p:sp>
        <p:nvSpPr>
          <p:cNvPr id="11" name="Rectangle 10">
            <a:extLst>
              <a:ext uri="{FF2B5EF4-FFF2-40B4-BE49-F238E27FC236}">
                <a16:creationId xmlns:a16="http://schemas.microsoft.com/office/drawing/2014/main" id="{AC1D08E0-D09B-264E-AB7C-F26FFB3C8E3F}"/>
              </a:ext>
            </a:extLst>
          </p:cNvPr>
          <p:cNvSpPr/>
          <p:nvPr userDrawn="1"/>
        </p:nvSpPr>
        <p:spPr>
          <a:xfrm>
            <a:off x="0" y="0"/>
            <a:ext cx="12192000" cy="6858000"/>
          </a:xfrm>
          <a:prstGeom prst="rect">
            <a:avLst/>
          </a:prstGeom>
          <a:solidFill>
            <a:schemeClr val="tx2">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 name="Title 1">
            <a:extLst>
              <a:ext uri="{FF2B5EF4-FFF2-40B4-BE49-F238E27FC236}">
                <a16:creationId xmlns:a16="http://schemas.microsoft.com/office/drawing/2014/main" id="{35CD9C95-F664-324A-B1C9-93C35C2C1C6E}"/>
              </a:ext>
            </a:extLst>
          </p:cNvPr>
          <p:cNvSpPr>
            <a:spLocks noGrp="1"/>
          </p:cNvSpPr>
          <p:nvPr>
            <p:ph type="ctrTitle"/>
          </p:nvPr>
        </p:nvSpPr>
        <p:spPr>
          <a:xfrm>
            <a:off x="551725" y="2344738"/>
            <a:ext cx="10116275" cy="1508124"/>
          </a:xfrm>
        </p:spPr>
        <p:txBody>
          <a:bodyPr anchor="b"/>
          <a:lstStyle>
            <a:lvl1pPr algn="l">
              <a:defRPr sz="60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3523913-17F7-DA45-876F-9564C13B1075}"/>
              </a:ext>
            </a:extLst>
          </p:cNvPr>
          <p:cNvSpPr>
            <a:spLocks noGrp="1"/>
          </p:cNvSpPr>
          <p:nvPr>
            <p:ph type="subTitle" idx="1"/>
          </p:nvPr>
        </p:nvSpPr>
        <p:spPr>
          <a:xfrm>
            <a:off x="551725" y="4037538"/>
            <a:ext cx="10116275"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8" name="Picture 7" descr="TEAMS logo: Enhancing School Health Services, from the American Academy of Pediatrics">
            <a:extLst>
              <a:ext uri="{FF2B5EF4-FFF2-40B4-BE49-F238E27FC236}">
                <a16:creationId xmlns:a16="http://schemas.microsoft.com/office/drawing/2014/main" id="{1B2B0C35-1798-C04A-961E-1F49E7AD9577}"/>
              </a:ext>
            </a:extLst>
          </p:cNvPr>
          <p:cNvPicPr>
            <a:picLocks noChangeAspect="1"/>
          </p:cNvPicPr>
          <p:nvPr userDrawn="1"/>
        </p:nvPicPr>
        <p:blipFill>
          <a:blip r:embed="rId3"/>
          <a:stretch>
            <a:fillRect/>
          </a:stretch>
        </p:blipFill>
        <p:spPr>
          <a:xfrm>
            <a:off x="551725" y="324130"/>
            <a:ext cx="3123594" cy="1119288"/>
          </a:xfrm>
          <a:prstGeom prst="rect">
            <a:avLst/>
          </a:prstGeom>
        </p:spPr>
      </p:pic>
      <p:cxnSp>
        <p:nvCxnSpPr>
          <p:cNvPr id="14" name="Straight Connector 13">
            <a:extLst>
              <a:ext uri="{FF2B5EF4-FFF2-40B4-BE49-F238E27FC236}">
                <a16:creationId xmlns:a16="http://schemas.microsoft.com/office/drawing/2014/main" id="{D68F6B90-A3FC-F24A-8986-72F29B411FD1}"/>
              </a:ext>
            </a:extLst>
          </p:cNvPr>
          <p:cNvCxnSpPr/>
          <p:nvPr userDrawn="1"/>
        </p:nvCxnSpPr>
        <p:spPr>
          <a:xfrm>
            <a:off x="424405" y="1562582"/>
            <a:ext cx="11343190" cy="0"/>
          </a:xfrm>
          <a:prstGeom prst="line">
            <a:avLst/>
          </a:prstGeom>
          <a:ln w="31750" cap="rnd">
            <a:gradFill>
              <a:gsLst>
                <a:gs pos="0">
                  <a:schemeClr val="accent3"/>
                </a:gs>
                <a:gs pos="40000">
                  <a:schemeClr val="accent2"/>
                </a:gs>
                <a:gs pos="71000">
                  <a:schemeClr val="accent1"/>
                </a:gs>
                <a:gs pos="100000">
                  <a:schemeClr val="accent4"/>
                </a:gs>
              </a:gsLst>
              <a:lin ang="0" scaled="0"/>
            </a:gradFill>
            <a:round/>
          </a:ln>
        </p:spPr>
        <p:style>
          <a:lnRef idx="1">
            <a:schemeClr val="accent1"/>
          </a:lnRef>
          <a:fillRef idx="0">
            <a:schemeClr val="accent1"/>
          </a:fillRef>
          <a:effectRef idx="0">
            <a:schemeClr val="accent1"/>
          </a:effectRef>
          <a:fontRef idx="minor">
            <a:schemeClr val="tx1"/>
          </a:fontRef>
        </p:style>
      </p:cxnSp>
      <p:pic>
        <p:nvPicPr>
          <p:cNvPr id="16" name="Picture 15" descr="American Academy of Pediatrics logo">
            <a:extLst>
              <a:ext uri="{FF2B5EF4-FFF2-40B4-BE49-F238E27FC236}">
                <a16:creationId xmlns:a16="http://schemas.microsoft.com/office/drawing/2014/main" id="{185C7972-2F4A-2B41-8C5A-2055D5A295D2}"/>
              </a:ext>
            </a:extLst>
          </p:cNvPr>
          <p:cNvPicPr>
            <a:picLocks noChangeAspect="1"/>
          </p:cNvPicPr>
          <p:nvPr userDrawn="1"/>
        </p:nvPicPr>
        <p:blipFill>
          <a:blip r:embed="rId4"/>
          <a:stretch>
            <a:fillRect/>
          </a:stretch>
        </p:blipFill>
        <p:spPr>
          <a:xfrm>
            <a:off x="8031419" y="294255"/>
            <a:ext cx="3493988" cy="1137889"/>
          </a:xfrm>
          <a:prstGeom prst="rect">
            <a:avLst/>
          </a:prstGeom>
        </p:spPr>
      </p:pic>
    </p:spTree>
    <p:extLst>
      <p:ext uri="{BB962C8B-B14F-4D97-AF65-F5344CB8AC3E}">
        <p14:creationId xmlns:p14="http://schemas.microsoft.com/office/powerpoint/2010/main" val="181576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85541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with logo footer">
    <p:spTree>
      <p:nvGrpSpPr>
        <p:cNvPr id="1" name=""/>
        <p:cNvGrpSpPr/>
        <p:nvPr/>
      </p:nvGrpSpPr>
      <p:grpSpPr>
        <a:xfrm>
          <a:off x="0" y="0"/>
          <a:ext cx="0" cy="0"/>
          <a:chOff x="0" y="0"/>
          <a:chExt cx="0" cy="0"/>
        </a:xfrm>
      </p:grpSpPr>
      <p:pic>
        <p:nvPicPr>
          <p:cNvPr id="5" name="Picture 4" descr="TEAMS logo: Enhancing School Health Services, from the American Academy of Pediatrics">
            <a:extLst>
              <a:ext uri="{FF2B5EF4-FFF2-40B4-BE49-F238E27FC236}">
                <a16:creationId xmlns:a16="http://schemas.microsoft.com/office/drawing/2014/main" id="{64C56E92-D8CD-A046-931D-7E12402FAC65}"/>
              </a:ext>
            </a:extLst>
          </p:cNvPr>
          <p:cNvPicPr>
            <a:picLocks noChangeAspect="1"/>
          </p:cNvPicPr>
          <p:nvPr userDrawn="1"/>
        </p:nvPicPr>
        <p:blipFill>
          <a:blip r:embed="rId2"/>
          <a:stretch>
            <a:fillRect/>
          </a:stretch>
        </p:blipFill>
        <p:spPr>
          <a:xfrm>
            <a:off x="10350582" y="6372284"/>
            <a:ext cx="1698315" cy="375733"/>
          </a:xfrm>
          <a:prstGeom prst="rect">
            <a:avLst/>
          </a:prstGeom>
        </p:spPr>
      </p:pic>
      <p:sp>
        <p:nvSpPr>
          <p:cNvPr id="6" name="Rectangle 5">
            <a:extLst>
              <a:ext uri="{FF2B5EF4-FFF2-40B4-BE49-F238E27FC236}">
                <a16:creationId xmlns:a16="http://schemas.microsoft.com/office/drawing/2014/main" id="{2DF5DD11-8B9E-AF4E-8D3C-22E725257ECE}"/>
              </a:ext>
            </a:extLst>
          </p:cNvPr>
          <p:cNvSpPr/>
          <p:nvPr userDrawn="1"/>
        </p:nvSpPr>
        <p:spPr>
          <a:xfrm>
            <a:off x="0" y="6448425"/>
            <a:ext cx="9954588" cy="2327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200" dirty="0"/>
          </a:p>
        </p:txBody>
      </p:sp>
      <p:sp>
        <p:nvSpPr>
          <p:cNvPr id="7" name="Parallelogram 6">
            <a:extLst>
              <a:ext uri="{FF2B5EF4-FFF2-40B4-BE49-F238E27FC236}">
                <a16:creationId xmlns:a16="http://schemas.microsoft.com/office/drawing/2014/main" id="{AADAC5E5-4048-C74E-BFDF-FC9D36FEDD16}"/>
              </a:ext>
            </a:extLst>
          </p:cNvPr>
          <p:cNvSpPr/>
          <p:nvPr userDrawn="1"/>
        </p:nvSpPr>
        <p:spPr>
          <a:xfrm>
            <a:off x="9932400" y="6448425"/>
            <a:ext cx="91440" cy="232716"/>
          </a:xfrm>
          <a:prstGeom prst="parallelogram">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arallelogram 7">
            <a:extLst>
              <a:ext uri="{FF2B5EF4-FFF2-40B4-BE49-F238E27FC236}">
                <a16:creationId xmlns:a16="http://schemas.microsoft.com/office/drawing/2014/main" id="{4397ECB0-25BC-AD4E-8A49-A02F74918DB1}"/>
              </a:ext>
            </a:extLst>
          </p:cNvPr>
          <p:cNvSpPr/>
          <p:nvPr userDrawn="1"/>
        </p:nvSpPr>
        <p:spPr>
          <a:xfrm>
            <a:off x="10001242" y="6448425"/>
            <a:ext cx="91440" cy="232716"/>
          </a:xfrm>
          <a:prstGeom prst="parallelogram">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a:extLst>
              <a:ext uri="{FF2B5EF4-FFF2-40B4-BE49-F238E27FC236}">
                <a16:creationId xmlns:a16="http://schemas.microsoft.com/office/drawing/2014/main" id="{D8A4B346-4891-B040-89B6-BE00D64FA680}"/>
              </a:ext>
            </a:extLst>
          </p:cNvPr>
          <p:cNvSpPr/>
          <p:nvPr userDrawn="1"/>
        </p:nvSpPr>
        <p:spPr>
          <a:xfrm>
            <a:off x="10070494" y="6448425"/>
            <a:ext cx="91440" cy="232716"/>
          </a:xfrm>
          <a:prstGeom prst="parallelogram">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arallelogram 9">
            <a:extLst>
              <a:ext uri="{FF2B5EF4-FFF2-40B4-BE49-F238E27FC236}">
                <a16:creationId xmlns:a16="http://schemas.microsoft.com/office/drawing/2014/main" id="{F923122A-DD23-AA4D-BD0C-EA3E749853A0}"/>
              </a:ext>
            </a:extLst>
          </p:cNvPr>
          <p:cNvSpPr/>
          <p:nvPr userDrawn="1"/>
        </p:nvSpPr>
        <p:spPr>
          <a:xfrm>
            <a:off x="10139336" y="6448425"/>
            <a:ext cx="91440" cy="232716"/>
          </a:xfrm>
          <a:prstGeom prst="parallelogram">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30622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C6EF6-A499-EF4E-A5AA-F4C2EBB2AA0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BC998DA-B1BF-0548-8F17-410B845BB24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6C4CFB9-A092-4548-AAA0-BA343C28F6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descr="TEAMS logo: Enhancing School Health Services, from the American Academy of Pediatrics">
            <a:extLst>
              <a:ext uri="{FF2B5EF4-FFF2-40B4-BE49-F238E27FC236}">
                <a16:creationId xmlns:a16="http://schemas.microsoft.com/office/drawing/2014/main" id="{236F241F-6C89-114A-8D16-69C9D8FD404D}"/>
              </a:ext>
            </a:extLst>
          </p:cNvPr>
          <p:cNvPicPr>
            <a:picLocks noChangeAspect="1"/>
          </p:cNvPicPr>
          <p:nvPr userDrawn="1"/>
        </p:nvPicPr>
        <p:blipFill>
          <a:blip r:embed="rId2"/>
          <a:stretch>
            <a:fillRect/>
          </a:stretch>
        </p:blipFill>
        <p:spPr>
          <a:xfrm>
            <a:off x="10350582" y="6372284"/>
            <a:ext cx="1698315" cy="375733"/>
          </a:xfrm>
          <a:prstGeom prst="rect">
            <a:avLst/>
          </a:prstGeom>
        </p:spPr>
      </p:pic>
      <p:sp>
        <p:nvSpPr>
          <p:cNvPr id="9" name="Rectangle 8">
            <a:extLst>
              <a:ext uri="{FF2B5EF4-FFF2-40B4-BE49-F238E27FC236}">
                <a16:creationId xmlns:a16="http://schemas.microsoft.com/office/drawing/2014/main" id="{1E409C5D-9B2A-234D-A906-24C513B13C86}"/>
              </a:ext>
            </a:extLst>
          </p:cNvPr>
          <p:cNvSpPr/>
          <p:nvPr userDrawn="1"/>
        </p:nvSpPr>
        <p:spPr>
          <a:xfrm>
            <a:off x="0" y="6448425"/>
            <a:ext cx="9954588" cy="2327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200" dirty="0"/>
          </a:p>
        </p:txBody>
      </p:sp>
      <p:sp>
        <p:nvSpPr>
          <p:cNvPr id="10" name="Parallelogram 9">
            <a:extLst>
              <a:ext uri="{FF2B5EF4-FFF2-40B4-BE49-F238E27FC236}">
                <a16:creationId xmlns:a16="http://schemas.microsoft.com/office/drawing/2014/main" id="{CD28AF84-E294-1C4E-B6C6-92676D2D52B3}"/>
              </a:ext>
            </a:extLst>
          </p:cNvPr>
          <p:cNvSpPr/>
          <p:nvPr userDrawn="1"/>
        </p:nvSpPr>
        <p:spPr>
          <a:xfrm>
            <a:off x="9932400" y="6448425"/>
            <a:ext cx="91440" cy="232716"/>
          </a:xfrm>
          <a:prstGeom prst="parallelogram">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arallelogram 10">
            <a:extLst>
              <a:ext uri="{FF2B5EF4-FFF2-40B4-BE49-F238E27FC236}">
                <a16:creationId xmlns:a16="http://schemas.microsoft.com/office/drawing/2014/main" id="{96F7637A-A089-C846-8AF6-C8162F0ADEF6}"/>
              </a:ext>
            </a:extLst>
          </p:cNvPr>
          <p:cNvSpPr/>
          <p:nvPr userDrawn="1"/>
        </p:nvSpPr>
        <p:spPr>
          <a:xfrm>
            <a:off x="10001242" y="6448425"/>
            <a:ext cx="91440" cy="232716"/>
          </a:xfrm>
          <a:prstGeom prst="parallelogram">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arallelogram 11">
            <a:extLst>
              <a:ext uri="{FF2B5EF4-FFF2-40B4-BE49-F238E27FC236}">
                <a16:creationId xmlns:a16="http://schemas.microsoft.com/office/drawing/2014/main" id="{2DC01FDC-804B-1442-AAD3-DA3F1F8B47E8}"/>
              </a:ext>
            </a:extLst>
          </p:cNvPr>
          <p:cNvSpPr/>
          <p:nvPr userDrawn="1"/>
        </p:nvSpPr>
        <p:spPr>
          <a:xfrm>
            <a:off x="10070494" y="6448425"/>
            <a:ext cx="91440" cy="232716"/>
          </a:xfrm>
          <a:prstGeom prst="parallelogram">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arallelogram 12">
            <a:extLst>
              <a:ext uri="{FF2B5EF4-FFF2-40B4-BE49-F238E27FC236}">
                <a16:creationId xmlns:a16="http://schemas.microsoft.com/office/drawing/2014/main" id="{61C44BB9-260F-5A40-B790-709255DD41D6}"/>
              </a:ext>
            </a:extLst>
          </p:cNvPr>
          <p:cNvSpPr/>
          <p:nvPr userDrawn="1"/>
        </p:nvSpPr>
        <p:spPr>
          <a:xfrm>
            <a:off x="10139336" y="6448425"/>
            <a:ext cx="91440" cy="232716"/>
          </a:xfrm>
          <a:prstGeom prst="parallelogram">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806742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EE1C1-A250-F449-B73B-33970928F0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B56CE64C-9C62-6740-A2B8-C12465CA5CAB}"/>
              </a:ext>
            </a:extLst>
          </p:cNvPr>
          <p:cNvSpPr>
            <a:spLocks noGrp="1"/>
          </p:cNvSpPr>
          <p:nvPr>
            <p:ph type="pic" idx="1"/>
          </p:nvPr>
        </p:nvSpPr>
        <p:spPr>
          <a:xfrm>
            <a:off x="5181600" y="457201"/>
            <a:ext cx="6867297" cy="54117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70F17DB1-7748-734E-AB99-9CC94765B424}"/>
              </a:ext>
            </a:extLst>
          </p:cNvPr>
          <p:cNvSpPr>
            <a:spLocks noGrp="1"/>
          </p:cNvSpPr>
          <p:nvPr>
            <p:ph type="body" sz="half" idx="2"/>
          </p:nvPr>
        </p:nvSpPr>
        <p:spPr>
          <a:xfrm>
            <a:off x="839788" y="2057400"/>
            <a:ext cx="3932237" cy="3811588"/>
          </a:xfrm>
        </p:spPr>
        <p:txBody>
          <a:bodyPr/>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descr="TEAMS logo: Enhancing School Health Services, from the American Academy of Pediatrics">
            <a:extLst>
              <a:ext uri="{FF2B5EF4-FFF2-40B4-BE49-F238E27FC236}">
                <a16:creationId xmlns:a16="http://schemas.microsoft.com/office/drawing/2014/main" id="{01F18594-C7BC-DF4A-88D5-9A8D4D2828BB}"/>
              </a:ext>
            </a:extLst>
          </p:cNvPr>
          <p:cNvPicPr>
            <a:picLocks noChangeAspect="1"/>
          </p:cNvPicPr>
          <p:nvPr userDrawn="1"/>
        </p:nvPicPr>
        <p:blipFill>
          <a:blip r:embed="rId2"/>
          <a:stretch>
            <a:fillRect/>
          </a:stretch>
        </p:blipFill>
        <p:spPr>
          <a:xfrm>
            <a:off x="10350582" y="6372284"/>
            <a:ext cx="1698315" cy="375733"/>
          </a:xfrm>
          <a:prstGeom prst="rect">
            <a:avLst/>
          </a:prstGeom>
        </p:spPr>
      </p:pic>
      <p:sp>
        <p:nvSpPr>
          <p:cNvPr id="9" name="Rectangle 8">
            <a:extLst>
              <a:ext uri="{FF2B5EF4-FFF2-40B4-BE49-F238E27FC236}">
                <a16:creationId xmlns:a16="http://schemas.microsoft.com/office/drawing/2014/main" id="{6BAB7558-5029-014E-B023-5E06940AC745}"/>
              </a:ext>
            </a:extLst>
          </p:cNvPr>
          <p:cNvSpPr/>
          <p:nvPr userDrawn="1"/>
        </p:nvSpPr>
        <p:spPr>
          <a:xfrm>
            <a:off x="0" y="6448425"/>
            <a:ext cx="9954588" cy="2327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200" dirty="0"/>
          </a:p>
        </p:txBody>
      </p:sp>
      <p:sp>
        <p:nvSpPr>
          <p:cNvPr id="10" name="Parallelogram 9">
            <a:extLst>
              <a:ext uri="{FF2B5EF4-FFF2-40B4-BE49-F238E27FC236}">
                <a16:creationId xmlns:a16="http://schemas.microsoft.com/office/drawing/2014/main" id="{08F1C62B-351D-6045-A2CF-734116503C27}"/>
              </a:ext>
            </a:extLst>
          </p:cNvPr>
          <p:cNvSpPr/>
          <p:nvPr userDrawn="1"/>
        </p:nvSpPr>
        <p:spPr>
          <a:xfrm>
            <a:off x="9932400" y="6448425"/>
            <a:ext cx="91440" cy="232716"/>
          </a:xfrm>
          <a:prstGeom prst="parallelogram">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arallelogram 10">
            <a:extLst>
              <a:ext uri="{FF2B5EF4-FFF2-40B4-BE49-F238E27FC236}">
                <a16:creationId xmlns:a16="http://schemas.microsoft.com/office/drawing/2014/main" id="{FAACDE01-48C2-4B45-BB2A-07E64D1519F8}"/>
              </a:ext>
            </a:extLst>
          </p:cNvPr>
          <p:cNvSpPr/>
          <p:nvPr userDrawn="1"/>
        </p:nvSpPr>
        <p:spPr>
          <a:xfrm>
            <a:off x="10001242" y="6448425"/>
            <a:ext cx="91440" cy="232716"/>
          </a:xfrm>
          <a:prstGeom prst="parallelogram">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arallelogram 11">
            <a:extLst>
              <a:ext uri="{FF2B5EF4-FFF2-40B4-BE49-F238E27FC236}">
                <a16:creationId xmlns:a16="http://schemas.microsoft.com/office/drawing/2014/main" id="{CD6761F4-985C-0344-9768-3A1D460AD050}"/>
              </a:ext>
            </a:extLst>
          </p:cNvPr>
          <p:cNvSpPr/>
          <p:nvPr userDrawn="1"/>
        </p:nvSpPr>
        <p:spPr>
          <a:xfrm>
            <a:off x="10070494" y="6448425"/>
            <a:ext cx="91440" cy="232716"/>
          </a:xfrm>
          <a:prstGeom prst="parallelogram">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arallelogram 12">
            <a:extLst>
              <a:ext uri="{FF2B5EF4-FFF2-40B4-BE49-F238E27FC236}">
                <a16:creationId xmlns:a16="http://schemas.microsoft.com/office/drawing/2014/main" id="{B1774289-574A-4440-BCAA-396A42989390}"/>
              </a:ext>
            </a:extLst>
          </p:cNvPr>
          <p:cNvSpPr/>
          <p:nvPr userDrawn="1"/>
        </p:nvSpPr>
        <p:spPr>
          <a:xfrm>
            <a:off x="10139336" y="6448425"/>
            <a:ext cx="91440" cy="232716"/>
          </a:xfrm>
          <a:prstGeom prst="parallelogram">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01930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with large photo">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56CE64C-9C62-6740-A2B8-C12465CA5CAB}"/>
              </a:ext>
            </a:extLst>
          </p:cNvPr>
          <p:cNvSpPr>
            <a:spLocks noGrp="1"/>
          </p:cNvSpPr>
          <p:nvPr>
            <p:ph type="pic" idx="1"/>
          </p:nvPr>
        </p:nvSpPr>
        <p:spPr>
          <a:xfrm>
            <a:off x="5181600" y="0"/>
            <a:ext cx="7010400" cy="62102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pic>
        <p:nvPicPr>
          <p:cNvPr id="8" name="Picture 7" descr="TEAMS logo: Enhancing School Health Services, from the American Academy of Pediatrics">
            <a:extLst>
              <a:ext uri="{FF2B5EF4-FFF2-40B4-BE49-F238E27FC236}">
                <a16:creationId xmlns:a16="http://schemas.microsoft.com/office/drawing/2014/main" id="{01F18594-C7BC-DF4A-88D5-9A8D4D2828BB}"/>
              </a:ext>
            </a:extLst>
          </p:cNvPr>
          <p:cNvPicPr>
            <a:picLocks noChangeAspect="1"/>
          </p:cNvPicPr>
          <p:nvPr userDrawn="1"/>
        </p:nvPicPr>
        <p:blipFill>
          <a:blip r:embed="rId2"/>
          <a:stretch>
            <a:fillRect/>
          </a:stretch>
        </p:blipFill>
        <p:spPr>
          <a:xfrm>
            <a:off x="10350582" y="6372284"/>
            <a:ext cx="1698315" cy="375733"/>
          </a:xfrm>
          <a:prstGeom prst="rect">
            <a:avLst/>
          </a:prstGeom>
        </p:spPr>
      </p:pic>
      <p:sp>
        <p:nvSpPr>
          <p:cNvPr id="9" name="Rectangle 8">
            <a:extLst>
              <a:ext uri="{FF2B5EF4-FFF2-40B4-BE49-F238E27FC236}">
                <a16:creationId xmlns:a16="http://schemas.microsoft.com/office/drawing/2014/main" id="{6BAB7558-5029-014E-B023-5E06940AC745}"/>
              </a:ext>
            </a:extLst>
          </p:cNvPr>
          <p:cNvSpPr/>
          <p:nvPr userDrawn="1"/>
        </p:nvSpPr>
        <p:spPr>
          <a:xfrm>
            <a:off x="0" y="6448425"/>
            <a:ext cx="9954588" cy="2327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200" dirty="0"/>
          </a:p>
        </p:txBody>
      </p:sp>
      <p:sp>
        <p:nvSpPr>
          <p:cNvPr id="10" name="Parallelogram 9">
            <a:extLst>
              <a:ext uri="{FF2B5EF4-FFF2-40B4-BE49-F238E27FC236}">
                <a16:creationId xmlns:a16="http://schemas.microsoft.com/office/drawing/2014/main" id="{08F1C62B-351D-6045-A2CF-734116503C27}"/>
              </a:ext>
            </a:extLst>
          </p:cNvPr>
          <p:cNvSpPr/>
          <p:nvPr userDrawn="1"/>
        </p:nvSpPr>
        <p:spPr>
          <a:xfrm>
            <a:off x="9932400" y="6448425"/>
            <a:ext cx="91440" cy="232716"/>
          </a:xfrm>
          <a:prstGeom prst="parallelogram">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arallelogram 10">
            <a:extLst>
              <a:ext uri="{FF2B5EF4-FFF2-40B4-BE49-F238E27FC236}">
                <a16:creationId xmlns:a16="http://schemas.microsoft.com/office/drawing/2014/main" id="{FAACDE01-48C2-4B45-BB2A-07E64D1519F8}"/>
              </a:ext>
            </a:extLst>
          </p:cNvPr>
          <p:cNvSpPr/>
          <p:nvPr userDrawn="1"/>
        </p:nvSpPr>
        <p:spPr>
          <a:xfrm>
            <a:off x="10001242" y="6448425"/>
            <a:ext cx="91440" cy="232716"/>
          </a:xfrm>
          <a:prstGeom prst="parallelogram">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arallelogram 11">
            <a:extLst>
              <a:ext uri="{FF2B5EF4-FFF2-40B4-BE49-F238E27FC236}">
                <a16:creationId xmlns:a16="http://schemas.microsoft.com/office/drawing/2014/main" id="{CD6761F4-985C-0344-9768-3A1D460AD050}"/>
              </a:ext>
            </a:extLst>
          </p:cNvPr>
          <p:cNvSpPr/>
          <p:nvPr userDrawn="1"/>
        </p:nvSpPr>
        <p:spPr>
          <a:xfrm>
            <a:off x="10070494" y="6448425"/>
            <a:ext cx="91440" cy="232716"/>
          </a:xfrm>
          <a:prstGeom prst="parallelogram">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arallelogram 12">
            <a:extLst>
              <a:ext uri="{FF2B5EF4-FFF2-40B4-BE49-F238E27FC236}">
                <a16:creationId xmlns:a16="http://schemas.microsoft.com/office/drawing/2014/main" id="{B1774289-574A-4440-BCAA-396A42989390}"/>
              </a:ext>
            </a:extLst>
          </p:cNvPr>
          <p:cNvSpPr/>
          <p:nvPr userDrawn="1"/>
        </p:nvSpPr>
        <p:spPr>
          <a:xfrm>
            <a:off x="10139336" y="6448425"/>
            <a:ext cx="91440" cy="232716"/>
          </a:xfrm>
          <a:prstGeom prst="parallelogram">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E6207E1A-3C46-8E41-94AE-BBE8420900C0}"/>
              </a:ext>
            </a:extLst>
          </p:cNvPr>
          <p:cNvSpPr>
            <a:spLocks noGrp="1"/>
          </p:cNvSpPr>
          <p:nvPr>
            <p:ph type="title"/>
          </p:nvPr>
        </p:nvSpPr>
        <p:spPr>
          <a:xfrm>
            <a:off x="254000" y="365125"/>
            <a:ext cx="4762500" cy="1460500"/>
          </a:xfrm>
        </p:spPr>
        <p:txBody>
          <a:bodyPr/>
          <a:lstStyle/>
          <a:p>
            <a:r>
              <a:rPr lang="en-US"/>
              <a:t>Click to edit Master title style</a:t>
            </a:r>
            <a:endParaRPr lang="en-US" dirty="0"/>
          </a:p>
        </p:txBody>
      </p:sp>
      <p:sp>
        <p:nvSpPr>
          <p:cNvPr id="15" name="Content Placeholder 2">
            <a:extLst>
              <a:ext uri="{FF2B5EF4-FFF2-40B4-BE49-F238E27FC236}">
                <a16:creationId xmlns:a16="http://schemas.microsoft.com/office/drawing/2014/main" id="{6B81B33E-DA65-FB48-A5A0-767B9FD32FF6}"/>
              </a:ext>
            </a:extLst>
          </p:cNvPr>
          <p:cNvSpPr>
            <a:spLocks noGrp="1"/>
          </p:cNvSpPr>
          <p:nvPr>
            <p:ph sz="half" idx="10"/>
          </p:nvPr>
        </p:nvSpPr>
        <p:spPr>
          <a:xfrm>
            <a:off x="254000" y="1825625"/>
            <a:ext cx="47625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625041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ntent with large photo">
  <p:cSld name="1_Content with large photo">
    <p:spTree>
      <p:nvGrpSpPr>
        <p:cNvPr id="1" name="Shape 42"/>
        <p:cNvGrpSpPr/>
        <p:nvPr/>
      </p:nvGrpSpPr>
      <p:grpSpPr>
        <a:xfrm>
          <a:off x="0" y="0"/>
          <a:ext cx="0" cy="0"/>
          <a:chOff x="0" y="0"/>
          <a:chExt cx="0" cy="0"/>
        </a:xfrm>
      </p:grpSpPr>
      <p:sp>
        <p:nvSpPr>
          <p:cNvPr id="43" name="Google Shape;43;p5"/>
          <p:cNvSpPr>
            <a:spLocks noGrp="1"/>
          </p:cNvSpPr>
          <p:nvPr>
            <p:ph type="pic" idx="2"/>
          </p:nvPr>
        </p:nvSpPr>
        <p:spPr>
          <a:xfrm>
            <a:off x="5181600" y="0"/>
            <a:ext cx="7010400" cy="6210299"/>
          </a:xfrm>
          <a:prstGeom prst="rect">
            <a:avLst/>
          </a:prstGeom>
          <a:noFill/>
          <a:ln>
            <a:noFill/>
          </a:ln>
        </p:spPr>
      </p:sp>
      <p:pic>
        <p:nvPicPr>
          <p:cNvPr id="44" name="Google Shape;44;p5" descr="TEAMS logo: Enhancing School Health Services, from the American Academy of Pediatrics"/>
          <p:cNvPicPr preferRelativeResize="0"/>
          <p:nvPr/>
        </p:nvPicPr>
        <p:blipFill rotWithShape="1">
          <a:blip r:embed="rId2">
            <a:alphaModFix/>
          </a:blip>
          <a:srcRect/>
          <a:stretch/>
        </p:blipFill>
        <p:spPr>
          <a:xfrm>
            <a:off x="10350582" y="6372284"/>
            <a:ext cx="1698315" cy="375733"/>
          </a:xfrm>
          <a:prstGeom prst="rect">
            <a:avLst/>
          </a:prstGeom>
          <a:noFill/>
          <a:ln>
            <a:noFill/>
          </a:ln>
        </p:spPr>
      </p:pic>
      <p:sp>
        <p:nvSpPr>
          <p:cNvPr id="45" name="Google Shape;45;p5"/>
          <p:cNvSpPr/>
          <p:nvPr/>
        </p:nvSpPr>
        <p:spPr>
          <a:xfrm>
            <a:off x="0" y="6448425"/>
            <a:ext cx="9954588" cy="232716"/>
          </a:xfrm>
          <a:prstGeom prst="rect">
            <a:avLst/>
          </a:pr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00">
              <a:solidFill>
                <a:schemeClr val="lt1"/>
              </a:solidFill>
              <a:latin typeface="Calibri"/>
              <a:ea typeface="Calibri"/>
              <a:cs typeface="Calibri"/>
              <a:sym typeface="Calibri"/>
            </a:endParaRPr>
          </a:p>
        </p:txBody>
      </p:sp>
      <p:sp>
        <p:nvSpPr>
          <p:cNvPr id="46" name="Google Shape;46;p5"/>
          <p:cNvSpPr/>
          <p:nvPr/>
        </p:nvSpPr>
        <p:spPr>
          <a:xfrm>
            <a:off x="9932400" y="6448425"/>
            <a:ext cx="91440" cy="232716"/>
          </a:xfrm>
          <a:prstGeom prst="parallelogram">
            <a:avLst>
              <a:gd name="adj" fmla="val 2500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 name="Google Shape;47;p5"/>
          <p:cNvSpPr/>
          <p:nvPr/>
        </p:nvSpPr>
        <p:spPr>
          <a:xfrm>
            <a:off x="10001242" y="6448425"/>
            <a:ext cx="91440" cy="232716"/>
          </a:xfrm>
          <a:prstGeom prst="parallelogram">
            <a:avLst>
              <a:gd name="adj" fmla="val 25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8" name="Google Shape;48;p5"/>
          <p:cNvSpPr/>
          <p:nvPr/>
        </p:nvSpPr>
        <p:spPr>
          <a:xfrm>
            <a:off x="10070494" y="6448425"/>
            <a:ext cx="91440" cy="232716"/>
          </a:xfrm>
          <a:prstGeom prst="parallelogram">
            <a:avLst>
              <a:gd name="adj" fmla="val 25000"/>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9" name="Google Shape;49;p5"/>
          <p:cNvSpPr/>
          <p:nvPr/>
        </p:nvSpPr>
        <p:spPr>
          <a:xfrm>
            <a:off x="10139336" y="6448425"/>
            <a:ext cx="91440" cy="232716"/>
          </a:xfrm>
          <a:prstGeom prst="parallelogram">
            <a:avLst>
              <a:gd name="adj" fmla="val 25000"/>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0" name="Google Shape;50;p5"/>
          <p:cNvSpPr txBox="1">
            <a:spLocks noGrp="1"/>
          </p:cNvSpPr>
          <p:nvPr>
            <p:ph type="title"/>
          </p:nvPr>
        </p:nvSpPr>
        <p:spPr>
          <a:xfrm>
            <a:off x="254000" y="365125"/>
            <a:ext cx="4762500" cy="14605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5"/>
          <p:cNvSpPr txBox="1">
            <a:spLocks noGrp="1"/>
          </p:cNvSpPr>
          <p:nvPr>
            <p:ph type="body" idx="1"/>
          </p:nvPr>
        </p:nvSpPr>
        <p:spPr>
          <a:xfrm>
            <a:off x="254000" y="1825625"/>
            <a:ext cx="47625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4411085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3_Title Slide">
    <p:bg>
      <p:bgPr>
        <a:solidFill>
          <a:schemeClr val="tx2"/>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681B275-9AA3-B443-8315-0734BBE496C4}"/>
              </a:ext>
            </a:extLst>
          </p:cNvPr>
          <p:cNvPicPr>
            <a:picLocks noChangeAspect="1"/>
          </p:cNvPicPr>
          <p:nvPr userDrawn="1"/>
        </p:nvPicPr>
        <p:blipFill>
          <a:blip r:embed="rId2"/>
          <a:srcRect/>
          <a:stretch/>
        </p:blipFill>
        <p:spPr>
          <a:xfrm flipH="1">
            <a:off x="0" y="0"/>
            <a:ext cx="12192000" cy="6858000"/>
          </a:xfrm>
          <a:prstGeom prst="rect">
            <a:avLst/>
          </a:prstGeom>
        </p:spPr>
      </p:pic>
      <p:sp>
        <p:nvSpPr>
          <p:cNvPr id="11" name="Rectangle 10">
            <a:extLst>
              <a:ext uri="{FF2B5EF4-FFF2-40B4-BE49-F238E27FC236}">
                <a16:creationId xmlns:a16="http://schemas.microsoft.com/office/drawing/2014/main" id="{AC1D08E0-D09B-264E-AB7C-F26FFB3C8E3F}"/>
              </a:ext>
            </a:extLst>
          </p:cNvPr>
          <p:cNvSpPr/>
          <p:nvPr userDrawn="1"/>
        </p:nvSpPr>
        <p:spPr>
          <a:xfrm>
            <a:off x="0" y="0"/>
            <a:ext cx="12192000" cy="6858000"/>
          </a:xfrm>
          <a:prstGeom prst="rect">
            <a:avLst/>
          </a:prstGeom>
          <a:solidFill>
            <a:schemeClr val="tx2">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 name="Title 1">
            <a:extLst>
              <a:ext uri="{FF2B5EF4-FFF2-40B4-BE49-F238E27FC236}">
                <a16:creationId xmlns:a16="http://schemas.microsoft.com/office/drawing/2014/main" id="{35CD9C95-F664-324A-B1C9-93C35C2C1C6E}"/>
              </a:ext>
            </a:extLst>
          </p:cNvPr>
          <p:cNvSpPr>
            <a:spLocks noGrp="1"/>
          </p:cNvSpPr>
          <p:nvPr>
            <p:ph type="ctrTitle"/>
          </p:nvPr>
        </p:nvSpPr>
        <p:spPr>
          <a:xfrm>
            <a:off x="551725" y="2344738"/>
            <a:ext cx="10116275" cy="1508124"/>
          </a:xfrm>
        </p:spPr>
        <p:txBody>
          <a:bodyPr anchor="b"/>
          <a:lstStyle>
            <a:lvl1pPr algn="l">
              <a:defRPr sz="60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3523913-17F7-DA45-876F-9564C13B1075}"/>
              </a:ext>
            </a:extLst>
          </p:cNvPr>
          <p:cNvSpPr>
            <a:spLocks noGrp="1"/>
          </p:cNvSpPr>
          <p:nvPr>
            <p:ph type="subTitle" idx="1"/>
          </p:nvPr>
        </p:nvSpPr>
        <p:spPr>
          <a:xfrm>
            <a:off x="551725" y="4037538"/>
            <a:ext cx="10116275"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8" name="Picture 7" descr="TEAMS logo: Enhancing School Health Services, from the American Academy of Pediatrics">
            <a:extLst>
              <a:ext uri="{FF2B5EF4-FFF2-40B4-BE49-F238E27FC236}">
                <a16:creationId xmlns:a16="http://schemas.microsoft.com/office/drawing/2014/main" id="{1B2B0C35-1798-C04A-961E-1F49E7AD9577}"/>
              </a:ext>
            </a:extLst>
          </p:cNvPr>
          <p:cNvPicPr>
            <a:picLocks noChangeAspect="1"/>
          </p:cNvPicPr>
          <p:nvPr userDrawn="1"/>
        </p:nvPicPr>
        <p:blipFill>
          <a:blip r:embed="rId3"/>
          <a:stretch>
            <a:fillRect/>
          </a:stretch>
        </p:blipFill>
        <p:spPr>
          <a:xfrm>
            <a:off x="551725" y="324130"/>
            <a:ext cx="3123594" cy="1119288"/>
          </a:xfrm>
          <a:prstGeom prst="rect">
            <a:avLst/>
          </a:prstGeom>
        </p:spPr>
      </p:pic>
      <p:cxnSp>
        <p:nvCxnSpPr>
          <p:cNvPr id="14" name="Straight Connector 13">
            <a:extLst>
              <a:ext uri="{FF2B5EF4-FFF2-40B4-BE49-F238E27FC236}">
                <a16:creationId xmlns:a16="http://schemas.microsoft.com/office/drawing/2014/main" id="{D68F6B90-A3FC-F24A-8986-72F29B411FD1}"/>
              </a:ext>
            </a:extLst>
          </p:cNvPr>
          <p:cNvCxnSpPr/>
          <p:nvPr userDrawn="1"/>
        </p:nvCxnSpPr>
        <p:spPr>
          <a:xfrm>
            <a:off x="424405" y="1562582"/>
            <a:ext cx="11343190" cy="0"/>
          </a:xfrm>
          <a:prstGeom prst="line">
            <a:avLst/>
          </a:prstGeom>
          <a:ln w="31750" cap="rnd">
            <a:gradFill>
              <a:gsLst>
                <a:gs pos="0">
                  <a:schemeClr val="accent3"/>
                </a:gs>
                <a:gs pos="40000">
                  <a:schemeClr val="accent2"/>
                </a:gs>
                <a:gs pos="71000">
                  <a:schemeClr val="accent1"/>
                </a:gs>
                <a:gs pos="100000">
                  <a:schemeClr val="accent4"/>
                </a:gs>
              </a:gsLst>
              <a:lin ang="0" scaled="0"/>
            </a:gradFill>
            <a:round/>
          </a:ln>
        </p:spPr>
        <p:style>
          <a:lnRef idx="1">
            <a:schemeClr val="accent1"/>
          </a:lnRef>
          <a:fillRef idx="0">
            <a:schemeClr val="accent1"/>
          </a:fillRef>
          <a:effectRef idx="0">
            <a:schemeClr val="accent1"/>
          </a:effectRef>
          <a:fontRef idx="minor">
            <a:schemeClr val="tx1"/>
          </a:fontRef>
        </p:style>
      </p:cxnSp>
      <p:pic>
        <p:nvPicPr>
          <p:cNvPr id="16" name="Picture 15" descr="American Academy of Pediatrics logo">
            <a:extLst>
              <a:ext uri="{FF2B5EF4-FFF2-40B4-BE49-F238E27FC236}">
                <a16:creationId xmlns:a16="http://schemas.microsoft.com/office/drawing/2014/main" id="{185C7972-2F4A-2B41-8C5A-2055D5A295D2}"/>
              </a:ext>
            </a:extLst>
          </p:cNvPr>
          <p:cNvPicPr>
            <a:picLocks noChangeAspect="1"/>
          </p:cNvPicPr>
          <p:nvPr userDrawn="1"/>
        </p:nvPicPr>
        <p:blipFill>
          <a:blip r:embed="rId4"/>
          <a:stretch>
            <a:fillRect/>
          </a:stretch>
        </p:blipFill>
        <p:spPr>
          <a:xfrm>
            <a:off x="8031419" y="294255"/>
            <a:ext cx="3493988" cy="1137889"/>
          </a:xfrm>
          <a:prstGeom prst="rect">
            <a:avLst/>
          </a:prstGeom>
        </p:spPr>
      </p:pic>
    </p:spTree>
    <p:extLst>
      <p:ext uri="{BB962C8B-B14F-4D97-AF65-F5344CB8AC3E}">
        <p14:creationId xmlns:p14="http://schemas.microsoft.com/office/powerpoint/2010/main" val="2486436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bg>
      <p:bgPr>
        <a:solidFill>
          <a:schemeClr val="tx2"/>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681B275-9AA3-B443-8315-0734BBE496C4}"/>
              </a:ext>
            </a:extLst>
          </p:cNvPr>
          <p:cNvPicPr>
            <a:picLocks noChangeAspect="1"/>
          </p:cNvPicPr>
          <p:nvPr userDrawn="1"/>
        </p:nvPicPr>
        <p:blipFill>
          <a:blip r:embed="rId2"/>
          <a:srcRect/>
          <a:stretch/>
        </p:blipFill>
        <p:spPr>
          <a:xfrm>
            <a:off x="0" y="0"/>
            <a:ext cx="12192000" cy="6858000"/>
          </a:xfrm>
          <a:prstGeom prst="rect">
            <a:avLst/>
          </a:prstGeom>
        </p:spPr>
      </p:pic>
      <p:sp>
        <p:nvSpPr>
          <p:cNvPr id="11" name="Rectangle 10">
            <a:extLst>
              <a:ext uri="{FF2B5EF4-FFF2-40B4-BE49-F238E27FC236}">
                <a16:creationId xmlns:a16="http://schemas.microsoft.com/office/drawing/2014/main" id="{AC1D08E0-D09B-264E-AB7C-F26FFB3C8E3F}"/>
              </a:ext>
            </a:extLst>
          </p:cNvPr>
          <p:cNvSpPr/>
          <p:nvPr userDrawn="1"/>
        </p:nvSpPr>
        <p:spPr>
          <a:xfrm>
            <a:off x="0" y="0"/>
            <a:ext cx="12192000" cy="6858000"/>
          </a:xfrm>
          <a:prstGeom prst="rect">
            <a:avLst/>
          </a:prstGeom>
          <a:solidFill>
            <a:schemeClr val="tx2">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 name="Title 1">
            <a:extLst>
              <a:ext uri="{FF2B5EF4-FFF2-40B4-BE49-F238E27FC236}">
                <a16:creationId xmlns:a16="http://schemas.microsoft.com/office/drawing/2014/main" id="{35CD9C95-F664-324A-B1C9-93C35C2C1C6E}"/>
              </a:ext>
            </a:extLst>
          </p:cNvPr>
          <p:cNvSpPr>
            <a:spLocks noGrp="1"/>
          </p:cNvSpPr>
          <p:nvPr>
            <p:ph type="ctrTitle"/>
          </p:nvPr>
        </p:nvSpPr>
        <p:spPr>
          <a:xfrm>
            <a:off x="551725" y="2344738"/>
            <a:ext cx="10116275" cy="1508124"/>
          </a:xfrm>
        </p:spPr>
        <p:txBody>
          <a:bodyPr anchor="b"/>
          <a:lstStyle>
            <a:lvl1pPr algn="l">
              <a:defRPr sz="60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3523913-17F7-DA45-876F-9564C13B1075}"/>
              </a:ext>
            </a:extLst>
          </p:cNvPr>
          <p:cNvSpPr>
            <a:spLocks noGrp="1"/>
          </p:cNvSpPr>
          <p:nvPr>
            <p:ph type="subTitle" idx="1"/>
          </p:nvPr>
        </p:nvSpPr>
        <p:spPr>
          <a:xfrm>
            <a:off x="551725" y="4037538"/>
            <a:ext cx="10116275"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8" name="Picture 7" descr="TEAMS logo: Enhancing School Health Services, from the American Academy of Pediatrics">
            <a:extLst>
              <a:ext uri="{FF2B5EF4-FFF2-40B4-BE49-F238E27FC236}">
                <a16:creationId xmlns:a16="http://schemas.microsoft.com/office/drawing/2014/main" id="{1B2B0C35-1798-C04A-961E-1F49E7AD9577}"/>
              </a:ext>
            </a:extLst>
          </p:cNvPr>
          <p:cNvPicPr>
            <a:picLocks noChangeAspect="1"/>
          </p:cNvPicPr>
          <p:nvPr userDrawn="1"/>
        </p:nvPicPr>
        <p:blipFill>
          <a:blip r:embed="rId3"/>
          <a:stretch>
            <a:fillRect/>
          </a:stretch>
        </p:blipFill>
        <p:spPr>
          <a:xfrm>
            <a:off x="551725" y="324130"/>
            <a:ext cx="3123594" cy="1119288"/>
          </a:xfrm>
          <a:prstGeom prst="rect">
            <a:avLst/>
          </a:prstGeom>
        </p:spPr>
      </p:pic>
      <p:cxnSp>
        <p:nvCxnSpPr>
          <p:cNvPr id="14" name="Straight Connector 13">
            <a:extLst>
              <a:ext uri="{FF2B5EF4-FFF2-40B4-BE49-F238E27FC236}">
                <a16:creationId xmlns:a16="http://schemas.microsoft.com/office/drawing/2014/main" id="{D68F6B90-A3FC-F24A-8986-72F29B411FD1}"/>
              </a:ext>
            </a:extLst>
          </p:cNvPr>
          <p:cNvCxnSpPr/>
          <p:nvPr userDrawn="1"/>
        </p:nvCxnSpPr>
        <p:spPr>
          <a:xfrm>
            <a:off x="424405" y="1562582"/>
            <a:ext cx="11343190" cy="0"/>
          </a:xfrm>
          <a:prstGeom prst="line">
            <a:avLst/>
          </a:prstGeom>
          <a:ln w="31750" cap="rnd">
            <a:gradFill>
              <a:gsLst>
                <a:gs pos="0">
                  <a:schemeClr val="accent3"/>
                </a:gs>
                <a:gs pos="40000">
                  <a:schemeClr val="accent2"/>
                </a:gs>
                <a:gs pos="71000">
                  <a:schemeClr val="accent1"/>
                </a:gs>
                <a:gs pos="100000">
                  <a:schemeClr val="accent4"/>
                </a:gs>
              </a:gsLst>
              <a:lin ang="0" scaled="0"/>
            </a:gradFill>
            <a:round/>
          </a:ln>
        </p:spPr>
        <p:style>
          <a:lnRef idx="1">
            <a:schemeClr val="accent1"/>
          </a:lnRef>
          <a:fillRef idx="0">
            <a:schemeClr val="accent1"/>
          </a:fillRef>
          <a:effectRef idx="0">
            <a:schemeClr val="accent1"/>
          </a:effectRef>
          <a:fontRef idx="minor">
            <a:schemeClr val="tx1"/>
          </a:fontRef>
        </p:style>
      </p:cxnSp>
      <p:pic>
        <p:nvPicPr>
          <p:cNvPr id="16" name="Picture 15" descr="American Academy of Pediatrics logo">
            <a:extLst>
              <a:ext uri="{FF2B5EF4-FFF2-40B4-BE49-F238E27FC236}">
                <a16:creationId xmlns:a16="http://schemas.microsoft.com/office/drawing/2014/main" id="{185C7972-2F4A-2B41-8C5A-2055D5A295D2}"/>
              </a:ext>
            </a:extLst>
          </p:cNvPr>
          <p:cNvPicPr>
            <a:picLocks noChangeAspect="1"/>
          </p:cNvPicPr>
          <p:nvPr userDrawn="1"/>
        </p:nvPicPr>
        <p:blipFill>
          <a:blip r:embed="rId4"/>
          <a:stretch>
            <a:fillRect/>
          </a:stretch>
        </p:blipFill>
        <p:spPr>
          <a:xfrm>
            <a:off x="8031419" y="294255"/>
            <a:ext cx="3493988" cy="1137889"/>
          </a:xfrm>
          <a:prstGeom prst="rect">
            <a:avLst/>
          </a:prstGeom>
        </p:spPr>
      </p:pic>
    </p:spTree>
    <p:extLst>
      <p:ext uri="{BB962C8B-B14F-4D97-AF65-F5344CB8AC3E}">
        <p14:creationId xmlns:p14="http://schemas.microsoft.com/office/powerpoint/2010/main" val="2294238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chemeClr val="tx2"/>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681B275-9AA3-B443-8315-0734BBE496C4}"/>
              </a:ext>
            </a:extLst>
          </p:cNvPr>
          <p:cNvPicPr>
            <a:picLocks noChangeAspect="1"/>
          </p:cNvPicPr>
          <p:nvPr userDrawn="1"/>
        </p:nvPicPr>
        <p:blipFill>
          <a:blip r:embed="rId2">
            <a:alphaModFix amt="80000"/>
          </a:blip>
          <a:srcRect t="7786" b="7786"/>
          <a:stretch/>
        </p:blipFill>
        <p:spPr>
          <a:xfrm>
            <a:off x="0" y="0"/>
            <a:ext cx="12192000" cy="6858000"/>
          </a:xfrm>
          <a:prstGeom prst="rect">
            <a:avLst/>
          </a:prstGeom>
        </p:spPr>
      </p:pic>
      <p:sp>
        <p:nvSpPr>
          <p:cNvPr id="11" name="Rectangle 10">
            <a:extLst>
              <a:ext uri="{FF2B5EF4-FFF2-40B4-BE49-F238E27FC236}">
                <a16:creationId xmlns:a16="http://schemas.microsoft.com/office/drawing/2014/main" id="{AC1D08E0-D09B-264E-AB7C-F26FFB3C8E3F}"/>
              </a:ext>
            </a:extLst>
          </p:cNvPr>
          <p:cNvSpPr/>
          <p:nvPr userDrawn="1"/>
        </p:nvSpPr>
        <p:spPr>
          <a:xfrm>
            <a:off x="0" y="0"/>
            <a:ext cx="12192000" cy="6858000"/>
          </a:xfrm>
          <a:prstGeom prst="rect">
            <a:avLst/>
          </a:prstGeom>
          <a:solidFill>
            <a:schemeClr val="tx2">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CD9C95-F664-324A-B1C9-93C35C2C1C6E}"/>
              </a:ext>
            </a:extLst>
          </p:cNvPr>
          <p:cNvSpPr>
            <a:spLocks noGrp="1"/>
          </p:cNvSpPr>
          <p:nvPr>
            <p:ph type="ctrTitle"/>
          </p:nvPr>
        </p:nvSpPr>
        <p:spPr>
          <a:xfrm>
            <a:off x="551725" y="2344738"/>
            <a:ext cx="10116275" cy="1508124"/>
          </a:xfrm>
        </p:spPr>
        <p:txBody>
          <a:bodyPr anchor="b"/>
          <a:lstStyle>
            <a:lvl1pPr algn="l">
              <a:defRPr sz="60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3523913-17F7-DA45-876F-9564C13B1075}"/>
              </a:ext>
            </a:extLst>
          </p:cNvPr>
          <p:cNvSpPr>
            <a:spLocks noGrp="1"/>
          </p:cNvSpPr>
          <p:nvPr>
            <p:ph type="subTitle" idx="1"/>
          </p:nvPr>
        </p:nvSpPr>
        <p:spPr>
          <a:xfrm>
            <a:off x="551725" y="4037538"/>
            <a:ext cx="10116275"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8" name="Picture 7" descr="TEAMS logo: Enhancing School Health Services, from the American Academy of Pediatrics">
            <a:extLst>
              <a:ext uri="{FF2B5EF4-FFF2-40B4-BE49-F238E27FC236}">
                <a16:creationId xmlns:a16="http://schemas.microsoft.com/office/drawing/2014/main" id="{1B2B0C35-1798-C04A-961E-1F49E7AD9577}"/>
              </a:ext>
            </a:extLst>
          </p:cNvPr>
          <p:cNvPicPr>
            <a:picLocks noChangeAspect="1"/>
          </p:cNvPicPr>
          <p:nvPr userDrawn="1"/>
        </p:nvPicPr>
        <p:blipFill>
          <a:blip r:embed="rId3"/>
          <a:stretch>
            <a:fillRect/>
          </a:stretch>
        </p:blipFill>
        <p:spPr>
          <a:xfrm>
            <a:off x="551725" y="324130"/>
            <a:ext cx="3123594" cy="1119288"/>
          </a:xfrm>
          <a:prstGeom prst="rect">
            <a:avLst/>
          </a:prstGeom>
        </p:spPr>
      </p:pic>
      <p:cxnSp>
        <p:nvCxnSpPr>
          <p:cNvPr id="14" name="Straight Connector 13">
            <a:extLst>
              <a:ext uri="{FF2B5EF4-FFF2-40B4-BE49-F238E27FC236}">
                <a16:creationId xmlns:a16="http://schemas.microsoft.com/office/drawing/2014/main" id="{D68F6B90-A3FC-F24A-8986-72F29B411FD1}"/>
              </a:ext>
            </a:extLst>
          </p:cNvPr>
          <p:cNvCxnSpPr/>
          <p:nvPr userDrawn="1"/>
        </p:nvCxnSpPr>
        <p:spPr>
          <a:xfrm>
            <a:off x="424405" y="1562582"/>
            <a:ext cx="11343190" cy="0"/>
          </a:xfrm>
          <a:prstGeom prst="line">
            <a:avLst/>
          </a:prstGeom>
          <a:ln w="31750" cap="rnd">
            <a:gradFill>
              <a:gsLst>
                <a:gs pos="0">
                  <a:schemeClr val="accent3"/>
                </a:gs>
                <a:gs pos="40000">
                  <a:schemeClr val="accent2"/>
                </a:gs>
                <a:gs pos="71000">
                  <a:schemeClr val="accent1"/>
                </a:gs>
                <a:gs pos="100000">
                  <a:schemeClr val="accent4"/>
                </a:gs>
              </a:gsLst>
              <a:lin ang="0" scaled="0"/>
            </a:gradFill>
            <a:round/>
          </a:ln>
        </p:spPr>
        <p:style>
          <a:lnRef idx="1">
            <a:schemeClr val="accent1"/>
          </a:lnRef>
          <a:fillRef idx="0">
            <a:schemeClr val="accent1"/>
          </a:fillRef>
          <a:effectRef idx="0">
            <a:schemeClr val="accent1"/>
          </a:effectRef>
          <a:fontRef idx="minor">
            <a:schemeClr val="tx1"/>
          </a:fontRef>
        </p:style>
      </p:cxnSp>
      <p:pic>
        <p:nvPicPr>
          <p:cNvPr id="16" name="Picture 15" descr="American Academy of Pediatrics logo">
            <a:extLst>
              <a:ext uri="{FF2B5EF4-FFF2-40B4-BE49-F238E27FC236}">
                <a16:creationId xmlns:a16="http://schemas.microsoft.com/office/drawing/2014/main" id="{185C7972-2F4A-2B41-8C5A-2055D5A295D2}"/>
              </a:ext>
            </a:extLst>
          </p:cNvPr>
          <p:cNvPicPr>
            <a:picLocks noChangeAspect="1"/>
          </p:cNvPicPr>
          <p:nvPr userDrawn="1"/>
        </p:nvPicPr>
        <p:blipFill>
          <a:blip r:embed="rId4"/>
          <a:stretch>
            <a:fillRect/>
          </a:stretch>
        </p:blipFill>
        <p:spPr>
          <a:xfrm>
            <a:off x="8031419" y="294255"/>
            <a:ext cx="3493988" cy="1137889"/>
          </a:xfrm>
          <a:prstGeom prst="rect">
            <a:avLst/>
          </a:prstGeom>
        </p:spPr>
      </p:pic>
    </p:spTree>
    <p:extLst>
      <p:ext uri="{BB962C8B-B14F-4D97-AF65-F5344CB8AC3E}">
        <p14:creationId xmlns:p14="http://schemas.microsoft.com/office/powerpoint/2010/main" val="18646958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AB94B-2E30-8F40-B90F-0977DA84CE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04AFF3-76B2-F64A-9F33-571CD7A1892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TEAMS logo: Enhancing School Health Services, from the American Academy of Pediatrics">
            <a:extLst>
              <a:ext uri="{FF2B5EF4-FFF2-40B4-BE49-F238E27FC236}">
                <a16:creationId xmlns:a16="http://schemas.microsoft.com/office/drawing/2014/main" id="{F19D6272-F53B-064F-8DB6-98708D272209}"/>
              </a:ext>
            </a:extLst>
          </p:cNvPr>
          <p:cNvPicPr>
            <a:picLocks noChangeAspect="1"/>
          </p:cNvPicPr>
          <p:nvPr userDrawn="1"/>
        </p:nvPicPr>
        <p:blipFill>
          <a:blip r:embed="rId2"/>
          <a:stretch>
            <a:fillRect/>
          </a:stretch>
        </p:blipFill>
        <p:spPr>
          <a:xfrm>
            <a:off x="10350582" y="6372284"/>
            <a:ext cx="1698315" cy="375733"/>
          </a:xfrm>
          <a:prstGeom prst="rect">
            <a:avLst/>
          </a:prstGeom>
        </p:spPr>
      </p:pic>
      <p:sp>
        <p:nvSpPr>
          <p:cNvPr id="8" name="Rectangle 7">
            <a:extLst>
              <a:ext uri="{FF2B5EF4-FFF2-40B4-BE49-F238E27FC236}">
                <a16:creationId xmlns:a16="http://schemas.microsoft.com/office/drawing/2014/main" id="{7AF6D689-2F37-964D-961B-3B500B504FA2}"/>
              </a:ext>
            </a:extLst>
          </p:cNvPr>
          <p:cNvSpPr/>
          <p:nvPr userDrawn="1"/>
        </p:nvSpPr>
        <p:spPr>
          <a:xfrm>
            <a:off x="0" y="6448425"/>
            <a:ext cx="9954588" cy="2327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200" dirty="0"/>
          </a:p>
        </p:txBody>
      </p:sp>
      <p:sp>
        <p:nvSpPr>
          <p:cNvPr id="9" name="Parallelogram 8">
            <a:extLst>
              <a:ext uri="{FF2B5EF4-FFF2-40B4-BE49-F238E27FC236}">
                <a16:creationId xmlns:a16="http://schemas.microsoft.com/office/drawing/2014/main" id="{C93C429C-D26D-894A-80B6-A4C5351AE70E}"/>
              </a:ext>
            </a:extLst>
          </p:cNvPr>
          <p:cNvSpPr/>
          <p:nvPr userDrawn="1"/>
        </p:nvSpPr>
        <p:spPr>
          <a:xfrm>
            <a:off x="9932400" y="6448425"/>
            <a:ext cx="91440" cy="232716"/>
          </a:xfrm>
          <a:prstGeom prst="parallelogram">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arallelogram 9">
            <a:extLst>
              <a:ext uri="{FF2B5EF4-FFF2-40B4-BE49-F238E27FC236}">
                <a16:creationId xmlns:a16="http://schemas.microsoft.com/office/drawing/2014/main" id="{219F3540-1777-874F-B48F-DBC770FCA00A}"/>
              </a:ext>
            </a:extLst>
          </p:cNvPr>
          <p:cNvSpPr/>
          <p:nvPr userDrawn="1"/>
        </p:nvSpPr>
        <p:spPr>
          <a:xfrm>
            <a:off x="10001242" y="6448425"/>
            <a:ext cx="91440" cy="232716"/>
          </a:xfrm>
          <a:prstGeom prst="parallelogram">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arallelogram 10">
            <a:extLst>
              <a:ext uri="{FF2B5EF4-FFF2-40B4-BE49-F238E27FC236}">
                <a16:creationId xmlns:a16="http://schemas.microsoft.com/office/drawing/2014/main" id="{CB016094-9196-D545-BA52-C114D63B9A2E}"/>
              </a:ext>
            </a:extLst>
          </p:cNvPr>
          <p:cNvSpPr/>
          <p:nvPr userDrawn="1"/>
        </p:nvSpPr>
        <p:spPr>
          <a:xfrm>
            <a:off x="10070494" y="6448425"/>
            <a:ext cx="91440" cy="232716"/>
          </a:xfrm>
          <a:prstGeom prst="parallelogram">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arallelogram 11">
            <a:extLst>
              <a:ext uri="{FF2B5EF4-FFF2-40B4-BE49-F238E27FC236}">
                <a16:creationId xmlns:a16="http://schemas.microsoft.com/office/drawing/2014/main" id="{1A6546E6-D81A-B142-8134-DA227504C7C4}"/>
              </a:ext>
            </a:extLst>
          </p:cNvPr>
          <p:cNvSpPr/>
          <p:nvPr userDrawn="1"/>
        </p:nvSpPr>
        <p:spPr>
          <a:xfrm>
            <a:off x="10139336" y="6448425"/>
            <a:ext cx="91440" cy="232716"/>
          </a:xfrm>
          <a:prstGeom prst="parallelogram">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9771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1A956-6DC2-3846-AA57-020263F9D4C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25BE5CA-BB9A-A142-B4F9-828A1F3DBFD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7" name="Picture 6" descr="TEAMS logo: Enhancing School Health Services, from the American Academy of Pediatrics">
            <a:extLst>
              <a:ext uri="{FF2B5EF4-FFF2-40B4-BE49-F238E27FC236}">
                <a16:creationId xmlns:a16="http://schemas.microsoft.com/office/drawing/2014/main" id="{FEF7EC13-B1C7-9349-B482-74CAB4606A7D}"/>
              </a:ext>
            </a:extLst>
          </p:cNvPr>
          <p:cNvPicPr>
            <a:picLocks noChangeAspect="1"/>
          </p:cNvPicPr>
          <p:nvPr userDrawn="1"/>
        </p:nvPicPr>
        <p:blipFill>
          <a:blip r:embed="rId2"/>
          <a:stretch>
            <a:fillRect/>
          </a:stretch>
        </p:blipFill>
        <p:spPr>
          <a:xfrm>
            <a:off x="10350582" y="6372284"/>
            <a:ext cx="1698315" cy="375733"/>
          </a:xfrm>
          <a:prstGeom prst="rect">
            <a:avLst/>
          </a:prstGeom>
        </p:spPr>
      </p:pic>
      <p:sp>
        <p:nvSpPr>
          <p:cNvPr id="8" name="Rectangle 7">
            <a:extLst>
              <a:ext uri="{FF2B5EF4-FFF2-40B4-BE49-F238E27FC236}">
                <a16:creationId xmlns:a16="http://schemas.microsoft.com/office/drawing/2014/main" id="{48972F76-7817-124D-BCE3-C861885F4FFF}"/>
              </a:ext>
            </a:extLst>
          </p:cNvPr>
          <p:cNvSpPr/>
          <p:nvPr userDrawn="1"/>
        </p:nvSpPr>
        <p:spPr>
          <a:xfrm>
            <a:off x="0" y="6448425"/>
            <a:ext cx="9954588" cy="2327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200" dirty="0"/>
          </a:p>
        </p:txBody>
      </p:sp>
      <p:sp>
        <p:nvSpPr>
          <p:cNvPr id="9" name="Parallelogram 8">
            <a:extLst>
              <a:ext uri="{FF2B5EF4-FFF2-40B4-BE49-F238E27FC236}">
                <a16:creationId xmlns:a16="http://schemas.microsoft.com/office/drawing/2014/main" id="{DC7D1ED9-029D-814C-8ECC-8D22AB4BBB23}"/>
              </a:ext>
            </a:extLst>
          </p:cNvPr>
          <p:cNvSpPr/>
          <p:nvPr userDrawn="1"/>
        </p:nvSpPr>
        <p:spPr>
          <a:xfrm>
            <a:off x="9932400" y="6448425"/>
            <a:ext cx="91440" cy="232716"/>
          </a:xfrm>
          <a:prstGeom prst="parallelogram">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arallelogram 9">
            <a:extLst>
              <a:ext uri="{FF2B5EF4-FFF2-40B4-BE49-F238E27FC236}">
                <a16:creationId xmlns:a16="http://schemas.microsoft.com/office/drawing/2014/main" id="{D556876E-1631-144B-B4E1-ED7DE761BB13}"/>
              </a:ext>
            </a:extLst>
          </p:cNvPr>
          <p:cNvSpPr/>
          <p:nvPr userDrawn="1"/>
        </p:nvSpPr>
        <p:spPr>
          <a:xfrm>
            <a:off x="10001242" y="6448425"/>
            <a:ext cx="91440" cy="232716"/>
          </a:xfrm>
          <a:prstGeom prst="parallelogram">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arallelogram 10">
            <a:extLst>
              <a:ext uri="{FF2B5EF4-FFF2-40B4-BE49-F238E27FC236}">
                <a16:creationId xmlns:a16="http://schemas.microsoft.com/office/drawing/2014/main" id="{5BF51361-EDD3-194F-A336-26F6F803DF4D}"/>
              </a:ext>
            </a:extLst>
          </p:cNvPr>
          <p:cNvSpPr/>
          <p:nvPr userDrawn="1"/>
        </p:nvSpPr>
        <p:spPr>
          <a:xfrm>
            <a:off x="10070494" y="6448425"/>
            <a:ext cx="91440" cy="232716"/>
          </a:xfrm>
          <a:prstGeom prst="parallelogram">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arallelogram 11">
            <a:extLst>
              <a:ext uri="{FF2B5EF4-FFF2-40B4-BE49-F238E27FC236}">
                <a16:creationId xmlns:a16="http://schemas.microsoft.com/office/drawing/2014/main" id="{DD650126-8B27-1849-A7D0-06A8B0B7090E}"/>
              </a:ext>
            </a:extLst>
          </p:cNvPr>
          <p:cNvSpPr/>
          <p:nvPr userDrawn="1"/>
        </p:nvSpPr>
        <p:spPr>
          <a:xfrm>
            <a:off x="10139336" y="6448425"/>
            <a:ext cx="91440" cy="232716"/>
          </a:xfrm>
          <a:prstGeom prst="parallelogram">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71098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68875-800E-7847-9973-49383F93FB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9F8945-EB9A-AD4E-91D9-100002ACF0B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2632D2D-1585-134C-B937-7EBDB47C221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descr="TEAMS logo: Enhancing School Health Services, from the American Academy of Pediatrics">
            <a:extLst>
              <a:ext uri="{FF2B5EF4-FFF2-40B4-BE49-F238E27FC236}">
                <a16:creationId xmlns:a16="http://schemas.microsoft.com/office/drawing/2014/main" id="{3CFFAEA1-7C5C-CE41-9711-C8A822821881}"/>
              </a:ext>
            </a:extLst>
          </p:cNvPr>
          <p:cNvPicPr>
            <a:picLocks noChangeAspect="1"/>
          </p:cNvPicPr>
          <p:nvPr userDrawn="1"/>
        </p:nvPicPr>
        <p:blipFill>
          <a:blip r:embed="rId2"/>
          <a:stretch>
            <a:fillRect/>
          </a:stretch>
        </p:blipFill>
        <p:spPr>
          <a:xfrm>
            <a:off x="10350582" y="6372284"/>
            <a:ext cx="1698315" cy="375733"/>
          </a:xfrm>
          <a:prstGeom prst="rect">
            <a:avLst/>
          </a:prstGeom>
        </p:spPr>
      </p:pic>
      <p:sp>
        <p:nvSpPr>
          <p:cNvPr id="17" name="Rectangle 16">
            <a:extLst>
              <a:ext uri="{FF2B5EF4-FFF2-40B4-BE49-F238E27FC236}">
                <a16:creationId xmlns:a16="http://schemas.microsoft.com/office/drawing/2014/main" id="{414471BB-47B9-1A48-A316-96661567FF73}"/>
              </a:ext>
            </a:extLst>
          </p:cNvPr>
          <p:cNvSpPr/>
          <p:nvPr userDrawn="1"/>
        </p:nvSpPr>
        <p:spPr>
          <a:xfrm>
            <a:off x="0" y="6448425"/>
            <a:ext cx="9954588" cy="2327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200" dirty="0"/>
          </a:p>
        </p:txBody>
      </p:sp>
      <p:sp>
        <p:nvSpPr>
          <p:cNvPr id="26" name="Parallelogram 25">
            <a:extLst>
              <a:ext uri="{FF2B5EF4-FFF2-40B4-BE49-F238E27FC236}">
                <a16:creationId xmlns:a16="http://schemas.microsoft.com/office/drawing/2014/main" id="{F168FE82-3F04-DE43-BFB6-0DBF9F202FC6}"/>
              </a:ext>
            </a:extLst>
          </p:cNvPr>
          <p:cNvSpPr/>
          <p:nvPr userDrawn="1"/>
        </p:nvSpPr>
        <p:spPr>
          <a:xfrm>
            <a:off x="9932400" y="6448425"/>
            <a:ext cx="91440" cy="232716"/>
          </a:xfrm>
          <a:prstGeom prst="parallelogram">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Parallelogram 26">
            <a:extLst>
              <a:ext uri="{FF2B5EF4-FFF2-40B4-BE49-F238E27FC236}">
                <a16:creationId xmlns:a16="http://schemas.microsoft.com/office/drawing/2014/main" id="{380628BF-A816-CE42-9359-A7E40FEE0AB4}"/>
              </a:ext>
            </a:extLst>
          </p:cNvPr>
          <p:cNvSpPr/>
          <p:nvPr userDrawn="1"/>
        </p:nvSpPr>
        <p:spPr>
          <a:xfrm>
            <a:off x="10001242" y="6448425"/>
            <a:ext cx="91440" cy="232716"/>
          </a:xfrm>
          <a:prstGeom prst="parallelogram">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arallelogram 27">
            <a:extLst>
              <a:ext uri="{FF2B5EF4-FFF2-40B4-BE49-F238E27FC236}">
                <a16:creationId xmlns:a16="http://schemas.microsoft.com/office/drawing/2014/main" id="{D5C6D1E9-5E6A-8B41-A0D9-26ABF47F3BA2}"/>
              </a:ext>
            </a:extLst>
          </p:cNvPr>
          <p:cNvSpPr/>
          <p:nvPr userDrawn="1"/>
        </p:nvSpPr>
        <p:spPr>
          <a:xfrm>
            <a:off x="10070494" y="6448425"/>
            <a:ext cx="91440" cy="232716"/>
          </a:xfrm>
          <a:prstGeom prst="parallelogram">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Parallelogram 28">
            <a:extLst>
              <a:ext uri="{FF2B5EF4-FFF2-40B4-BE49-F238E27FC236}">
                <a16:creationId xmlns:a16="http://schemas.microsoft.com/office/drawing/2014/main" id="{6BF9F09E-3375-6640-B375-A57C239F8074}"/>
              </a:ext>
            </a:extLst>
          </p:cNvPr>
          <p:cNvSpPr/>
          <p:nvPr userDrawn="1"/>
        </p:nvSpPr>
        <p:spPr>
          <a:xfrm>
            <a:off x="10139336" y="6448425"/>
            <a:ext cx="91440" cy="232716"/>
          </a:xfrm>
          <a:prstGeom prst="parallelogram">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9285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786F0-AE7A-D440-A3DA-71C914F8C82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13221BE-EAD8-254F-8E41-752517EB90E9}"/>
              </a:ext>
            </a:extLst>
          </p:cNvPr>
          <p:cNvSpPr>
            <a:spLocks noGrp="1"/>
          </p:cNvSpPr>
          <p:nvPr>
            <p:ph type="body" idx="1"/>
          </p:nvPr>
        </p:nvSpPr>
        <p:spPr>
          <a:xfrm>
            <a:off x="839788" y="1681163"/>
            <a:ext cx="5157787" cy="823912"/>
          </a:xfrm>
        </p:spPr>
        <p:txBody>
          <a:bodyPr anchor="b">
            <a:normAutofit/>
          </a:bodyPr>
          <a:lstStyle>
            <a:lvl1pPr marL="0" indent="0">
              <a:buNone/>
              <a:defRPr sz="3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ED8E5CB-9E9A-CD4E-A51F-0694834E5934}"/>
              </a:ext>
            </a:extLst>
          </p:cNvPr>
          <p:cNvSpPr>
            <a:spLocks noGrp="1"/>
          </p:cNvSpPr>
          <p:nvPr>
            <p:ph sz="half" idx="2"/>
          </p:nvPr>
        </p:nvSpPr>
        <p:spPr>
          <a:xfrm>
            <a:off x="839788" y="2505075"/>
            <a:ext cx="5157787" cy="3684588"/>
          </a:xfrm>
        </p:spPr>
        <p:txBody>
          <a:bodyPr/>
          <a:lstStyle>
            <a:lvl1pPr marL="457200" indent="-457200">
              <a:buFont typeface="Arial" panose="020B0604020202020204" pitchFamily="34" charset="0"/>
              <a:buChar cha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796A919-C154-D84D-9EA6-649AB5BAE68F}"/>
              </a:ext>
            </a:extLst>
          </p:cNvPr>
          <p:cNvSpPr>
            <a:spLocks noGrp="1"/>
          </p:cNvSpPr>
          <p:nvPr>
            <p:ph type="body" sz="quarter" idx="3"/>
          </p:nvPr>
        </p:nvSpPr>
        <p:spPr>
          <a:xfrm>
            <a:off x="6172200" y="1681163"/>
            <a:ext cx="5183188" cy="823912"/>
          </a:xfrm>
        </p:spPr>
        <p:txBody>
          <a:bodyPr anchor="b">
            <a:normAutofit/>
          </a:bodyPr>
          <a:lstStyle>
            <a:lvl1pPr marL="0" indent="0">
              <a:buNone/>
              <a:defRPr sz="3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2681CCB-C424-8047-B1C8-DB686F527162}"/>
              </a:ext>
            </a:extLst>
          </p:cNvPr>
          <p:cNvSpPr>
            <a:spLocks noGrp="1"/>
          </p:cNvSpPr>
          <p:nvPr>
            <p:ph sz="quarter" idx="4"/>
          </p:nvPr>
        </p:nvSpPr>
        <p:spPr>
          <a:xfrm>
            <a:off x="6172200" y="2505075"/>
            <a:ext cx="5183188" cy="368458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descr="TEAMS logo: Enhancing School Health Services, from the American Academy of Pediatrics">
            <a:extLst>
              <a:ext uri="{FF2B5EF4-FFF2-40B4-BE49-F238E27FC236}">
                <a16:creationId xmlns:a16="http://schemas.microsoft.com/office/drawing/2014/main" id="{DD1ECD2F-E06A-6842-BADF-C44E4F5FD5DA}"/>
              </a:ext>
            </a:extLst>
          </p:cNvPr>
          <p:cNvPicPr>
            <a:picLocks noChangeAspect="1"/>
          </p:cNvPicPr>
          <p:nvPr userDrawn="1"/>
        </p:nvPicPr>
        <p:blipFill>
          <a:blip r:embed="rId2"/>
          <a:stretch>
            <a:fillRect/>
          </a:stretch>
        </p:blipFill>
        <p:spPr>
          <a:xfrm>
            <a:off x="10350582" y="6372284"/>
            <a:ext cx="1698315" cy="375733"/>
          </a:xfrm>
          <a:prstGeom prst="rect">
            <a:avLst/>
          </a:prstGeom>
        </p:spPr>
      </p:pic>
      <p:sp>
        <p:nvSpPr>
          <p:cNvPr id="11" name="Rectangle 10">
            <a:extLst>
              <a:ext uri="{FF2B5EF4-FFF2-40B4-BE49-F238E27FC236}">
                <a16:creationId xmlns:a16="http://schemas.microsoft.com/office/drawing/2014/main" id="{F51994D8-CB35-D249-9DAE-623EBCC3BEEE}"/>
              </a:ext>
            </a:extLst>
          </p:cNvPr>
          <p:cNvSpPr/>
          <p:nvPr userDrawn="1"/>
        </p:nvSpPr>
        <p:spPr>
          <a:xfrm>
            <a:off x="0" y="6448425"/>
            <a:ext cx="9954588" cy="2327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200" dirty="0"/>
          </a:p>
        </p:txBody>
      </p:sp>
      <p:sp>
        <p:nvSpPr>
          <p:cNvPr id="12" name="Parallelogram 11">
            <a:extLst>
              <a:ext uri="{FF2B5EF4-FFF2-40B4-BE49-F238E27FC236}">
                <a16:creationId xmlns:a16="http://schemas.microsoft.com/office/drawing/2014/main" id="{F2F2F7C6-D206-F648-91DF-39EFE80467CE}"/>
              </a:ext>
            </a:extLst>
          </p:cNvPr>
          <p:cNvSpPr/>
          <p:nvPr userDrawn="1"/>
        </p:nvSpPr>
        <p:spPr>
          <a:xfrm>
            <a:off x="9932400" y="6448425"/>
            <a:ext cx="91440" cy="232716"/>
          </a:xfrm>
          <a:prstGeom prst="parallelogram">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arallelogram 12">
            <a:extLst>
              <a:ext uri="{FF2B5EF4-FFF2-40B4-BE49-F238E27FC236}">
                <a16:creationId xmlns:a16="http://schemas.microsoft.com/office/drawing/2014/main" id="{85E32657-24F0-D54E-9C5F-46FAD4F5F714}"/>
              </a:ext>
            </a:extLst>
          </p:cNvPr>
          <p:cNvSpPr/>
          <p:nvPr userDrawn="1"/>
        </p:nvSpPr>
        <p:spPr>
          <a:xfrm>
            <a:off x="10001242" y="6448425"/>
            <a:ext cx="91440" cy="232716"/>
          </a:xfrm>
          <a:prstGeom prst="parallelogram">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13">
            <a:extLst>
              <a:ext uri="{FF2B5EF4-FFF2-40B4-BE49-F238E27FC236}">
                <a16:creationId xmlns:a16="http://schemas.microsoft.com/office/drawing/2014/main" id="{6FA70859-183B-124A-985D-FB83FC63D025}"/>
              </a:ext>
            </a:extLst>
          </p:cNvPr>
          <p:cNvSpPr/>
          <p:nvPr userDrawn="1"/>
        </p:nvSpPr>
        <p:spPr>
          <a:xfrm>
            <a:off x="10070494" y="6448425"/>
            <a:ext cx="91440" cy="232716"/>
          </a:xfrm>
          <a:prstGeom prst="parallelogram">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arallelogram 14">
            <a:extLst>
              <a:ext uri="{FF2B5EF4-FFF2-40B4-BE49-F238E27FC236}">
                <a16:creationId xmlns:a16="http://schemas.microsoft.com/office/drawing/2014/main" id="{0C675B99-EFC6-7749-AC4E-01CE7DC4915D}"/>
              </a:ext>
            </a:extLst>
          </p:cNvPr>
          <p:cNvSpPr/>
          <p:nvPr userDrawn="1"/>
        </p:nvSpPr>
        <p:spPr>
          <a:xfrm>
            <a:off x="10139336" y="6448425"/>
            <a:ext cx="91440" cy="232716"/>
          </a:xfrm>
          <a:prstGeom prst="parallelogram">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6746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D3ED7-4FA7-3548-BCC5-B82AE4B1A02E}"/>
              </a:ext>
            </a:extLst>
          </p:cNvPr>
          <p:cNvSpPr>
            <a:spLocks noGrp="1"/>
          </p:cNvSpPr>
          <p:nvPr>
            <p:ph type="title"/>
          </p:nvPr>
        </p:nvSpPr>
        <p:spPr/>
        <p:txBody>
          <a:bodyPr/>
          <a:lstStyle/>
          <a:p>
            <a:r>
              <a:rPr lang="en-US"/>
              <a:t>Click to edit Master title style</a:t>
            </a:r>
          </a:p>
        </p:txBody>
      </p:sp>
      <p:pic>
        <p:nvPicPr>
          <p:cNvPr id="6" name="Picture 5" descr="TEAMS logo: Enhancing School Health Services, from the American Academy of Pediatrics">
            <a:extLst>
              <a:ext uri="{FF2B5EF4-FFF2-40B4-BE49-F238E27FC236}">
                <a16:creationId xmlns:a16="http://schemas.microsoft.com/office/drawing/2014/main" id="{8CFA910E-15EA-934F-A374-F91D914DE03E}"/>
              </a:ext>
            </a:extLst>
          </p:cNvPr>
          <p:cNvPicPr>
            <a:picLocks noChangeAspect="1"/>
          </p:cNvPicPr>
          <p:nvPr userDrawn="1"/>
        </p:nvPicPr>
        <p:blipFill>
          <a:blip r:embed="rId2"/>
          <a:stretch>
            <a:fillRect/>
          </a:stretch>
        </p:blipFill>
        <p:spPr>
          <a:xfrm>
            <a:off x="10350582" y="6372284"/>
            <a:ext cx="1698315" cy="375733"/>
          </a:xfrm>
          <a:prstGeom prst="rect">
            <a:avLst/>
          </a:prstGeom>
        </p:spPr>
      </p:pic>
      <p:sp>
        <p:nvSpPr>
          <p:cNvPr id="7" name="Rectangle 6">
            <a:extLst>
              <a:ext uri="{FF2B5EF4-FFF2-40B4-BE49-F238E27FC236}">
                <a16:creationId xmlns:a16="http://schemas.microsoft.com/office/drawing/2014/main" id="{B2881EDD-B8AD-6D4E-823F-A969AF649EE3}"/>
              </a:ext>
            </a:extLst>
          </p:cNvPr>
          <p:cNvSpPr/>
          <p:nvPr userDrawn="1"/>
        </p:nvSpPr>
        <p:spPr>
          <a:xfrm>
            <a:off x="0" y="6448425"/>
            <a:ext cx="9954588" cy="2327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200" dirty="0"/>
          </a:p>
        </p:txBody>
      </p:sp>
      <p:sp>
        <p:nvSpPr>
          <p:cNvPr id="8" name="Parallelogram 7">
            <a:extLst>
              <a:ext uri="{FF2B5EF4-FFF2-40B4-BE49-F238E27FC236}">
                <a16:creationId xmlns:a16="http://schemas.microsoft.com/office/drawing/2014/main" id="{9885676F-BC03-2141-AB24-5DA4D71B34B4}"/>
              </a:ext>
            </a:extLst>
          </p:cNvPr>
          <p:cNvSpPr/>
          <p:nvPr userDrawn="1"/>
        </p:nvSpPr>
        <p:spPr>
          <a:xfrm>
            <a:off x="9932400" y="6448425"/>
            <a:ext cx="91440" cy="232716"/>
          </a:xfrm>
          <a:prstGeom prst="parallelogram">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a:extLst>
              <a:ext uri="{FF2B5EF4-FFF2-40B4-BE49-F238E27FC236}">
                <a16:creationId xmlns:a16="http://schemas.microsoft.com/office/drawing/2014/main" id="{6F9C81CE-6971-6C48-ABFF-E0ED0D37E8E7}"/>
              </a:ext>
            </a:extLst>
          </p:cNvPr>
          <p:cNvSpPr/>
          <p:nvPr userDrawn="1"/>
        </p:nvSpPr>
        <p:spPr>
          <a:xfrm>
            <a:off x="10001242" y="6448425"/>
            <a:ext cx="91440" cy="232716"/>
          </a:xfrm>
          <a:prstGeom prst="parallelogram">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arallelogram 9">
            <a:extLst>
              <a:ext uri="{FF2B5EF4-FFF2-40B4-BE49-F238E27FC236}">
                <a16:creationId xmlns:a16="http://schemas.microsoft.com/office/drawing/2014/main" id="{C4622DC9-0C92-EA40-A9D2-1E700E43AE20}"/>
              </a:ext>
            </a:extLst>
          </p:cNvPr>
          <p:cNvSpPr/>
          <p:nvPr userDrawn="1"/>
        </p:nvSpPr>
        <p:spPr>
          <a:xfrm>
            <a:off x="10070494" y="6448425"/>
            <a:ext cx="91440" cy="232716"/>
          </a:xfrm>
          <a:prstGeom prst="parallelogram">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arallelogram 10">
            <a:extLst>
              <a:ext uri="{FF2B5EF4-FFF2-40B4-BE49-F238E27FC236}">
                <a16:creationId xmlns:a16="http://schemas.microsoft.com/office/drawing/2014/main" id="{035CCB20-C9C7-4444-8784-3F7BB920BD37}"/>
              </a:ext>
            </a:extLst>
          </p:cNvPr>
          <p:cNvSpPr/>
          <p:nvPr userDrawn="1"/>
        </p:nvSpPr>
        <p:spPr>
          <a:xfrm>
            <a:off x="10139336" y="6448425"/>
            <a:ext cx="91440" cy="232716"/>
          </a:xfrm>
          <a:prstGeom prst="parallelogram">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32256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CCA3F3-A9F9-954D-9EC7-C023D9DFBF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8B67017-BF86-3A45-8812-92C59278FA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1083578-8D41-8A42-AB54-6C72B812D1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0E52DC-2C4C-3741-8586-F4449377AC85}" type="datetimeFigureOut">
              <a:rPr lang="en-US" smtClean="0"/>
              <a:t>8/4/2023</a:t>
            </a:fld>
            <a:endParaRPr lang="en-US"/>
          </a:p>
        </p:txBody>
      </p:sp>
      <p:sp>
        <p:nvSpPr>
          <p:cNvPr id="5" name="Footer Placeholder 4">
            <a:extLst>
              <a:ext uri="{FF2B5EF4-FFF2-40B4-BE49-F238E27FC236}">
                <a16:creationId xmlns:a16="http://schemas.microsoft.com/office/drawing/2014/main" id="{FB479BF8-3788-F445-A091-FDF8912BF3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F7CACEF-5629-9B4D-8EDA-73143FB9F83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6152FE-F3E7-BE45-A617-4E4764BC8B1B}" type="slidenum">
              <a:rPr lang="en-US" smtClean="0"/>
              <a:t>‹#›</a:t>
            </a:fld>
            <a:endParaRPr lang="en-US"/>
          </a:p>
        </p:txBody>
      </p:sp>
    </p:spTree>
    <p:extLst>
      <p:ext uri="{BB962C8B-B14F-4D97-AF65-F5344CB8AC3E}">
        <p14:creationId xmlns:p14="http://schemas.microsoft.com/office/powerpoint/2010/main" val="2591888649"/>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61" r:id="rId3"/>
    <p:sldLayoutId id="2147483660" r:id="rId4"/>
    <p:sldLayoutId id="2147483650" r:id="rId5"/>
    <p:sldLayoutId id="2147483651" r:id="rId6"/>
    <p:sldLayoutId id="2147483652" r:id="rId7"/>
    <p:sldLayoutId id="2147483653" r:id="rId8"/>
    <p:sldLayoutId id="2147483654" r:id="rId9"/>
    <p:sldLayoutId id="2147483655" r:id="rId10"/>
    <p:sldLayoutId id="2147483659" r:id="rId11"/>
    <p:sldLayoutId id="2147483656" r:id="rId12"/>
    <p:sldLayoutId id="2147483657" r:id="rId13"/>
    <p:sldLayoutId id="2147483658"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0.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hyperlink" Target="https://publications.aap.org/pediatrics/article-abstract/114/6/1677/67863/Ensuring-Culturally-Effective-Pediatric-Care?redirectedFrom=fulltext"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hyperlink" Target="https://www.schoolmentalhealth.org/media/SOM/Microsites/NCSMH/Documents/Resources/Understanding-Social-Influencers-of-Health-and-Education.pdf" TargetMode="External"/><Relationship Id="rId5" Type="http://schemas.openxmlformats.org/officeDocument/2006/relationships/hyperlink" Target="https://www.cdc.gov/healthequity/whatis/index.html" TargetMode="External"/><Relationship Id="rId4" Type="http://schemas.openxmlformats.org/officeDocument/2006/relationships/hyperlink" Target="https://www.aap.org/en/about-the-aap/american-academy-of-pediatrics-equity-and-inclusion-efforts/words-matter-aap-guidance-on-inclusive-anti-biased-language/"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hyperlink" Target="https://www.samhsa.gov/data/"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hyperlink" Target="https://www.cdc.gov/socialdeterminants/index.htm"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health.gov/healthypeople/objectives-and-data/social-determinants-health"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9169C74-E870-114C-9FE9-46367EDDBBE7}"/>
              </a:ext>
            </a:extLst>
          </p:cNvPr>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049A9CDC-E165-E64C-BA7B-197FA1EAD9CE}"/>
              </a:ext>
            </a:extLst>
          </p:cNvPr>
          <p:cNvPicPr>
            <a:picLocks noChangeAspect="1"/>
          </p:cNvPicPr>
          <p:nvPr/>
        </p:nvPicPr>
        <p:blipFill>
          <a:blip r:embed="rId3"/>
          <a:srcRect/>
          <a:stretch/>
        </p:blipFill>
        <p:spPr>
          <a:xfrm flipH="1">
            <a:off x="0" y="0"/>
            <a:ext cx="12192000" cy="6858000"/>
          </a:xfrm>
          <a:prstGeom prst="rect">
            <a:avLst/>
          </a:prstGeom>
        </p:spPr>
      </p:pic>
      <p:sp>
        <p:nvSpPr>
          <p:cNvPr id="8" name="Rectangle 7">
            <a:extLst>
              <a:ext uri="{FF2B5EF4-FFF2-40B4-BE49-F238E27FC236}">
                <a16:creationId xmlns:a16="http://schemas.microsoft.com/office/drawing/2014/main" id="{D0AB91FA-E161-7A49-830C-D0B9EF9A3B0F}"/>
              </a:ext>
            </a:extLst>
          </p:cNvPr>
          <p:cNvSpPr/>
          <p:nvPr/>
        </p:nvSpPr>
        <p:spPr>
          <a:xfrm>
            <a:off x="0" y="0"/>
            <a:ext cx="12192000" cy="6858000"/>
          </a:xfrm>
          <a:prstGeom prst="rect">
            <a:avLst/>
          </a:prstGeom>
          <a:solidFill>
            <a:schemeClr val="tx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500" dirty="0">
              <a:solidFill>
                <a:schemeClr val="bg1"/>
              </a:solidFill>
              <a:latin typeface="Alegreya Sans" panose="00000500000000000000" pitchFamily="2" charset="0"/>
            </a:endParaRPr>
          </a:p>
        </p:txBody>
      </p:sp>
      <p:sp>
        <p:nvSpPr>
          <p:cNvPr id="9" name="Title 1">
            <a:extLst>
              <a:ext uri="{FF2B5EF4-FFF2-40B4-BE49-F238E27FC236}">
                <a16:creationId xmlns:a16="http://schemas.microsoft.com/office/drawing/2014/main" id="{0537C057-F785-D146-B55E-C8BC53290F53}"/>
              </a:ext>
            </a:extLst>
          </p:cNvPr>
          <p:cNvSpPr txBox="1">
            <a:spLocks/>
          </p:cNvSpPr>
          <p:nvPr/>
        </p:nvSpPr>
        <p:spPr>
          <a:xfrm>
            <a:off x="1037861" y="2371103"/>
            <a:ext cx="10116275" cy="1508124"/>
          </a:xfrm>
          <a:prstGeom prst="rect">
            <a:avLst/>
          </a:prstGeom>
        </p:spPr>
        <p:txBody>
          <a:bodyPr anchor="b"/>
          <a:lstStyle>
            <a:lvl1pPr algn="l" defTabSz="914400" rtl="0" eaLnBrk="1" latinLnBrk="0" hangingPunct="1">
              <a:lnSpc>
                <a:spcPct val="90000"/>
              </a:lnSpc>
              <a:spcBef>
                <a:spcPct val="0"/>
              </a:spcBef>
              <a:buNone/>
              <a:defRPr sz="6000" kern="1200">
                <a:solidFill>
                  <a:schemeClr val="bg1"/>
                </a:solidFill>
                <a:latin typeface="+mj-lt"/>
                <a:ea typeface="+mj-ea"/>
                <a:cs typeface="+mj-cs"/>
              </a:defRPr>
            </a:lvl1pPr>
          </a:lstStyle>
          <a:p>
            <a:pPr algn="ctr"/>
            <a:r>
              <a:rPr lang="en-US" dirty="0">
                <a:latin typeface="Calibri" panose="020F0502020204030204" pitchFamily="34" charset="0"/>
                <a:ea typeface="Alegreya Sans"/>
                <a:cs typeface="Calibri" panose="020F0502020204030204" pitchFamily="34" charset="0"/>
                <a:sym typeface="Alegreya Sans"/>
              </a:rPr>
              <a:t>Health </a:t>
            </a:r>
            <a:r>
              <a:rPr lang="en-US">
                <a:latin typeface="Calibri" panose="020F0502020204030204" pitchFamily="34" charset="0"/>
                <a:ea typeface="Alegreya Sans"/>
                <a:cs typeface="Calibri" panose="020F0502020204030204" pitchFamily="34" charset="0"/>
                <a:sym typeface="Alegreya Sans"/>
              </a:rPr>
              <a:t>Equity and </a:t>
            </a:r>
            <a:r>
              <a:rPr lang="en-US" dirty="0">
                <a:latin typeface="Calibri" panose="020F0502020204030204" pitchFamily="34" charset="0"/>
                <a:ea typeface="Alegreya Sans"/>
                <a:cs typeface="Calibri" panose="020F0502020204030204" pitchFamily="34" charset="0"/>
                <a:sym typeface="Alegreya Sans"/>
              </a:rPr>
              <a:t>Schools</a:t>
            </a:r>
            <a:endParaRPr lang="en-US" dirty="0">
              <a:latin typeface="Calibri" panose="020F0502020204030204" pitchFamily="34" charset="0"/>
              <a:cs typeface="Calibri" panose="020F0502020204030204" pitchFamily="34" charset="0"/>
            </a:endParaRPr>
          </a:p>
        </p:txBody>
      </p:sp>
      <p:sp>
        <p:nvSpPr>
          <p:cNvPr id="10" name="Subtitle 2">
            <a:extLst>
              <a:ext uri="{FF2B5EF4-FFF2-40B4-BE49-F238E27FC236}">
                <a16:creationId xmlns:a16="http://schemas.microsoft.com/office/drawing/2014/main" id="{59BC3FA5-EB96-F54A-A7D3-54683BEDC2DE}"/>
              </a:ext>
            </a:extLst>
          </p:cNvPr>
          <p:cNvSpPr txBox="1">
            <a:spLocks/>
          </p:cNvSpPr>
          <p:nvPr/>
        </p:nvSpPr>
        <p:spPr>
          <a:xfrm>
            <a:off x="4210553" y="4172712"/>
            <a:ext cx="3770893" cy="72447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kumimoji="0" lang="en-US" sz="3600" b="1" i="0" u="none" strike="noStrike" kern="0" cap="none" spc="0" normalizeH="0" baseline="0" noProof="0" dirty="0">
                <a:ln>
                  <a:noFill/>
                </a:ln>
                <a:solidFill>
                  <a:srgbClr val="FFFFFF"/>
                </a:solidFill>
                <a:effectLst/>
                <a:uLnTx/>
                <a:uFillTx/>
                <a:latin typeface="Calibri"/>
                <a:cs typeface="Calibri"/>
                <a:sym typeface="Calibri"/>
              </a:rPr>
              <a:t>Learning Burst</a:t>
            </a:r>
            <a:endParaRPr lang="en-US" dirty="0"/>
          </a:p>
        </p:txBody>
      </p:sp>
      <p:pic>
        <p:nvPicPr>
          <p:cNvPr id="11" name="Picture 10" descr="TEAMS logo: Enhancing School Health Services, from the American Academy of Pediatrics">
            <a:extLst>
              <a:ext uri="{FF2B5EF4-FFF2-40B4-BE49-F238E27FC236}">
                <a16:creationId xmlns:a16="http://schemas.microsoft.com/office/drawing/2014/main" id="{6361EE50-7640-9C42-9129-B40E7A3E22E8}"/>
              </a:ext>
            </a:extLst>
          </p:cNvPr>
          <p:cNvPicPr>
            <a:picLocks noChangeAspect="1"/>
          </p:cNvPicPr>
          <p:nvPr/>
        </p:nvPicPr>
        <p:blipFill>
          <a:blip r:embed="rId4"/>
          <a:stretch>
            <a:fillRect/>
          </a:stretch>
        </p:blipFill>
        <p:spPr>
          <a:xfrm>
            <a:off x="551725" y="324130"/>
            <a:ext cx="3123594" cy="1119288"/>
          </a:xfrm>
          <a:prstGeom prst="rect">
            <a:avLst/>
          </a:prstGeom>
        </p:spPr>
      </p:pic>
      <p:cxnSp>
        <p:nvCxnSpPr>
          <p:cNvPr id="12" name="Straight Connector 11">
            <a:extLst>
              <a:ext uri="{FF2B5EF4-FFF2-40B4-BE49-F238E27FC236}">
                <a16:creationId xmlns:a16="http://schemas.microsoft.com/office/drawing/2014/main" id="{B3828137-6276-5846-8735-3F2E246C070C}"/>
              </a:ext>
            </a:extLst>
          </p:cNvPr>
          <p:cNvCxnSpPr/>
          <p:nvPr/>
        </p:nvCxnSpPr>
        <p:spPr>
          <a:xfrm>
            <a:off x="424405" y="1562582"/>
            <a:ext cx="11343190" cy="0"/>
          </a:xfrm>
          <a:prstGeom prst="line">
            <a:avLst/>
          </a:prstGeom>
          <a:ln w="31750" cap="rnd">
            <a:gradFill>
              <a:gsLst>
                <a:gs pos="0">
                  <a:schemeClr val="accent3"/>
                </a:gs>
                <a:gs pos="40000">
                  <a:schemeClr val="accent2"/>
                </a:gs>
                <a:gs pos="71000">
                  <a:schemeClr val="accent1"/>
                </a:gs>
                <a:gs pos="100000">
                  <a:schemeClr val="accent4"/>
                </a:gs>
              </a:gsLst>
              <a:lin ang="0" scaled="0"/>
            </a:gradFill>
            <a:round/>
          </a:ln>
        </p:spPr>
        <p:style>
          <a:lnRef idx="1">
            <a:schemeClr val="accent1"/>
          </a:lnRef>
          <a:fillRef idx="0">
            <a:schemeClr val="accent1"/>
          </a:fillRef>
          <a:effectRef idx="0">
            <a:schemeClr val="accent1"/>
          </a:effectRef>
          <a:fontRef idx="minor">
            <a:schemeClr val="tx1"/>
          </a:fontRef>
        </p:style>
      </p:cxnSp>
      <p:pic>
        <p:nvPicPr>
          <p:cNvPr id="13" name="Picture 12" descr="American Academy of Pediatrics logo">
            <a:extLst>
              <a:ext uri="{FF2B5EF4-FFF2-40B4-BE49-F238E27FC236}">
                <a16:creationId xmlns:a16="http://schemas.microsoft.com/office/drawing/2014/main" id="{349A4EB2-F6BD-9649-8FE4-49EEE38B54EB}"/>
              </a:ext>
            </a:extLst>
          </p:cNvPr>
          <p:cNvPicPr>
            <a:picLocks noChangeAspect="1"/>
          </p:cNvPicPr>
          <p:nvPr/>
        </p:nvPicPr>
        <p:blipFill>
          <a:blip r:embed="rId5"/>
          <a:stretch>
            <a:fillRect/>
          </a:stretch>
        </p:blipFill>
        <p:spPr>
          <a:xfrm>
            <a:off x="8031419" y="294255"/>
            <a:ext cx="3493988" cy="1137889"/>
          </a:xfrm>
          <a:prstGeom prst="rect">
            <a:avLst/>
          </a:prstGeom>
        </p:spPr>
      </p:pic>
      <p:sp>
        <p:nvSpPr>
          <p:cNvPr id="2" name="TextBox 1">
            <a:extLst>
              <a:ext uri="{FF2B5EF4-FFF2-40B4-BE49-F238E27FC236}">
                <a16:creationId xmlns:a16="http://schemas.microsoft.com/office/drawing/2014/main" id="{811C45E4-D666-850E-1614-D5960F39B9A7}"/>
              </a:ext>
            </a:extLst>
          </p:cNvPr>
          <p:cNvSpPr txBox="1"/>
          <p:nvPr/>
        </p:nvSpPr>
        <p:spPr>
          <a:xfrm>
            <a:off x="551725" y="5660657"/>
            <a:ext cx="10868245" cy="1061829"/>
          </a:xfrm>
          <a:prstGeom prst="rect">
            <a:avLst/>
          </a:prstGeom>
          <a:noFill/>
        </p:spPr>
        <p:txBody>
          <a:bodyPr wrap="square" rtlCol="0">
            <a:spAutoFit/>
          </a:bodyPr>
          <a:lstStyle/>
          <a:p>
            <a:r>
              <a:rPr lang="en-US" sz="1500" dirty="0">
                <a:solidFill>
                  <a:schemeClr val="bg1"/>
                </a:solidFill>
                <a:latin typeface="Alegreya Sans" panose="00000500000000000000" pitchFamily="2" charset="0"/>
              </a:rPr>
              <a:t>This resource was developed through the support of the Centers for Disease Control and Prevention (CDC) as part of Award # 6 NU87PS004365, Building Capacity for School Sexual Health Services through Training, Education, Assistance, Mentoring, and Support (TEAMS)-Component 3B. The contents </a:t>
            </a:r>
            <a:r>
              <a:rPr lang="en-US" sz="1500" dirty="0">
                <a:solidFill>
                  <a:schemeClr val="bg1"/>
                </a:solidFill>
                <a:effectLst/>
                <a:latin typeface="Alegreya Sans" panose="00000500000000000000" pitchFamily="2" charset="0"/>
                <a:ea typeface="Times New Roman" panose="02020603050405020304" pitchFamily="18" charset="0"/>
                <a:cs typeface="Times New Roman" panose="02020603050405020304" pitchFamily="18" charset="0"/>
              </a:rPr>
              <a:t>are those of the author(s) and do not necessarily represent the official views of, nor an endorsement, by CDC.</a:t>
            </a:r>
            <a:endParaRPr lang="en-US" sz="1500" dirty="0">
              <a:solidFill>
                <a:schemeClr val="bg1"/>
              </a:solidFill>
              <a:latin typeface="Alegreya Sans" panose="00000500000000000000" pitchFamily="2" charset="0"/>
            </a:endParaRPr>
          </a:p>
          <a:p>
            <a:endParaRPr lang="en-US" dirty="0"/>
          </a:p>
        </p:txBody>
      </p:sp>
    </p:spTree>
    <p:extLst>
      <p:ext uri="{BB962C8B-B14F-4D97-AF65-F5344CB8AC3E}">
        <p14:creationId xmlns:p14="http://schemas.microsoft.com/office/powerpoint/2010/main" val="35983961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5" name="TextBox 4">
            <a:extLst>
              <a:ext uri="{FF2B5EF4-FFF2-40B4-BE49-F238E27FC236}">
                <a16:creationId xmlns:a16="http://schemas.microsoft.com/office/drawing/2014/main" id="{0CEFBE31-8C57-57FD-344A-57850F435700}"/>
              </a:ext>
            </a:extLst>
          </p:cNvPr>
          <p:cNvSpPr txBox="1"/>
          <p:nvPr/>
        </p:nvSpPr>
        <p:spPr>
          <a:xfrm>
            <a:off x="1168400" y="1551511"/>
            <a:ext cx="4681451" cy="3903504"/>
          </a:xfrm>
          <a:prstGeom prst="rect">
            <a:avLst/>
          </a:prstGeom>
          <a:noFill/>
        </p:spPr>
        <p:txBody>
          <a:bodyPr wrap="square">
            <a:spAutoFit/>
          </a:bodyPr>
          <a:lstStyle/>
          <a:p>
            <a:pPr marL="0" lvl="0" indent="0" algn="l" rtl="0">
              <a:lnSpc>
                <a:spcPct val="150000"/>
              </a:lnSpc>
              <a:spcBef>
                <a:spcPts val="560"/>
              </a:spcBef>
              <a:spcAft>
                <a:spcPts val="0"/>
              </a:spcAft>
              <a:buSzPts val="2800"/>
              <a:buNone/>
            </a:pPr>
            <a:r>
              <a:rPr lang="en-US" sz="2800" dirty="0">
                <a:latin typeface="+mj-lt"/>
                <a:ea typeface="Alegreya Sans"/>
                <a:cs typeface="Alegreya Sans"/>
                <a:sym typeface="Alegreya Sans"/>
              </a:rPr>
              <a:t>Health </a:t>
            </a:r>
            <a:r>
              <a:rPr lang="en-US" sz="2800" b="1" dirty="0">
                <a:latin typeface="+mj-lt"/>
                <a:ea typeface="Alegreya Sans"/>
                <a:cs typeface="Alegreya Sans"/>
                <a:sym typeface="Alegreya Sans"/>
              </a:rPr>
              <a:t>Equality</a:t>
            </a:r>
          </a:p>
          <a:p>
            <a:pPr marL="76200" lvl="0" indent="0" algn="l" rtl="0">
              <a:lnSpc>
                <a:spcPct val="150000"/>
              </a:lnSpc>
              <a:spcBef>
                <a:spcPts val="0"/>
              </a:spcBef>
              <a:spcAft>
                <a:spcPts val="0"/>
              </a:spcAft>
              <a:buClr>
                <a:srgbClr val="333333"/>
              </a:buClr>
              <a:buSzPts val="2400"/>
              <a:buNone/>
            </a:pPr>
            <a:r>
              <a:rPr lang="en-US" sz="2800" dirty="0">
                <a:ea typeface="Alegreya Sans"/>
                <a:cs typeface="Alegreya Sans"/>
                <a:sym typeface="Alegreya Sans"/>
              </a:rPr>
              <a:t>Equality means each individual or group of people is given the same resources or opportunities</a:t>
            </a:r>
            <a:endParaRPr lang="en-US" sz="2800" dirty="0">
              <a:ea typeface="Alegreya Sans"/>
              <a:cs typeface="Alegreya Sans"/>
            </a:endParaRPr>
          </a:p>
          <a:p>
            <a:pPr marL="0" lvl="0" indent="0" algn="l" rtl="0">
              <a:lnSpc>
                <a:spcPct val="150000"/>
              </a:lnSpc>
              <a:spcBef>
                <a:spcPts val="0"/>
              </a:spcBef>
              <a:spcAft>
                <a:spcPts val="0"/>
              </a:spcAft>
              <a:buClr>
                <a:schemeClr val="dk1"/>
              </a:buClr>
              <a:buSzPts val="1100"/>
              <a:buFont typeface="Arial"/>
              <a:buNone/>
            </a:pPr>
            <a:endParaRPr lang="en-US" sz="2800" b="1" dirty="0"/>
          </a:p>
        </p:txBody>
      </p:sp>
      <p:sp>
        <p:nvSpPr>
          <p:cNvPr id="4" name="Google Shape;122;p14">
            <a:extLst>
              <a:ext uri="{FF2B5EF4-FFF2-40B4-BE49-F238E27FC236}">
                <a16:creationId xmlns:a16="http://schemas.microsoft.com/office/drawing/2014/main" id="{25C151A8-E7C0-8D45-522C-23EDDFDCBE2C}"/>
              </a:ext>
            </a:extLst>
          </p:cNvPr>
          <p:cNvSpPr txBox="1">
            <a:spLocks noGrp="1"/>
          </p:cNvSpPr>
          <p:nvPr>
            <p:ph type="title"/>
          </p:nvPr>
        </p:nvSpPr>
        <p:spPr>
          <a:xfrm>
            <a:off x="838200" y="225948"/>
            <a:ext cx="10515600" cy="1325563"/>
          </a:xfrm>
          <a:prstGeom prst="rect">
            <a:avLst/>
          </a:prstGeom>
          <a:noFill/>
          <a:ln>
            <a:noFill/>
          </a:ln>
        </p:spPr>
        <p:txBody>
          <a:bodyPr spcFirstLastPara="1" wrap="square" lIns="91425" tIns="45700" rIns="91425" bIns="45700" anchor="ctr" anchorCtr="0">
            <a:normAutofit/>
          </a:bodyPr>
          <a:lstStyle/>
          <a:p>
            <a:pPr marL="0" lvl="0" indent="0" rtl="0">
              <a:lnSpc>
                <a:spcPct val="90000"/>
              </a:lnSpc>
              <a:spcBef>
                <a:spcPts val="0"/>
              </a:spcBef>
              <a:spcAft>
                <a:spcPts val="0"/>
              </a:spcAft>
              <a:buClr>
                <a:schemeClr val="dk1"/>
              </a:buClr>
              <a:buSzPts val="4400"/>
              <a:buFont typeface="Calibri"/>
              <a:buNone/>
            </a:pPr>
            <a:r>
              <a:rPr lang="en-US" dirty="0"/>
              <a:t>Health Equality and Health Equity</a:t>
            </a:r>
            <a:endParaRPr dirty="0"/>
          </a:p>
        </p:txBody>
      </p:sp>
      <p:sp>
        <p:nvSpPr>
          <p:cNvPr id="3" name="Google Shape;256;p28">
            <a:extLst>
              <a:ext uri="{FF2B5EF4-FFF2-40B4-BE49-F238E27FC236}">
                <a16:creationId xmlns:a16="http://schemas.microsoft.com/office/drawing/2014/main" id="{7B7ED3A4-D857-5AA0-64D0-15C2F9E612DD}"/>
              </a:ext>
            </a:extLst>
          </p:cNvPr>
          <p:cNvSpPr txBox="1"/>
          <p:nvPr/>
        </p:nvSpPr>
        <p:spPr>
          <a:xfrm>
            <a:off x="457200" y="5398924"/>
            <a:ext cx="10266218" cy="699300"/>
          </a:xfrm>
          <a:prstGeom prst="rect">
            <a:avLst/>
          </a:prstGeom>
          <a:noFill/>
          <a:ln>
            <a:noFill/>
          </a:ln>
        </p:spPr>
        <p:txBody>
          <a:bodyPr spcFirstLastPara="1" wrap="square" lIns="91425" tIns="91425" rIns="91425" bIns="91425" anchor="t" anchorCtr="0">
            <a:noAutofit/>
          </a:bodyPr>
          <a:lstStyle/>
          <a:p>
            <a:pPr marL="457200" marR="0" lvl="0" indent="-304800" algn="l" defTabSz="914400" rtl="0" eaLnBrk="1" fontAlgn="auto" latinLnBrk="0" hangingPunct="1">
              <a:lnSpc>
                <a:spcPct val="115000"/>
              </a:lnSpc>
              <a:spcBef>
                <a:spcPts val="1200"/>
              </a:spcBef>
              <a:spcAft>
                <a:spcPts val="0"/>
              </a:spcAft>
              <a:buClr>
                <a:srgbClr val="000000"/>
              </a:buClr>
              <a:buSzPts val="1200"/>
              <a:buFont typeface="Arial"/>
              <a:buAutoNum type="arabicPeriod"/>
              <a:tabLst/>
              <a:defRPr/>
            </a:pPr>
            <a:r>
              <a:rPr kumimoji="0" lang="en-US" sz="1000" b="0" i="0" u="none" strike="noStrike" kern="0" cap="none" spc="0" normalizeH="0" baseline="0" noProof="0" dirty="0">
                <a:ln>
                  <a:noFill/>
                </a:ln>
                <a:solidFill>
                  <a:srgbClr val="000000"/>
                </a:solidFill>
                <a:effectLst/>
                <a:uLnTx/>
                <a:uFillTx/>
                <a:latin typeface="Arial"/>
                <a:ea typeface="Arial"/>
                <a:cs typeface="Arial"/>
                <a:sym typeface="Arial"/>
              </a:rPr>
              <a:t>MPH@GW, the George Washington University online Master of Public Health program. (2021, December 9). </a:t>
            </a:r>
            <a:r>
              <a:rPr kumimoji="0" lang="en-US" sz="1000" b="0" i="1" u="none" strike="noStrike" kern="0" cap="none" spc="0" normalizeH="0" baseline="0" noProof="0" dirty="0">
                <a:ln>
                  <a:noFill/>
                </a:ln>
                <a:solidFill>
                  <a:srgbClr val="000000"/>
                </a:solidFill>
                <a:effectLst/>
                <a:uLnTx/>
                <a:uFillTx/>
                <a:latin typeface="Arial"/>
                <a:ea typeface="Arial"/>
                <a:cs typeface="Arial"/>
                <a:sym typeface="Arial"/>
              </a:rPr>
              <a:t>Equity vs. equality: What's the difference?</a:t>
            </a:r>
            <a:r>
              <a:rPr kumimoji="0" lang="en-US" sz="1000" b="0" i="0" u="none" strike="noStrike" kern="0" cap="none" spc="0" normalizeH="0" baseline="0" noProof="0" dirty="0">
                <a:ln>
                  <a:noFill/>
                </a:ln>
                <a:solidFill>
                  <a:srgbClr val="000000"/>
                </a:solidFill>
                <a:effectLst/>
                <a:uLnTx/>
                <a:uFillTx/>
                <a:latin typeface="Arial"/>
                <a:ea typeface="Arial"/>
                <a:cs typeface="Arial"/>
                <a:sym typeface="Arial"/>
              </a:rPr>
              <a:t> GW Online Public Health. Retrieved August 5, 2022, from https://onlinepublichealth.gwu.edu/resources/equity-vs-equality/ </a:t>
            </a:r>
            <a:endParaRPr kumimoji="0" sz="1000" b="0" i="0" u="none" strike="noStrike" kern="0" cap="none" spc="0" normalizeH="0" baseline="0" noProof="0" dirty="0">
              <a:ln>
                <a:noFill/>
              </a:ln>
              <a:solidFill>
                <a:srgbClr val="000000"/>
              </a:solidFill>
              <a:effectLst/>
              <a:uLnTx/>
              <a:uFillTx/>
              <a:latin typeface="Arial"/>
              <a:ea typeface="Arial"/>
              <a:cs typeface="Arial"/>
              <a:sym typeface="Arial"/>
            </a:endParaRPr>
          </a:p>
          <a:p>
            <a:pPr marL="457200" marR="0" lvl="0" indent="-304800" algn="l" defTabSz="914400" rtl="0" eaLnBrk="1" fontAlgn="auto" latinLnBrk="0" hangingPunct="1">
              <a:lnSpc>
                <a:spcPct val="115000"/>
              </a:lnSpc>
              <a:spcBef>
                <a:spcPts val="0"/>
              </a:spcBef>
              <a:spcAft>
                <a:spcPts val="0"/>
              </a:spcAft>
              <a:buClr>
                <a:srgbClr val="000000"/>
              </a:buClr>
              <a:buSzPts val="1200"/>
              <a:buFont typeface="Arial"/>
              <a:buAutoNum type="arabicPeriod"/>
              <a:tabLst/>
              <a:defRPr/>
            </a:pPr>
            <a:r>
              <a:rPr kumimoji="0" lang="en-US" sz="1000" b="0" i="1" u="none" strike="noStrike" kern="0" cap="none" spc="0" normalizeH="0" baseline="0" noProof="0" dirty="0">
                <a:ln>
                  <a:noFill/>
                </a:ln>
                <a:solidFill>
                  <a:srgbClr val="000000"/>
                </a:solidFill>
                <a:effectLst/>
                <a:uLnTx/>
                <a:uFillTx/>
                <a:latin typeface="Arial"/>
                <a:ea typeface="Arial"/>
                <a:cs typeface="Arial"/>
                <a:sym typeface="Arial"/>
              </a:rPr>
              <a:t>What is health equity?</a:t>
            </a:r>
            <a:r>
              <a:rPr kumimoji="0" lang="en-US" sz="1000" b="0" i="0" u="none" strike="noStrike" kern="0" cap="none" spc="0" normalizeH="0" baseline="0" noProof="0" dirty="0">
                <a:ln>
                  <a:noFill/>
                </a:ln>
                <a:solidFill>
                  <a:srgbClr val="000000"/>
                </a:solidFill>
                <a:effectLst/>
                <a:uLnTx/>
                <a:uFillTx/>
                <a:latin typeface="Arial"/>
                <a:ea typeface="Arial"/>
                <a:cs typeface="Arial"/>
                <a:sym typeface="Arial"/>
              </a:rPr>
              <a:t> RWJF. (2022, June 16). Retrieved August 5, 2022, from https://www.rwjf.org/en/library/research/2017/05/what-is-health-equity-.html </a:t>
            </a:r>
            <a:endParaRPr kumimoji="0" sz="1000" b="0" i="0" u="none" strike="noStrike" kern="0" cap="none" spc="0" normalizeH="0" baseline="0" noProof="0" dirty="0">
              <a:ln>
                <a:noFill/>
              </a:ln>
              <a:solidFill>
                <a:srgbClr val="000000"/>
              </a:solidFill>
              <a:effectLst/>
              <a:uLnTx/>
              <a:uFillTx/>
              <a:latin typeface="Arial"/>
              <a:ea typeface="Arial"/>
              <a:cs typeface="Arial"/>
              <a:sym typeface="Arial"/>
            </a:endParaRPr>
          </a:p>
          <a:p>
            <a:pPr marL="457200" marR="0" lvl="0" indent="0" algn="l" defTabSz="914400" rtl="0" eaLnBrk="1" fontAlgn="auto" latinLnBrk="0" hangingPunct="1">
              <a:lnSpc>
                <a:spcPct val="115000"/>
              </a:lnSpc>
              <a:spcBef>
                <a:spcPts val="1200"/>
              </a:spcBef>
              <a:spcAft>
                <a:spcPts val="0"/>
              </a:spcAft>
              <a:buClr>
                <a:srgbClr val="000000"/>
              </a:buClr>
              <a:buSzPts val="1200"/>
              <a:buFont typeface="Arial"/>
              <a:buNone/>
              <a:tabLst/>
              <a:defRPr/>
            </a:pPr>
            <a:endParaRPr kumimoji="0" sz="12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1200"/>
              </a:spcBef>
              <a:spcAft>
                <a:spcPts val="0"/>
              </a:spcAft>
              <a:buClr>
                <a:srgbClr val="000000"/>
              </a:buClr>
              <a:buSzPts val="1200"/>
              <a:buFont typeface="Arial"/>
              <a:buNone/>
              <a:tabLst/>
              <a:defRPr/>
            </a:pPr>
            <a:endParaRPr kumimoji="0" sz="1200" b="0" i="1" u="none" strike="noStrike" kern="0" cap="none" spc="0" normalizeH="0" baseline="0" noProof="0" dirty="0">
              <a:ln>
                <a:noFill/>
              </a:ln>
              <a:solidFill>
                <a:srgbClr val="333333"/>
              </a:solidFill>
              <a:effectLst/>
              <a:highlight>
                <a:srgbClr val="F9F9F9"/>
              </a:highlight>
              <a:uLnTx/>
              <a:uFillTx/>
              <a:latin typeface="Arial"/>
              <a:ea typeface="Arial"/>
              <a:cs typeface="Arial"/>
              <a:sym typeface="Arial"/>
            </a:endParaRPr>
          </a:p>
        </p:txBody>
      </p:sp>
      <p:sp>
        <p:nvSpPr>
          <p:cNvPr id="6" name="Google Shape;255;p28">
            <a:extLst>
              <a:ext uri="{FF2B5EF4-FFF2-40B4-BE49-F238E27FC236}">
                <a16:creationId xmlns:a16="http://schemas.microsoft.com/office/drawing/2014/main" id="{1E03D937-B3BB-8132-9F86-A71A4B6D5716}"/>
              </a:ext>
            </a:extLst>
          </p:cNvPr>
          <p:cNvSpPr txBox="1">
            <a:spLocks/>
          </p:cNvSpPr>
          <p:nvPr/>
        </p:nvSpPr>
        <p:spPr>
          <a:xfrm>
            <a:off x="6426200" y="1401768"/>
            <a:ext cx="4038600" cy="3456835"/>
          </a:xfrm>
          <a:prstGeom prst="rect">
            <a:avLst/>
          </a:prstGeom>
          <a:noFill/>
          <a:ln>
            <a:noFill/>
          </a:ln>
        </p:spPr>
        <p:txBody>
          <a:bodyPr spcFirstLastPara="1" wrap="square" lIns="91425" tIns="45700" rIns="91425" bIns="4570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560"/>
              </a:spcBef>
              <a:buSzPts val="2800"/>
              <a:buFont typeface="Arial" panose="020B0604020202020204" pitchFamily="34" charset="0"/>
              <a:buNone/>
            </a:pPr>
            <a:r>
              <a:rPr lang="en-US" sz="2800" dirty="0">
                <a:latin typeface="+mj-lt"/>
                <a:ea typeface="Alegreya Sans"/>
                <a:cs typeface="Alegreya Sans"/>
                <a:sym typeface="Alegreya Sans"/>
              </a:rPr>
              <a:t>Health </a:t>
            </a:r>
            <a:r>
              <a:rPr lang="en-US" sz="2800" b="1" dirty="0">
                <a:latin typeface="+mj-lt"/>
                <a:ea typeface="Alegreya Sans"/>
                <a:cs typeface="Alegreya Sans"/>
                <a:sym typeface="Alegreya Sans"/>
              </a:rPr>
              <a:t>Equity</a:t>
            </a:r>
            <a:endParaRPr lang="en-US" sz="2800" dirty="0">
              <a:latin typeface="+mj-lt"/>
              <a:ea typeface="Alegreya Sans"/>
              <a:cs typeface="Alegreya Sans"/>
            </a:endParaRPr>
          </a:p>
          <a:p>
            <a:pPr marL="76200" indent="0">
              <a:lnSpc>
                <a:spcPct val="150000"/>
              </a:lnSpc>
              <a:spcBef>
                <a:spcPts val="560"/>
              </a:spcBef>
              <a:buSzPts val="2400"/>
              <a:buFont typeface="Arial" panose="020B0604020202020204" pitchFamily="34" charset="0"/>
              <a:buNone/>
            </a:pPr>
            <a:r>
              <a:rPr lang="en-US" sz="2800" dirty="0">
                <a:highlight>
                  <a:srgbClr val="FFFFFF"/>
                </a:highlight>
                <a:ea typeface="Alegreya Sans"/>
                <a:cs typeface="Alegreya Sans"/>
                <a:sym typeface="Alegreya Sans"/>
              </a:rPr>
              <a:t>Health equity means that everyone has a fair and just opportunity to be as healthy as possible.</a:t>
            </a:r>
            <a:endParaRPr lang="en-US" sz="2800" dirty="0">
              <a:ea typeface="Alegreya Sans"/>
              <a:cs typeface="Alegreya Sans"/>
            </a:endParaRPr>
          </a:p>
        </p:txBody>
      </p:sp>
    </p:spTree>
    <p:extLst>
      <p:ext uri="{BB962C8B-B14F-4D97-AF65-F5344CB8AC3E}">
        <p14:creationId xmlns:p14="http://schemas.microsoft.com/office/powerpoint/2010/main" val="26918059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5" name="TextBox 4">
            <a:extLst>
              <a:ext uri="{FF2B5EF4-FFF2-40B4-BE49-F238E27FC236}">
                <a16:creationId xmlns:a16="http://schemas.microsoft.com/office/drawing/2014/main" id="{0CEFBE31-8C57-57FD-344A-57850F435700}"/>
              </a:ext>
            </a:extLst>
          </p:cNvPr>
          <p:cNvSpPr txBox="1"/>
          <p:nvPr/>
        </p:nvSpPr>
        <p:spPr>
          <a:xfrm>
            <a:off x="954578" y="2061969"/>
            <a:ext cx="4382193" cy="325717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US" sz="2800" b="0" i="0" u="none" strike="noStrike" kern="0" cap="none" spc="0" normalizeH="0" baseline="0" noProof="0" dirty="0">
                <a:ln>
                  <a:noFill/>
                </a:ln>
                <a:effectLst/>
                <a:highlight>
                  <a:srgbClr val="FFFFFF"/>
                </a:highlight>
                <a:uLnTx/>
                <a:uFillTx/>
                <a:ea typeface="Alegreya"/>
                <a:cs typeface="Alegreya"/>
                <a:sym typeface="Alegreya"/>
              </a:rPr>
              <a:t>All public schools in a community have computer labs with the same number of computers and hours of operation during school hours.</a:t>
            </a:r>
            <a:endParaRPr lang="en-US" sz="2800" b="0" i="0" u="none" strike="noStrike" kern="0" cap="none" spc="0" normalizeH="0" baseline="0" noProof="0" dirty="0">
              <a:ln>
                <a:noFill/>
              </a:ln>
              <a:effectLst/>
              <a:highlight>
                <a:srgbClr val="FFFFFF"/>
              </a:highlight>
              <a:uLnTx/>
              <a:uFillTx/>
              <a:ea typeface="Alegreya"/>
              <a:cs typeface="Alegreya"/>
            </a:endParaRPr>
          </a:p>
          <a:p>
            <a:pPr marL="0" lvl="0" indent="0" algn="l" rtl="0">
              <a:lnSpc>
                <a:spcPct val="150000"/>
              </a:lnSpc>
              <a:spcBef>
                <a:spcPts val="0"/>
              </a:spcBef>
              <a:spcAft>
                <a:spcPts val="0"/>
              </a:spcAft>
              <a:buClr>
                <a:schemeClr val="dk1"/>
              </a:buClr>
              <a:buSzPts val="1100"/>
              <a:buFont typeface="Arial"/>
              <a:buNone/>
            </a:pPr>
            <a:endParaRPr lang="en-US" sz="2800" b="1" dirty="0"/>
          </a:p>
        </p:txBody>
      </p:sp>
      <p:sp>
        <p:nvSpPr>
          <p:cNvPr id="4" name="Google Shape;122;p14">
            <a:extLst>
              <a:ext uri="{FF2B5EF4-FFF2-40B4-BE49-F238E27FC236}">
                <a16:creationId xmlns:a16="http://schemas.microsoft.com/office/drawing/2014/main" id="{25C151A8-E7C0-8D45-522C-23EDDFDCBE2C}"/>
              </a:ext>
            </a:extLst>
          </p:cNvPr>
          <p:cNvSpPr txBox="1">
            <a:spLocks noGrp="1"/>
          </p:cNvSpPr>
          <p:nvPr>
            <p:ph type="title"/>
          </p:nvPr>
        </p:nvSpPr>
        <p:spPr>
          <a:xfrm>
            <a:off x="838200" y="225948"/>
            <a:ext cx="10515600" cy="1325563"/>
          </a:xfrm>
          <a:prstGeom prst="rect">
            <a:avLst/>
          </a:prstGeom>
          <a:noFill/>
          <a:ln>
            <a:noFill/>
          </a:ln>
        </p:spPr>
        <p:txBody>
          <a:bodyPr spcFirstLastPara="1" wrap="square" lIns="91425" tIns="45700" rIns="91425" bIns="45700" anchor="ctr" anchorCtr="0">
            <a:normAutofit/>
          </a:bodyPr>
          <a:lstStyle/>
          <a:p>
            <a:pPr marL="0" lvl="0" indent="0" rtl="0">
              <a:lnSpc>
                <a:spcPct val="90000"/>
              </a:lnSpc>
              <a:spcBef>
                <a:spcPts val="0"/>
              </a:spcBef>
              <a:spcAft>
                <a:spcPts val="0"/>
              </a:spcAft>
              <a:buClr>
                <a:schemeClr val="dk1"/>
              </a:buClr>
              <a:buSzPts val="4400"/>
              <a:buFont typeface="Calibri"/>
              <a:buNone/>
            </a:pPr>
            <a:r>
              <a:rPr lang="en-US" dirty="0"/>
              <a:t>Understanding Equality vs Equity</a:t>
            </a:r>
            <a:endParaRPr dirty="0"/>
          </a:p>
        </p:txBody>
      </p:sp>
      <p:sp>
        <p:nvSpPr>
          <p:cNvPr id="6" name="Google Shape;255;p28">
            <a:extLst>
              <a:ext uri="{FF2B5EF4-FFF2-40B4-BE49-F238E27FC236}">
                <a16:creationId xmlns:a16="http://schemas.microsoft.com/office/drawing/2014/main" id="{1E03D937-B3BB-8132-9F86-A71A4B6D5716}"/>
              </a:ext>
            </a:extLst>
          </p:cNvPr>
          <p:cNvSpPr txBox="1">
            <a:spLocks/>
          </p:cNvSpPr>
          <p:nvPr/>
        </p:nvSpPr>
        <p:spPr>
          <a:xfrm>
            <a:off x="6096000" y="2007740"/>
            <a:ext cx="4382193" cy="3836100"/>
          </a:xfrm>
          <a:prstGeom prst="rect">
            <a:avLst/>
          </a:prstGeom>
          <a:noFill/>
          <a:ln>
            <a:noFill/>
          </a:ln>
        </p:spPr>
        <p:txBody>
          <a:bodyPr spcFirstLastPara="1" wrap="square" lIns="91425" tIns="45700" rIns="91425" bIns="4570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US" sz="2800" b="0" i="0" u="none" strike="noStrike" kern="0" cap="none" spc="0" normalizeH="0" baseline="0" noProof="0" dirty="0">
                <a:ln>
                  <a:noFill/>
                </a:ln>
                <a:effectLst/>
                <a:highlight>
                  <a:srgbClr val="FFFFFF"/>
                </a:highlight>
                <a:uLnTx/>
                <a:uFillTx/>
                <a:ea typeface="Alegreya"/>
                <a:cs typeface="Alegreya"/>
                <a:sym typeface="Alegreya"/>
              </a:rPr>
              <a:t>Computer labs in lower income neighborhoods have more computers and printers, as well as longer hours of operation, as some students don’t have access to computers or internet at home.</a:t>
            </a:r>
          </a:p>
        </p:txBody>
      </p:sp>
      <p:sp>
        <p:nvSpPr>
          <p:cNvPr id="2" name="Google Shape;262;p29">
            <a:extLst>
              <a:ext uri="{FF2B5EF4-FFF2-40B4-BE49-F238E27FC236}">
                <a16:creationId xmlns:a16="http://schemas.microsoft.com/office/drawing/2014/main" id="{5D42A62D-8FF2-D3CD-CA4E-39CB47F90512}"/>
              </a:ext>
            </a:extLst>
          </p:cNvPr>
          <p:cNvSpPr txBox="1"/>
          <p:nvPr/>
        </p:nvSpPr>
        <p:spPr>
          <a:xfrm>
            <a:off x="549650" y="5496150"/>
            <a:ext cx="10373274" cy="699312"/>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15000"/>
              </a:lnSpc>
              <a:spcBef>
                <a:spcPts val="1200"/>
              </a:spcBef>
              <a:spcAft>
                <a:spcPts val="0"/>
              </a:spcAft>
              <a:buClr>
                <a:srgbClr val="000000"/>
              </a:buClr>
              <a:buSzPts val="1200"/>
              <a:buFont typeface="Arial"/>
              <a:buNone/>
              <a:tabLst/>
              <a:defRPr/>
            </a:pPr>
            <a:r>
              <a:rPr kumimoji="0" lang="en-US" sz="1000" b="0" i="0" u="none" strike="noStrike" kern="0" cap="none" spc="0" normalizeH="0" baseline="0" noProof="0" dirty="0">
                <a:ln>
                  <a:noFill/>
                </a:ln>
                <a:solidFill>
                  <a:srgbClr val="000000"/>
                </a:solidFill>
                <a:effectLst/>
                <a:uLnTx/>
                <a:uFillTx/>
                <a:latin typeface="Arial"/>
                <a:ea typeface="Arial"/>
                <a:cs typeface="Arial"/>
                <a:sym typeface="Arial"/>
              </a:rPr>
              <a:t>MPH@GW, the George Washington University online Master of Public Health program. (2021, December 9). </a:t>
            </a:r>
            <a:r>
              <a:rPr kumimoji="0" lang="en-US" sz="1000" b="0" i="1" u="none" strike="noStrike" kern="0" cap="none" spc="0" normalizeH="0" baseline="0" noProof="0" dirty="0">
                <a:ln>
                  <a:noFill/>
                </a:ln>
                <a:solidFill>
                  <a:srgbClr val="000000"/>
                </a:solidFill>
                <a:effectLst/>
                <a:uLnTx/>
                <a:uFillTx/>
                <a:latin typeface="Arial"/>
                <a:ea typeface="Arial"/>
                <a:cs typeface="Arial"/>
                <a:sym typeface="Arial"/>
              </a:rPr>
              <a:t>Equity vs. equality: What's the difference?</a:t>
            </a:r>
            <a:r>
              <a:rPr kumimoji="0" lang="en-US" sz="1000" b="0" i="0" u="none" strike="noStrike" kern="0" cap="none" spc="0" normalizeH="0" baseline="0" noProof="0" dirty="0">
                <a:ln>
                  <a:noFill/>
                </a:ln>
                <a:solidFill>
                  <a:srgbClr val="000000"/>
                </a:solidFill>
                <a:effectLst/>
                <a:uLnTx/>
                <a:uFillTx/>
                <a:latin typeface="Arial"/>
                <a:ea typeface="Arial"/>
                <a:cs typeface="Arial"/>
                <a:sym typeface="Arial"/>
              </a:rPr>
              <a:t> GW Online Public Health. Retrieved August 5, 2022, from https://onlinepublichealth.gwu.edu/resources/equity-vs-equality/ </a:t>
            </a:r>
            <a:endParaRPr kumimoji="0" sz="1000" b="0" i="0" u="none" strike="noStrike" kern="0" cap="none" spc="0" normalizeH="0" baseline="0" noProof="0" dirty="0">
              <a:ln>
                <a:noFill/>
              </a:ln>
              <a:solidFill>
                <a:srgbClr val="000000"/>
              </a:solidFill>
              <a:effectLst/>
              <a:uLnTx/>
              <a:uFillTx/>
              <a:latin typeface="Arial"/>
              <a:ea typeface="Arial"/>
              <a:cs typeface="Arial"/>
              <a:sym typeface="Arial"/>
            </a:endParaRPr>
          </a:p>
          <a:p>
            <a:pPr marL="457200" marR="0" lvl="0" indent="0" algn="l" defTabSz="914400" rtl="0" eaLnBrk="1" fontAlgn="auto" latinLnBrk="0" hangingPunct="1">
              <a:lnSpc>
                <a:spcPct val="115000"/>
              </a:lnSpc>
              <a:spcBef>
                <a:spcPts val="1200"/>
              </a:spcBef>
              <a:spcAft>
                <a:spcPts val="0"/>
              </a:spcAft>
              <a:buClr>
                <a:srgbClr val="000000"/>
              </a:buClr>
              <a:buSzPts val="1100"/>
              <a:buFont typeface="Arial"/>
              <a:buNone/>
              <a:tabLst/>
              <a:defRPr/>
            </a:pPr>
            <a:endParaRPr kumimoji="0" sz="1100" b="0" i="0" u="none" strike="noStrike" kern="0" cap="none" spc="0" normalizeH="0" baseline="0" noProof="0" dirty="0">
              <a:ln>
                <a:noFill/>
              </a:ln>
              <a:solidFill>
                <a:srgbClr val="000000"/>
              </a:solidFill>
              <a:effectLst/>
              <a:uLnTx/>
              <a:uFillTx/>
              <a:latin typeface="Arial"/>
              <a:ea typeface="Arial"/>
              <a:cs typeface="Arial"/>
              <a:sym typeface="Arial"/>
            </a:endParaRPr>
          </a:p>
          <a:p>
            <a:pPr marL="457200" marR="0" lvl="0" indent="0" algn="l" defTabSz="914400" rtl="0" eaLnBrk="1" fontAlgn="auto" latinLnBrk="0" hangingPunct="1">
              <a:lnSpc>
                <a:spcPct val="115000"/>
              </a:lnSpc>
              <a:spcBef>
                <a:spcPts val="1200"/>
              </a:spcBef>
              <a:spcAft>
                <a:spcPts val="0"/>
              </a:spcAft>
              <a:buClr>
                <a:srgbClr val="000000"/>
              </a:buClr>
              <a:buSzPts val="1200"/>
              <a:buFont typeface="Arial"/>
              <a:buNone/>
              <a:tabLst/>
              <a:defRPr/>
            </a:pPr>
            <a:endParaRPr kumimoji="0" sz="12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1200"/>
              </a:spcBef>
              <a:spcAft>
                <a:spcPts val="0"/>
              </a:spcAft>
              <a:buClr>
                <a:srgbClr val="000000"/>
              </a:buClr>
              <a:buSzPts val="1200"/>
              <a:buFont typeface="Arial"/>
              <a:buNone/>
              <a:tabLst/>
              <a:defRPr/>
            </a:pPr>
            <a:endParaRPr kumimoji="0" sz="1200" b="0" i="1" u="none" strike="noStrike" kern="0" cap="none" spc="0" normalizeH="0" baseline="0" noProof="0" dirty="0">
              <a:ln>
                <a:noFill/>
              </a:ln>
              <a:solidFill>
                <a:srgbClr val="333333"/>
              </a:solidFill>
              <a:effectLst/>
              <a:highlight>
                <a:srgbClr val="F9F9F9"/>
              </a:highlight>
              <a:uLnTx/>
              <a:uFillTx/>
              <a:latin typeface="Arial"/>
              <a:ea typeface="Arial"/>
              <a:cs typeface="Arial"/>
              <a:sym typeface="Arial"/>
            </a:endParaRPr>
          </a:p>
        </p:txBody>
      </p:sp>
      <p:sp>
        <p:nvSpPr>
          <p:cNvPr id="7" name="Google Shape;263;p29">
            <a:extLst>
              <a:ext uri="{FF2B5EF4-FFF2-40B4-BE49-F238E27FC236}">
                <a16:creationId xmlns:a16="http://schemas.microsoft.com/office/drawing/2014/main" id="{E76AA24B-5CD1-827F-6E4F-1B52D84D040B}"/>
              </a:ext>
            </a:extLst>
          </p:cNvPr>
          <p:cNvSpPr txBox="1">
            <a:spLocks/>
          </p:cNvSpPr>
          <p:nvPr/>
        </p:nvSpPr>
        <p:spPr>
          <a:xfrm>
            <a:off x="838200" y="1347648"/>
            <a:ext cx="3034638" cy="584735"/>
          </a:xfrm>
          <a:prstGeom prst="rect">
            <a:avLst/>
          </a:prstGeom>
          <a:noFill/>
          <a:ln>
            <a:noFill/>
          </a:ln>
        </p:spPr>
        <p:txBody>
          <a:bodyPr spcFirstLastPara="1" vert="horz" wrap="square" lIns="91425" tIns="45700" rIns="91425" bIns="45700" rtlCol="0"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buSzPts val="3600"/>
            </a:pPr>
            <a:r>
              <a:rPr lang="en-US" sz="3200" b="1" dirty="0"/>
              <a:t>Health Equality </a:t>
            </a:r>
          </a:p>
        </p:txBody>
      </p:sp>
      <p:sp>
        <p:nvSpPr>
          <p:cNvPr id="8" name="Google Shape;263;p29">
            <a:extLst>
              <a:ext uri="{FF2B5EF4-FFF2-40B4-BE49-F238E27FC236}">
                <a16:creationId xmlns:a16="http://schemas.microsoft.com/office/drawing/2014/main" id="{C007ECDB-ECCE-81F9-D64F-842AA46A61B9}"/>
              </a:ext>
            </a:extLst>
          </p:cNvPr>
          <p:cNvSpPr txBox="1">
            <a:spLocks/>
          </p:cNvSpPr>
          <p:nvPr/>
        </p:nvSpPr>
        <p:spPr>
          <a:xfrm>
            <a:off x="5736287" y="1326632"/>
            <a:ext cx="3034638" cy="584735"/>
          </a:xfrm>
          <a:prstGeom prst="rect">
            <a:avLst/>
          </a:prstGeom>
          <a:noFill/>
          <a:ln>
            <a:noFill/>
          </a:ln>
        </p:spPr>
        <p:txBody>
          <a:bodyPr spcFirstLastPara="1" vert="horz" wrap="square" lIns="91425" tIns="45700" rIns="91425" bIns="45700" rtlCol="0"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buSzPts val="3600"/>
            </a:pPr>
            <a:r>
              <a:rPr lang="en-US" sz="3200" b="1" dirty="0"/>
              <a:t>Health Equity</a:t>
            </a:r>
          </a:p>
        </p:txBody>
      </p:sp>
    </p:spTree>
    <p:extLst>
      <p:ext uri="{BB962C8B-B14F-4D97-AF65-F5344CB8AC3E}">
        <p14:creationId xmlns:p14="http://schemas.microsoft.com/office/powerpoint/2010/main" val="6159457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pic>
        <p:nvPicPr>
          <p:cNvPr id="202" name="Google Shape;202;p24"/>
          <p:cNvPicPr preferRelativeResize="0">
            <a:picLocks noGrp="1"/>
          </p:cNvPicPr>
          <p:nvPr>
            <p:ph type="pic" idx="2"/>
          </p:nvPr>
        </p:nvPicPr>
        <p:blipFill rotWithShape="1">
          <a:blip r:embed="rId3">
            <a:alphaModFix/>
          </a:blip>
          <a:srcRect l="12353" r="12353"/>
          <a:stretch/>
        </p:blipFill>
        <p:spPr>
          <a:xfrm>
            <a:off x="5181600" y="0"/>
            <a:ext cx="7010400" cy="6210299"/>
          </a:xfrm>
          <a:prstGeom prst="rect">
            <a:avLst/>
          </a:prstGeom>
          <a:noFill/>
          <a:ln>
            <a:noFill/>
          </a:ln>
        </p:spPr>
      </p:pic>
      <p:sp>
        <p:nvSpPr>
          <p:cNvPr id="203" name="Google Shape;203;p24"/>
          <p:cNvSpPr txBox="1">
            <a:spLocks noGrp="1"/>
          </p:cNvSpPr>
          <p:nvPr>
            <p:ph type="title"/>
          </p:nvPr>
        </p:nvSpPr>
        <p:spPr>
          <a:xfrm>
            <a:off x="254000" y="365125"/>
            <a:ext cx="4762500" cy="14605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Case Scenario(s)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3" name="Google Shape;201;p34">
            <a:extLst>
              <a:ext uri="{FF2B5EF4-FFF2-40B4-BE49-F238E27FC236}">
                <a16:creationId xmlns:a16="http://schemas.microsoft.com/office/drawing/2014/main" id="{DA7A2256-4EC6-6D0E-4628-922E05E25192}"/>
              </a:ext>
            </a:extLst>
          </p:cNvPr>
          <p:cNvSpPr txBox="1"/>
          <p:nvPr/>
        </p:nvSpPr>
        <p:spPr>
          <a:xfrm>
            <a:off x="478487" y="5663848"/>
            <a:ext cx="10515600" cy="6993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000" b="0" i="0" u="none" strike="noStrike" kern="0" cap="none" spc="0" normalizeH="0" baseline="0" noProof="0" dirty="0">
                <a:ln>
                  <a:noFill/>
                </a:ln>
                <a:solidFill>
                  <a:srgbClr val="333333"/>
                </a:solidFill>
                <a:effectLst/>
                <a:uLnTx/>
                <a:uFillTx/>
                <a:latin typeface="Arial"/>
                <a:ea typeface="Arial"/>
                <a:cs typeface="Arial"/>
                <a:sym typeface="Arial"/>
              </a:rPr>
              <a:t>“Racial Equality or Racial Equity? The Difference it Makes,” Race Matters Institute. 2014. Accessed Oct. 15, 2020. http://viablefuturescenter.org/racemattersinstitute/2014/04/02/racial-equality-or-racial-equity-the-difference-it-makes/ </a:t>
            </a:r>
            <a:endParaRPr kumimoji="0" sz="10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14" name="TextBox 13">
            <a:extLst>
              <a:ext uri="{FF2B5EF4-FFF2-40B4-BE49-F238E27FC236}">
                <a16:creationId xmlns:a16="http://schemas.microsoft.com/office/drawing/2014/main" id="{07FFFD86-FDF3-AFAE-BE30-E53596BEF1A5}"/>
              </a:ext>
            </a:extLst>
          </p:cNvPr>
          <p:cNvSpPr txBox="1"/>
          <p:nvPr/>
        </p:nvSpPr>
        <p:spPr>
          <a:xfrm>
            <a:off x="914401" y="865968"/>
            <a:ext cx="10079686" cy="4420928"/>
          </a:xfrm>
          <a:prstGeom prst="rect">
            <a:avLst/>
          </a:prstGeom>
          <a:noFill/>
        </p:spPr>
        <p:txBody>
          <a:bodyPr wrap="square">
            <a:spAutoFit/>
          </a:bodyPr>
          <a:lstStyle/>
          <a:p>
            <a:pPr marL="0" lvl="0" indent="0" algn="l" rtl="0">
              <a:lnSpc>
                <a:spcPct val="150000"/>
              </a:lnSpc>
              <a:spcBef>
                <a:spcPts val="0"/>
              </a:spcBef>
              <a:spcAft>
                <a:spcPts val="0"/>
              </a:spcAft>
              <a:buClr>
                <a:schemeClr val="dk1"/>
              </a:buClr>
              <a:buSzPts val="1100"/>
              <a:buFont typeface="Arial"/>
              <a:buNone/>
            </a:pPr>
            <a:r>
              <a:rPr lang="en-US" sz="3600" dirty="0">
                <a:latin typeface="+mj-lt"/>
                <a:ea typeface="Alegreya Sans"/>
                <a:cs typeface="Alegreya Sans"/>
                <a:sym typeface="Alegreya Sans"/>
              </a:rPr>
              <a:t>“The route to achieving equity will not be accomplished through treating everyone equally. It will be achieved by treating everyone justly according to their circumstances.”</a:t>
            </a:r>
          </a:p>
          <a:p>
            <a:pPr marL="0" lvl="0" indent="0" algn="l" rtl="0">
              <a:lnSpc>
                <a:spcPct val="150000"/>
              </a:lnSpc>
              <a:spcBef>
                <a:spcPts val="1200"/>
              </a:spcBef>
              <a:spcAft>
                <a:spcPts val="0"/>
              </a:spcAft>
              <a:buClr>
                <a:schemeClr val="dk1"/>
              </a:buClr>
              <a:buSzPts val="1100"/>
              <a:buFont typeface="Arial"/>
              <a:buNone/>
            </a:pPr>
            <a:r>
              <a:rPr lang="en-US" sz="3600" i="1" dirty="0">
                <a:latin typeface="+mj-lt"/>
                <a:ea typeface="Alegreya Sans"/>
                <a:cs typeface="Alegreya Sans"/>
                <a:sym typeface="Alegreya Sans"/>
              </a:rPr>
              <a:t>—Paula Dressel, Race Matters Institute </a:t>
            </a:r>
          </a:p>
        </p:txBody>
      </p:sp>
    </p:spTree>
    <p:extLst>
      <p:ext uri="{BB962C8B-B14F-4D97-AF65-F5344CB8AC3E}">
        <p14:creationId xmlns:p14="http://schemas.microsoft.com/office/powerpoint/2010/main" val="39346960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26"/>
          <p:cNvSpPr txBox="1">
            <a:spLocks noGrp="1"/>
          </p:cNvSpPr>
          <p:nvPr>
            <p:ph type="title"/>
          </p:nvPr>
        </p:nvSpPr>
        <p:spPr>
          <a:xfrm>
            <a:off x="465402" y="159511"/>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t>Recap</a:t>
            </a:r>
            <a:endParaRPr dirty="0"/>
          </a:p>
        </p:txBody>
      </p:sp>
      <p:sp>
        <p:nvSpPr>
          <p:cNvPr id="219" name="Google Shape;219;p26"/>
          <p:cNvSpPr txBox="1">
            <a:spLocks noGrp="1"/>
          </p:cNvSpPr>
          <p:nvPr>
            <p:ph type="body" idx="1"/>
          </p:nvPr>
        </p:nvSpPr>
        <p:spPr>
          <a:xfrm>
            <a:off x="478102" y="1206499"/>
            <a:ext cx="4746300" cy="5152737"/>
          </a:xfrm>
          <a:prstGeom prst="rect">
            <a:avLst/>
          </a:prstGeom>
          <a:noFill/>
          <a:ln>
            <a:noFill/>
          </a:ln>
        </p:spPr>
        <p:txBody>
          <a:bodyPr spcFirstLastPara="1" wrap="square" lIns="91425" tIns="45700" rIns="91425" bIns="45700" anchor="t" anchorCtr="0">
            <a:normAutofit/>
          </a:bodyPr>
          <a:lstStyle/>
          <a:p>
            <a:pPr>
              <a:spcBef>
                <a:spcPts val="0"/>
              </a:spcBef>
              <a:spcAft>
                <a:spcPts val="400"/>
              </a:spcAft>
              <a:buClr>
                <a:schemeClr val="dk1"/>
              </a:buClr>
              <a:buSzPts val="2600"/>
            </a:pPr>
            <a:r>
              <a:rPr lang="en-US" sz="3000" dirty="0"/>
              <a:t>Social determinants of health impact health outcomes for children and families and can lead to health disparities.</a:t>
            </a:r>
          </a:p>
          <a:p>
            <a:pPr>
              <a:spcBef>
                <a:spcPts val="0"/>
              </a:spcBef>
              <a:spcAft>
                <a:spcPts val="400"/>
              </a:spcAft>
              <a:buClr>
                <a:schemeClr val="dk1"/>
              </a:buClr>
              <a:buSzPts val="2600"/>
            </a:pPr>
            <a:r>
              <a:rPr lang="en-US" sz="3000" dirty="0"/>
              <a:t>There is a bidirectional relationship between education and health. </a:t>
            </a:r>
          </a:p>
          <a:p>
            <a:pPr lvl="1">
              <a:spcBef>
                <a:spcPts val="0"/>
              </a:spcBef>
              <a:buClr>
                <a:schemeClr val="dk1"/>
              </a:buClr>
              <a:buSzPts val="2600"/>
            </a:pPr>
            <a:endParaRPr sz="2600" dirty="0"/>
          </a:p>
          <a:p>
            <a:pPr marL="457200" lvl="0" indent="-406400" algn="l" rtl="0">
              <a:lnSpc>
                <a:spcPct val="90000"/>
              </a:lnSpc>
              <a:spcBef>
                <a:spcPts val="1000"/>
              </a:spcBef>
              <a:spcAft>
                <a:spcPts val="0"/>
              </a:spcAft>
              <a:buSzPts val="2800"/>
              <a:buChar char="•"/>
            </a:pPr>
            <a:endParaRPr sz="2800" dirty="0"/>
          </a:p>
        </p:txBody>
      </p:sp>
      <p:pic>
        <p:nvPicPr>
          <p:cNvPr id="220" name="Google Shape;220;p26"/>
          <p:cNvPicPr preferRelativeResize="0"/>
          <p:nvPr/>
        </p:nvPicPr>
        <p:blipFill rotWithShape="1">
          <a:blip r:embed="rId3">
            <a:alphaModFix/>
          </a:blip>
          <a:srcRect/>
          <a:stretch/>
        </p:blipFill>
        <p:spPr>
          <a:xfrm>
            <a:off x="5524500" y="0"/>
            <a:ext cx="6667500" cy="6359237"/>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26"/>
          <p:cNvSpPr txBox="1">
            <a:spLocks noGrp="1"/>
          </p:cNvSpPr>
          <p:nvPr>
            <p:ph type="title"/>
          </p:nvPr>
        </p:nvSpPr>
        <p:spPr>
          <a:xfrm>
            <a:off x="465402" y="159511"/>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t>Recap Continued</a:t>
            </a:r>
            <a:endParaRPr dirty="0"/>
          </a:p>
        </p:txBody>
      </p:sp>
      <p:sp>
        <p:nvSpPr>
          <p:cNvPr id="219" name="Google Shape;219;p26"/>
          <p:cNvSpPr txBox="1">
            <a:spLocks noGrp="1"/>
          </p:cNvSpPr>
          <p:nvPr>
            <p:ph type="body" idx="1"/>
          </p:nvPr>
        </p:nvSpPr>
        <p:spPr>
          <a:xfrm>
            <a:off x="478102" y="1206499"/>
            <a:ext cx="4746300" cy="5152737"/>
          </a:xfrm>
          <a:prstGeom prst="rect">
            <a:avLst/>
          </a:prstGeom>
          <a:noFill/>
          <a:ln>
            <a:noFill/>
          </a:ln>
        </p:spPr>
        <p:txBody>
          <a:bodyPr spcFirstLastPara="1" wrap="square" lIns="91425" tIns="45700" rIns="91425" bIns="45700" anchor="t" anchorCtr="0">
            <a:normAutofit/>
          </a:bodyPr>
          <a:lstStyle/>
          <a:p>
            <a:pPr>
              <a:spcBef>
                <a:spcPts val="0"/>
              </a:spcBef>
              <a:spcAft>
                <a:spcPts val="400"/>
              </a:spcAft>
              <a:buClr>
                <a:schemeClr val="dk1"/>
              </a:buClr>
              <a:buSzPts val="2600"/>
            </a:pPr>
            <a:r>
              <a:rPr lang="en-US" sz="3000" dirty="0"/>
              <a:t>Policies and practices implemented in schools have the potential to address health disparities. </a:t>
            </a:r>
          </a:p>
          <a:p>
            <a:pPr>
              <a:spcBef>
                <a:spcPts val="0"/>
              </a:spcBef>
              <a:spcAft>
                <a:spcPts val="400"/>
              </a:spcAft>
              <a:buClr>
                <a:schemeClr val="dk1"/>
              </a:buClr>
              <a:buSzPts val="2600"/>
            </a:pPr>
            <a:r>
              <a:rPr lang="en-US" sz="3000" dirty="0"/>
              <a:t>To achieve health equity, the focus should be on making changes to the environment and systems, so that all students have a fair and just opportunity to be healthy.</a:t>
            </a:r>
          </a:p>
          <a:p>
            <a:pPr lvl="1">
              <a:spcBef>
                <a:spcPts val="0"/>
              </a:spcBef>
              <a:buClr>
                <a:schemeClr val="dk1"/>
              </a:buClr>
              <a:buSzPts val="2600"/>
            </a:pPr>
            <a:endParaRPr sz="2600" dirty="0"/>
          </a:p>
          <a:p>
            <a:pPr marL="457200" lvl="0" indent="-406400" algn="l" rtl="0">
              <a:lnSpc>
                <a:spcPct val="90000"/>
              </a:lnSpc>
              <a:spcBef>
                <a:spcPts val="1000"/>
              </a:spcBef>
              <a:spcAft>
                <a:spcPts val="0"/>
              </a:spcAft>
              <a:buSzPts val="2800"/>
              <a:buChar char="•"/>
            </a:pPr>
            <a:endParaRPr sz="2800" dirty="0"/>
          </a:p>
        </p:txBody>
      </p:sp>
      <p:pic>
        <p:nvPicPr>
          <p:cNvPr id="220" name="Google Shape;220;p26"/>
          <p:cNvPicPr preferRelativeResize="0"/>
          <p:nvPr/>
        </p:nvPicPr>
        <p:blipFill rotWithShape="1">
          <a:blip r:embed="rId3">
            <a:alphaModFix/>
          </a:blip>
          <a:srcRect/>
          <a:stretch/>
        </p:blipFill>
        <p:spPr>
          <a:xfrm>
            <a:off x="5524500" y="0"/>
            <a:ext cx="6667500" cy="6359237"/>
          </a:xfrm>
          <a:prstGeom prst="rect">
            <a:avLst/>
          </a:prstGeom>
          <a:noFill/>
          <a:ln>
            <a:noFill/>
          </a:ln>
        </p:spPr>
      </p:pic>
    </p:spTree>
    <p:extLst>
      <p:ext uri="{BB962C8B-B14F-4D97-AF65-F5344CB8AC3E}">
        <p14:creationId xmlns:p14="http://schemas.microsoft.com/office/powerpoint/2010/main" val="9782675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pic>
        <p:nvPicPr>
          <p:cNvPr id="226" name="Google Shape;226;p27"/>
          <p:cNvPicPr preferRelativeResize="0"/>
          <p:nvPr/>
        </p:nvPicPr>
        <p:blipFill rotWithShape="1">
          <a:blip r:embed="rId3">
            <a:alphaModFix/>
          </a:blip>
          <a:srcRect/>
          <a:stretch/>
        </p:blipFill>
        <p:spPr>
          <a:xfrm>
            <a:off x="0" y="-1"/>
            <a:ext cx="12192001" cy="6386946"/>
          </a:xfrm>
          <a:prstGeom prst="rect">
            <a:avLst/>
          </a:prstGeom>
          <a:noFill/>
          <a:ln>
            <a:noFill/>
          </a:ln>
        </p:spPr>
      </p:pic>
      <p:sp>
        <p:nvSpPr>
          <p:cNvPr id="227" name="Google Shape;227;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 </a:t>
            </a:r>
            <a:endParaRPr/>
          </a:p>
        </p:txBody>
      </p:sp>
      <p:sp>
        <p:nvSpPr>
          <p:cNvPr id="228" name="Google Shape;228;p27"/>
          <p:cNvSpPr txBox="1">
            <a:spLocks noGrp="1"/>
          </p:cNvSpPr>
          <p:nvPr>
            <p:ph type="body" idx="1"/>
          </p:nvPr>
        </p:nvSpPr>
        <p:spPr>
          <a:xfrm>
            <a:off x="604075" y="1078173"/>
            <a:ext cx="5107500" cy="5167577"/>
          </a:xfrm>
          <a:prstGeom prst="rect">
            <a:avLst/>
          </a:prstGeom>
          <a:noFill/>
          <a:ln>
            <a:noFill/>
          </a:ln>
        </p:spPr>
        <p:txBody>
          <a:bodyPr spcFirstLastPara="1" wrap="square" lIns="91425" tIns="45700" rIns="91425" bIns="45700" anchor="t" anchorCtr="0">
            <a:normAutofit fontScale="92500" lnSpcReduction="10000"/>
          </a:bodyPr>
          <a:lstStyle/>
          <a:p>
            <a:pPr marL="228600" lvl="0" indent="-241300" algn="l" rtl="0">
              <a:lnSpc>
                <a:spcPct val="90000"/>
              </a:lnSpc>
              <a:spcBef>
                <a:spcPts val="0"/>
              </a:spcBef>
              <a:spcAft>
                <a:spcPts val="0"/>
              </a:spcAft>
              <a:buClr>
                <a:schemeClr val="dk1"/>
              </a:buClr>
              <a:buSzPts val="2800"/>
              <a:buChar char="•"/>
            </a:pPr>
            <a:r>
              <a:rPr lang="en-US" sz="3200" dirty="0"/>
              <a:t>Examine the community you serve to understand existing health disparities.</a:t>
            </a:r>
          </a:p>
          <a:p>
            <a:pPr marL="228600" lvl="0" indent="-241300" algn="l" rtl="0">
              <a:lnSpc>
                <a:spcPct val="90000"/>
              </a:lnSpc>
              <a:spcBef>
                <a:spcPts val="0"/>
              </a:spcBef>
              <a:spcAft>
                <a:spcPts val="0"/>
              </a:spcAft>
              <a:buClr>
                <a:schemeClr val="dk1"/>
              </a:buClr>
              <a:buSzPts val="2800"/>
              <a:buChar char="•"/>
            </a:pPr>
            <a:r>
              <a:rPr lang="en-US" sz="3200" dirty="0"/>
              <a:t>Consider what social determinants of health have the greatest impact in your community.</a:t>
            </a:r>
          </a:p>
          <a:p>
            <a:pPr marL="228600" lvl="0" indent="-241300" algn="l" rtl="0">
              <a:lnSpc>
                <a:spcPct val="90000"/>
              </a:lnSpc>
              <a:spcBef>
                <a:spcPts val="0"/>
              </a:spcBef>
              <a:spcAft>
                <a:spcPts val="0"/>
              </a:spcAft>
              <a:buClr>
                <a:schemeClr val="dk1"/>
              </a:buClr>
              <a:buSzPts val="2800"/>
              <a:buChar char="•"/>
            </a:pPr>
            <a:r>
              <a:rPr lang="en-US" sz="3200" dirty="0"/>
              <a:t>Use an equity lens to consider potential changes to policies, processes, systems, and environments. </a:t>
            </a:r>
            <a:endParaRPr sz="3200" dirty="0"/>
          </a:p>
          <a:p>
            <a:pPr marL="228600" lvl="0" indent="-241300" algn="l" rtl="0">
              <a:lnSpc>
                <a:spcPct val="90000"/>
              </a:lnSpc>
              <a:spcBef>
                <a:spcPts val="1000"/>
              </a:spcBef>
              <a:spcAft>
                <a:spcPts val="0"/>
              </a:spcAft>
              <a:buClr>
                <a:schemeClr val="dk1"/>
              </a:buClr>
              <a:buSzPts val="2800"/>
              <a:buChar char="•"/>
            </a:pPr>
            <a:r>
              <a:rPr lang="en-US" sz="3200" dirty="0"/>
              <a:t>Identify ways to begin moving towards a culture of equity.</a:t>
            </a:r>
            <a:endParaRPr sz="32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28"/>
          <p:cNvSpPr txBox="1">
            <a:spLocks noGrp="1"/>
          </p:cNvSpPr>
          <p:nvPr>
            <p:ph type="title"/>
          </p:nvPr>
        </p:nvSpPr>
        <p:spPr>
          <a:xfrm>
            <a:off x="838200" y="-16827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Resources</a:t>
            </a:r>
            <a:endParaRPr/>
          </a:p>
        </p:txBody>
      </p:sp>
      <p:sp>
        <p:nvSpPr>
          <p:cNvPr id="235" name="Google Shape;235;p28"/>
          <p:cNvSpPr txBox="1">
            <a:spLocks noGrp="1"/>
          </p:cNvSpPr>
          <p:nvPr>
            <p:ph type="body" idx="1"/>
          </p:nvPr>
        </p:nvSpPr>
        <p:spPr>
          <a:xfrm>
            <a:off x="470850" y="996275"/>
            <a:ext cx="11198100" cy="5349900"/>
          </a:xfrm>
          <a:prstGeom prst="rect">
            <a:avLst/>
          </a:prstGeom>
          <a:noFill/>
          <a:ln>
            <a:noFill/>
          </a:ln>
        </p:spPr>
        <p:txBody>
          <a:bodyPr spcFirstLastPara="1" wrap="square" lIns="91425" tIns="45700" rIns="91425" bIns="45700" anchor="t" anchorCtr="0">
            <a:noAutofit/>
          </a:bodyPr>
          <a:lstStyle/>
          <a:p>
            <a:pPr marL="342900" indent="-342900">
              <a:lnSpc>
                <a:spcPct val="150000"/>
              </a:lnSpc>
              <a:spcBef>
                <a:spcPts val="0"/>
              </a:spcBef>
              <a:spcAft>
                <a:spcPts val="800"/>
              </a:spcAft>
              <a:buFont typeface="Symbol" panose="05050102010706020507" pitchFamily="18" charset="2"/>
              <a:buChar char=""/>
              <a:tabLst>
                <a:tab pos="457200" algn="l"/>
              </a:tabLst>
            </a:pPr>
            <a:r>
              <a:rPr lang="en-US" sz="2200" dirty="0">
                <a:latin typeface="Calibri" panose="020F0502020204030204" pitchFamily="34" charset="0"/>
                <a:ea typeface="Calibri" panose="020F0502020204030204" pitchFamily="34" charset="0"/>
                <a:cs typeface="Times New Roman" panose="02020603050405020304" pitchFamily="18" charset="0"/>
              </a:rPr>
              <a:t>American Academy of Pediatrics: </a:t>
            </a:r>
            <a:r>
              <a:rPr lang="en-US" sz="22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AAP Policy Statement: Ensuring Culturally Effective Pediatric Care: Implications for Education and Health Policy</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800"/>
              </a:spcAft>
              <a:buFont typeface="Symbol" panose="05050102010706020507" pitchFamily="18" charset="2"/>
              <a:buChar char=""/>
              <a:tabLst>
                <a:tab pos="457200" algn="l"/>
              </a:tabLst>
            </a:pPr>
            <a:r>
              <a:rPr lang="en-US" sz="2200" dirty="0">
                <a:effectLst/>
                <a:latin typeface="Calibri" panose="020F0502020204030204" pitchFamily="34" charset="0"/>
                <a:ea typeface="Calibri" panose="020F0502020204030204" pitchFamily="34" charset="0"/>
                <a:cs typeface="Times New Roman" panose="02020603050405020304" pitchFamily="18" charset="0"/>
              </a:rPr>
              <a:t>American Academy of Pediatrics: </a:t>
            </a:r>
            <a:r>
              <a:rPr lang="en-US" sz="2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Words Matter: AAP Guidance on Inclusive, Anti-biased Language</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800"/>
              </a:spcAft>
              <a:buFont typeface="Symbol" panose="05050102010706020507" pitchFamily="18" charset="2"/>
              <a:buChar char=""/>
              <a:tabLst>
                <a:tab pos="457200" algn="l"/>
              </a:tabLst>
            </a:pPr>
            <a:r>
              <a:rPr lang="en-US" sz="2200" dirty="0">
                <a:effectLst/>
                <a:latin typeface="Calibri" panose="020F0502020204030204" pitchFamily="34" charset="0"/>
                <a:ea typeface="Calibri" panose="020F0502020204030204" pitchFamily="34" charset="0"/>
                <a:cs typeface="Times New Roman" panose="02020603050405020304" pitchFamily="18" charset="0"/>
              </a:rPr>
              <a:t>Centers for Disease Control and Prevention: </a:t>
            </a:r>
            <a:r>
              <a:rPr lang="en-US" sz="2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Health Equity, Health Disparities Definition and Ways to Promote Equity</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800"/>
              </a:spcAft>
              <a:buFont typeface="Symbol" panose="05050102010706020507" pitchFamily="18" charset="2"/>
              <a:buChar char=""/>
              <a:tabLst>
                <a:tab pos="457200" algn="l"/>
              </a:tabLst>
            </a:pPr>
            <a:r>
              <a:rPr lang="en-US" sz="2200" dirty="0">
                <a:latin typeface="Calibri" panose="020F0502020204030204" pitchFamily="34" charset="0"/>
                <a:ea typeface="Calibri" panose="020F0502020204030204" pitchFamily="34" charset="0"/>
                <a:cs typeface="Times New Roman" panose="02020603050405020304" pitchFamily="18" charset="0"/>
              </a:rPr>
              <a:t>National Center for School Mental Health</a:t>
            </a:r>
            <a:r>
              <a:rPr lang="en-US" sz="2200" dirty="0">
                <a:effectLst/>
                <a:latin typeface="Calibri" panose="020F0502020204030204" pitchFamily="34" charset="0"/>
                <a:ea typeface="Calibri" panose="020F0502020204030204" pitchFamily="34" charset="0"/>
                <a:cs typeface="Times New Roman" panose="02020603050405020304" pitchFamily="18" charset="0"/>
              </a:rPr>
              <a:t>: </a:t>
            </a:r>
            <a:r>
              <a:rPr lang="en-US" sz="2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Understanding Social Influencers of Health and Education: A Role for School-Based Health Centers and  Comprehensive School Mental Health Systems</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800"/>
              </a:spcAft>
              <a:buNone/>
              <a:tabLst>
                <a:tab pos="457200" algn="l"/>
              </a:tabLs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legreya Sans"/>
              <a:buNone/>
            </a:pPr>
            <a:r>
              <a:rPr lang="en-US">
                <a:latin typeface="Alegreya Sans"/>
                <a:ea typeface="Alegreya Sans"/>
                <a:cs typeface="Alegreya Sans"/>
                <a:sym typeface="Alegreya Sans"/>
              </a:rPr>
              <a:t>Additional Questions</a:t>
            </a:r>
            <a:endParaRPr/>
          </a:p>
        </p:txBody>
      </p:sp>
      <p:sp>
        <p:nvSpPr>
          <p:cNvPr id="242" name="Google Shape;242;p2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marR="0" lvl="0" indent="0" algn="l" rtl="0">
              <a:lnSpc>
                <a:spcPct val="90000"/>
              </a:lnSpc>
              <a:spcBef>
                <a:spcPts val="0"/>
              </a:spcBef>
              <a:spcAft>
                <a:spcPts val="0"/>
              </a:spcAft>
              <a:buNone/>
            </a:pPr>
            <a:r>
              <a:rPr lang="en-US" sz="1800" i="1">
                <a:latin typeface="Alegreya Sans"/>
                <a:ea typeface="Alegreya Sans"/>
                <a:cs typeface="Alegreya Sans"/>
                <a:sym typeface="Alegreya Sans"/>
              </a:rPr>
              <a:t> </a:t>
            </a:r>
            <a:endParaRPr sz="1800">
              <a:latin typeface="Calibri"/>
              <a:ea typeface="Calibri"/>
              <a:cs typeface="Calibri"/>
              <a:sym typeface="Calibri"/>
            </a:endParaRPr>
          </a:p>
          <a:p>
            <a:pPr marL="0" marR="0" lvl="0" indent="0" algn="ctr" rtl="0">
              <a:lnSpc>
                <a:spcPct val="90000"/>
              </a:lnSpc>
              <a:spcBef>
                <a:spcPts val="0"/>
              </a:spcBef>
              <a:spcAft>
                <a:spcPts val="0"/>
              </a:spcAft>
              <a:buClr>
                <a:schemeClr val="dk1"/>
              </a:buClr>
              <a:buSzPts val="4000"/>
              <a:buNone/>
            </a:pPr>
            <a:r>
              <a:rPr lang="en-US" sz="4000">
                <a:latin typeface="Alegreya Sans"/>
                <a:ea typeface="Alegreya Sans"/>
                <a:cs typeface="Alegreya Sans"/>
                <a:sym typeface="Alegreya Sans"/>
              </a:rPr>
              <a:t>Contact Agency</a:t>
            </a:r>
            <a:endParaRPr/>
          </a:p>
          <a:p>
            <a:pPr marL="0" marR="0" lvl="0" indent="0" algn="ctr" rtl="0">
              <a:lnSpc>
                <a:spcPct val="90000"/>
              </a:lnSpc>
              <a:spcBef>
                <a:spcPts val="0"/>
              </a:spcBef>
              <a:spcAft>
                <a:spcPts val="0"/>
              </a:spcAft>
              <a:buClr>
                <a:schemeClr val="dk1"/>
              </a:buClr>
              <a:buSzPts val="4000"/>
              <a:buNone/>
            </a:pPr>
            <a:r>
              <a:rPr lang="en-US" sz="4000">
                <a:latin typeface="Alegreya Sans"/>
                <a:ea typeface="Alegreya Sans"/>
                <a:cs typeface="Alegreya Sans"/>
                <a:sym typeface="Alegreya Sans"/>
              </a:rPr>
              <a:t>Contact Person and Title</a:t>
            </a:r>
            <a:endParaRPr/>
          </a:p>
          <a:p>
            <a:pPr marL="0" marR="0" lvl="0" indent="0" algn="ctr" rtl="0">
              <a:lnSpc>
                <a:spcPct val="90000"/>
              </a:lnSpc>
              <a:spcBef>
                <a:spcPts val="0"/>
              </a:spcBef>
              <a:spcAft>
                <a:spcPts val="0"/>
              </a:spcAft>
              <a:buClr>
                <a:schemeClr val="dk1"/>
              </a:buClr>
              <a:buSzPts val="4000"/>
              <a:buNone/>
            </a:pPr>
            <a:r>
              <a:rPr lang="en-US" sz="4000">
                <a:latin typeface="Alegreya Sans"/>
                <a:ea typeface="Alegreya Sans"/>
                <a:cs typeface="Alegreya Sans"/>
                <a:sym typeface="Alegreya Sans"/>
              </a:rPr>
              <a:t>Contact Email Address</a:t>
            </a:r>
            <a:endParaRPr/>
          </a:p>
          <a:p>
            <a:pPr marL="0" marR="0" lvl="0" indent="0" algn="ctr" rtl="0">
              <a:lnSpc>
                <a:spcPct val="90000"/>
              </a:lnSpc>
              <a:spcBef>
                <a:spcPts val="0"/>
              </a:spcBef>
              <a:spcAft>
                <a:spcPts val="0"/>
              </a:spcAft>
              <a:buClr>
                <a:schemeClr val="dk1"/>
              </a:buClr>
              <a:buSzPts val="4000"/>
              <a:buNone/>
            </a:pPr>
            <a:r>
              <a:rPr lang="en-US" sz="4000">
                <a:latin typeface="Alegreya Sans"/>
                <a:ea typeface="Alegreya Sans"/>
                <a:cs typeface="Alegreya Sans"/>
                <a:sym typeface="Alegreya Sans"/>
              </a:rPr>
              <a:t>Contact Phone Number</a:t>
            </a:r>
            <a:endParaRPr sz="4000">
              <a:latin typeface="Calibri"/>
              <a:ea typeface="Calibri"/>
              <a:cs typeface="Calibri"/>
              <a:sym typeface="Calibri"/>
            </a:endParaRPr>
          </a:p>
          <a:p>
            <a:pPr marL="228600" lvl="0" indent="-63500" algn="l" rtl="0">
              <a:lnSpc>
                <a:spcPct val="90000"/>
              </a:lnSpc>
              <a:spcBef>
                <a:spcPts val="1000"/>
              </a:spcBef>
              <a:spcAft>
                <a:spcPts val="0"/>
              </a:spcAft>
              <a:buClr>
                <a:schemeClr val="dk1"/>
              </a:buClr>
              <a:buSzPts val="2600"/>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Learning Outcomes</a:t>
            </a:r>
            <a:endParaRPr/>
          </a:p>
        </p:txBody>
      </p:sp>
      <p:sp>
        <p:nvSpPr>
          <p:cNvPr id="123" name="Google Shape;123;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None/>
            </a:pPr>
            <a:r>
              <a:rPr lang="en-US" sz="2800" dirty="0"/>
              <a:t>By the end of this learning burst, participants will be able to:</a:t>
            </a:r>
            <a:endParaRPr sz="2800" dirty="0"/>
          </a:p>
          <a:p>
            <a:pPr indent="-406400">
              <a:lnSpc>
                <a:spcPct val="150000"/>
              </a:lnSpc>
              <a:buSzPts val="2800"/>
            </a:pPr>
            <a:r>
              <a:rPr lang="en-US" sz="2800"/>
              <a:t>Identify </a:t>
            </a:r>
            <a:r>
              <a:rPr lang="en-US" sz="2800" dirty="0"/>
              <a:t>2 ways health disparities, health equity, and equality show up in school  communities </a:t>
            </a:r>
          </a:p>
          <a:p>
            <a:pPr indent="-406400">
              <a:lnSpc>
                <a:spcPct val="150000"/>
              </a:lnSpc>
              <a:buSzPts val="2800"/>
            </a:pPr>
            <a:r>
              <a:rPr lang="en-US" sz="2800" dirty="0"/>
              <a:t>Recognize how COVID-19 and other health conditions disproportionately affect marginalized students and their families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t>Health Disparities </a:t>
            </a:r>
            <a:endParaRPr dirty="0"/>
          </a:p>
        </p:txBody>
      </p:sp>
      <p:sp>
        <p:nvSpPr>
          <p:cNvPr id="2" name="Google Shape;219;p20">
            <a:extLst>
              <a:ext uri="{FF2B5EF4-FFF2-40B4-BE49-F238E27FC236}">
                <a16:creationId xmlns:a16="http://schemas.microsoft.com/office/drawing/2014/main" id="{EBFA424D-4732-B3FA-D098-B4B747538745}"/>
              </a:ext>
            </a:extLst>
          </p:cNvPr>
          <p:cNvSpPr/>
          <p:nvPr/>
        </p:nvSpPr>
        <p:spPr>
          <a:xfrm>
            <a:off x="3275463" y="1785376"/>
            <a:ext cx="6666559" cy="3734276"/>
          </a:xfrm>
          <a:prstGeom prst="cloudCallout">
            <a:avLst>
              <a:gd name="adj1" fmla="val -56992"/>
              <a:gd name="adj2" fmla="val -22634"/>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normalizeH="0" baseline="0" noProof="0" dirty="0">
                <a:solidFill>
                  <a:schemeClr val="tx1"/>
                </a:solidFill>
                <a:uLnTx/>
                <a:uFillTx/>
                <a:ea typeface="Arial"/>
                <a:cs typeface="Arial"/>
                <a:sym typeface="Arial"/>
              </a:rPr>
              <a:t>a particular type of health difference that is closely linked with social, economic, and/or environmental disadvantage</a:t>
            </a:r>
            <a:endParaRPr kumimoji="0" sz="2400" b="1" i="0" u="none" strike="noStrike" kern="0" normalizeH="0" baseline="0" noProof="0" dirty="0">
              <a:solidFill>
                <a:schemeClr val="tx1"/>
              </a:solidFill>
              <a:uLnTx/>
              <a:uFillTx/>
              <a:cs typeface="Arial"/>
              <a:sym typeface="Arial"/>
            </a:endParaRPr>
          </a:p>
        </p:txBody>
      </p:sp>
    </p:spTree>
    <p:extLst>
      <p:ext uri="{BB962C8B-B14F-4D97-AF65-F5344CB8AC3E}">
        <p14:creationId xmlns:p14="http://schemas.microsoft.com/office/powerpoint/2010/main" val="22985541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rtl="0">
              <a:lnSpc>
                <a:spcPct val="90000"/>
              </a:lnSpc>
              <a:spcBef>
                <a:spcPts val="0"/>
              </a:spcBef>
              <a:spcAft>
                <a:spcPts val="0"/>
              </a:spcAft>
              <a:buClr>
                <a:schemeClr val="dk1"/>
              </a:buClr>
              <a:buSzPts val="4400"/>
              <a:buFont typeface="Calibri"/>
              <a:buNone/>
            </a:pPr>
            <a:r>
              <a:rPr lang="en-US" dirty="0"/>
              <a:t>Health Disparities </a:t>
            </a:r>
            <a:endParaRPr dirty="0"/>
          </a:p>
        </p:txBody>
      </p:sp>
      <p:sp>
        <p:nvSpPr>
          <p:cNvPr id="5" name="TextBox 4">
            <a:extLst>
              <a:ext uri="{FF2B5EF4-FFF2-40B4-BE49-F238E27FC236}">
                <a16:creationId xmlns:a16="http://schemas.microsoft.com/office/drawing/2014/main" id="{0CEFBE31-8C57-57FD-344A-57850F435700}"/>
              </a:ext>
            </a:extLst>
          </p:cNvPr>
          <p:cNvSpPr txBox="1"/>
          <p:nvPr/>
        </p:nvSpPr>
        <p:spPr>
          <a:xfrm>
            <a:off x="838201" y="1847612"/>
            <a:ext cx="3600796" cy="1964512"/>
          </a:xfrm>
          <a:prstGeom prst="rect">
            <a:avLst/>
          </a:prstGeom>
          <a:noFill/>
        </p:spPr>
        <p:txBody>
          <a:bodyPr wrap="square">
            <a:spAutoFit/>
          </a:bodyPr>
          <a:lstStyle/>
          <a:p>
            <a:pPr>
              <a:lnSpc>
                <a:spcPct val="150000"/>
              </a:lnSpc>
            </a:pPr>
            <a:r>
              <a:rPr lang="en-US" sz="2800" b="1" dirty="0">
                <a:ea typeface="Alegreya Sans"/>
                <a:cs typeface="Alegreya Sans"/>
                <a:sym typeface="Alegreya Sans"/>
              </a:rPr>
              <a:t>Health disparities adversely affect groups of people</a:t>
            </a:r>
            <a:endParaRPr lang="en-US" sz="2800" b="1" dirty="0"/>
          </a:p>
        </p:txBody>
      </p:sp>
      <p:pic>
        <p:nvPicPr>
          <p:cNvPr id="1026" name="Picture 2" descr="Rear view of elementary students attending a class in the classroom. Back view of large group of school kids having a class in elementary school. elementary school classroom stock pictures, royalty-free photos &amp; images">
            <a:extLst>
              <a:ext uri="{FF2B5EF4-FFF2-40B4-BE49-F238E27FC236}">
                <a16:creationId xmlns:a16="http://schemas.microsoft.com/office/drawing/2014/main" id="{036348D5-17FC-26C5-6C56-21289D2957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8997" y="1435554"/>
            <a:ext cx="7129710" cy="47531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6359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t>Health Disparities</a:t>
            </a:r>
            <a:endParaRPr dirty="0"/>
          </a:p>
        </p:txBody>
      </p:sp>
      <p:sp>
        <p:nvSpPr>
          <p:cNvPr id="5" name="TextBox 4">
            <a:extLst>
              <a:ext uri="{FF2B5EF4-FFF2-40B4-BE49-F238E27FC236}">
                <a16:creationId xmlns:a16="http://schemas.microsoft.com/office/drawing/2014/main" id="{0CEFBE31-8C57-57FD-344A-57850F435700}"/>
              </a:ext>
            </a:extLst>
          </p:cNvPr>
          <p:cNvSpPr txBox="1"/>
          <p:nvPr/>
        </p:nvSpPr>
        <p:spPr>
          <a:xfrm>
            <a:off x="732105" y="1668804"/>
            <a:ext cx="10515600" cy="3257174"/>
          </a:xfrm>
          <a:prstGeom prst="rect">
            <a:avLst/>
          </a:prstGeom>
          <a:noFill/>
        </p:spPr>
        <p:txBody>
          <a:bodyPr wrap="square">
            <a:spAutoFit/>
          </a:bodyPr>
          <a:lstStyle/>
          <a:p>
            <a:pPr>
              <a:lnSpc>
                <a:spcPct val="150000"/>
              </a:lnSpc>
            </a:pPr>
            <a:r>
              <a:rPr lang="en-US" sz="2800" dirty="0">
                <a:latin typeface="+mj-lt"/>
              </a:rPr>
              <a:t>Asthma and mental health disparities</a:t>
            </a:r>
          </a:p>
          <a:p>
            <a:pPr marL="914400" lvl="1" indent="-457200">
              <a:lnSpc>
                <a:spcPct val="150000"/>
              </a:lnSpc>
              <a:buFont typeface="Arial" panose="020B0604020202020204" pitchFamily="34" charset="0"/>
              <a:buChar char="•"/>
            </a:pPr>
            <a:r>
              <a:rPr lang="en-US" sz="2800" dirty="0">
                <a:latin typeface="+mj-lt"/>
                <a:ea typeface="Alegreya"/>
                <a:cs typeface="Alegreya"/>
                <a:sym typeface="Alegreya"/>
              </a:rPr>
              <a:t>Highest rates of childhood asthma are among children of color</a:t>
            </a:r>
          </a:p>
          <a:p>
            <a:pPr marL="914400" lvl="1" indent="-457200">
              <a:lnSpc>
                <a:spcPct val="150000"/>
              </a:lnSpc>
              <a:buFont typeface="Arial" panose="020B0604020202020204" pitchFamily="34" charset="0"/>
              <a:buChar char="•"/>
            </a:pPr>
            <a:r>
              <a:rPr lang="en-US" sz="2800" dirty="0">
                <a:latin typeface="+mj-lt"/>
                <a:ea typeface="Alegreya"/>
                <a:cs typeface="Alegreya"/>
                <a:sym typeface="Alegreya"/>
              </a:rPr>
              <a:t>Adolescents of color had the lowest estimates of receipt of mental health services in a specialty setting.  </a:t>
            </a:r>
          </a:p>
          <a:p>
            <a:pPr>
              <a:lnSpc>
                <a:spcPct val="150000"/>
              </a:lnSpc>
            </a:pPr>
            <a:endParaRPr lang="en-US" sz="2800" b="1" dirty="0"/>
          </a:p>
        </p:txBody>
      </p:sp>
      <p:sp>
        <p:nvSpPr>
          <p:cNvPr id="2" name="Google Shape;235;g1d00fa1c5de_0_7">
            <a:extLst>
              <a:ext uri="{FF2B5EF4-FFF2-40B4-BE49-F238E27FC236}">
                <a16:creationId xmlns:a16="http://schemas.microsoft.com/office/drawing/2014/main" id="{C905C488-726B-D18F-ADAB-F87526049341}"/>
              </a:ext>
            </a:extLst>
          </p:cNvPr>
          <p:cNvSpPr txBox="1"/>
          <p:nvPr/>
        </p:nvSpPr>
        <p:spPr>
          <a:xfrm>
            <a:off x="626010" y="5397406"/>
            <a:ext cx="10727790" cy="1095469"/>
          </a:xfrm>
          <a:prstGeom prst="rect">
            <a:avLst/>
          </a:prstGeom>
          <a:noFill/>
          <a:ln>
            <a:noFill/>
          </a:ln>
        </p:spPr>
        <p:txBody>
          <a:bodyPr spcFirstLastPara="1" wrap="square" lIns="91425" tIns="91425" rIns="91425" bIns="91425" anchor="t" anchorCtr="0">
            <a:normAutofit/>
          </a:bodyPr>
          <a:lstStyle/>
          <a:p>
            <a:pPr marL="457200" marR="0" lvl="0" indent="-297735" algn="l" defTabSz="914400" rtl="0" eaLnBrk="1" fontAlgn="auto" latinLnBrk="0" hangingPunct="1">
              <a:lnSpc>
                <a:spcPct val="95000"/>
              </a:lnSpc>
              <a:spcBef>
                <a:spcPts val="1200"/>
              </a:spcBef>
              <a:spcAft>
                <a:spcPts val="0"/>
              </a:spcAft>
              <a:buClr>
                <a:srgbClr val="000000"/>
              </a:buClr>
              <a:buSzPct val="100000"/>
              <a:buFont typeface="Arial"/>
              <a:buAutoNum type="arabicPeriod"/>
              <a:tabLst/>
              <a:defRPr/>
            </a:pPr>
            <a:r>
              <a:rPr kumimoji="0" lang="en-US" sz="1000" b="0" i="0" u="none" strike="noStrike" kern="0" cap="none" spc="0" normalizeH="0" baseline="0" noProof="0" dirty="0">
                <a:ln>
                  <a:noFill/>
                </a:ln>
                <a:solidFill>
                  <a:srgbClr val="000000"/>
                </a:solidFill>
                <a:effectLst/>
                <a:uLnTx/>
                <a:uFillTx/>
                <a:latin typeface="Arial"/>
                <a:cs typeface="Arial"/>
                <a:sym typeface="Arial"/>
              </a:rPr>
              <a:t>Centers for Disease Control and Prevention. (2022, May 25). </a:t>
            </a:r>
            <a:r>
              <a:rPr kumimoji="0" lang="en-US" sz="1000" b="0" i="1" u="none" strike="noStrike" kern="0" cap="none" spc="0" normalizeH="0" baseline="0" noProof="0" dirty="0">
                <a:ln>
                  <a:noFill/>
                </a:ln>
                <a:solidFill>
                  <a:srgbClr val="000000"/>
                </a:solidFill>
                <a:effectLst/>
                <a:uLnTx/>
                <a:uFillTx/>
                <a:latin typeface="Arial"/>
                <a:cs typeface="Arial"/>
                <a:sym typeface="Arial"/>
              </a:rPr>
              <a:t>Most recent national asthma data</a:t>
            </a:r>
            <a:r>
              <a:rPr kumimoji="0" lang="en-US" sz="1000" b="0" i="0" u="none" strike="noStrike" kern="0" cap="none" spc="0" normalizeH="0" baseline="0" noProof="0" dirty="0">
                <a:ln>
                  <a:noFill/>
                </a:ln>
                <a:solidFill>
                  <a:srgbClr val="000000"/>
                </a:solidFill>
                <a:effectLst/>
                <a:uLnTx/>
                <a:uFillTx/>
                <a:latin typeface="Arial"/>
                <a:cs typeface="Arial"/>
                <a:sym typeface="Arial"/>
              </a:rPr>
              <a:t>. Centers for Disease Control and Prevention. Retrieved August 5, 2022, from https://www.cdc.gov/asthma/most_recent_national_asthma_data.htm </a:t>
            </a:r>
            <a:endParaRPr kumimoji="0" sz="1000" b="0" i="0" u="none" strike="noStrike" kern="0" cap="none" spc="0" normalizeH="0" baseline="0" noProof="0" dirty="0">
              <a:ln>
                <a:noFill/>
              </a:ln>
              <a:solidFill>
                <a:srgbClr val="000000"/>
              </a:solidFill>
              <a:effectLst/>
              <a:uLnTx/>
              <a:uFillTx/>
              <a:latin typeface="Arial"/>
              <a:cs typeface="Arial"/>
              <a:sym typeface="Arial"/>
            </a:endParaRPr>
          </a:p>
          <a:p>
            <a:pPr marL="457200" marR="0" lvl="0" indent="-297735" algn="l" defTabSz="914400" rtl="0" eaLnBrk="1" fontAlgn="auto" latinLnBrk="0" hangingPunct="1">
              <a:lnSpc>
                <a:spcPct val="95000"/>
              </a:lnSpc>
              <a:spcBef>
                <a:spcPts val="0"/>
              </a:spcBef>
              <a:spcAft>
                <a:spcPts val="0"/>
              </a:spcAft>
              <a:buClr>
                <a:srgbClr val="000000"/>
              </a:buClr>
              <a:buSzPct val="100000"/>
              <a:buFont typeface="Arial"/>
              <a:buAutoNum type="arabicPeriod"/>
              <a:tabLst/>
              <a:defRPr/>
            </a:pPr>
            <a:r>
              <a:rPr kumimoji="0" lang="en-US" sz="1000" b="0" i="0" u="none" strike="noStrike" kern="0" cap="none" spc="0" normalizeH="0" baseline="0" noProof="0" dirty="0">
                <a:ln>
                  <a:noFill/>
                </a:ln>
                <a:solidFill>
                  <a:srgbClr val="000000"/>
                </a:solidFill>
                <a:effectLst/>
                <a:uLnTx/>
                <a:uFillTx/>
                <a:latin typeface="Arial"/>
                <a:cs typeface="Arial"/>
                <a:sym typeface="Arial"/>
              </a:rPr>
              <a:t>Adults and adolescents (2015-2019) (Publication No. PEP21-07-01-002). Rockville, MD: Substance Abuse and Mental Health Services Administration. Retrieved from </a:t>
            </a:r>
            <a:r>
              <a:rPr kumimoji="0" lang="en-US" sz="1000" b="0" i="0" u="sng" strike="noStrike" kern="0" cap="none" spc="0" normalizeH="0" baseline="0" noProof="0" dirty="0">
                <a:ln>
                  <a:noFill/>
                </a:ln>
                <a:solidFill>
                  <a:srgbClr val="2364D8"/>
                </a:solidFill>
                <a:effectLst/>
                <a:uLnTx/>
                <a:uFillTx/>
                <a:latin typeface="Arial"/>
                <a:cs typeface="Arial"/>
                <a:sym typeface="Arial"/>
                <a:hlinkClick r:id="rId3"/>
              </a:rPr>
              <a:t>https://www.samhsa.gov/data/</a:t>
            </a:r>
            <a:r>
              <a:rPr kumimoji="0" lang="en-US" sz="1000" b="0" i="0" u="none" strike="noStrike" kern="0" cap="none" spc="0" normalizeH="0" baseline="0" noProof="0" dirty="0">
                <a:ln>
                  <a:noFill/>
                </a:ln>
                <a:solidFill>
                  <a:srgbClr val="000000"/>
                </a:solidFill>
                <a:effectLst/>
                <a:uLnTx/>
                <a:uFillTx/>
                <a:latin typeface="Arial"/>
                <a:cs typeface="Arial"/>
                <a:sym typeface="Arial"/>
              </a:rPr>
              <a:t> (https://www.samhsa.gov/data/sites/default/files/reports/rpt35324/2021NSDUHMHChartbook102221B.pdf)</a:t>
            </a:r>
            <a:endParaRPr kumimoji="0" sz="10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5643493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4"/>
          <p:cNvSpPr txBox="1">
            <a:spLocks noGrp="1"/>
          </p:cNvSpPr>
          <p:nvPr>
            <p:ph type="title"/>
          </p:nvPr>
        </p:nvSpPr>
        <p:spPr>
          <a:xfrm>
            <a:off x="838200" y="185367"/>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t>Health Disparities</a:t>
            </a:r>
            <a:endParaRPr dirty="0"/>
          </a:p>
        </p:txBody>
      </p:sp>
      <p:sp>
        <p:nvSpPr>
          <p:cNvPr id="5" name="TextBox 4">
            <a:extLst>
              <a:ext uri="{FF2B5EF4-FFF2-40B4-BE49-F238E27FC236}">
                <a16:creationId xmlns:a16="http://schemas.microsoft.com/office/drawing/2014/main" id="{0CEFBE31-8C57-57FD-344A-57850F435700}"/>
              </a:ext>
            </a:extLst>
          </p:cNvPr>
          <p:cNvSpPr txBox="1"/>
          <p:nvPr/>
        </p:nvSpPr>
        <p:spPr>
          <a:xfrm>
            <a:off x="838200" y="1323645"/>
            <a:ext cx="9004069" cy="3970189"/>
          </a:xfrm>
          <a:prstGeom prst="rect">
            <a:avLst/>
          </a:prstGeom>
          <a:noFill/>
        </p:spPr>
        <p:txBody>
          <a:bodyPr wrap="square">
            <a:spAutoFit/>
          </a:bodyPr>
          <a:lstStyle/>
          <a:p>
            <a:r>
              <a:rPr lang="en-US" sz="2800" dirty="0">
                <a:latin typeface="+mj-lt"/>
              </a:rPr>
              <a:t>Impact of COVID-19</a:t>
            </a:r>
          </a:p>
          <a:p>
            <a:pPr marL="457200" lvl="0" indent="-457200" algn="l" rtl="0">
              <a:spcBef>
                <a:spcPts val="640"/>
              </a:spcBef>
              <a:spcAft>
                <a:spcPts val="400"/>
              </a:spcAft>
              <a:buSzPts val="2400"/>
              <a:buFont typeface="Arial" panose="020B0604020202020204" pitchFamily="34" charset="0"/>
              <a:buChar char="•"/>
            </a:pPr>
            <a:r>
              <a:rPr lang="en-US" sz="2800" dirty="0">
                <a:latin typeface="Alegreya Sans"/>
                <a:ea typeface="Alegreya"/>
                <a:cs typeface="Alegreya"/>
                <a:sym typeface="Alegreya"/>
              </a:rPr>
              <a:t>People of color had the highest rates of COVID-19</a:t>
            </a:r>
            <a:endParaRPr lang="en-US" sz="2800" dirty="0">
              <a:latin typeface="Alegreya Sans"/>
              <a:ea typeface="Alegreya"/>
              <a:cs typeface="Alegreya"/>
            </a:endParaRPr>
          </a:p>
          <a:p>
            <a:pPr marL="457200" lvl="0" indent="-457200" algn="l" rtl="0">
              <a:spcBef>
                <a:spcPts val="0"/>
              </a:spcBef>
              <a:spcAft>
                <a:spcPts val="400"/>
              </a:spcAft>
              <a:buSzPts val="2400"/>
              <a:buFont typeface="Arial" panose="020B0604020202020204" pitchFamily="34" charset="0"/>
              <a:buChar char="•"/>
            </a:pPr>
            <a:r>
              <a:rPr lang="en-US" sz="2800" dirty="0">
                <a:latin typeface="Alegreya Sans"/>
                <a:ea typeface="Alegreya"/>
                <a:cs typeface="Alegreya"/>
                <a:sym typeface="Alegreya"/>
              </a:rPr>
              <a:t>Children of color had the highest COVID-19 death rates</a:t>
            </a:r>
            <a:endParaRPr lang="en-US" sz="2800" dirty="0">
              <a:latin typeface="Alegreya Sans"/>
              <a:ea typeface="Alegreya"/>
              <a:cs typeface="Alegreya"/>
            </a:endParaRPr>
          </a:p>
          <a:p>
            <a:pPr marL="457200" lvl="0" indent="-457200" algn="l" rtl="0">
              <a:spcBef>
                <a:spcPts val="0"/>
              </a:spcBef>
              <a:spcAft>
                <a:spcPts val="400"/>
              </a:spcAft>
              <a:buSzPts val="2400"/>
              <a:buFont typeface="Arial" panose="020B0604020202020204" pitchFamily="34" charset="0"/>
              <a:buChar char="•"/>
            </a:pPr>
            <a:r>
              <a:rPr lang="en-US" sz="2800" dirty="0">
                <a:latin typeface="Alegreya Sans"/>
                <a:ea typeface="Alegreya"/>
                <a:cs typeface="Alegreya"/>
                <a:sym typeface="Alegreya"/>
              </a:rPr>
              <a:t>Higher rates of negative effects on mental health were among mothers, Black and Hispanic parents</a:t>
            </a:r>
            <a:endParaRPr lang="en-US" sz="2800" dirty="0">
              <a:latin typeface="Alegreya Sans"/>
              <a:ea typeface="Alegreya"/>
              <a:cs typeface="Alegreya"/>
            </a:endParaRPr>
          </a:p>
          <a:p>
            <a:pPr marL="457200" lvl="0" indent="-457200" algn="l" rtl="0">
              <a:spcBef>
                <a:spcPts val="0"/>
              </a:spcBef>
              <a:spcAft>
                <a:spcPts val="400"/>
              </a:spcAft>
              <a:buSzPts val="2400"/>
              <a:buFont typeface="Arial" panose="020B0604020202020204" pitchFamily="34" charset="0"/>
              <a:buChar char="•"/>
            </a:pPr>
            <a:r>
              <a:rPr lang="en-US" sz="2800" dirty="0">
                <a:latin typeface="Alegreya Sans"/>
                <a:ea typeface="Alegreya"/>
                <a:cs typeface="Alegreya"/>
                <a:sym typeface="Alegreya"/>
              </a:rPr>
              <a:t>Hispanic parents and families with lower incomes were most likely to report that their child fell behind academically</a:t>
            </a:r>
          </a:p>
          <a:p>
            <a:pPr>
              <a:lnSpc>
                <a:spcPct val="150000"/>
              </a:lnSpc>
            </a:pPr>
            <a:endParaRPr lang="en-US" sz="2800" b="1" dirty="0"/>
          </a:p>
        </p:txBody>
      </p:sp>
      <p:sp>
        <p:nvSpPr>
          <p:cNvPr id="4" name="Google Shape;303;g1d00fa1c5de_0_14">
            <a:extLst>
              <a:ext uri="{FF2B5EF4-FFF2-40B4-BE49-F238E27FC236}">
                <a16:creationId xmlns:a16="http://schemas.microsoft.com/office/drawing/2014/main" id="{CAE400B5-E2B3-0CFC-6A3F-160F048DC9B9}"/>
              </a:ext>
            </a:extLst>
          </p:cNvPr>
          <p:cNvSpPr txBox="1"/>
          <p:nvPr/>
        </p:nvSpPr>
        <p:spPr>
          <a:xfrm>
            <a:off x="231924" y="4809230"/>
            <a:ext cx="10341865" cy="1521282"/>
          </a:xfrm>
          <a:prstGeom prst="rect">
            <a:avLst/>
          </a:prstGeom>
          <a:noFill/>
          <a:ln>
            <a:noFill/>
          </a:ln>
        </p:spPr>
        <p:txBody>
          <a:bodyPr spcFirstLastPara="1" wrap="square" lIns="91425" tIns="91425" rIns="91425" bIns="91425" anchor="t" anchorCtr="0">
            <a:noAutofit/>
          </a:bodyPr>
          <a:lstStyle/>
          <a:p>
            <a:pPr marL="457200" marR="0" lvl="0" indent="-292100" algn="l" defTabSz="914400" rtl="0" eaLnBrk="1" fontAlgn="auto" latinLnBrk="0" hangingPunct="1">
              <a:lnSpc>
                <a:spcPct val="115000"/>
              </a:lnSpc>
              <a:spcBef>
                <a:spcPts val="1200"/>
              </a:spcBef>
              <a:spcAft>
                <a:spcPts val="0"/>
              </a:spcAft>
              <a:buClr>
                <a:srgbClr val="000000"/>
              </a:buClr>
              <a:buSzPts val="1000"/>
              <a:buFont typeface="Arial"/>
              <a:buAutoNum type="arabicPeriod"/>
              <a:tabLst/>
              <a:defRPr/>
            </a:pPr>
            <a:r>
              <a:rPr kumimoji="0" lang="en-US" sz="800" b="0" i="0" u="none" strike="noStrike" kern="0" cap="none" spc="0" normalizeH="0" baseline="0" noProof="0" dirty="0">
                <a:ln>
                  <a:noFill/>
                </a:ln>
                <a:solidFill>
                  <a:srgbClr val="000000"/>
                </a:solidFill>
                <a:effectLst/>
                <a:uLnTx/>
                <a:uFillTx/>
                <a:latin typeface="Arial"/>
                <a:cs typeface="Arial"/>
                <a:sym typeface="Arial"/>
              </a:rPr>
              <a:t>Centers for Disease Control and Prevention. (2022, December 28). </a:t>
            </a:r>
            <a:r>
              <a:rPr kumimoji="0" lang="en-US" sz="800" b="0" i="1" u="none" strike="noStrike" kern="0" cap="none" spc="0" normalizeH="0" baseline="0" noProof="0" dirty="0">
                <a:ln>
                  <a:noFill/>
                </a:ln>
                <a:solidFill>
                  <a:srgbClr val="000000"/>
                </a:solidFill>
                <a:effectLst/>
                <a:uLnTx/>
                <a:uFillTx/>
                <a:latin typeface="Arial"/>
                <a:cs typeface="Arial"/>
                <a:sym typeface="Arial"/>
              </a:rPr>
              <a:t>Risk for COVID-19 infection, hospitalization, and death by Race/Ethnicity</a:t>
            </a:r>
            <a:r>
              <a:rPr kumimoji="0" lang="en-US" sz="800" b="0" i="0" u="none" strike="noStrike" kern="0" cap="none" spc="0" normalizeH="0" baseline="0" noProof="0" dirty="0">
                <a:ln>
                  <a:noFill/>
                </a:ln>
                <a:solidFill>
                  <a:srgbClr val="000000"/>
                </a:solidFill>
                <a:effectLst/>
                <a:uLnTx/>
                <a:uFillTx/>
                <a:latin typeface="Arial"/>
                <a:cs typeface="Arial"/>
                <a:sym typeface="Arial"/>
              </a:rPr>
              <a:t>. Centers for Disease Control and Prevention. Retrieved January 12, 2023, from https://www.cdc.gov/coronavirus/2019-ncov/covid-data/investigations-discovery/hospitalization-death-by-race-ethnicity.html </a:t>
            </a:r>
            <a:endParaRPr kumimoji="0" sz="800" b="0" i="0" u="none" strike="noStrike" kern="0" cap="none" spc="0" normalizeH="0" baseline="0" noProof="0" dirty="0">
              <a:ln>
                <a:noFill/>
              </a:ln>
              <a:solidFill>
                <a:srgbClr val="000000"/>
              </a:solidFill>
              <a:effectLst/>
              <a:uLnTx/>
              <a:uFillTx/>
              <a:latin typeface="Arial"/>
              <a:cs typeface="Arial"/>
              <a:sym typeface="Arial"/>
            </a:endParaRPr>
          </a:p>
          <a:p>
            <a:pPr marL="457200" marR="0" lvl="0" indent="-292100" algn="l" defTabSz="914400" rtl="0" eaLnBrk="1" fontAlgn="auto" latinLnBrk="0" hangingPunct="1">
              <a:lnSpc>
                <a:spcPct val="115000"/>
              </a:lnSpc>
              <a:spcBef>
                <a:spcPts val="0"/>
              </a:spcBef>
              <a:spcAft>
                <a:spcPts val="0"/>
              </a:spcAft>
              <a:buClr>
                <a:srgbClr val="000000"/>
              </a:buClr>
              <a:buSzPts val="1000"/>
              <a:buFont typeface="Arial"/>
              <a:buAutoNum type="arabicPeriod"/>
              <a:tabLst/>
              <a:defRPr/>
            </a:pPr>
            <a:r>
              <a:rPr kumimoji="0" lang="en-US" sz="800" b="0" i="0" u="none" strike="noStrike" kern="0" cap="none" spc="0" normalizeH="0" baseline="0" noProof="0" dirty="0" err="1">
                <a:ln>
                  <a:noFill/>
                </a:ln>
                <a:solidFill>
                  <a:srgbClr val="000000"/>
                </a:solidFill>
                <a:effectLst/>
                <a:uLnTx/>
                <a:uFillTx/>
                <a:latin typeface="Arial"/>
                <a:cs typeface="Arial"/>
                <a:sym typeface="Arial"/>
              </a:rPr>
              <a:t>Artiga</a:t>
            </a:r>
            <a:r>
              <a:rPr kumimoji="0" lang="en-US" sz="800" b="0" i="0" u="none" strike="noStrike" kern="0" cap="none" spc="0" normalizeH="0" baseline="0" noProof="0" dirty="0">
                <a:ln>
                  <a:noFill/>
                </a:ln>
                <a:solidFill>
                  <a:srgbClr val="000000"/>
                </a:solidFill>
                <a:effectLst/>
                <a:uLnTx/>
                <a:uFillTx/>
                <a:latin typeface="Arial"/>
                <a:cs typeface="Arial"/>
                <a:sym typeface="Arial"/>
              </a:rPr>
              <a:t>, S., Hill, L., &amp; </a:t>
            </a:r>
            <a:r>
              <a:rPr kumimoji="0" lang="en-US" sz="800" b="0" i="0" u="none" strike="noStrike" kern="0" cap="none" spc="0" normalizeH="0" baseline="0" noProof="0" dirty="0" err="1">
                <a:ln>
                  <a:noFill/>
                </a:ln>
                <a:solidFill>
                  <a:srgbClr val="000000"/>
                </a:solidFill>
                <a:effectLst/>
                <a:uLnTx/>
                <a:uFillTx/>
                <a:latin typeface="Arial"/>
                <a:cs typeface="Arial"/>
                <a:sym typeface="Arial"/>
              </a:rPr>
              <a:t>Ndugga</a:t>
            </a:r>
            <a:r>
              <a:rPr kumimoji="0" lang="en-US" sz="800" b="0" i="0" u="none" strike="noStrike" kern="0" cap="none" spc="0" normalizeH="0" baseline="0" noProof="0" dirty="0">
                <a:ln>
                  <a:noFill/>
                </a:ln>
                <a:solidFill>
                  <a:srgbClr val="000000"/>
                </a:solidFill>
                <a:effectLst/>
                <a:uLnTx/>
                <a:uFillTx/>
                <a:latin typeface="Arial"/>
                <a:cs typeface="Arial"/>
                <a:sym typeface="Arial"/>
              </a:rPr>
              <a:t>, N. (2021, September 22). </a:t>
            </a:r>
            <a:r>
              <a:rPr kumimoji="0" lang="en-US" sz="800" b="0" i="1" u="none" strike="noStrike" kern="0" cap="none" spc="0" normalizeH="0" baseline="0" noProof="0" dirty="0">
                <a:ln>
                  <a:noFill/>
                </a:ln>
                <a:solidFill>
                  <a:srgbClr val="000000"/>
                </a:solidFill>
                <a:effectLst/>
                <a:uLnTx/>
                <a:uFillTx/>
                <a:latin typeface="Arial"/>
                <a:cs typeface="Arial"/>
                <a:sym typeface="Arial"/>
              </a:rPr>
              <a:t>Racial disparities in covid-19 impacts and vaccinations for children</a:t>
            </a:r>
            <a:r>
              <a:rPr kumimoji="0" lang="en-US" sz="800" b="0" i="0" u="none" strike="noStrike" kern="0" cap="none" spc="0" normalizeH="0" baseline="0" noProof="0" dirty="0">
                <a:ln>
                  <a:noFill/>
                </a:ln>
                <a:solidFill>
                  <a:srgbClr val="000000"/>
                </a:solidFill>
                <a:effectLst/>
                <a:uLnTx/>
                <a:uFillTx/>
                <a:latin typeface="Arial"/>
                <a:cs typeface="Arial"/>
                <a:sym typeface="Arial"/>
              </a:rPr>
              <a:t>. KFF. Retrieved January 12, 2023, from https://www.kff.org/racial-equity-and-health-policy/issue-brief/racial-disparities-in-covid-19-impacts-and-vaccinations-for-children/ </a:t>
            </a:r>
            <a:endParaRPr kumimoji="0" sz="800" b="0" i="0" u="none" strike="noStrike" kern="0" cap="none" spc="0" normalizeH="0" baseline="0" noProof="0" dirty="0">
              <a:ln>
                <a:noFill/>
              </a:ln>
              <a:solidFill>
                <a:srgbClr val="000000"/>
              </a:solidFill>
              <a:effectLst/>
              <a:uLnTx/>
              <a:uFillTx/>
              <a:latin typeface="Arial"/>
              <a:cs typeface="Arial"/>
              <a:sym typeface="Arial"/>
            </a:endParaRPr>
          </a:p>
          <a:p>
            <a:pPr marL="457200" marR="0" lvl="0" indent="-292100" algn="l" defTabSz="914400" rtl="0" eaLnBrk="1" fontAlgn="auto" latinLnBrk="0" hangingPunct="1">
              <a:lnSpc>
                <a:spcPct val="115000"/>
              </a:lnSpc>
              <a:spcBef>
                <a:spcPts val="0"/>
              </a:spcBef>
              <a:spcAft>
                <a:spcPts val="0"/>
              </a:spcAft>
              <a:buClr>
                <a:srgbClr val="000000"/>
              </a:buClr>
              <a:buSzPts val="1000"/>
              <a:buFont typeface="Arial"/>
              <a:buAutoNum type="arabicPeriod"/>
              <a:tabLst/>
              <a:defRPr/>
            </a:pPr>
            <a:r>
              <a:rPr kumimoji="0" lang="en-US" sz="800" b="0" i="0" u="none" strike="noStrike" kern="0" cap="none" spc="0" normalizeH="0" baseline="0" noProof="0" dirty="0">
                <a:ln>
                  <a:noFill/>
                </a:ln>
                <a:solidFill>
                  <a:srgbClr val="000000"/>
                </a:solidFill>
                <a:effectLst/>
                <a:uLnTx/>
                <a:uFillTx/>
                <a:latin typeface="Arial"/>
                <a:cs typeface="Arial"/>
                <a:sym typeface="Arial"/>
              </a:rPr>
              <a:t>Lopes, L., Kirzinger, A., Hamel, L., Sparks, G., Kearney, A., Stokes, M., &amp; Brodie, M. (2021, August 19). </a:t>
            </a:r>
            <a:r>
              <a:rPr kumimoji="0" lang="en-US" sz="800" b="0" i="1" u="none" strike="noStrike" kern="0" cap="none" spc="0" normalizeH="0" baseline="0" noProof="0" dirty="0">
                <a:ln>
                  <a:noFill/>
                </a:ln>
                <a:solidFill>
                  <a:srgbClr val="000000"/>
                </a:solidFill>
                <a:effectLst/>
                <a:uLnTx/>
                <a:uFillTx/>
                <a:latin typeface="Arial"/>
                <a:cs typeface="Arial"/>
                <a:sym typeface="Arial"/>
              </a:rPr>
              <a:t>KFF COVID-19 Vaccine Monitor: The impact of the coronavirus pandemic on the wellbeing of parents and children</a:t>
            </a:r>
            <a:r>
              <a:rPr kumimoji="0" lang="en-US" sz="800" b="0" i="0" u="none" strike="noStrike" kern="0" cap="none" spc="0" normalizeH="0" baseline="0" noProof="0" dirty="0">
                <a:ln>
                  <a:noFill/>
                </a:ln>
                <a:solidFill>
                  <a:srgbClr val="000000"/>
                </a:solidFill>
                <a:effectLst/>
                <a:uLnTx/>
                <a:uFillTx/>
                <a:latin typeface="Arial"/>
                <a:cs typeface="Arial"/>
                <a:sym typeface="Arial"/>
              </a:rPr>
              <a:t>. KFF. Retrieved January 12, 2023, from https://www.kff.org/coronavirus-covid-19/poll-finding/kff-covid-19-vaccine-monitor-the-impact-of-the-coronavirus-pandemic-on-the-wellbeing-of-parents-and-children/?utm_campaign=KFF-2021-polling </a:t>
            </a:r>
            <a:r>
              <a:rPr kumimoji="0" lang="en-US" sz="800" b="0" i="0" u="none" strike="noStrike" kern="0" cap="none" spc="0" normalizeH="0" baseline="0" noProof="0" dirty="0" err="1">
                <a:ln>
                  <a:noFill/>
                </a:ln>
                <a:solidFill>
                  <a:srgbClr val="000000"/>
                </a:solidFill>
                <a:effectLst/>
                <a:uLnTx/>
                <a:uFillTx/>
                <a:latin typeface="Arial"/>
                <a:cs typeface="Arial"/>
                <a:sym typeface="Arial"/>
              </a:rPr>
              <a:t>surveys&amp;utm_medium</a:t>
            </a:r>
            <a:r>
              <a:rPr kumimoji="0" lang="en-US" sz="800" b="0" i="0" u="none" strike="noStrike" kern="0" cap="none" spc="0" normalizeH="0" baseline="0" noProof="0" dirty="0">
                <a:ln>
                  <a:noFill/>
                </a:ln>
                <a:solidFill>
                  <a:srgbClr val="000000"/>
                </a:solidFill>
                <a:effectLst/>
                <a:uLnTx/>
                <a:uFillTx/>
                <a:latin typeface="Arial"/>
                <a:cs typeface="Arial"/>
                <a:sym typeface="Arial"/>
              </a:rPr>
              <a:t>=email&amp;_hsmi=150938148&amp;_hsenc=p2ANqtz-8EntTkQp0XKqwzgN0aQ688I25lkKIAUdn__VN5fZ0priap3sWaotfPS24WxMUAoIr1PK7MX9-Hv1ULe6XJlcDEpOZZGg&amp;utm_content=150938148&amp;utm_source=hs_email </a:t>
            </a:r>
            <a:endParaRPr kumimoji="0" sz="800" b="0" i="0" u="none" strike="noStrike" kern="0" cap="none" spc="0" normalizeH="0" baseline="0" noProof="0" dirty="0">
              <a:ln>
                <a:noFill/>
              </a:ln>
              <a:solidFill>
                <a:srgbClr val="000000"/>
              </a:solidFill>
              <a:effectLst/>
              <a:uLnTx/>
              <a:uFillTx/>
              <a:latin typeface="Arial"/>
              <a:cs typeface="Arial"/>
              <a:sym typeface="Arial"/>
            </a:endParaRPr>
          </a:p>
          <a:p>
            <a:pPr marL="355600" marR="0" lvl="0" indent="0" algn="l" defTabSz="914400" rtl="0" eaLnBrk="1" fontAlgn="auto" latinLnBrk="0" hangingPunct="1">
              <a:lnSpc>
                <a:spcPct val="115000"/>
              </a:lnSpc>
              <a:spcBef>
                <a:spcPts val="1200"/>
              </a:spcBef>
              <a:spcAft>
                <a:spcPts val="0"/>
              </a:spcAft>
              <a:buClr>
                <a:srgbClr val="000000"/>
              </a:buClr>
              <a:buSzTx/>
              <a:buFont typeface="Arial"/>
              <a:buNone/>
              <a:tabLst/>
              <a:defRPr/>
            </a:pPr>
            <a:endParaRPr kumimoji="0" sz="1000" b="0" i="0" u="none" strike="noStrike" kern="0" cap="none" spc="0" normalizeH="0" baseline="0" noProof="0" dirty="0">
              <a:ln>
                <a:noFill/>
              </a:ln>
              <a:solidFill>
                <a:srgbClr val="000000"/>
              </a:solidFill>
              <a:effectLst/>
              <a:uLnTx/>
              <a:uFillTx/>
              <a:latin typeface="Arial"/>
              <a:cs typeface="Arial"/>
              <a:sym typeface="Arial"/>
            </a:endParaRPr>
          </a:p>
          <a:p>
            <a:pPr marL="355600" marR="0" lvl="0" indent="0" algn="l" defTabSz="914400" rtl="0" eaLnBrk="1" fontAlgn="auto" latinLnBrk="0" hangingPunct="1">
              <a:lnSpc>
                <a:spcPct val="115000"/>
              </a:lnSpc>
              <a:spcBef>
                <a:spcPts val="1200"/>
              </a:spcBef>
              <a:spcAft>
                <a:spcPts val="0"/>
              </a:spcAft>
              <a:buClr>
                <a:srgbClr val="000000"/>
              </a:buClr>
              <a:buSzTx/>
              <a:buFont typeface="Arial"/>
              <a:buNone/>
              <a:tabLst/>
              <a:defRPr/>
            </a:pPr>
            <a:endParaRPr kumimoji="0" sz="11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1200"/>
              </a:spcBef>
              <a:spcAft>
                <a:spcPts val="0"/>
              </a:spcAft>
              <a:buClr>
                <a:srgbClr val="000000"/>
              </a:buClr>
              <a:buSzPts val="1100"/>
              <a:buFont typeface="Arial"/>
              <a:buNone/>
              <a:tabLst/>
              <a:defRPr/>
            </a:pPr>
            <a:endParaRPr kumimoji="0" sz="14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2405382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5" name="TextBox 4">
            <a:extLst>
              <a:ext uri="{FF2B5EF4-FFF2-40B4-BE49-F238E27FC236}">
                <a16:creationId xmlns:a16="http://schemas.microsoft.com/office/drawing/2014/main" id="{0CEFBE31-8C57-57FD-344A-57850F435700}"/>
              </a:ext>
            </a:extLst>
          </p:cNvPr>
          <p:cNvSpPr txBox="1"/>
          <p:nvPr/>
        </p:nvSpPr>
        <p:spPr>
          <a:xfrm>
            <a:off x="838200" y="1249096"/>
            <a:ext cx="9004069" cy="4057393"/>
          </a:xfrm>
          <a:prstGeom prst="rect">
            <a:avLst/>
          </a:prstGeom>
          <a:noFill/>
        </p:spPr>
        <p:txBody>
          <a:bodyPr wrap="square">
            <a:spAutoFit/>
          </a:bodyPr>
          <a:lstStyle/>
          <a:p>
            <a:pPr marL="0" lvl="0" indent="0" algn="l" rtl="0">
              <a:lnSpc>
                <a:spcPct val="150000"/>
              </a:lnSpc>
              <a:spcBef>
                <a:spcPts val="0"/>
              </a:spcBef>
              <a:spcAft>
                <a:spcPts val="0"/>
              </a:spcAft>
              <a:buClr>
                <a:schemeClr val="dk1"/>
              </a:buClr>
              <a:buSzPts val="1100"/>
              <a:buFont typeface="Arial"/>
              <a:buNone/>
            </a:pPr>
            <a:r>
              <a:rPr lang="en-US" sz="2800" dirty="0">
                <a:highlight>
                  <a:srgbClr val="FFFFFF"/>
                </a:highlight>
                <a:latin typeface="+mj-lt"/>
                <a:ea typeface="Alegreya"/>
                <a:cs typeface="Alegreya"/>
                <a:sym typeface="Alegreya"/>
              </a:rPr>
              <a:t>“Health disparities are inequitable and are directly related to the historical and current unequal distribution of social, political, economic, and environmental resources.</a:t>
            </a:r>
          </a:p>
          <a:p>
            <a:pPr marL="0" lvl="0" indent="0" algn="l" rtl="0">
              <a:lnSpc>
                <a:spcPct val="150000"/>
              </a:lnSpc>
              <a:spcBef>
                <a:spcPts val="1200"/>
              </a:spcBef>
              <a:spcAft>
                <a:spcPts val="0"/>
              </a:spcAft>
              <a:buClr>
                <a:schemeClr val="dk1"/>
              </a:buClr>
              <a:buSzPts val="1100"/>
              <a:buFont typeface="Arial"/>
              <a:buNone/>
            </a:pPr>
            <a:r>
              <a:rPr lang="en-US" sz="2800" dirty="0">
                <a:highlight>
                  <a:srgbClr val="FFFFFF"/>
                </a:highlight>
                <a:latin typeface="+mj-lt"/>
                <a:ea typeface="Alegreya"/>
                <a:cs typeface="Alegreya"/>
                <a:sym typeface="Alegreya"/>
              </a:rPr>
              <a:t>We can improve health risks and reduce disparities and inequities by addressing </a:t>
            </a:r>
            <a:r>
              <a:rPr lang="en-US" sz="2800" u="sng" dirty="0">
                <a:solidFill>
                  <a:srgbClr val="075290"/>
                </a:solidFill>
                <a:highlight>
                  <a:srgbClr val="FFFFFF"/>
                </a:highlight>
                <a:latin typeface="+mj-lt"/>
                <a:ea typeface="Alegreya"/>
                <a:cs typeface="Alegreya"/>
                <a:sym typeface="Alegreya"/>
                <a:hlinkClick r:id="rId3">
                  <a:extLst>
                    <a:ext uri="{A12FA001-AC4F-418D-AE19-62706E023703}">
                      <ahyp:hlinkClr xmlns:ahyp="http://schemas.microsoft.com/office/drawing/2018/hyperlinkcolor" val="tx"/>
                    </a:ext>
                  </a:extLst>
                </a:hlinkClick>
              </a:rPr>
              <a:t>social determinants of health</a:t>
            </a:r>
            <a:r>
              <a:rPr lang="en-US" sz="2800" dirty="0">
                <a:highlight>
                  <a:srgbClr val="FFFFFF"/>
                </a:highlight>
                <a:latin typeface="+mj-lt"/>
                <a:ea typeface="Alegreya"/>
                <a:cs typeface="Alegreya"/>
                <a:sym typeface="Alegreya"/>
              </a:rPr>
              <a:t>.”</a:t>
            </a:r>
          </a:p>
          <a:p>
            <a:pPr>
              <a:lnSpc>
                <a:spcPct val="150000"/>
              </a:lnSpc>
            </a:pPr>
            <a:endParaRPr lang="en-US" sz="2800" b="1" dirty="0"/>
          </a:p>
        </p:txBody>
      </p:sp>
      <p:sp>
        <p:nvSpPr>
          <p:cNvPr id="3" name="Google Shape;241;p24">
            <a:extLst>
              <a:ext uri="{FF2B5EF4-FFF2-40B4-BE49-F238E27FC236}">
                <a16:creationId xmlns:a16="http://schemas.microsoft.com/office/drawing/2014/main" id="{46B122CE-5B39-9FCD-7B1E-6C754C9AA3E1}"/>
              </a:ext>
            </a:extLst>
          </p:cNvPr>
          <p:cNvSpPr txBox="1"/>
          <p:nvPr/>
        </p:nvSpPr>
        <p:spPr>
          <a:xfrm>
            <a:off x="568125" y="5544864"/>
            <a:ext cx="10005664" cy="518412"/>
          </a:xfrm>
          <a:prstGeom prst="rect">
            <a:avLst/>
          </a:prstGeom>
          <a:noFill/>
          <a:ln>
            <a:noFill/>
          </a:ln>
        </p:spPr>
        <p:txBody>
          <a:bodyPr spcFirstLastPara="1" wrap="square" lIns="91425" tIns="91425" rIns="91425" bIns="91425" anchor="t" anchorCtr="0">
            <a:norm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000" b="0" i="0" u="none" strike="noStrike" kern="0" cap="none" spc="0" normalizeH="0" baseline="0" noProof="0" dirty="0">
                <a:ln>
                  <a:noFill/>
                </a:ln>
                <a:solidFill>
                  <a:srgbClr val="000000"/>
                </a:solidFill>
                <a:effectLst/>
                <a:uLnTx/>
                <a:uFillTx/>
                <a:latin typeface="+mn-lt"/>
                <a:ea typeface="Calibri"/>
                <a:cs typeface="Calibri"/>
                <a:sym typeface="Calibri"/>
              </a:rPr>
              <a:t>Source: </a:t>
            </a:r>
            <a:r>
              <a:rPr kumimoji="0" lang="en-US" sz="1000" b="0" i="0" u="none" strike="noStrike" kern="0" cap="none" spc="0" normalizeH="0" baseline="0" noProof="0" dirty="0">
                <a:ln>
                  <a:noFill/>
                </a:ln>
                <a:solidFill>
                  <a:srgbClr val="000000"/>
                </a:solidFill>
                <a:effectLst/>
                <a:highlight>
                  <a:srgbClr val="FFFFFF"/>
                </a:highlight>
                <a:uLnTx/>
                <a:uFillTx/>
                <a:latin typeface="+mn-lt"/>
                <a:ea typeface="Open Sans"/>
                <a:cs typeface="Open Sans"/>
                <a:sym typeface="Open Sans"/>
              </a:rPr>
              <a:t>(</a:t>
            </a:r>
            <a:r>
              <a:rPr kumimoji="0" lang="en-US" sz="1000" b="0" i="0" u="none" strike="noStrike" kern="0" cap="none" spc="0" normalizeH="0" baseline="0" noProof="0" dirty="0">
                <a:ln>
                  <a:noFill/>
                </a:ln>
                <a:solidFill>
                  <a:srgbClr val="000000"/>
                </a:solidFill>
                <a:effectLst/>
                <a:uLnTx/>
                <a:uFillTx/>
                <a:latin typeface="+mn-lt"/>
                <a:ea typeface="Times New Roman"/>
                <a:cs typeface="Times New Roman"/>
                <a:sym typeface="Times New Roman"/>
              </a:rPr>
              <a:t>Centers For Disease Control and Prevention. “Health Disparities.” </a:t>
            </a:r>
            <a:r>
              <a:rPr kumimoji="0" lang="en-US" sz="1000" b="0" i="1" u="none" strike="noStrike" kern="0" cap="none" spc="0" normalizeH="0" baseline="0" noProof="0" dirty="0">
                <a:ln>
                  <a:noFill/>
                </a:ln>
                <a:solidFill>
                  <a:srgbClr val="000000"/>
                </a:solidFill>
                <a:effectLst/>
                <a:uLnTx/>
                <a:uFillTx/>
                <a:latin typeface="+mn-lt"/>
                <a:ea typeface="Times New Roman"/>
                <a:cs typeface="Times New Roman"/>
                <a:sym typeface="Times New Roman"/>
              </a:rPr>
              <a:t>Centers for Disease Control and Prevention</a:t>
            </a:r>
            <a:r>
              <a:rPr kumimoji="0" lang="en-US" sz="1000" b="0" i="0" u="none" strike="noStrike" kern="0" cap="none" spc="0" normalizeH="0" baseline="0" noProof="0" dirty="0">
                <a:ln>
                  <a:noFill/>
                </a:ln>
                <a:solidFill>
                  <a:srgbClr val="000000"/>
                </a:solidFill>
                <a:effectLst/>
                <a:uLnTx/>
                <a:uFillTx/>
                <a:latin typeface="+mn-lt"/>
                <a:ea typeface="Times New Roman"/>
                <a:cs typeface="Times New Roman"/>
                <a:sym typeface="Times New Roman"/>
              </a:rPr>
              <a:t>, 24 Nov. 2020, www.cdc.gov/healthyyouth/disparities/index.htm.</a:t>
            </a:r>
            <a:endParaRPr kumimoji="0" sz="1000" b="0" i="0" u="none" strike="noStrike" kern="0" cap="none" spc="0" normalizeH="0" baseline="0" noProof="0" dirty="0">
              <a:ln>
                <a:noFill/>
              </a:ln>
              <a:solidFill>
                <a:srgbClr val="000000"/>
              </a:solidFill>
              <a:effectLst/>
              <a:uLnTx/>
              <a:uFillTx/>
              <a:latin typeface="+mn-lt"/>
              <a:ea typeface="Times New Roman"/>
              <a:cs typeface="Times New Roman"/>
              <a:sym typeface="Times New Roman"/>
            </a:endParaRPr>
          </a:p>
          <a:p>
            <a:pPr marL="0" marR="0" lvl="0" indent="0" algn="l" defTabSz="914400" rtl="0" eaLnBrk="1" fontAlgn="auto" latinLnBrk="0" hangingPunct="1">
              <a:lnSpc>
                <a:spcPct val="100000"/>
              </a:lnSpc>
              <a:spcBef>
                <a:spcPts val="0"/>
              </a:spcBef>
              <a:spcAft>
                <a:spcPts val="0"/>
              </a:spcAft>
              <a:buClr>
                <a:srgbClr val="000000"/>
              </a:buClr>
              <a:buSzPts val="1000"/>
              <a:buFont typeface="Arial"/>
              <a:buNone/>
              <a:tabLst/>
              <a:defRPr/>
            </a:pPr>
            <a:endParaRPr kumimoji="0" sz="1000" b="0" i="0" u="none" strike="noStrike" kern="0" cap="none" spc="0" normalizeH="0" baseline="0" noProof="0" dirty="0">
              <a:ln>
                <a:noFill/>
              </a:ln>
              <a:solidFill>
                <a:srgbClr val="000000"/>
              </a:solidFill>
              <a:effectLst/>
              <a:highlight>
                <a:srgbClr val="FFFFFF"/>
              </a:highlight>
              <a:uLnTx/>
              <a:uFillTx/>
              <a:latin typeface="Open Sans"/>
              <a:ea typeface="Open Sans"/>
              <a:cs typeface="Open Sans"/>
              <a:sym typeface="Open Sans"/>
            </a:endParaRPr>
          </a:p>
        </p:txBody>
      </p:sp>
    </p:spTree>
    <p:extLst>
      <p:ext uri="{BB962C8B-B14F-4D97-AF65-F5344CB8AC3E}">
        <p14:creationId xmlns:p14="http://schemas.microsoft.com/office/powerpoint/2010/main" val="18657164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2" name="Google Shape;248;p25">
            <a:extLst>
              <a:ext uri="{FF2B5EF4-FFF2-40B4-BE49-F238E27FC236}">
                <a16:creationId xmlns:a16="http://schemas.microsoft.com/office/drawing/2014/main" id="{F0BEFA6A-F28E-A89D-B36D-9D389C42B7E7}"/>
              </a:ext>
            </a:extLst>
          </p:cNvPr>
          <p:cNvSpPr txBox="1"/>
          <p:nvPr/>
        </p:nvSpPr>
        <p:spPr>
          <a:xfrm>
            <a:off x="457199" y="5753734"/>
            <a:ext cx="10615354" cy="479319"/>
          </a:xfrm>
          <a:prstGeom prst="rect">
            <a:avLst/>
          </a:prstGeom>
          <a:noFill/>
          <a:ln>
            <a:noFill/>
          </a:ln>
        </p:spPr>
        <p:txBody>
          <a:bodyPr spcFirstLastPara="1" wrap="square" lIns="91425" tIns="91425" rIns="91425" bIns="91425" anchor="t" anchorCtr="0">
            <a:normAutofit lnSpcReduction="10000"/>
          </a:bodyPr>
          <a:lstStyle/>
          <a:p>
            <a:pPr marL="0" marR="0" lvl="0" indent="0" algn="l" defTabSz="914400" rtl="0" eaLnBrk="1" fontAlgn="auto" latinLnBrk="0" hangingPunct="1">
              <a:lnSpc>
                <a:spcPct val="100000"/>
              </a:lnSpc>
              <a:spcBef>
                <a:spcPts val="0"/>
              </a:spcBef>
              <a:spcAft>
                <a:spcPts val="0"/>
              </a:spcAft>
              <a:buClr>
                <a:srgbClr val="000000"/>
              </a:buClr>
              <a:buSzPct val="100000"/>
              <a:buFont typeface="Arial"/>
              <a:buNone/>
              <a:tabLst/>
              <a:defRPr/>
            </a:pPr>
            <a:r>
              <a:rPr kumimoji="0" lang="en-US" sz="1000" b="0" i="0" u="none" strike="noStrike" kern="0" cap="none" spc="0" normalizeH="0" baseline="0" noProof="0" dirty="0">
                <a:ln>
                  <a:noFill/>
                </a:ln>
                <a:solidFill>
                  <a:srgbClr val="000000"/>
                </a:solidFill>
                <a:effectLst/>
                <a:uLnTx/>
                <a:uFillTx/>
                <a:latin typeface="+mn-lt"/>
                <a:ea typeface="Calibri"/>
                <a:cs typeface="Calibri"/>
                <a:sym typeface="Calibri"/>
              </a:rPr>
              <a:t>Source: Healthy People 2030, U.S. Department of Health and Human Services, Office of Disease Prevention and Health Promotion. Retrieved [date graphic was accessed], from </a:t>
            </a:r>
            <a:r>
              <a:rPr kumimoji="0" lang="en-US" sz="1000" b="0" i="0" u="sng" strike="noStrike" kern="0" cap="none" spc="0" normalizeH="0" baseline="0" noProof="0" dirty="0">
                <a:ln>
                  <a:noFill/>
                </a:ln>
                <a:solidFill>
                  <a:srgbClr val="2364D8"/>
                </a:solidFill>
                <a:effectLst/>
                <a:uLnTx/>
                <a:uFillTx/>
                <a:latin typeface="+mn-lt"/>
                <a:ea typeface="Calibri"/>
                <a:cs typeface="Calibri"/>
                <a:sym typeface="Calibri"/>
                <a:hlinkClick r:id="rId3">
                  <a:extLst>
                    <a:ext uri="{A12FA001-AC4F-418D-AE19-62706E023703}">
                      <ahyp:hlinkClr xmlns:ahyp="http://schemas.microsoft.com/office/drawing/2018/hyperlinkcolor" val="tx"/>
                    </a:ext>
                  </a:extLst>
                </a:hlinkClick>
              </a:rPr>
              <a:t>https://health.gov/healthypeople/objectives-and-data/social-determinants-health</a:t>
            </a:r>
            <a:endParaRPr kumimoji="0" sz="1000" b="0" i="0" u="none" strike="noStrike" kern="0" cap="none" spc="0" normalizeH="0" baseline="0" noProof="0" dirty="0">
              <a:ln>
                <a:noFill/>
              </a:ln>
              <a:solidFill>
                <a:srgbClr val="000000"/>
              </a:solidFill>
              <a:effectLst/>
              <a:uLnTx/>
              <a:uFillTx/>
              <a:latin typeface="+mn-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ct val="100000"/>
              <a:buFont typeface="Arial"/>
              <a:buNone/>
              <a:tabLst/>
              <a:defRPr/>
            </a:pPr>
            <a:endParaRPr kumimoji="0" sz="14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4" name="Google Shape;122;p14">
            <a:extLst>
              <a:ext uri="{FF2B5EF4-FFF2-40B4-BE49-F238E27FC236}">
                <a16:creationId xmlns:a16="http://schemas.microsoft.com/office/drawing/2014/main" id="{25C151A8-E7C0-8D45-522C-23EDDFDCBE2C}"/>
              </a:ext>
            </a:extLst>
          </p:cNvPr>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t>Social Determinants of Health (SDOH)</a:t>
            </a:r>
            <a:endParaRPr dirty="0"/>
          </a:p>
        </p:txBody>
      </p:sp>
      <p:sp>
        <p:nvSpPr>
          <p:cNvPr id="7" name="Content Placeholder 6">
            <a:extLst>
              <a:ext uri="{FF2B5EF4-FFF2-40B4-BE49-F238E27FC236}">
                <a16:creationId xmlns:a16="http://schemas.microsoft.com/office/drawing/2014/main" id="{52302A64-D062-98D8-F3F8-C055AE7BFF17}"/>
              </a:ext>
            </a:extLst>
          </p:cNvPr>
          <p:cNvSpPr>
            <a:spLocks noGrp="1"/>
          </p:cNvSpPr>
          <p:nvPr>
            <p:ph sz="half" idx="1"/>
          </p:nvPr>
        </p:nvSpPr>
        <p:spPr/>
        <p:txBody>
          <a:bodyPr/>
          <a:lstStyle/>
          <a:p>
            <a:pPr marL="0" indent="0">
              <a:buNone/>
            </a:pPr>
            <a:r>
              <a:rPr lang="en-US" u="sng" dirty="0">
                <a:latin typeface="+mj-lt"/>
              </a:rPr>
              <a:t>Definition </a:t>
            </a:r>
          </a:p>
          <a:p>
            <a:pPr marL="0" indent="0">
              <a:buNone/>
            </a:pPr>
            <a:r>
              <a:rPr lang="en-US" sz="2400" dirty="0">
                <a:highlight>
                  <a:srgbClr val="FFFFFF"/>
                </a:highlight>
                <a:latin typeface="+mj-lt"/>
                <a:ea typeface="Alegreya"/>
                <a:cs typeface="Alegreya"/>
                <a:sym typeface="Alegreya"/>
              </a:rPr>
              <a:t>Social </a:t>
            </a:r>
            <a:r>
              <a:rPr lang="en-US" sz="2400" dirty="0">
                <a:latin typeface="+mj-lt"/>
                <a:ea typeface="Alegreya"/>
                <a:cs typeface="Alegreya"/>
                <a:sym typeface="Alegreya"/>
              </a:rPr>
              <a:t>determinants of health (SDOH) are the conditions in the environments where people are born, live, learn, work, play, worship, and age that affect a wide range of health, functioning, and quality-of-life outcomes and risks.</a:t>
            </a:r>
          </a:p>
        </p:txBody>
      </p:sp>
      <p:sp>
        <p:nvSpPr>
          <p:cNvPr id="8" name="Content Placeholder 7">
            <a:extLst>
              <a:ext uri="{FF2B5EF4-FFF2-40B4-BE49-F238E27FC236}">
                <a16:creationId xmlns:a16="http://schemas.microsoft.com/office/drawing/2014/main" id="{C26D85E0-155B-4686-3EC6-A0C6C2F8886F}"/>
              </a:ext>
            </a:extLst>
          </p:cNvPr>
          <p:cNvSpPr>
            <a:spLocks noGrp="1"/>
          </p:cNvSpPr>
          <p:nvPr>
            <p:ph sz="half" idx="2"/>
          </p:nvPr>
        </p:nvSpPr>
        <p:spPr/>
        <p:txBody>
          <a:bodyPr/>
          <a:lstStyle/>
          <a:p>
            <a:pPr marL="0" indent="0">
              <a:buNone/>
            </a:pPr>
            <a:r>
              <a:rPr lang="en-US" u="sng" dirty="0"/>
              <a:t>Categories</a:t>
            </a:r>
          </a:p>
          <a:p>
            <a:pPr lvl="1"/>
            <a:r>
              <a:rPr lang="en-US" dirty="0"/>
              <a:t>Economic stability</a:t>
            </a:r>
          </a:p>
          <a:p>
            <a:pPr lvl="1"/>
            <a:r>
              <a:rPr lang="en-US" dirty="0"/>
              <a:t>Education access and quality</a:t>
            </a:r>
          </a:p>
          <a:p>
            <a:pPr lvl="1"/>
            <a:r>
              <a:rPr lang="en-US" dirty="0"/>
              <a:t>Health care access and quality</a:t>
            </a:r>
          </a:p>
          <a:p>
            <a:pPr lvl="1"/>
            <a:r>
              <a:rPr lang="en-US" dirty="0"/>
              <a:t>Neighborhood and built environment</a:t>
            </a:r>
          </a:p>
          <a:p>
            <a:pPr lvl="1"/>
            <a:r>
              <a:rPr lang="en-US" dirty="0"/>
              <a:t>Social and community context </a:t>
            </a:r>
          </a:p>
          <a:p>
            <a:endParaRPr lang="en-US" dirty="0"/>
          </a:p>
        </p:txBody>
      </p:sp>
    </p:spTree>
    <p:extLst>
      <p:ext uri="{BB962C8B-B14F-4D97-AF65-F5344CB8AC3E}">
        <p14:creationId xmlns:p14="http://schemas.microsoft.com/office/powerpoint/2010/main" val="35585822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5" name="TextBox 4">
            <a:extLst>
              <a:ext uri="{FF2B5EF4-FFF2-40B4-BE49-F238E27FC236}">
                <a16:creationId xmlns:a16="http://schemas.microsoft.com/office/drawing/2014/main" id="{0CEFBE31-8C57-57FD-344A-57850F435700}"/>
              </a:ext>
            </a:extLst>
          </p:cNvPr>
          <p:cNvSpPr txBox="1"/>
          <p:nvPr/>
        </p:nvSpPr>
        <p:spPr>
          <a:xfrm>
            <a:off x="838200" y="1331718"/>
            <a:ext cx="10832868" cy="4437112"/>
          </a:xfrm>
          <a:prstGeom prst="rect">
            <a:avLst/>
          </a:prstGeom>
          <a:noFill/>
        </p:spPr>
        <p:txBody>
          <a:bodyPr wrap="square">
            <a:spAutoFit/>
          </a:bodyPr>
          <a:lstStyle/>
          <a:p>
            <a:pPr marL="457200" lvl="0" indent="-457200" algn="l" rtl="0">
              <a:spcBef>
                <a:spcPts val="400"/>
              </a:spcBef>
              <a:spcAft>
                <a:spcPts val="600"/>
              </a:spcAft>
              <a:buSzPts val="2800"/>
              <a:buFont typeface="Arial" panose="020B0604020202020204" pitchFamily="34" charset="0"/>
              <a:buChar char="•"/>
            </a:pPr>
            <a:r>
              <a:rPr lang="en-US" sz="2800" dirty="0">
                <a:latin typeface="+mj-lt"/>
                <a:ea typeface="Alegreya Sans"/>
                <a:cs typeface="Alegreya Sans"/>
                <a:sym typeface="Alegreya Sans"/>
              </a:rPr>
              <a:t>Safe housing, transportation, and neighborhoods</a:t>
            </a:r>
          </a:p>
          <a:p>
            <a:pPr marL="457200" lvl="0" indent="-457200" algn="l" rtl="0">
              <a:spcBef>
                <a:spcPts val="400"/>
              </a:spcBef>
              <a:spcAft>
                <a:spcPts val="600"/>
              </a:spcAft>
              <a:buSzPts val="2800"/>
              <a:buFont typeface="Arial" panose="020B0604020202020204" pitchFamily="34" charset="0"/>
              <a:buChar char="•"/>
            </a:pPr>
            <a:r>
              <a:rPr lang="en-US" sz="2800" dirty="0">
                <a:latin typeface="+mj-lt"/>
                <a:ea typeface="Alegreya Sans"/>
                <a:cs typeface="Alegreya Sans"/>
                <a:sym typeface="Alegreya Sans"/>
              </a:rPr>
              <a:t>Racism, discrimination, and violence</a:t>
            </a:r>
          </a:p>
          <a:p>
            <a:pPr marL="457200" lvl="0" indent="-457200" algn="l" rtl="0">
              <a:spcBef>
                <a:spcPts val="400"/>
              </a:spcBef>
              <a:spcAft>
                <a:spcPts val="600"/>
              </a:spcAft>
              <a:buSzPts val="2800"/>
              <a:buFont typeface="Arial" panose="020B0604020202020204" pitchFamily="34" charset="0"/>
              <a:buChar char="•"/>
            </a:pPr>
            <a:r>
              <a:rPr lang="en-US" sz="2800" dirty="0">
                <a:latin typeface="+mj-lt"/>
                <a:ea typeface="Alegreya Sans"/>
                <a:cs typeface="Alegreya Sans"/>
                <a:sym typeface="Alegreya Sans"/>
              </a:rPr>
              <a:t>Access to nutritious foods and physical activity opportunities</a:t>
            </a:r>
          </a:p>
          <a:p>
            <a:pPr marL="457200" lvl="0" indent="-457200" algn="l" rtl="0">
              <a:spcBef>
                <a:spcPts val="400"/>
              </a:spcBef>
              <a:spcAft>
                <a:spcPts val="600"/>
              </a:spcAft>
              <a:buSzPts val="2800"/>
              <a:buFont typeface="Arial" panose="020B0604020202020204" pitchFamily="34" charset="0"/>
              <a:buChar char="•"/>
            </a:pPr>
            <a:r>
              <a:rPr lang="en-US" sz="2800" dirty="0">
                <a:latin typeface="+mj-lt"/>
                <a:ea typeface="Alegreya Sans"/>
                <a:cs typeface="Alegreya Sans"/>
                <a:sym typeface="Alegreya Sans"/>
              </a:rPr>
              <a:t>Air and water quality</a:t>
            </a:r>
          </a:p>
          <a:p>
            <a:pPr marL="457200" lvl="0" indent="-457200" algn="l" rtl="0">
              <a:spcBef>
                <a:spcPts val="400"/>
              </a:spcBef>
              <a:spcAft>
                <a:spcPts val="600"/>
              </a:spcAft>
              <a:buSzPts val="2800"/>
              <a:buFont typeface="Arial" panose="020B0604020202020204" pitchFamily="34" charset="0"/>
              <a:buChar char="•"/>
            </a:pPr>
            <a:r>
              <a:rPr lang="en-US" sz="2800" dirty="0">
                <a:latin typeface="+mj-lt"/>
                <a:ea typeface="Alegreya Sans"/>
                <a:cs typeface="Alegreya Sans"/>
                <a:sym typeface="Alegreya Sans"/>
              </a:rPr>
              <a:t>Language and literacy skills</a:t>
            </a:r>
          </a:p>
          <a:p>
            <a:pPr marL="457200" indent="-457200">
              <a:spcBef>
                <a:spcPts val="400"/>
              </a:spcBef>
              <a:spcAft>
                <a:spcPts val="600"/>
              </a:spcAft>
              <a:buSzPts val="2800"/>
              <a:buFont typeface="Arial" panose="020B0604020202020204" pitchFamily="34" charset="0"/>
              <a:buChar char="•"/>
            </a:pPr>
            <a:r>
              <a:rPr lang="en-US" sz="2800" dirty="0">
                <a:latin typeface="+mj-lt"/>
                <a:ea typeface="Alegreya Sans"/>
                <a:cs typeface="Alegreya Sans"/>
                <a:sym typeface="Alegreya Sans"/>
              </a:rPr>
              <a:t>Education, job opportunities, and income</a:t>
            </a:r>
          </a:p>
          <a:p>
            <a:pPr marL="914400" lvl="1" indent="-457200">
              <a:spcBef>
                <a:spcPts val="400"/>
              </a:spcBef>
              <a:spcAft>
                <a:spcPts val="600"/>
              </a:spcAft>
              <a:buSzPts val="2800"/>
              <a:buFont typeface="Arial" panose="020B0604020202020204" pitchFamily="34" charset="0"/>
              <a:buChar char="•"/>
            </a:pPr>
            <a:r>
              <a:rPr lang="en-US" sz="2800" dirty="0">
                <a:ea typeface="Alegreya Sans"/>
                <a:cs typeface="Alegreya Sans"/>
                <a:sym typeface="Alegreya Sans"/>
              </a:rPr>
              <a:t>Education is a predictor of health </a:t>
            </a:r>
          </a:p>
          <a:p>
            <a:pPr marL="914400" lvl="1" indent="-457200">
              <a:spcBef>
                <a:spcPts val="400"/>
              </a:spcBef>
              <a:spcAft>
                <a:spcPts val="600"/>
              </a:spcAft>
              <a:buSzPts val="2800"/>
              <a:buFont typeface="Arial" panose="020B0604020202020204" pitchFamily="34" charset="0"/>
              <a:buChar char="•"/>
            </a:pPr>
            <a:r>
              <a:rPr lang="en-US" sz="2800" dirty="0">
                <a:ea typeface="Alegreya Sans"/>
                <a:cs typeface="Alegreya Sans"/>
                <a:sym typeface="Alegreya Sans"/>
              </a:rPr>
              <a:t>Health affects educational outcomes</a:t>
            </a:r>
            <a:endParaRPr lang="en-US" sz="2800" dirty="0">
              <a:latin typeface="+mj-lt"/>
              <a:ea typeface="Alegreya Sans"/>
              <a:cs typeface="Alegreya Sans"/>
              <a:sym typeface="Alegreya Sans"/>
            </a:endParaRPr>
          </a:p>
        </p:txBody>
      </p:sp>
      <p:sp>
        <p:nvSpPr>
          <p:cNvPr id="4" name="Google Shape;122;p14">
            <a:extLst>
              <a:ext uri="{FF2B5EF4-FFF2-40B4-BE49-F238E27FC236}">
                <a16:creationId xmlns:a16="http://schemas.microsoft.com/office/drawing/2014/main" id="{25C151A8-E7C0-8D45-522C-23EDDFDCBE2C}"/>
              </a:ext>
            </a:extLst>
          </p:cNvPr>
          <p:cNvSpPr txBox="1">
            <a:spLocks noGrp="1"/>
          </p:cNvSpPr>
          <p:nvPr>
            <p:ph type="title"/>
          </p:nvPr>
        </p:nvSpPr>
        <p:spPr>
          <a:xfrm>
            <a:off x="838200" y="225949"/>
            <a:ext cx="10515600" cy="1170590"/>
          </a:xfrm>
          <a:prstGeom prst="rect">
            <a:avLst/>
          </a:prstGeom>
          <a:noFill/>
          <a:ln>
            <a:noFill/>
          </a:ln>
        </p:spPr>
        <p:txBody>
          <a:bodyPr spcFirstLastPara="1" wrap="square" lIns="91425" tIns="45700" rIns="91425" bIns="45700" anchor="ctr" anchorCtr="0">
            <a:normAutofit/>
          </a:bodyPr>
          <a:lstStyle/>
          <a:p>
            <a:pPr marL="0" lvl="0" indent="0" rtl="0">
              <a:lnSpc>
                <a:spcPct val="90000"/>
              </a:lnSpc>
              <a:spcBef>
                <a:spcPts val="0"/>
              </a:spcBef>
              <a:spcAft>
                <a:spcPts val="0"/>
              </a:spcAft>
              <a:buClr>
                <a:schemeClr val="dk1"/>
              </a:buClr>
              <a:buSzPts val="4400"/>
              <a:buFont typeface="Calibri"/>
              <a:buNone/>
            </a:pPr>
            <a:r>
              <a:rPr lang="en-US" dirty="0"/>
              <a:t> Examples of SDOH We May Observe</a:t>
            </a:r>
            <a:endParaRPr dirty="0"/>
          </a:p>
        </p:txBody>
      </p:sp>
    </p:spTree>
    <p:extLst>
      <p:ext uri="{BB962C8B-B14F-4D97-AF65-F5344CB8AC3E}">
        <p14:creationId xmlns:p14="http://schemas.microsoft.com/office/powerpoint/2010/main" val="2880411324"/>
      </p:ext>
    </p:extLst>
  </p:cSld>
  <p:clrMapOvr>
    <a:masterClrMapping/>
  </p:clrMapOvr>
</p:sld>
</file>

<file path=ppt/theme/theme1.xml><?xml version="1.0" encoding="utf-8"?>
<a:theme xmlns:a="http://schemas.openxmlformats.org/drawingml/2006/main" name="Office Theme">
  <a:themeElements>
    <a:clrScheme name="TEAMS brang colors">
      <a:dk1>
        <a:srgbClr val="0E5473"/>
      </a:dk1>
      <a:lt1>
        <a:srgbClr val="FFFFFF"/>
      </a:lt1>
      <a:dk2>
        <a:srgbClr val="0E5473"/>
      </a:dk2>
      <a:lt2>
        <a:srgbClr val="F2FBFF"/>
      </a:lt2>
      <a:accent1>
        <a:srgbClr val="0DA7FF"/>
      </a:accent1>
      <a:accent2>
        <a:srgbClr val="36E8E5"/>
      </a:accent2>
      <a:accent3>
        <a:srgbClr val="FFD276"/>
      </a:accent3>
      <a:accent4>
        <a:srgbClr val="FF6051"/>
      </a:accent4>
      <a:accent5>
        <a:srgbClr val="0DBAFF"/>
      </a:accent5>
      <a:accent6>
        <a:srgbClr val="FFBB73"/>
      </a:accent6>
      <a:hlink>
        <a:srgbClr val="0DA7FF"/>
      </a:hlink>
      <a:folHlink>
        <a:srgbClr val="3AA1DE"/>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9A72A3D-FFB3-D144-9C8B-5D6B73E9C3E7}" vid="{44D8271B-C5CD-1146-B55D-E4E87008A55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TEAMS PPT Template update2</Template>
  <TotalTime>256</TotalTime>
  <Words>3040</Words>
  <Application>Microsoft Office PowerPoint</Application>
  <PresentationFormat>Widescreen</PresentationFormat>
  <Paragraphs>192</Paragraphs>
  <Slides>18</Slides>
  <Notes>18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Alegreya Sans</vt:lpstr>
      <vt:lpstr>Arial</vt:lpstr>
      <vt:lpstr>Calibri</vt:lpstr>
      <vt:lpstr>Calibri Light</vt:lpstr>
      <vt:lpstr>Franklin Gothic Book</vt:lpstr>
      <vt:lpstr>Open Sans</vt:lpstr>
      <vt:lpstr>Proxima Nova</vt:lpstr>
      <vt:lpstr>Symbol</vt:lpstr>
      <vt:lpstr>Office Theme</vt:lpstr>
      <vt:lpstr>PowerPoint Presentation</vt:lpstr>
      <vt:lpstr>Learning Outcomes</vt:lpstr>
      <vt:lpstr>Health Disparities </vt:lpstr>
      <vt:lpstr>Health Disparities </vt:lpstr>
      <vt:lpstr>Health Disparities</vt:lpstr>
      <vt:lpstr>Health Disparities</vt:lpstr>
      <vt:lpstr>PowerPoint Presentation</vt:lpstr>
      <vt:lpstr>Social Determinants of Health (SDOH)</vt:lpstr>
      <vt:lpstr> Examples of SDOH We May Observe</vt:lpstr>
      <vt:lpstr>Health Equality and Health Equity</vt:lpstr>
      <vt:lpstr>Understanding Equality vs Equity</vt:lpstr>
      <vt:lpstr>Case Scenario(s)</vt:lpstr>
      <vt:lpstr>PowerPoint Presentation</vt:lpstr>
      <vt:lpstr>Recap</vt:lpstr>
      <vt:lpstr>Recap Continued</vt:lpstr>
      <vt:lpstr> </vt:lpstr>
      <vt:lpstr>Resources</vt:lpstr>
      <vt:lpstr>Additional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Kolawole, Olamide</dc:creator>
  <cp:lastModifiedBy>Kolawole, Olamide</cp:lastModifiedBy>
  <cp:revision>1</cp:revision>
  <dcterms:created xsi:type="dcterms:W3CDTF">2023-07-24T13:27:31Z</dcterms:created>
  <dcterms:modified xsi:type="dcterms:W3CDTF">2023-08-04T16:10:13Z</dcterms:modified>
</cp:coreProperties>
</file>