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9" r:id="rId4"/>
  </p:sldMasterIdLst>
  <p:notesMasterIdLst>
    <p:notesMasterId r:id="rId20"/>
  </p:notesMasterIdLst>
  <p:sldIdLst>
    <p:sldId id="256" r:id="rId5"/>
    <p:sldId id="257" r:id="rId6"/>
    <p:sldId id="276" r:id="rId7"/>
    <p:sldId id="284" r:id="rId8"/>
    <p:sldId id="277" r:id="rId9"/>
    <p:sldId id="278" r:id="rId10"/>
    <p:sldId id="279" r:id="rId11"/>
    <p:sldId id="280" r:id="rId12"/>
    <p:sldId id="281" r:id="rId13"/>
    <p:sldId id="282" r:id="rId14"/>
    <p:sldId id="283" r:id="rId15"/>
    <p:sldId id="275" r:id="rId16"/>
    <p:sldId id="270" r:id="rId17"/>
    <p:sldId id="271" r:id="rId18"/>
    <p:sldId id="272" r:id="rId19"/>
  </p:sldIdLst>
  <p:sldSz cx="12192000" cy="6858000"/>
  <p:notesSz cx="6858000" cy="9144000"/>
  <p:embeddedFontLst>
    <p:embeddedFont>
      <p:font typeface="Alegreya Sans" panose="00000500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754045-E4C5-B99D-5542-DC96A10972D9}" name="Hanes, Allison" initials="HA" userId="S::ahanes@aap.org::b0db6c6a-9a2f-4372-af2c-fcdc58caa0b5" providerId="AD"/>
  <p188:author id="{50EE51B5-B343-A004-0361-B15D2726F9E8}" name="McCarty, Carolyn" initials="MC" userId="S::cmccarty@aap.org::1b8cc475-3713-483f-ab4b-37761356d68e" providerId="AD"/>
  <p188:author id="{CAEE70F7-6FA2-D018-9B8A-BC891DFEC3A9}" name="St. George, Abby" initials="SGA" userId="S::astgeorge@aap.org::8903dd45-33a0-4c15-803c-54fb8cc8dd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97" autoAdjust="0"/>
  </p:normalViewPr>
  <p:slideViewPr>
    <p:cSldViewPr snapToGrid="0">
      <p:cViewPr varScale="1">
        <p:scale>
          <a:sx n="61" d="100"/>
          <a:sy n="61" d="100"/>
        </p:scale>
        <p:origin x="148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26C35-FC72-4EF2-A77B-A0F3E21C0A52}" type="doc">
      <dgm:prSet loTypeId="urn:microsoft.com/office/officeart/2005/8/layout/radial6" loCatId="cycle" qsTypeId="urn:microsoft.com/office/officeart/2005/8/quickstyle/simple2" qsCatId="simple" csTypeId="urn:microsoft.com/office/officeart/2005/8/colors/colorful1" csCatId="colorful" phldr="1"/>
      <dgm:spPr/>
      <dgm:t>
        <a:bodyPr/>
        <a:lstStyle/>
        <a:p>
          <a:endParaRPr lang="en-US"/>
        </a:p>
      </dgm:t>
    </dgm:pt>
    <dgm:pt modelId="{9ED01505-816C-4582-B43C-D2E1E088CE91}">
      <dgm:prSet phldrT="[Text]"/>
      <dgm:spPr/>
      <dgm:t>
        <a:bodyPr/>
        <a:lstStyle/>
        <a:p>
          <a:r>
            <a:rPr lang="en-US" b="1" dirty="0">
              <a:latin typeface="Calibri" panose="020F0502020204030204" pitchFamily="34" charset="0"/>
              <a:cs typeface="Calibri" panose="020F0502020204030204" pitchFamily="34" charset="0"/>
            </a:rPr>
            <a:t>Priorities for Managing Food Allergies in School</a:t>
          </a:r>
        </a:p>
      </dgm:t>
    </dgm:pt>
    <dgm:pt modelId="{3A9EEBFC-1BAB-468F-B707-33B377ABE937}" type="parTrans" cxnId="{992C2288-2463-41A4-A806-536AA8F8FC8F}">
      <dgm:prSet/>
      <dgm:spPr/>
      <dgm:t>
        <a:bodyPr/>
        <a:lstStyle/>
        <a:p>
          <a:endParaRPr lang="en-US"/>
        </a:p>
      </dgm:t>
    </dgm:pt>
    <dgm:pt modelId="{EB1F64BD-F3E7-47BB-941B-6130B9794C78}" type="sibTrans" cxnId="{992C2288-2463-41A4-A806-536AA8F8FC8F}">
      <dgm:prSet/>
      <dgm:spPr/>
      <dgm:t>
        <a:bodyPr/>
        <a:lstStyle/>
        <a:p>
          <a:endParaRPr lang="en-US"/>
        </a:p>
      </dgm:t>
    </dgm:pt>
    <dgm:pt modelId="{04FE1A09-6244-447A-B4CB-1540177C6B95}">
      <dgm:prSet phldrT="[Text]" custT="1"/>
      <dgm:spPr/>
      <dgm:t>
        <a:bodyPr/>
        <a:lstStyle/>
        <a:p>
          <a:r>
            <a:rPr lang="en-US" sz="1800" b="1">
              <a:latin typeface="Calibri" panose="020F0502020204030204" pitchFamily="34" charset="0"/>
              <a:cs typeface="Calibri" panose="020F0502020204030204" pitchFamily="34" charset="0"/>
            </a:rPr>
            <a:t>Daily food allergy management plan for the individual student</a:t>
          </a:r>
          <a:endParaRPr lang="en-US" sz="1800">
            <a:latin typeface="Calibri" panose="020F0502020204030204" pitchFamily="34" charset="0"/>
            <a:cs typeface="Calibri" panose="020F0502020204030204" pitchFamily="34" charset="0"/>
          </a:endParaRPr>
        </a:p>
      </dgm:t>
    </dgm:pt>
    <dgm:pt modelId="{0DDBC5EA-F425-4159-8079-36456EB2F2EA}" type="parTrans" cxnId="{9BBD37D5-47E7-4D3E-A0AD-150DD50CFFE4}">
      <dgm:prSet/>
      <dgm:spPr/>
      <dgm:t>
        <a:bodyPr/>
        <a:lstStyle/>
        <a:p>
          <a:endParaRPr lang="en-US"/>
        </a:p>
      </dgm:t>
    </dgm:pt>
    <dgm:pt modelId="{D3DB9EA2-37DD-4DDB-8E10-ECC73CFE19D6}" type="sibTrans" cxnId="{9BBD37D5-47E7-4D3E-A0AD-150DD50CFFE4}">
      <dgm:prSet/>
      <dgm:spPr/>
      <dgm:t>
        <a:bodyPr/>
        <a:lstStyle/>
        <a:p>
          <a:endParaRPr lang="en-US">
            <a:latin typeface="Calibri" panose="020F0502020204030204" pitchFamily="34" charset="0"/>
            <a:cs typeface="Calibri" panose="020F0502020204030204" pitchFamily="34" charset="0"/>
          </a:endParaRPr>
        </a:p>
      </dgm:t>
    </dgm:pt>
    <dgm:pt modelId="{541FB746-74E5-4DE3-9C76-A63BFC0008F6}">
      <dgm:prSet phldrT="[Text]" custT="1"/>
      <dgm:spPr/>
      <dgm:t>
        <a:bodyPr/>
        <a:lstStyle/>
        <a:p>
          <a:r>
            <a:rPr lang="en-US" sz="1800" b="1">
              <a:latin typeface="Calibri" panose="020F0502020204030204" pitchFamily="34" charset="0"/>
              <a:cs typeface="Calibri" panose="020F0502020204030204" pitchFamily="34" charset="0"/>
            </a:rPr>
            <a:t>Allergic emergency preparedness</a:t>
          </a:r>
          <a:endParaRPr lang="en-US" sz="1800">
            <a:latin typeface="Calibri" panose="020F0502020204030204" pitchFamily="34" charset="0"/>
            <a:cs typeface="Calibri" panose="020F0502020204030204" pitchFamily="34" charset="0"/>
          </a:endParaRPr>
        </a:p>
      </dgm:t>
    </dgm:pt>
    <dgm:pt modelId="{9CFE9506-D8EB-4895-ABA9-8CB745DF206B}" type="parTrans" cxnId="{6F7E2EBE-880E-40FE-9565-FE596E8AC7F8}">
      <dgm:prSet/>
      <dgm:spPr/>
      <dgm:t>
        <a:bodyPr/>
        <a:lstStyle/>
        <a:p>
          <a:endParaRPr lang="en-US"/>
        </a:p>
      </dgm:t>
    </dgm:pt>
    <dgm:pt modelId="{DC2E6EA9-96D0-4FD9-A686-F9D685529614}" type="sibTrans" cxnId="{6F7E2EBE-880E-40FE-9565-FE596E8AC7F8}">
      <dgm:prSet/>
      <dgm:spPr/>
      <dgm:t>
        <a:bodyPr/>
        <a:lstStyle/>
        <a:p>
          <a:endParaRPr lang="en-US">
            <a:latin typeface="Calibri" panose="020F0502020204030204" pitchFamily="34" charset="0"/>
            <a:cs typeface="Calibri" panose="020F0502020204030204" pitchFamily="34" charset="0"/>
          </a:endParaRPr>
        </a:p>
      </dgm:t>
    </dgm:pt>
    <dgm:pt modelId="{4B5E770C-3F80-4BD9-A4B0-53F1795AE0D6}">
      <dgm:prSet phldrT="[Text]" custT="1"/>
      <dgm:spPr/>
      <dgm:t>
        <a:bodyPr/>
        <a:lstStyle/>
        <a:p>
          <a:r>
            <a:rPr lang="en-US" sz="1800" b="1">
              <a:latin typeface="Calibri" panose="020F0502020204030204" pitchFamily="34" charset="0"/>
              <a:cs typeface="Calibri" panose="020F0502020204030204" pitchFamily="34" charset="0"/>
            </a:rPr>
            <a:t>Training and professional development</a:t>
          </a:r>
          <a:endParaRPr lang="en-US" sz="1800">
            <a:latin typeface="Calibri" panose="020F0502020204030204" pitchFamily="34" charset="0"/>
            <a:cs typeface="Calibri" panose="020F0502020204030204" pitchFamily="34" charset="0"/>
          </a:endParaRPr>
        </a:p>
      </dgm:t>
    </dgm:pt>
    <dgm:pt modelId="{A8A44F9A-06B9-48A9-8674-56964977CB6E}" type="parTrans" cxnId="{C3EEEF4C-CA56-46BB-8BCE-7E324F3DAAB7}">
      <dgm:prSet/>
      <dgm:spPr/>
      <dgm:t>
        <a:bodyPr/>
        <a:lstStyle/>
        <a:p>
          <a:endParaRPr lang="en-US"/>
        </a:p>
      </dgm:t>
    </dgm:pt>
    <dgm:pt modelId="{A02E7A36-3D88-4FE1-99C0-C36B53D90E53}" type="sibTrans" cxnId="{C3EEEF4C-CA56-46BB-8BCE-7E324F3DAAB7}">
      <dgm:prSet/>
      <dgm:spPr/>
      <dgm:t>
        <a:bodyPr/>
        <a:lstStyle/>
        <a:p>
          <a:endParaRPr lang="en-US">
            <a:latin typeface="Calibri" panose="020F0502020204030204" pitchFamily="34" charset="0"/>
            <a:cs typeface="Calibri" panose="020F0502020204030204" pitchFamily="34" charset="0"/>
          </a:endParaRPr>
        </a:p>
      </dgm:t>
    </dgm:pt>
    <dgm:pt modelId="{235C68BA-630C-4839-AB8B-09CD4E9AC2DD}">
      <dgm:prSet phldrT="[Text]" custT="1"/>
      <dgm:spPr/>
      <dgm:t>
        <a:bodyPr/>
        <a:lstStyle/>
        <a:p>
          <a:r>
            <a:rPr lang="en-US" sz="1800" b="1">
              <a:latin typeface="Calibri" panose="020F0502020204030204" pitchFamily="34" charset="0"/>
              <a:cs typeface="Calibri" panose="020F0502020204030204" pitchFamily="34" charset="0"/>
            </a:rPr>
            <a:t>Education for the school community </a:t>
          </a:r>
          <a:endParaRPr lang="en-US" sz="1800">
            <a:latin typeface="Calibri" panose="020F0502020204030204" pitchFamily="34" charset="0"/>
            <a:cs typeface="Calibri" panose="020F0502020204030204" pitchFamily="34" charset="0"/>
          </a:endParaRPr>
        </a:p>
      </dgm:t>
    </dgm:pt>
    <dgm:pt modelId="{36182C3A-E343-4D21-AFE9-CA4BD29FA61A}" type="parTrans" cxnId="{DC93BEEF-B03D-4876-9BB6-37E0CF63D55D}">
      <dgm:prSet/>
      <dgm:spPr/>
      <dgm:t>
        <a:bodyPr/>
        <a:lstStyle/>
        <a:p>
          <a:endParaRPr lang="en-US"/>
        </a:p>
      </dgm:t>
    </dgm:pt>
    <dgm:pt modelId="{1C7F3DD1-2CF3-4519-88D7-724251A66967}" type="sibTrans" cxnId="{DC93BEEF-B03D-4876-9BB6-37E0CF63D55D}">
      <dgm:prSet/>
      <dgm:spPr/>
      <dgm:t>
        <a:bodyPr/>
        <a:lstStyle/>
        <a:p>
          <a:endParaRPr lang="en-US">
            <a:latin typeface="Calibri" panose="020F0502020204030204" pitchFamily="34" charset="0"/>
            <a:cs typeface="Calibri" panose="020F0502020204030204" pitchFamily="34" charset="0"/>
          </a:endParaRPr>
        </a:p>
      </dgm:t>
    </dgm:pt>
    <dgm:pt modelId="{856D000E-A1D8-4C58-A836-0BC25913575B}">
      <dgm:prSet phldrT="[Text]" custT="1"/>
      <dgm:spPr/>
      <dgm:t>
        <a:bodyPr/>
        <a:lstStyle/>
        <a:p>
          <a:r>
            <a:rPr lang="en-US" sz="1800" b="1" dirty="0">
              <a:latin typeface="Calibri" panose="020F0502020204030204" pitchFamily="34" charset="0"/>
              <a:cs typeface="Calibri" panose="020F0502020204030204" pitchFamily="34" charset="0"/>
            </a:rPr>
            <a:t>Creation of a healthy and safe educational environment</a:t>
          </a:r>
          <a:endParaRPr lang="en-US" sz="1800" dirty="0">
            <a:latin typeface="Calibri" panose="020F0502020204030204" pitchFamily="34" charset="0"/>
            <a:cs typeface="Calibri" panose="020F0502020204030204" pitchFamily="34" charset="0"/>
          </a:endParaRPr>
        </a:p>
      </dgm:t>
    </dgm:pt>
    <dgm:pt modelId="{1D942AFA-78F6-4FC3-914C-8DE2E5EB5FD5}" type="parTrans" cxnId="{0F3F42B0-3EF0-4517-BF6F-AEE64B07922A}">
      <dgm:prSet/>
      <dgm:spPr/>
      <dgm:t>
        <a:bodyPr/>
        <a:lstStyle/>
        <a:p>
          <a:endParaRPr lang="en-US"/>
        </a:p>
      </dgm:t>
    </dgm:pt>
    <dgm:pt modelId="{C3A64B70-BC47-4609-8735-4DBE5B6D1E6C}" type="sibTrans" cxnId="{0F3F42B0-3EF0-4517-BF6F-AEE64B07922A}">
      <dgm:prSet/>
      <dgm:spPr/>
      <dgm:t>
        <a:bodyPr/>
        <a:lstStyle/>
        <a:p>
          <a:endParaRPr lang="en-US">
            <a:latin typeface="Calibri" panose="020F0502020204030204" pitchFamily="34" charset="0"/>
            <a:cs typeface="Calibri" panose="020F0502020204030204" pitchFamily="34" charset="0"/>
          </a:endParaRPr>
        </a:p>
      </dgm:t>
    </dgm:pt>
    <dgm:pt modelId="{B04CD717-323A-4454-8AF5-EFEB18A7A214}" type="pres">
      <dgm:prSet presAssocID="{CAF26C35-FC72-4EF2-A77B-A0F3E21C0A52}" presName="Name0" presStyleCnt="0">
        <dgm:presLayoutVars>
          <dgm:chMax val="1"/>
          <dgm:dir/>
          <dgm:animLvl val="ctr"/>
          <dgm:resizeHandles val="exact"/>
        </dgm:presLayoutVars>
      </dgm:prSet>
      <dgm:spPr/>
    </dgm:pt>
    <dgm:pt modelId="{8C992E8C-069D-4AC1-859B-CD3E6D46C724}" type="pres">
      <dgm:prSet presAssocID="{9ED01505-816C-4582-B43C-D2E1E088CE91}" presName="centerShape" presStyleLbl="node0" presStyleIdx="0" presStyleCnt="1"/>
      <dgm:spPr/>
    </dgm:pt>
    <dgm:pt modelId="{AFC68039-63DB-4766-9775-F7EBEB87B886}" type="pres">
      <dgm:prSet presAssocID="{04FE1A09-6244-447A-B4CB-1540177C6B95}" presName="node" presStyleLbl="node1" presStyleIdx="0" presStyleCnt="5" custScaleX="121856" custScaleY="120730">
        <dgm:presLayoutVars>
          <dgm:bulletEnabled val="1"/>
        </dgm:presLayoutVars>
      </dgm:prSet>
      <dgm:spPr/>
    </dgm:pt>
    <dgm:pt modelId="{0AE96F0C-899A-4F80-AE97-233061481CA3}" type="pres">
      <dgm:prSet presAssocID="{04FE1A09-6244-447A-B4CB-1540177C6B95}" presName="dummy" presStyleCnt="0"/>
      <dgm:spPr/>
    </dgm:pt>
    <dgm:pt modelId="{81AD116A-BF24-4415-ADA8-C21C6EF1A7E1}" type="pres">
      <dgm:prSet presAssocID="{D3DB9EA2-37DD-4DDB-8E10-ECC73CFE19D6}" presName="sibTrans" presStyleLbl="sibTrans2D1" presStyleIdx="0" presStyleCnt="5"/>
      <dgm:spPr/>
    </dgm:pt>
    <dgm:pt modelId="{508EBB1A-03B5-4E06-8815-C7D42C277A2E}" type="pres">
      <dgm:prSet presAssocID="{541FB746-74E5-4DE3-9C76-A63BFC0008F6}" presName="node" presStyleLbl="node1" presStyleIdx="1" presStyleCnt="5" custScaleX="121860" custScaleY="120732">
        <dgm:presLayoutVars>
          <dgm:bulletEnabled val="1"/>
        </dgm:presLayoutVars>
      </dgm:prSet>
      <dgm:spPr/>
    </dgm:pt>
    <dgm:pt modelId="{2A5BD752-1559-4948-AB12-9B497A2613A7}" type="pres">
      <dgm:prSet presAssocID="{541FB746-74E5-4DE3-9C76-A63BFC0008F6}" presName="dummy" presStyleCnt="0"/>
      <dgm:spPr/>
    </dgm:pt>
    <dgm:pt modelId="{55213332-29B1-4045-98D1-C712BB4A63CC}" type="pres">
      <dgm:prSet presAssocID="{DC2E6EA9-96D0-4FD9-A686-F9D685529614}" presName="sibTrans" presStyleLbl="sibTrans2D1" presStyleIdx="1" presStyleCnt="5"/>
      <dgm:spPr/>
    </dgm:pt>
    <dgm:pt modelId="{CBA044B3-27B9-48DC-BC27-B4E0B394EE02}" type="pres">
      <dgm:prSet presAssocID="{4B5E770C-3F80-4BD9-A4B0-53F1795AE0D6}" presName="node" presStyleLbl="node1" presStyleIdx="2" presStyleCnt="5" custScaleX="121860" custScaleY="120732">
        <dgm:presLayoutVars>
          <dgm:bulletEnabled val="1"/>
        </dgm:presLayoutVars>
      </dgm:prSet>
      <dgm:spPr/>
    </dgm:pt>
    <dgm:pt modelId="{4568CAC4-4D8F-4D27-AA2E-4A09AB6802DA}" type="pres">
      <dgm:prSet presAssocID="{4B5E770C-3F80-4BD9-A4B0-53F1795AE0D6}" presName="dummy" presStyleCnt="0"/>
      <dgm:spPr/>
    </dgm:pt>
    <dgm:pt modelId="{C8976553-D251-4B6D-BDAB-64EFBE39968D}" type="pres">
      <dgm:prSet presAssocID="{A02E7A36-3D88-4FE1-99C0-C36B53D90E53}" presName="sibTrans" presStyleLbl="sibTrans2D1" presStyleIdx="2" presStyleCnt="5"/>
      <dgm:spPr/>
    </dgm:pt>
    <dgm:pt modelId="{A69D5EC1-B65E-46D9-B3E0-E99954B0F96E}" type="pres">
      <dgm:prSet presAssocID="{235C68BA-630C-4839-AB8B-09CD4E9AC2DD}" presName="node" presStyleLbl="node1" presStyleIdx="3" presStyleCnt="5" custScaleX="121860" custScaleY="120732">
        <dgm:presLayoutVars>
          <dgm:bulletEnabled val="1"/>
        </dgm:presLayoutVars>
      </dgm:prSet>
      <dgm:spPr/>
    </dgm:pt>
    <dgm:pt modelId="{12C4EC90-B463-48D4-BBA8-70EBC59F1551}" type="pres">
      <dgm:prSet presAssocID="{235C68BA-630C-4839-AB8B-09CD4E9AC2DD}" presName="dummy" presStyleCnt="0"/>
      <dgm:spPr/>
    </dgm:pt>
    <dgm:pt modelId="{7F120D2C-477E-4F3A-9F60-175CB2609FCB}" type="pres">
      <dgm:prSet presAssocID="{1C7F3DD1-2CF3-4519-88D7-724251A66967}" presName="sibTrans" presStyleLbl="sibTrans2D1" presStyleIdx="3" presStyleCnt="5"/>
      <dgm:spPr/>
    </dgm:pt>
    <dgm:pt modelId="{51E7AAFD-B96C-4630-A262-C51DD7D13082}" type="pres">
      <dgm:prSet presAssocID="{856D000E-A1D8-4C58-A836-0BC25913575B}" presName="node" presStyleLbl="node1" presStyleIdx="4" presStyleCnt="5" custScaleX="121860" custScaleY="120732">
        <dgm:presLayoutVars>
          <dgm:bulletEnabled val="1"/>
        </dgm:presLayoutVars>
      </dgm:prSet>
      <dgm:spPr/>
    </dgm:pt>
    <dgm:pt modelId="{F5E91FAE-FCAA-4B51-A09E-ACEA55F9D203}" type="pres">
      <dgm:prSet presAssocID="{856D000E-A1D8-4C58-A836-0BC25913575B}" presName="dummy" presStyleCnt="0"/>
      <dgm:spPr/>
    </dgm:pt>
    <dgm:pt modelId="{38B3E38D-0E6E-4C3C-B0B7-5DF5F4968F70}" type="pres">
      <dgm:prSet presAssocID="{C3A64B70-BC47-4609-8735-4DBE5B6D1E6C}" presName="sibTrans" presStyleLbl="sibTrans2D1" presStyleIdx="4" presStyleCnt="5"/>
      <dgm:spPr/>
    </dgm:pt>
  </dgm:ptLst>
  <dgm:cxnLst>
    <dgm:cxn modelId="{A2BB0A3B-2E5D-459E-A45D-66DF5640ADC6}" type="presOf" srcId="{541FB746-74E5-4DE3-9C76-A63BFC0008F6}" destId="{508EBB1A-03B5-4E06-8815-C7D42C277A2E}" srcOrd="0" destOrd="0" presId="urn:microsoft.com/office/officeart/2005/8/layout/radial6"/>
    <dgm:cxn modelId="{E76F3662-91A0-44DA-A04B-27CC26B51F4F}" type="presOf" srcId="{9ED01505-816C-4582-B43C-D2E1E088CE91}" destId="{8C992E8C-069D-4AC1-859B-CD3E6D46C724}" srcOrd="0" destOrd="0" presId="urn:microsoft.com/office/officeart/2005/8/layout/radial6"/>
    <dgm:cxn modelId="{005B9647-387E-4E9C-9708-DDD3C4A04C5C}" type="presOf" srcId="{DC2E6EA9-96D0-4FD9-A686-F9D685529614}" destId="{55213332-29B1-4045-98D1-C712BB4A63CC}" srcOrd="0" destOrd="0" presId="urn:microsoft.com/office/officeart/2005/8/layout/radial6"/>
    <dgm:cxn modelId="{C3EEEF4C-CA56-46BB-8BCE-7E324F3DAAB7}" srcId="{9ED01505-816C-4582-B43C-D2E1E088CE91}" destId="{4B5E770C-3F80-4BD9-A4B0-53F1795AE0D6}" srcOrd="2" destOrd="0" parTransId="{A8A44F9A-06B9-48A9-8674-56964977CB6E}" sibTransId="{A02E7A36-3D88-4FE1-99C0-C36B53D90E53}"/>
    <dgm:cxn modelId="{0B5F1951-698A-4609-9A13-55B8E09908EA}" type="presOf" srcId="{1C7F3DD1-2CF3-4519-88D7-724251A66967}" destId="{7F120D2C-477E-4F3A-9F60-175CB2609FCB}" srcOrd="0" destOrd="0" presId="urn:microsoft.com/office/officeart/2005/8/layout/radial6"/>
    <dgm:cxn modelId="{5FAF1979-FEAE-4945-9809-A3AF640F0FEC}" type="presOf" srcId="{C3A64B70-BC47-4609-8735-4DBE5B6D1E6C}" destId="{38B3E38D-0E6E-4C3C-B0B7-5DF5F4968F70}" srcOrd="0" destOrd="0" presId="urn:microsoft.com/office/officeart/2005/8/layout/radial6"/>
    <dgm:cxn modelId="{35AAD481-B430-43F7-8A04-17C85C7F0386}" type="presOf" srcId="{04FE1A09-6244-447A-B4CB-1540177C6B95}" destId="{AFC68039-63DB-4766-9775-F7EBEB87B886}" srcOrd="0" destOrd="0" presId="urn:microsoft.com/office/officeart/2005/8/layout/radial6"/>
    <dgm:cxn modelId="{992C2288-2463-41A4-A806-536AA8F8FC8F}" srcId="{CAF26C35-FC72-4EF2-A77B-A0F3E21C0A52}" destId="{9ED01505-816C-4582-B43C-D2E1E088CE91}" srcOrd="0" destOrd="0" parTransId="{3A9EEBFC-1BAB-468F-B707-33B377ABE937}" sibTransId="{EB1F64BD-F3E7-47BB-941B-6130B9794C78}"/>
    <dgm:cxn modelId="{741DC096-6826-4AD1-ACF0-2CBDFB2C8630}" type="presOf" srcId="{CAF26C35-FC72-4EF2-A77B-A0F3E21C0A52}" destId="{B04CD717-323A-4454-8AF5-EFEB18A7A214}" srcOrd="0" destOrd="0" presId="urn:microsoft.com/office/officeart/2005/8/layout/radial6"/>
    <dgm:cxn modelId="{B0C5119C-B397-40D5-866A-505BCF7E38C6}" type="presOf" srcId="{A02E7A36-3D88-4FE1-99C0-C36B53D90E53}" destId="{C8976553-D251-4B6D-BDAB-64EFBE39968D}" srcOrd="0" destOrd="0" presId="urn:microsoft.com/office/officeart/2005/8/layout/radial6"/>
    <dgm:cxn modelId="{6A8DCBAB-82DB-43EA-9C84-82CE58BB5CE5}" type="presOf" srcId="{235C68BA-630C-4839-AB8B-09CD4E9AC2DD}" destId="{A69D5EC1-B65E-46D9-B3E0-E99954B0F96E}" srcOrd="0" destOrd="0" presId="urn:microsoft.com/office/officeart/2005/8/layout/radial6"/>
    <dgm:cxn modelId="{0F3F42B0-3EF0-4517-BF6F-AEE64B07922A}" srcId="{9ED01505-816C-4582-B43C-D2E1E088CE91}" destId="{856D000E-A1D8-4C58-A836-0BC25913575B}" srcOrd="4" destOrd="0" parTransId="{1D942AFA-78F6-4FC3-914C-8DE2E5EB5FD5}" sibTransId="{C3A64B70-BC47-4609-8735-4DBE5B6D1E6C}"/>
    <dgm:cxn modelId="{6F7E2EBE-880E-40FE-9565-FE596E8AC7F8}" srcId="{9ED01505-816C-4582-B43C-D2E1E088CE91}" destId="{541FB746-74E5-4DE3-9C76-A63BFC0008F6}" srcOrd="1" destOrd="0" parTransId="{9CFE9506-D8EB-4895-ABA9-8CB745DF206B}" sibTransId="{DC2E6EA9-96D0-4FD9-A686-F9D685529614}"/>
    <dgm:cxn modelId="{7E973CC1-419F-4F42-B7D2-03B980B72E5E}" type="presOf" srcId="{856D000E-A1D8-4C58-A836-0BC25913575B}" destId="{51E7AAFD-B96C-4630-A262-C51DD7D13082}" srcOrd="0" destOrd="0" presId="urn:microsoft.com/office/officeart/2005/8/layout/radial6"/>
    <dgm:cxn modelId="{9BBD37D5-47E7-4D3E-A0AD-150DD50CFFE4}" srcId="{9ED01505-816C-4582-B43C-D2E1E088CE91}" destId="{04FE1A09-6244-447A-B4CB-1540177C6B95}" srcOrd="0" destOrd="0" parTransId="{0DDBC5EA-F425-4159-8079-36456EB2F2EA}" sibTransId="{D3DB9EA2-37DD-4DDB-8E10-ECC73CFE19D6}"/>
    <dgm:cxn modelId="{FF1455DA-62F9-4ACE-80CC-3A30A0DCB25B}" type="presOf" srcId="{4B5E770C-3F80-4BD9-A4B0-53F1795AE0D6}" destId="{CBA044B3-27B9-48DC-BC27-B4E0B394EE02}" srcOrd="0" destOrd="0" presId="urn:microsoft.com/office/officeart/2005/8/layout/radial6"/>
    <dgm:cxn modelId="{DC93BEEF-B03D-4876-9BB6-37E0CF63D55D}" srcId="{9ED01505-816C-4582-B43C-D2E1E088CE91}" destId="{235C68BA-630C-4839-AB8B-09CD4E9AC2DD}" srcOrd="3" destOrd="0" parTransId="{36182C3A-E343-4D21-AFE9-CA4BD29FA61A}" sibTransId="{1C7F3DD1-2CF3-4519-88D7-724251A66967}"/>
    <dgm:cxn modelId="{2E5396F5-2854-4767-B6EA-3352AB021EE6}" type="presOf" srcId="{D3DB9EA2-37DD-4DDB-8E10-ECC73CFE19D6}" destId="{81AD116A-BF24-4415-ADA8-C21C6EF1A7E1}" srcOrd="0" destOrd="0" presId="urn:microsoft.com/office/officeart/2005/8/layout/radial6"/>
    <dgm:cxn modelId="{39048C42-EA0B-4136-A7FE-2152BDAB3B9B}" type="presParOf" srcId="{B04CD717-323A-4454-8AF5-EFEB18A7A214}" destId="{8C992E8C-069D-4AC1-859B-CD3E6D46C724}" srcOrd="0" destOrd="0" presId="urn:microsoft.com/office/officeart/2005/8/layout/radial6"/>
    <dgm:cxn modelId="{0D4CA3FA-4ED3-4A35-A93E-6468A39A8E99}" type="presParOf" srcId="{B04CD717-323A-4454-8AF5-EFEB18A7A214}" destId="{AFC68039-63DB-4766-9775-F7EBEB87B886}" srcOrd="1" destOrd="0" presId="urn:microsoft.com/office/officeart/2005/8/layout/radial6"/>
    <dgm:cxn modelId="{57DDEAD2-2D8E-4998-B7EC-6CC3983A22DA}" type="presParOf" srcId="{B04CD717-323A-4454-8AF5-EFEB18A7A214}" destId="{0AE96F0C-899A-4F80-AE97-233061481CA3}" srcOrd="2" destOrd="0" presId="urn:microsoft.com/office/officeart/2005/8/layout/radial6"/>
    <dgm:cxn modelId="{5EFC70D5-46BE-4FE4-BFD5-E103B6546DCB}" type="presParOf" srcId="{B04CD717-323A-4454-8AF5-EFEB18A7A214}" destId="{81AD116A-BF24-4415-ADA8-C21C6EF1A7E1}" srcOrd="3" destOrd="0" presId="urn:microsoft.com/office/officeart/2005/8/layout/radial6"/>
    <dgm:cxn modelId="{B0BE1A11-F787-4317-8315-E3FA03DF9ABF}" type="presParOf" srcId="{B04CD717-323A-4454-8AF5-EFEB18A7A214}" destId="{508EBB1A-03B5-4E06-8815-C7D42C277A2E}" srcOrd="4" destOrd="0" presId="urn:microsoft.com/office/officeart/2005/8/layout/radial6"/>
    <dgm:cxn modelId="{66BB7B6E-14D8-408A-AEA3-A8AB2FAEEF94}" type="presParOf" srcId="{B04CD717-323A-4454-8AF5-EFEB18A7A214}" destId="{2A5BD752-1559-4948-AB12-9B497A2613A7}" srcOrd="5" destOrd="0" presId="urn:microsoft.com/office/officeart/2005/8/layout/radial6"/>
    <dgm:cxn modelId="{AEC0848F-D96E-4560-948E-2852C671A44C}" type="presParOf" srcId="{B04CD717-323A-4454-8AF5-EFEB18A7A214}" destId="{55213332-29B1-4045-98D1-C712BB4A63CC}" srcOrd="6" destOrd="0" presId="urn:microsoft.com/office/officeart/2005/8/layout/radial6"/>
    <dgm:cxn modelId="{30151258-256B-43B9-B052-408C36272939}" type="presParOf" srcId="{B04CD717-323A-4454-8AF5-EFEB18A7A214}" destId="{CBA044B3-27B9-48DC-BC27-B4E0B394EE02}" srcOrd="7" destOrd="0" presId="urn:microsoft.com/office/officeart/2005/8/layout/radial6"/>
    <dgm:cxn modelId="{11C8488D-79F9-477F-A702-53442901021E}" type="presParOf" srcId="{B04CD717-323A-4454-8AF5-EFEB18A7A214}" destId="{4568CAC4-4D8F-4D27-AA2E-4A09AB6802DA}" srcOrd="8" destOrd="0" presId="urn:microsoft.com/office/officeart/2005/8/layout/radial6"/>
    <dgm:cxn modelId="{5BB811AF-B9E0-44D1-821C-ED4B2E8190EB}" type="presParOf" srcId="{B04CD717-323A-4454-8AF5-EFEB18A7A214}" destId="{C8976553-D251-4B6D-BDAB-64EFBE39968D}" srcOrd="9" destOrd="0" presId="urn:microsoft.com/office/officeart/2005/8/layout/radial6"/>
    <dgm:cxn modelId="{970CE925-2410-4CE9-B1CE-B85C25B87825}" type="presParOf" srcId="{B04CD717-323A-4454-8AF5-EFEB18A7A214}" destId="{A69D5EC1-B65E-46D9-B3E0-E99954B0F96E}" srcOrd="10" destOrd="0" presId="urn:microsoft.com/office/officeart/2005/8/layout/radial6"/>
    <dgm:cxn modelId="{4FE3C8B5-8396-4D77-8276-F6AA8560E5CA}" type="presParOf" srcId="{B04CD717-323A-4454-8AF5-EFEB18A7A214}" destId="{12C4EC90-B463-48D4-BBA8-70EBC59F1551}" srcOrd="11" destOrd="0" presId="urn:microsoft.com/office/officeart/2005/8/layout/radial6"/>
    <dgm:cxn modelId="{9E5C07B1-D01A-4092-8D3B-F9DBD07E6396}" type="presParOf" srcId="{B04CD717-323A-4454-8AF5-EFEB18A7A214}" destId="{7F120D2C-477E-4F3A-9F60-175CB2609FCB}" srcOrd="12" destOrd="0" presId="urn:microsoft.com/office/officeart/2005/8/layout/radial6"/>
    <dgm:cxn modelId="{7AD7AE2F-D9DE-4B50-AA2B-0DB2043B0A3D}" type="presParOf" srcId="{B04CD717-323A-4454-8AF5-EFEB18A7A214}" destId="{51E7AAFD-B96C-4630-A262-C51DD7D13082}" srcOrd="13" destOrd="0" presId="urn:microsoft.com/office/officeart/2005/8/layout/radial6"/>
    <dgm:cxn modelId="{5B1E7D8F-F4FB-4D15-99DF-68325AB5AAF2}" type="presParOf" srcId="{B04CD717-323A-4454-8AF5-EFEB18A7A214}" destId="{F5E91FAE-FCAA-4B51-A09E-ACEA55F9D203}" srcOrd="14" destOrd="0" presId="urn:microsoft.com/office/officeart/2005/8/layout/radial6"/>
    <dgm:cxn modelId="{68352472-BD46-473E-8BC2-A8F4478E695F}" type="presParOf" srcId="{B04CD717-323A-4454-8AF5-EFEB18A7A214}" destId="{38B3E38D-0E6E-4C3C-B0B7-5DF5F4968F70}"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2A9E3-3D39-4B37-AC82-B8C5BA794E6E}"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A3B5FDD5-04D7-480D-A466-B08C466C551C}">
      <dgm:prSet phldrT="[Text]"/>
      <dgm:spPr/>
      <dgm:t>
        <a:bodyPr/>
        <a:lstStyle/>
        <a:p>
          <a:r>
            <a:rPr lang="en-US" b="1" dirty="0"/>
            <a:t>Partnership Approach for Effective Management of Food Allergies in Schools</a:t>
          </a:r>
        </a:p>
      </dgm:t>
    </dgm:pt>
    <dgm:pt modelId="{750EA919-E638-4FA5-A9B0-F6AE76194ECF}" type="parTrans" cxnId="{A6E6CFA4-C19A-44BA-9FBD-0B302F5F1A40}">
      <dgm:prSet/>
      <dgm:spPr/>
      <dgm:t>
        <a:bodyPr/>
        <a:lstStyle/>
        <a:p>
          <a:endParaRPr lang="en-US"/>
        </a:p>
      </dgm:t>
    </dgm:pt>
    <dgm:pt modelId="{DE869A45-4801-4BDD-BA7F-1ACE0895A038}" type="sibTrans" cxnId="{A6E6CFA4-C19A-44BA-9FBD-0B302F5F1A40}">
      <dgm:prSet/>
      <dgm:spPr/>
      <dgm:t>
        <a:bodyPr/>
        <a:lstStyle/>
        <a:p>
          <a:endParaRPr lang="en-US"/>
        </a:p>
      </dgm:t>
    </dgm:pt>
    <dgm:pt modelId="{7E41055C-5241-4598-87A6-DDA03B7B95D3}">
      <dgm:prSet phldrT="[Text]"/>
      <dgm:spPr/>
      <dgm:t>
        <a:bodyPr/>
        <a:lstStyle/>
        <a:p>
          <a:r>
            <a:rPr lang="en-US" dirty="0"/>
            <a:t>Student with Food Allergy &amp; Caregivers</a:t>
          </a:r>
        </a:p>
      </dgm:t>
    </dgm:pt>
    <dgm:pt modelId="{FF9463BA-878D-4496-9EBA-2A0242F41840}" type="parTrans" cxnId="{CAF4FC58-2605-4159-92D5-99B1260289A5}">
      <dgm:prSet/>
      <dgm:spPr/>
      <dgm:t>
        <a:bodyPr/>
        <a:lstStyle/>
        <a:p>
          <a:endParaRPr lang="en-US"/>
        </a:p>
      </dgm:t>
    </dgm:pt>
    <dgm:pt modelId="{711C598C-AB30-441B-A336-7A588F6A1EE7}" type="sibTrans" cxnId="{CAF4FC58-2605-4159-92D5-99B1260289A5}">
      <dgm:prSet/>
      <dgm:spPr/>
      <dgm:t>
        <a:bodyPr/>
        <a:lstStyle/>
        <a:p>
          <a:endParaRPr lang="en-US"/>
        </a:p>
      </dgm:t>
    </dgm:pt>
    <dgm:pt modelId="{2A3DDC3E-CF23-4C3B-A21A-4FF4660ADCA5}">
      <dgm:prSet phldrT="[Text]"/>
      <dgm:spPr/>
      <dgm:t>
        <a:bodyPr/>
        <a:lstStyle/>
        <a:p>
          <a:r>
            <a:rPr lang="en-US" dirty="0"/>
            <a:t>School Staff</a:t>
          </a:r>
        </a:p>
      </dgm:t>
    </dgm:pt>
    <dgm:pt modelId="{60FC0411-9FA6-4FF0-8831-820B9E86FBB4}" type="parTrans" cxnId="{278C5F42-F3EC-4293-91AC-363A276A4147}">
      <dgm:prSet/>
      <dgm:spPr/>
      <dgm:t>
        <a:bodyPr/>
        <a:lstStyle/>
        <a:p>
          <a:endParaRPr lang="en-US"/>
        </a:p>
      </dgm:t>
    </dgm:pt>
    <dgm:pt modelId="{747C1293-30B0-4F05-8E64-252DE36B631E}" type="sibTrans" cxnId="{278C5F42-F3EC-4293-91AC-363A276A4147}">
      <dgm:prSet/>
      <dgm:spPr/>
      <dgm:t>
        <a:bodyPr/>
        <a:lstStyle/>
        <a:p>
          <a:endParaRPr lang="en-US"/>
        </a:p>
      </dgm:t>
    </dgm:pt>
    <dgm:pt modelId="{DFA25D65-9BAB-4B73-8F62-AF31332A3D79}">
      <dgm:prSet phldrT="[Text]"/>
      <dgm:spPr/>
      <dgm:t>
        <a:bodyPr/>
        <a:lstStyle/>
        <a:p>
          <a:r>
            <a:rPr lang="en-US"/>
            <a:t>Allergist and/or Doctor</a:t>
          </a:r>
        </a:p>
      </dgm:t>
    </dgm:pt>
    <dgm:pt modelId="{232ADF60-C7A6-4774-AC65-92718A007245}" type="parTrans" cxnId="{9D01A1F4-1F25-4B91-AC54-2AD60648CB0C}">
      <dgm:prSet/>
      <dgm:spPr/>
      <dgm:t>
        <a:bodyPr/>
        <a:lstStyle/>
        <a:p>
          <a:endParaRPr lang="en-US"/>
        </a:p>
      </dgm:t>
    </dgm:pt>
    <dgm:pt modelId="{EF56A5DF-9D1F-45DC-99AC-FD4639E32E3B}" type="sibTrans" cxnId="{9D01A1F4-1F25-4B91-AC54-2AD60648CB0C}">
      <dgm:prSet/>
      <dgm:spPr/>
      <dgm:t>
        <a:bodyPr/>
        <a:lstStyle/>
        <a:p>
          <a:endParaRPr lang="en-US"/>
        </a:p>
      </dgm:t>
    </dgm:pt>
    <dgm:pt modelId="{9B67D7FE-6087-49A7-817D-1E047F1582FC}" type="pres">
      <dgm:prSet presAssocID="{6A62A9E3-3D39-4B37-AC82-B8C5BA794E6E}" presName="cycle" presStyleCnt="0">
        <dgm:presLayoutVars>
          <dgm:chMax val="1"/>
          <dgm:dir/>
          <dgm:animLvl val="ctr"/>
          <dgm:resizeHandles val="exact"/>
        </dgm:presLayoutVars>
      </dgm:prSet>
      <dgm:spPr/>
    </dgm:pt>
    <dgm:pt modelId="{45626847-CA9A-41AF-A3C3-BFDB50F5B11C}" type="pres">
      <dgm:prSet presAssocID="{A3B5FDD5-04D7-480D-A466-B08C466C551C}" presName="centerShape" presStyleLbl="node0" presStyleIdx="0" presStyleCnt="1"/>
      <dgm:spPr/>
    </dgm:pt>
    <dgm:pt modelId="{E29F3E45-1203-4417-919E-C63E12C3512A}" type="pres">
      <dgm:prSet presAssocID="{FF9463BA-878D-4496-9EBA-2A0242F41840}" presName="parTrans" presStyleLbl="bgSibTrans2D1" presStyleIdx="0" presStyleCnt="3"/>
      <dgm:spPr/>
    </dgm:pt>
    <dgm:pt modelId="{3CE625C4-BF9D-4151-A032-A16F326EFFB4}" type="pres">
      <dgm:prSet presAssocID="{7E41055C-5241-4598-87A6-DDA03B7B95D3}" presName="node" presStyleLbl="node1" presStyleIdx="0" presStyleCnt="3">
        <dgm:presLayoutVars>
          <dgm:bulletEnabled val="1"/>
        </dgm:presLayoutVars>
      </dgm:prSet>
      <dgm:spPr/>
    </dgm:pt>
    <dgm:pt modelId="{D4087234-6147-4AD0-BC3B-B48176965718}" type="pres">
      <dgm:prSet presAssocID="{60FC0411-9FA6-4FF0-8831-820B9E86FBB4}" presName="parTrans" presStyleLbl="bgSibTrans2D1" presStyleIdx="1" presStyleCnt="3"/>
      <dgm:spPr/>
    </dgm:pt>
    <dgm:pt modelId="{DE1E333E-A040-443C-ABF8-5D4029B0E727}" type="pres">
      <dgm:prSet presAssocID="{2A3DDC3E-CF23-4C3B-A21A-4FF4660ADCA5}" presName="node" presStyleLbl="node1" presStyleIdx="1" presStyleCnt="3">
        <dgm:presLayoutVars>
          <dgm:bulletEnabled val="1"/>
        </dgm:presLayoutVars>
      </dgm:prSet>
      <dgm:spPr/>
    </dgm:pt>
    <dgm:pt modelId="{348543BE-EE8C-4E0D-B96C-693EF57D22D9}" type="pres">
      <dgm:prSet presAssocID="{232ADF60-C7A6-4774-AC65-92718A007245}" presName="parTrans" presStyleLbl="bgSibTrans2D1" presStyleIdx="2" presStyleCnt="3"/>
      <dgm:spPr/>
    </dgm:pt>
    <dgm:pt modelId="{2C0BA50E-0590-4E6E-B76E-B3C7A3EAF58D}" type="pres">
      <dgm:prSet presAssocID="{DFA25D65-9BAB-4B73-8F62-AF31332A3D79}" presName="node" presStyleLbl="node1" presStyleIdx="2" presStyleCnt="3">
        <dgm:presLayoutVars>
          <dgm:bulletEnabled val="1"/>
        </dgm:presLayoutVars>
      </dgm:prSet>
      <dgm:spPr/>
    </dgm:pt>
  </dgm:ptLst>
  <dgm:cxnLst>
    <dgm:cxn modelId="{3976422D-9C95-433D-A221-542154B89323}" type="presOf" srcId="{A3B5FDD5-04D7-480D-A466-B08C466C551C}" destId="{45626847-CA9A-41AF-A3C3-BFDB50F5B11C}" srcOrd="0" destOrd="0" presId="urn:microsoft.com/office/officeart/2005/8/layout/radial4"/>
    <dgm:cxn modelId="{E35ECE32-B153-4866-BF4B-3399CBE3D430}" type="presOf" srcId="{2A3DDC3E-CF23-4C3B-A21A-4FF4660ADCA5}" destId="{DE1E333E-A040-443C-ABF8-5D4029B0E727}" srcOrd="0" destOrd="0" presId="urn:microsoft.com/office/officeart/2005/8/layout/radial4"/>
    <dgm:cxn modelId="{278C5F42-F3EC-4293-91AC-363A276A4147}" srcId="{A3B5FDD5-04D7-480D-A466-B08C466C551C}" destId="{2A3DDC3E-CF23-4C3B-A21A-4FF4660ADCA5}" srcOrd="1" destOrd="0" parTransId="{60FC0411-9FA6-4FF0-8831-820B9E86FBB4}" sibTransId="{747C1293-30B0-4F05-8E64-252DE36B631E}"/>
    <dgm:cxn modelId="{07987268-CA9D-4212-913E-78D250C95A65}" type="presOf" srcId="{232ADF60-C7A6-4774-AC65-92718A007245}" destId="{348543BE-EE8C-4E0D-B96C-693EF57D22D9}" srcOrd="0" destOrd="0" presId="urn:microsoft.com/office/officeart/2005/8/layout/radial4"/>
    <dgm:cxn modelId="{D5392570-39AD-4164-A223-BDB152B2BC66}" type="presOf" srcId="{FF9463BA-878D-4496-9EBA-2A0242F41840}" destId="{E29F3E45-1203-4417-919E-C63E12C3512A}" srcOrd="0" destOrd="0" presId="urn:microsoft.com/office/officeart/2005/8/layout/radial4"/>
    <dgm:cxn modelId="{6288DF71-64C8-44A6-BD1A-2F6D450B18A2}" type="presOf" srcId="{60FC0411-9FA6-4FF0-8831-820B9E86FBB4}" destId="{D4087234-6147-4AD0-BC3B-B48176965718}" srcOrd="0" destOrd="0" presId="urn:microsoft.com/office/officeart/2005/8/layout/radial4"/>
    <dgm:cxn modelId="{CAF4FC58-2605-4159-92D5-99B1260289A5}" srcId="{A3B5FDD5-04D7-480D-A466-B08C466C551C}" destId="{7E41055C-5241-4598-87A6-DDA03B7B95D3}" srcOrd="0" destOrd="0" parTransId="{FF9463BA-878D-4496-9EBA-2A0242F41840}" sibTransId="{711C598C-AB30-441B-A336-7A588F6A1EE7}"/>
    <dgm:cxn modelId="{A6E6CFA4-C19A-44BA-9FBD-0B302F5F1A40}" srcId="{6A62A9E3-3D39-4B37-AC82-B8C5BA794E6E}" destId="{A3B5FDD5-04D7-480D-A466-B08C466C551C}" srcOrd="0" destOrd="0" parTransId="{750EA919-E638-4FA5-A9B0-F6AE76194ECF}" sibTransId="{DE869A45-4801-4BDD-BA7F-1ACE0895A038}"/>
    <dgm:cxn modelId="{5705C8A9-E3C5-439E-AE3C-6879A98C0A02}" type="presOf" srcId="{7E41055C-5241-4598-87A6-DDA03B7B95D3}" destId="{3CE625C4-BF9D-4151-A032-A16F326EFFB4}" srcOrd="0" destOrd="0" presId="urn:microsoft.com/office/officeart/2005/8/layout/radial4"/>
    <dgm:cxn modelId="{97E6EED6-86B6-4D89-AFB0-8B3971E3CCBE}" type="presOf" srcId="{DFA25D65-9BAB-4B73-8F62-AF31332A3D79}" destId="{2C0BA50E-0590-4E6E-B76E-B3C7A3EAF58D}" srcOrd="0" destOrd="0" presId="urn:microsoft.com/office/officeart/2005/8/layout/radial4"/>
    <dgm:cxn modelId="{9D01A1F4-1F25-4B91-AC54-2AD60648CB0C}" srcId="{A3B5FDD5-04D7-480D-A466-B08C466C551C}" destId="{DFA25D65-9BAB-4B73-8F62-AF31332A3D79}" srcOrd="2" destOrd="0" parTransId="{232ADF60-C7A6-4774-AC65-92718A007245}" sibTransId="{EF56A5DF-9D1F-45DC-99AC-FD4639E32E3B}"/>
    <dgm:cxn modelId="{BD4924FD-781D-4C9B-AB56-09EA3136CC06}" type="presOf" srcId="{6A62A9E3-3D39-4B37-AC82-B8C5BA794E6E}" destId="{9B67D7FE-6087-49A7-817D-1E047F1582FC}" srcOrd="0" destOrd="0" presId="urn:microsoft.com/office/officeart/2005/8/layout/radial4"/>
    <dgm:cxn modelId="{07394A9D-378F-4475-B144-FC9EB47AAC01}" type="presParOf" srcId="{9B67D7FE-6087-49A7-817D-1E047F1582FC}" destId="{45626847-CA9A-41AF-A3C3-BFDB50F5B11C}" srcOrd="0" destOrd="0" presId="urn:microsoft.com/office/officeart/2005/8/layout/radial4"/>
    <dgm:cxn modelId="{562FBB7C-A2AD-491F-A640-5C2159AC328C}" type="presParOf" srcId="{9B67D7FE-6087-49A7-817D-1E047F1582FC}" destId="{E29F3E45-1203-4417-919E-C63E12C3512A}" srcOrd="1" destOrd="0" presId="urn:microsoft.com/office/officeart/2005/8/layout/radial4"/>
    <dgm:cxn modelId="{A1E3F79B-3E43-40CD-B417-DA53C21B48C7}" type="presParOf" srcId="{9B67D7FE-6087-49A7-817D-1E047F1582FC}" destId="{3CE625C4-BF9D-4151-A032-A16F326EFFB4}" srcOrd="2" destOrd="0" presId="urn:microsoft.com/office/officeart/2005/8/layout/radial4"/>
    <dgm:cxn modelId="{30B0B45A-FB78-4DEB-9170-2B5BD9EAD813}" type="presParOf" srcId="{9B67D7FE-6087-49A7-817D-1E047F1582FC}" destId="{D4087234-6147-4AD0-BC3B-B48176965718}" srcOrd="3" destOrd="0" presId="urn:microsoft.com/office/officeart/2005/8/layout/radial4"/>
    <dgm:cxn modelId="{CE8D8C14-0B21-4F1E-90AB-CB13D3476331}" type="presParOf" srcId="{9B67D7FE-6087-49A7-817D-1E047F1582FC}" destId="{DE1E333E-A040-443C-ABF8-5D4029B0E727}" srcOrd="4" destOrd="0" presId="urn:microsoft.com/office/officeart/2005/8/layout/radial4"/>
    <dgm:cxn modelId="{7155CB7F-EE5C-4BF7-8D69-4C6ECF9AACB3}" type="presParOf" srcId="{9B67D7FE-6087-49A7-817D-1E047F1582FC}" destId="{348543BE-EE8C-4E0D-B96C-693EF57D22D9}" srcOrd="5" destOrd="0" presId="urn:microsoft.com/office/officeart/2005/8/layout/radial4"/>
    <dgm:cxn modelId="{6747D7D9-C72D-4936-AE07-EDBCFD2CA4F7}" type="presParOf" srcId="{9B67D7FE-6087-49A7-817D-1E047F1582FC}" destId="{2C0BA50E-0590-4E6E-B76E-B3C7A3EAF58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3E38D-0E6E-4C3C-B0B7-5DF5F4968F70}">
      <dsp:nvSpPr>
        <dsp:cNvPr id="0" name=""/>
        <dsp:cNvSpPr/>
      </dsp:nvSpPr>
      <dsp:spPr>
        <a:xfrm>
          <a:off x="2393484" y="775240"/>
          <a:ext cx="5030800" cy="5030800"/>
        </a:xfrm>
        <a:prstGeom prst="blockArc">
          <a:avLst>
            <a:gd name="adj1" fmla="val 11880000"/>
            <a:gd name="adj2" fmla="val 16200000"/>
            <a:gd name="adj3" fmla="val 4639"/>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F120D2C-477E-4F3A-9F60-175CB2609FCB}">
      <dsp:nvSpPr>
        <dsp:cNvPr id="0" name=""/>
        <dsp:cNvSpPr/>
      </dsp:nvSpPr>
      <dsp:spPr>
        <a:xfrm>
          <a:off x="2393484" y="775240"/>
          <a:ext cx="5030800" cy="5030800"/>
        </a:xfrm>
        <a:prstGeom prst="blockArc">
          <a:avLst>
            <a:gd name="adj1" fmla="val 7560000"/>
            <a:gd name="adj2" fmla="val 11880000"/>
            <a:gd name="adj3" fmla="val 4639"/>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8976553-D251-4B6D-BDAB-64EFBE39968D}">
      <dsp:nvSpPr>
        <dsp:cNvPr id="0" name=""/>
        <dsp:cNvSpPr/>
      </dsp:nvSpPr>
      <dsp:spPr>
        <a:xfrm>
          <a:off x="2393484" y="775240"/>
          <a:ext cx="5030800" cy="5030800"/>
        </a:xfrm>
        <a:prstGeom prst="blockArc">
          <a:avLst>
            <a:gd name="adj1" fmla="val 3240000"/>
            <a:gd name="adj2" fmla="val 7560000"/>
            <a:gd name="adj3" fmla="val 4639"/>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5213332-29B1-4045-98D1-C712BB4A63CC}">
      <dsp:nvSpPr>
        <dsp:cNvPr id="0" name=""/>
        <dsp:cNvSpPr/>
      </dsp:nvSpPr>
      <dsp:spPr>
        <a:xfrm>
          <a:off x="2393484" y="775240"/>
          <a:ext cx="5030800" cy="5030800"/>
        </a:xfrm>
        <a:prstGeom prst="blockArc">
          <a:avLst>
            <a:gd name="adj1" fmla="val 20520000"/>
            <a:gd name="adj2" fmla="val 3240000"/>
            <a:gd name="adj3" fmla="val 4639"/>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1AD116A-BF24-4415-ADA8-C21C6EF1A7E1}">
      <dsp:nvSpPr>
        <dsp:cNvPr id="0" name=""/>
        <dsp:cNvSpPr/>
      </dsp:nvSpPr>
      <dsp:spPr>
        <a:xfrm>
          <a:off x="2393484" y="775240"/>
          <a:ext cx="5030800" cy="5030800"/>
        </a:xfrm>
        <a:prstGeom prst="blockArc">
          <a:avLst>
            <a:gd name="adj1" fmla="val 16200000"/>
            <a:gd name="adj2" fmla="val 20520000"/>
            <a:gd name="adj3" fmla="val 4639"/>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C992E8C-069D-4AC1-859B-CD3E6D46C724}">
      <dsp:nvSpPr>
        <dsp:cNvPr id="0" name=""/>
        <dsp:cNvSpPr/>
      </dsp:nvSpPr>
      <dsp:spPr>
        <a:xfrm>
          <a:off x="3751173" y="2132929"/>
          <a:ext cx="2315421" cy="231542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Priorities for Managing Food Allergies in School</a:t>
          </a:r>
        </a:p>
      </dsp:txBody>
      <dsp:txXfrm>
        <a:off x="4090259" y="2472015"/>
        <a:ext cx="1637249" cy="1637249"/>
      </dsp:txXfrm>
    </dsp:sp>
    <dsp:sp modelId="{AFC68039-63DB-4766-9775-F7EBEB87B886}">
      <dsp:nvSpPr>
        <dsp:cNvPr id="0" name=""/>
        <dsp:cNvSpPr/>
      </dsp:nvSpPr>
      <dsp:spPr>
        <a:xfrm>
          <a:off x="3921366" y="-144803"/>
          <a:ext cx="1975035" cy="195678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cs typeface="Calibri" panose="020F0502020204030204" pitchFamily="34" charset="0"/>
            </a:rPr>
            <a:t>Daily food allergy management plan for the individual student</a:t>
          </a:r>
          <a:endParaRPr lang="en-US" sz="1800" kern="1200">
            <a:latin typeface="Calibri" panose="020F0502020204030204" pitchFamily="34" charset="0"/>
            <a:cs typeface="Calibri" panose="020F0502020204030204" pitchFamily="34" charset="0"/>
          </a:endParaRPr>
        </a:p>
      </dsp:txBody>
      <dsp:txXfrm>
        <a:off x="4210603" y="141762"/>
        <a:ext cx="1396561" cy="1383655"/>
      </dsp:txXfrm>
    </dsp:sp>
    <dsp:sp modelId="{508EBB1A-03B5-4E06-8815-C7D42C277A2E}">
      <dsp:nvSpPr>
        <dsp:cNvPr id="0" name=""/>
        <dsp:cNvSpPr/>
      </dsp:nvSpPr>
      <dsp:spPr>
        <a:xfrm>
          <a:off x="6258129" y="1552960"/>
          <a:ext cx="1975100" cy="1956817"/>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cs typeface="Calibri" panose="020F0502020204030204" pitchFamily="34" charset="0"/>
            </a:rPr>
            <a:t>Allergic emergency preparedness</a:t>
          </a:r>
          <a:endParaRPr lang="en-US" sz="1800" kern="1200">
            <a:latin typeface="Calibri" panose="020F0502020204030204" pitchFamily="34" charset="0"/>
            <a:cs typeface="Calibri" panose="020F0502020204030204" pitchFamily="34" charset="0"/>
          </a:endParaRPr>
        </a:p>
      </dsp:txBody>
      <dsp:txXfrm>
        <a:off x="6547376" y="1839529"/>
        <a:ext cx="1396606" cy="1383679"/>
      </dsp:txXfrm>
    </dsp:sp>
    <dsp:sp modelId="{CBA044B3-27B9-48DC-BC27-B4E0B394EE02}">
      <dsp:nvSpPr>
        <dsp:cNvPr id="0" name=""/>
        <dsp:cNvSpPr/>
      </dsp:nvSpPr>
      <dsp:spPr>
        <a:xfrm>
          <a:off x="5365552" y="4300028"/>
          <a:ext cx="1975100" cy="1956817"/>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cs typeface="Calibri" panose="020F0502020204030204" pitchFamily="34" charset="0"/>
            </a:rPr>
            <a:t>Training and professional development</a:t>
          </a:r>
          <a:endParaRPr lang="en-US" sz="1800" kern="1200">
            <a:latin typeface="Calibri" panose="020F0502020204030204" pitchFamily="34" charset="0"/>
            <a:cs typeface="Calibri" panose="020F0502020204030204" pitchFamily="34" charset="0"/>
          </a:endParaRPr>
        </a:p>
      </dsp:txBody>
      <dsp:txXfrm>
        <a:off x="5654799" y="4586597"/>
        <a:ext cx="1396606" cy="1383679"/>
      </dsp:txXfrm>
    </dsp:sp>
    <dsp:sp modelId="{A69D5EC1-B65E-46D9-B3E0-E99954B0F96E}">
      <dsp:nvSpPr>
        <dsp:cNvPr id="0" name=""/>
        <dsp:cNvSpPr/>
      </dsp:nvSpPr>
      <dsp:spPr>
        <a:xfrm>
          <a:off x="2477115" y="4300028"/>
          <a:ext cx="1975100" cy="1956817"/>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cs typeface="Calibri" panose="020F0502020204030204" pitchFamily="34" charset="0"/>
            </a:rPr>
            <a:t>Education for the school community </a:t>
          </a:r>
          <a:endParaRPr lang="en-US" sz="1800" kern="1200">
            <a:latin typeface="Calibri" panose="020F0502020204030204" pitchFamily="34" charset="0"/>
            <a:cs typeface="Calibri" panose="020F0502020204030204" pitchFamily="34" charset="0"/>
          </a:endParaRPr>
        </a:p>
      </dsp:txBody>
      <dsp:txXfrm>
        <a:off x="2766362" y="4586597"/>
        <a:ext cx="1396606" cy="1383679"/>
      </dsp:txXfrm>
    </dsp:sp>
    <dsp:sp modelId="{51E7AAFD-B96C-4630-A262-C51DD7D13082}">
      <dsp:nvSpPr>
        <dsp:cNvPr id="0" name=""/>
        <dsp:cNvSpPr/>
      </dsp:nvSpPr>
      <dsp:spPr>
        <a:xfrm>
          <a:off x="1584539" y="1552960"/>
          <a:ext cx="1975100" cy="1956817"/>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Creation of a healthy and safe educational environment</a:t>
          </a:r>
          <a:endParaRPr lang="en-US" sz="1800" kern="1200" dirty="0">
            <a:latin typeface="Calibri" panose="020F0502020204030204" pitchFamily="34" charset="0"/>
            <a:cs typeface="Calibri" panose="020F0502020204030204" pitchFamily="34" charset="0"/>
          </a:endParaRPr>
        </a:p>
      </dsp:txBody>
      <dsp:txXfrm>
        <a:off x="1873786" y="1839529"/>
        <a:ext cx="1396606" cy="1383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26847-CA9A-41AF-A3C3-BFDB50F5B11C}">
      <dsp:nvSpPr>
        <dsp:cNvPr id="0" name=""/>
        <dsp:cNvSpPr/>
      </dsp:nvSpPr>
      <dsp:spPr>
        <a:xfrm>
          <a:off x="3076325" y="3237888"/>
          <a:ext cx="2547517" cy="2547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t>Partnership Approach for Effective Management of Food Allergies in Schools</a:t>
          </a:r>
        </a:p>
      </dsp:txBody>
      <dsp:txXfrm>
        <a:off x="3449400" y="3610963"/>
        <a:ext cx="1801367" cy="1801367"/>
      </dsp:txXfrm>
    </dsp:sp>
    <dsp:sp modelId="{E29F3E45-1203-4417-919E-C63E12C3512A}">
      <dsp:nvSpPr>
        <dsp:cNvPr id="0" name=""/>
        <dsp:cNvSpPr/>
      </dsp:nvSpPr>
      <dsp:spPr>
        <a:xfrm rot="12900000">
          <a:off x="1253386" y="2731264"/>
          <a:ext cx="2144990" cy="72604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E625C4-BF9D-4151-A032-A16F326EFFB4}">
      <dsp:nvSpPr>
        <dsp:cNvPr id="0" name=""/>
        <dsp:cNvSpPr/>
      </dsp:nvSpPr>
      <dsp:spPr>
        <a:xfrm>
          <a:off x="237273" y="1511070"/>
          <a:ext cx="2420142" cy="19361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Student with Food Allergy &amp; Caregivers</a:t>
          </a:r>
        </a:p>
      </dsp:txBody>
      <dsp:txXfrm>
        <a:off x="293980" y="1567777"/>
        <a:ext cx="2306728" cy="1822699"/>
      </dsp:txXfrm>
    </dsp:sp>
    <dsp:sp modelId="{D4087234-6147-4AD0-BC3B-B48176965718}">
      <dsp:nvSpPr>
        <dsp:cNvPr id="0" name=""/>
        <dsp:cNvSpPr/>
      </dsp:nvSpPr>
      <dsp:spPr>
        <a:xfrm rot="16200000">
          <a:off x="3277588" y="1677531"/>
          <a:ext cx="2144990" cy="72604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1E333E-A040-443C-ABF8-5D4029B0E727}">
      <dsp:nvSpPr>
        <dsp:cNvPr id="0" name=""/>
        <dsp:cNvSpPr/>
      </dsp:nvSpPr>
      <dsp:spPr>
        <a:xfrm>
          <a:off x="3140012" y="0"/>
          <a:ext cx="2420142" cy="19361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School Staff</a:t>
          </a:r>
        </a:p>
      </dsp:txBody>
      <dsp:txXfrm>
        <a:off x="3196719" y="56707"/>
        <a:ext cx="2306728" cy="1822699"/>
      </dsp:txXfrm>
    </dsp:sp>
    <dsp:sp modelId="{348543BE-EE8C-4E0D-B96C-693EF57D22D9}">
      <dsp:nvSpPr>
        <dsp:cNvPr id="0" name=""/>
        <dsp:cNvSpPr/>
      </dsp:nvSpPr>
      <dsp:spPr>
        <a:xfrm rot="19500000">
          <a:off x="5301791" y="2731264"/>
          <a:ext cx="2144990" cy="72604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0BA50E-0590-4E6E-B76E-B3C7A3EAF58D}">
      <dsp:nvSpPr>
        <dsp:cNvPr id="0" name=""/>
        <dsp:cNvSpPr/>
      </dsp:nvSpPr>
      <dsp:spPr>
        <a:xfrm>
          <a:off x="6042752" y="1511070"/>
          <a:ext cx="2420142" cy="19361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a:t>Allergist and/or Doctor</a:t>
          </a:r>
        </a:p>
      </dsp:txBody>
      <dsp:txXfrm>
        <a:off x="6099459" y="1567777"/>
        <a:ext cx="2306728" cy="18226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to this Learning Burst on Management of Food Allergy in Schools. This resource was developed by the American Academy of Pediatrics through a Cooperative Agreement funded by the Centers for Disease Control and Prevention Healthy Schools Branch. Its contents are solely the responsibility of the American Academy of Pediatrics and do not necessarily represent the official views of the Centers for Disease Control and Prevention.</a:t>
            </a:r>
          </a:p>
          <a:p>
            <a:pPr marL="0" lvl="0" indent="0" algn="l" rtl="0">
              <a:spcBef>
                <a:spcPts val="0"/>
              </a:spcBef>
              <a:spcAft>
                <a:spcPts val="0"/>
              </a:spcAft>
              <a:buNone/>
            </a:pPr>
            <a:endParaRPr lang="en-US" dirty="0"/>
          </a:p>
          <a:p>
            <a:pPr marL="0" indent="0"/>
            <a:r>
              <a:rPr lang="en-US" dirty="0"/>
              <a:t>This learning burst is intended to provide basic information about managing food allergies of children and adolescents in schools. </a:t>
            </a:r>
            <a:endParaRPr dirty="0"/>
          </a:p>
        </p:txBody>
      </p:sp>
      <p:sp>
        <p:nvSpPr>
          <p:cNvPr id="112" name="Google Shape;11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800" dirty="0"/>
              <a:t>Let’s talk about that collective effort. The management of food allergies is a partnership among school staff, students and their caregivers, and the student's allergist or other doctor.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2800"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800" dirty="0"/>
              <a:t>A close working relationship can help ease anxiety of caregivers, build trust, and improve the knowledge and skills of school staff members. </a:t>
            </a:r>
            <a:r>
              <a:rPr lang="en-US" dirty="0"/>
              <a:t>A team structure allows for a collective management plan for food allergies, with coordinated planning and communication to ensure that staff responsibilities are carried out in a clear and consistent manner.</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Everyone has their own role and a way to contribute to ensure a healthy and safe educational environment:</a:t>
            </a:r>
          </a:p>
          <a:p>
            <a:pPr marL="400050" indent="-171450">
              <a:buFont typeface="Arial" panose="020B0604020202020204" pitchFamily="34" charset="0"/>
              <a:buChar char="•"/>
              <a:defRPr/>
            </a:pPr>
            <a:r>
              <a:rPr lang="en-US" dirty="0"/>
              <a:t>Students with food allergies and their caregivers have firsthand experience with allergic reactions and are most familiar with a student’s unique signs and symptoms. </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School staff, including the health team, should inquire if the child has any food allergies.</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Caregivers should give the school documentation that supports a doctor’s diagnosis of food allergy, as well as information about prior history and current risk of anaphylaxis. This information is critical to preventing risk of exposure to allergens and outlining the actions that must be taken if a food allergen exposure occurs.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By working together, caregivers and school staff can communicate better and ensure they have the same expectations. This partnership is also a shared commitment to the student’s well-being and builds parental support and confidence in the ability of school staff to manage food allergies.</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In schools, all staff members play a part in protecting the health and safety of children with chronic conditions. </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Involving the school nurse or the student’s doctor can help the school or reduce the risk of accidental exposure to allergens. A doctor’s diagnosis of a food allergy is necessary to accurately inform plans for avoiding food allergens and managing allergic reactions. The doctor can also give advice on the best practices to control or manage food allergies.</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With a coordinated approach, staff can create a consistent plan of action for responding to any child with a food allergy and to any allergic reaction.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2013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a:t>[Use this slide to share a local case scenario related to food allergy management.]</a:t>
            </a:r>
            <a:r>
              <a:rPr lang="en-US"/>
              <a:t> </a:t>
            </a:r>
            <a:endParaRPr lang="en-US" i="1"/>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78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SzPct val="80000"/>
              <a:buNone/>
            </a:pPr>
            <a:r>
              <a:rPr lang="en-US"/>
              <a:t>Effective </a:t>
            </a:r>
            <a:r>
              <a:rPr lang="en-US" dirty="0"/>
              <a:t>management of a student’s food allergies in schools will</a:t>
            </a:r>
            <a:r>
              <a:rPr lang="en-US"/>
              <a:t> require</a:t>
            </a:r>
            <a:r>
              <a:rPr lang="en-US" dirty="0"/>
              <a:t>:</a:t>
            </a:r>
          </a:p>
          <a:p>
            <a:pPr marL="1085850" lvl="1" indent="-514350">
              <a:buSzPct val="80000"/>
              <a:buFont typeface="+mj-lt"/>
              <a:buAutoNum type="arabicPeriod"/>
            </a:pPr>
            <a:r>
              <a:rPr lang="en-US" sz="2600">
                <a:latin typeface="Calibri" panose="020F0502020204030204" pitchFamily="34" charset="0"/>
                <a:cs typeface="Calibri" panose="020F0502020204030204" pitchFamily="34" charset="0"/>
              </a:rPr>
              <a:t>A </a:t>
            </a:r>
            <a:r>
              <a:rPr lang="en-US" sz="2600" dirty="0">
                <a:latin typeface="Calibri" panose="020F0502020204030204" pitchFamily="34" charset="0"/>
                <a:cs typeface="Calibri" panose="020F0502020204030204" pitchFamily="34" charset="0"/>
              </a:rPr>
              <a:t>coordinated approach</a:t>
            </a:r>
          </a:p>
          <a:p>
            <a:pPr marL="1085850" lvl="1" indent="-514350">
              <a:buSzPct val="80000"/>
              <a:buFont typeface="+mj-lt"/>
              <a:buAutoNum type="arabicPeriod"/>
            </a:pPr>
            <a:r>
              <a:rPr lang="en-US" sz="2600">
                <a:latin typeface="Calibri" panose="020F0502020204030204" pitchFamily="34" charset="0"/>
                <a:cs typeface="Calibri" panose="020F0502020204030204" pitchFamily="34" charset="0"/>
              </a:rPr>
              <a:t>Strong </a:t>
            </a:r>
            <a:r>
              <a:rPr lang="en-US" sz="2600" dirty="0">
                <a:latin typeface="Calibri" panose="020F0502020204030204" pitchFamily="34" charset="0"/>
                <a:cs typeface="Calibri" panose="020F0502020204030204" pitchFamily="34" charset="0"/>
              </a:rPr>
              <a:t>leadership in the school</a:t>
            </a:r>
          </a:p>
          <a:p>
            <a:pPr marL="1085850" lvl="1" indent="-514350">
              <a:buSzPct val="80000"/>
              <a:buFont typeface="+mj-lt"/>
              <a:buAutoNum type="arabicPeriod"/>
            </a:pPr>
            <a:r>
              <a:rPr lang="en-US" sz="2600">
                <a:latin typeface="Calibri" panose="020F0502020204030204" pitchFamily="34" charset="0"/>
                <a:cs typeface="Calibri" panose="020F0502020204030204" pitchFamily="34" charset="0"/>
              </a:rPr>
              <a:t>Specificity </a:t>
            </a:r>
            <a:r>
              <a:rPr lang="en-US" sz="2600" dirty="0">
                <a:latin typeface="Calibri" panose="020F0502020204030204" pitchFamily="34" charset="0"/>
                <a:cs typeface="Calibri" panose="020F0502020204030204" pitchFamily="34" charset="0"/>
              </a:rPr>
              <a:t>and </a:t>
            </a:r>
            <a:r>
              <a:rPr lang="en-US" sz="2600">
                <a:latin typeface="Calibri" panose="020F0502020204030204" pitchFamily="34" charset="0"/>
                <a:cs typeface="Calibri" panose="020F0502020204030204" pitchFamily="34" charset="0"/>
              </a:rPr>
              <a:t>comprehensiveness</a:t>
            </a:r>
            <a:endParaRPr lang="en-US" sz="2600" dirty="0">
              <a:latin typeface="Calibri" panose="020F0502020204030204" pitchFamily="34" charset="0"/>
              <a:cs typeface="Calibri" panose="020F0502020204030204" pitchFamily="34" charset="0"/>
            </a:endParaRPr>
          </a:p>
          <a:p>
            <a:pPr marL="114300" indent="0">
              <a:buSzPct val="80000"/>
              <a:buFont typeface="Arial"/>
              <a:buNone/>
            </a:pPr>
            <a:r>
              <a:rPr lang="en-US" dirty="0"/>
              <a:t>A</a:t>
            </a:r>
            <a:r>
              <a:rPr lang="en-US"/>
              <a:t> strong</a:t>
            </a:r>
            <a:r>
              <a:rPr lang="en-US" dirty="0"/>
              <a:t> written plan for managing and preventing food allergic reactions and to create a safe learning environment for all students will:</a:t>
            </a:r>
          </a:p>
          <a:p>
            <a:pPr marL="1085850" lvl="1" indent="-514350">
              <a:buSzPct val="80000"/>
              <a:buFont typeface="+mj-lt"/>
              <a:buAutoNum type="arabicPeriod"/>
            </a:pPr>
            <a:r>
              <a:rPr lang="en-US" sz="2600" dirty="0">
                <a:latin typeface="Calibri" panose="020F0502020204030204" pitchFamily="34" charset="0"/>
                <a:cs typeface="Calibri" panose="020F0502020204030204" pitchFamily="34" charset="0"/>
              </a:rPr>
              <a:t>Reflect clear goals, purposes, and expectations for food allergy management that correspond with the school’s policies.</a:t>
            </a:r>
          </a:p>
          <a:p>
            <a:pPr marL="1085850" lvl="1" indent="-514350">
              <a:buSzPct val="80000"/>
              <a:buFont typeface="+mj-lt"/>
              <a:buAutoNum type="arabicPeriod"/>
            </a:pPr>
            <a:r>
              <a:rPr lang="en-US" sz="2600" dirty="0">
                <a:latin typeface="Calibri" panose="020F0502020204030204" pitchFamily="34" charset="0"/>
                <a:cs typeface="Calibri" panose="020F0502020204030204" pitchFamily="34" charset="0"/>
              </a:rPr>
              <a:t>Be clear and easy to understand and implement. </a:t>
            </a:r>
          </a:p>
          <a:p>
            <a:pPr marL="1085850" lvl="1" indent="-514350">
              <a:buSzPct val="80000"/>
              <a:buFont typeface="+mj-lt"/>
              <a:buAutoNum type="arabicPeriod"/>
            </a:pPr>
            <a:r>
              <a:rPr lang="en-US" sz="2600" dirty="0"/>
              <a:t>Be responsive to the needs of any child with food allergies by considering the different and unique needs of each student. </a:t>
            </a:r>
            <a:endParaRPr lang="en-US" sz="2600" dirty="0">
              <a:latin typeface="Calibri" panose="020F0502020204030204" pitchFamily="34" charset="0"/>
              <a:cs typeface="Calibri" panose="020F0502020204030204" pitchFamily="34" charset="0"/>
            </a:endParaRPr>
          </a:p>
          <a:p>
            <a:pPr marL="1085850" lvl="1" indent="-514350">
              <a:buSzPct val="80000"/>
              <a:buFont typeface="+mj-lt"/>
              <a:buAutoNum type="arabicPeriod"/>
            </a:pPr>
            <a:r>
              <a:rPr lang="en-US" sz="2600" dirty="0">
                <a:latin typeface="Calibri" panose="020F0502020204030204" pitchFamily="34" charset="0"/>
                <a:cs typeface="Calibri" panose="020F0502020204030204" pitchFamily="34" charset="0"/>
              </a:rPr>
              <a:t>Be adaptable and updated regularly based on experiences, best practices, current research, and changes in district policy or state law.</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510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legreya Sans" panose="00000500000000000000" pitchFamily="2" charset="0"/>
              </a:rPr>
              <a:t>What are your next steps? </a:t>
            </a:r>
          </a:p>
          <a:p>
            <a:pPr marL="0" lvl="0" indent="0" algn="l" rtl="0">
              <a:spcBef>
                <a:spcPts val="0"/>
              </a:spcBef>
              <a:spcAft>
                <a:spcPts val="0"/>
              </a:spcAft>
              <a:buNone/>
            </a:pPr>
            <a:endParaRPr lang="en-US" dirty="0">
              <a:latin typeface="Alegreya Sans" panose="00000500000000000000" pitchFamily="2" charset="0"/>
            </a:endParaRPr>
          </a:p>
          <a:p>
            <a:pPr marL="228600" lvl="0" indent="-241300" algn="l" rtl="0">
              <a:lnSpc>
                <a:spcPct val="90000"/>
              </a:lnSpc>
              <a:spcBef>
                <a:spcPts val="0"/>
              </a:spcBef>
              <a:spcAft>
                <a:spcPts val="0"/>
              </a:spcAft>
              <a:buClr>
                <a:schemeClr val="dk1"/>
              </a:buClr>
              <a:buSzPts val="2800"/>
              <a:buChar char="•"/>
            </a:pPr>
            <a:r>
              <a:rPr lang="en-US" sz="1200" dirty="0"/>
              <a:t>Ensure the daily management of food allergies in individual children.</a:t>
            </a:r>
          </a:p>
          <a:p>
            <a:pPr marL="228600" lvl="0" indent="-241300" algn="l" rtl="0">
              <a:lnSpc>
                <a:spcPct val="90000"/>
              </a:lnSpc>
              <a:spcBef>
                <a:spcPts val="0"/>
              </a:spcBef>
              <a:spcAft>
                <a:spcPts val="0"/>
              </a:spcAft>
              <a:buClr>
                <a:schemeClr val="dk1"/>
              </a:buClr>
              <a:buSzPts val="2800"/>
              <a:buChar char="•"/>
            </a:pPr>
            <a:r>
              <a:rPr lang="en-US" sz="1200" dirty="0"/>
              <a:t>Prepare for food allergy emergencies.</a:t>
            </a:r>
          </a:p>
          <a:p>
            <a:pPr marL="228600" lvl="0" indent="-241300" algn="l" rtl="0">
              <a:lnSpc>
                <a:spcPct val="90000"/>
              </a:lnSpc>
              <a:spcBef>
                <a:spcPts val="0"/>
              </a:spcBef>
              <a:spcAft>
                <a:spcPts val="0"/>
              </a:spcAft>
              <a:buClr>
                <a:schemeClr val="dk1"/>
              </a:buClr>
              <a:buSzPts val="2800"/>
              <a:buChar char="•"/>
            </a:pPr>
            <a:r>
              <a:rPr lang="en-US" sz="1200" dirty="0"/>
              <a:t>Provide professional development on food allergies for all school staff.</a:t>
            </a:r>
          </a:p>
          <a:p>
            <a:pPr marL="228600" lvl="0" indent="-241300" algn="l" rtl="0">
              <a:lnSpc>
                <a:spcPct val="90000"/>
              </a:lnSpc>
              <a:spcBef>
                <a:spcPts val="0"/>
              </a:spcBef>
              <a:spcAft>
                <a:spcPts val="0"/>
              </a:spcAft>
              <a:buClr>
                <a:schemeClr val="dk1"/>
              </a:buClr>
              <a:buSzPts val="2800"/>
              <a:buChar char="•"/>
            </a:pPr>
            <a:r>
              <a:rPr lang="en-US" sz="1200" dirty="0"/>
              <a:t>Educate children and family members about food allergies.</a:t>
            </a:r>
          </a:p>
          <a:p>
            <a:pPr marL="228600" lvl="0" indent="-241300" algn="l" rtl="0">
              <a:lnSpc>
                <a:spcPct val="90000"/>
              </a:lnSpc>
              <a:spcBef>
                <a:spcPts val="0"/>
              </a:spcBef>
              <a:spcAft>
                <a:spcPts val="0"/>
              </a:spcAft>
              <a:buClr>
                <a:schemeClr val="dk1"/>
              </a:buClr>
              <a:buSzPts val="2800"/>
              <a:buChar char="•"/>
            </a:pPr>
            <a:r>
              <a:rPr lang="en-US" sz="1200" dirty="0"/>
              <a:t>Create and maintain a healthy and safe educational environment.</a:t>
            </a:r>
          </a:p>
          <a:p>
            <a:pPr marL="0" lvl="0" indent="0" algn="l" rtl="0">
              <a:spcBef>
                <a:spcPts val="0"/>
              </a:spcBef>
              <a:spcAft>
                <a:spcPts val="0"/>
              </a:spcAft>
              <a:buNone/>
            </a:pPr>
            <a:endParaRPr lang="en-US" dirty="0">
              <a:latin typeface="Alegreya Sans" panose="00000500000000000000" pitchFamily="2" charset="0"/>
            </a:endParaRPr>
          </a:p>
        </p:txBody>
      </p:sp>
      <p:sp>
        <p:nvSpPr>
          <p:cNvPr id="224" name="Google Shape;2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[Use this slide to customize contact information]</a:t>
            </a:r>
            <a:endParaRPr/>
          </a:p>
          <a:p>
            <a:pPr marL="0" lvl="0" indent="0" algn="l" rtl="0">
              <a:spcBef>
                <a:spcPts val="0"/>
              </a:spcBef>
              <a:spcAft>
                <a:spcPts val="0"/>
              </a:spcAft>
              <a:buNone/>
            </a:pPr>
            <a:endParaRPr b="1" i="1"/>
          </a:p>
          <a:p>
            <a:pPr marL="0" lvl="0" indent="0" algn="l" rtl="0">
              <a:spcBef>
                <a:spcPts val="0"/>
              </a:spcBef>
              <a:spcAft>
                <a:spcPts val="0"/>
              </a:spcAft>
              <a:buNone/>
            </a:pPr>
            <a:r>
              <a:rPr lang="en-US" b="0" i="0"/>
              <a:t>If there are further questions, please feel free to reach out to XXX.</a:t>
            </a:r>
            <a:endParaRPr/>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By the end of this learning burst, you will be able to:</a:t>
            </a:r>
          </a:p>
          <a:p>
            <a:pPr marL="171450" lvl="0" indent="-171450" algn="l" rtl="0">
              <a:spcBef>
                <a:spcPts val="0"/>
              </a:spcBef>
              <a:spcAft>
                <a:spcPts val="0"/>
              </a:spcAft>
              <a:buFont typeface="Arial" panose="020B0604020202020204" pitchFamily="34" charset="0"/>
              <a:buChar char="•"/>
            </a:pPr>
            <a:r>
              <a:rPr lang="en-US" dirty="0"/>
              <a:t>Understand what it means to have a food allergy</a:t>
            </a:r>
          </a:p>
          <a:p>
            <a:pPr marL="171450" lvl="0" indent="-171450" algn="l" rtl="0">
              <a:spcBef>
                <a:spcPts val="0"/>
              </a:spcBef>
              <a:spcAft>
                <a:spcPts val="0"/>
              </a:spcAft>
              <a:buFont typeface="Arial" panose="020B0604020202020204" pitchFamily="34" charset="0"/>
              <a:buChar char="•"/>
            </a:pPr>
            <a:r>
              <a:rPr lang="en-US" dirty="0"/>
              <a:t>Understand the impact food allergies have on children and adolescents</a:t>
            </a:r>
          </a:p>
          <a:p>
            <a:pPr marL="171450" lvl="0" indent="-171450" algn="l" rtl="0">
              <a:spcBef>
                <a:spcPts val="0"/>
              </a:spcBef>
              <a:spcAft>
                <a:spcPts val="0"/>
              </a:spcAft>
              <a:buFont typeface="Arial" panose="020B0604020202020204" pitchFamily="34" charset="0"/>
              <a:buChar char="•"/>
            </a:pPr>
            <a:r>
              <a:rPr lang="en-US" dirty="0"/>
              <a:t>Understand the key priorities for managing food allergies in schools</a:t>
            </a:r>
          </a:p>
          <a:p>
            <a:pPr marL="171450" lvl="0" indent="-171450" algn="l" rtl="0">
              <a:spcBef>
                <a:spcPts val="0"/>
              </a:spcBef>
              <a:spcAft>
                <a:spcPts val="0"/>
              </a:spcAft>
              <a:buFont typeface="Arial" panose="020B0604020202020204" pitchFamily="34" charset="0"/>
              <a:buChar char="•"/>
            </a:pPr>
            <a:r>
              <a:rPr lang="en-US" dirty="0"/>
              <a:t>Create an approach to manage food allergies based on effective partnerships</a:t>
            </a:r>
          </a:p>
          <a:p>
            <a:pPr marL="0" lvl="0" indent="0" algn="l" rtl="0">
              <a:spcBef>
                <a:spcPts val="0"/>
              </a:spcBef>
              <a:spcAft>
                <a:spcPts val="0"/>
              </a:spcAft>
              <a:buNone/>
            </a:pPr>
            <a:endParaRPr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Let’s start off by answering the question: What is a food allergy?</a:t>
            </a:r>
          </a:p>
          <a:p>
            <a:pPr>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food allergy happens when your immune system overreacts to what for most people is a harmless food protein—an allergen—causing an allergic reaction.  An allergic reaction is triggered when a student comes into direct [skin] contact, </a:t>
            </a:r>
            <a:r>
              <a:rPr lang="en-US" b="0" i="0" dirty="0">
                <a:solidFill>
                  <a:srgbClr val="0A0A0A"/>
                </a:solidFill>
                <a:effectLst/>
                <a:latin typeface="Open Sans" panose="020B0606030504020204" pitchFamily="34" charset="0"/>
              </a:rPr>
              <a:t>swallowing, injecting, or inhaling a food allergen.</a:t>
            </a:r>
          </a:p>
          <a:p>
            <a:pPr>
              <a:defRPr/>
            </a:pPr>
            <a:endParaRPr lang="en-US" dirty="0"/>
          </a:p>
          <a:p>
            <a:pPr>
              <a:defRPr/>
            </a:pPr>
            <a:r>
              <a:rPr lang="en-US" dirty="0"/>
              <a:t>In the U.S., the nine most common food allergens are milk, egg, peanut, tree nuts, soy, wheat, fish, shellfish and sesame. Food allergy reactions can vary unpredictably from mild to severe and </a:t>
            </a:r>
            <a:r>
              <a:rPr lang="en-US"/>
              <a:t>can </a:t>
            </a:r>
            <a:r>
              <a:rPr lang="en-US" dirty="0"/>
              <a:t>potentially</a:t>
            </a:r>
            <a:r>
              <a:rPr lang="en-US"/>
              <a:t> be</a:t>
            </a:r>
            <a:r>
              <a:rPr lang="en-US" dirty="0"/>
              <a:t> life-threatening. </a:t>
            </a:r>
          </a:p>
          <a:p>
            <a:pPr>
              <a:defRPr/>
            </a:pPr>
            <a:endParaRPr lang="en-US" dirty="0"/>
          </a:p>
          <a:p>
            <a:pPr>
              <a:defRPr/>
            </a:pPr>
            <a:r>
              <a:rPr lang="en-US" dirty="0"/>
              <a:t>Strict avoidance of the food allergen is necessary to prevent a reaction. </a:t>
            </a: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127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It is important to recognize the signs and symptoms of an allergic reaction. It can begin within 5 to 30 minutes of coming into contact -direct [skin] contact, </a:t>
            </a:r>
            <a:r>
              <a:rPr lang="en-US" b="0" i="0" dirty="0">
                <a:solidFill>
                  <a:srgbClr val="0A0A0A"/>
                </a:solidFill>
                <a:effectLst/>
                <a:latin typeface="Open Sans" panose="020B0606030504020204" pitchFamily="34" charset="0"/>
              </a:rPr>
              <a:t>swallowing, injecting, or inhaling-</a:t>
            </a:r>
            <a:r>
              <a:rPr lang="en-US" dirty="0"/>
              <a:t> with a food allergen.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63500" indent="0">
              <a:buNone/>
            </a:pPr>
            <a:r>
              <a:rPr lang="en-US" b="0" dirty="0"/>
              <a:t>Symptoms of an allergic reaction can include:</a:t>
            </a:r>
          </a:p>
          <a:p>
            <a:pPr>
              <a:buFont typeface="Arial" panose="020B0604020202020204" pitchFamily="34" charset="0"/>
              <a:buChar char="•"/>
            </a:pPr>
            <a:r>
              <a:rPr lang="en-US" dirty="0"/>
              <a:t>Swollen lips, tongue, or eyes</a:t>
            </a:r>
          </a:p>
          <a:p>
            <a:pPr>
              <a:buFont typeface="Arial" panose="020B0604020202020204" pitchFamily="34" charset="0"/>
              <a:buChar char="•"/>
            </a:pPr>
            <a:r>
              <a:rPr lang="en-US" dirty="0"/>
              <a:t>Itchiness, rash, or hives</a:t>
            </a:r>
          </a:p>
          <a:p>
            <a:pPr>
              <a:buFont typeface="Arial" panose="020B0604020202020204" pitchFamily="34" charset="0"/>
              <a:buChar char="•"/>
            </a:pPr>
            <a:r>
              <a:rPr lang="en-US" dirty="0"/>
              <a:t>Nausea, vomiting, or diarrhea</a:t>
            </a:r>
          </a:p>
          <a:p>
            <a:pPr>
              <a:buFont typeface="Arial" panose="020B0604020202020204" pitchFamily="34" charset="0"/>
              <a:buChar char="•"/>
            </a:pPr>
            <a:r>
              <a:rPr lang="en-US" dirty="0"/>
              <a:t>Congestion, hoarse voice, or trouble swallowing</a:t>
            </a:r>
          </a:p>
          <a:p>
            <a:pPr>
              <a:buFont typeface="Arial" panose="020B0604020202020204" pitchFamily="34" charset="0"/>
              <a:buChar char="•"/>
            </a:pPr>
            <a:r>
              <a:rPr lang="en-US" dirty="0"/>
              <a:t>Wheezing or difficulty breathing</a:t>
            </a:r>
          </a:p>
          <a:p>
            <a:pPr>
              <a:buFont typeface="Arial" panose="020B0604020202020204" pitchFamily="34" charset="0"/>
              <a:buChar char="•"/>
            </a:pPr>
            <a:r>
              <a:rPr lang="en-US" dirty="0"/>
              <a:t>Dizziness, fainting, or loss of consciousness</a:t>
            </a:r>
          </a:p>
          <a:p>
            <a:pPr>
              <a:buFont typeface="Arial" panose="020B0604020202020204" pitchFamily="34" charset="0"/>
              <a:buChar char="•"/>
            </a:pPr>
            <a:r>
              <a:rPr lang="en-US" dirty="0"/>
              <a:t>Mood change or confusion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Mild food allergy reactions may involve only a few hives or minor abdominal pain, though some food allergy reactions progress to anaphylaxis, </a:t>
            </a:r>
            <a:r>
              <a:rPr lang="en-US" sz="1200" b="0" i="0" dirty="0">
                <a:solidFill>
                  <a:schemeClr val="bg2"/>
                </a:solidFill>
                <a:effectLst/>
                <a:latin typeface="Calibri" panose="020F0502020204030204" pitchFamily="34" charset="0"/>
                <a:cs typeface="Calibri" panose="020F0502020204030204" pitchFamily="34" charset="0"/>
              </a:rPr>
              <a:t>a serious allergic response that involves two or more body organs/systems – i.e., skin, respiratory system, digestive system, and/or heart</a:t>
            </a:r>
            <a:r>
              <a:rPr lang="en-US" dirty="0"/>
              <a:t>. Some symptoms of anaphylaxis can include rash, hives, tightness of the throat, hoarse voice, vomiting, dizziness, and rapid heartbeat.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228600" indent="0" algn="l" fontAlgn="base">
              <a:buFont typeface="Arial" panose="020B0604020202020204" pitchFamily="34" charset="0"/>
              <a:buNone/>
            </a:pPr>
            <a:r>
              <a:rPr lang="en-US" dirty="0"/>
              <a:t>Epinephrine should be administered right away to prevent symptoms a student’s symptoms from becoming life threatening: </a:t>
            </a:r>
          </a:p>
          <a:p>
            <a:pPr marL="400050" indent="-171450" algn="l" fontAlgn="base">
              <a:buFont typeface="Arial" panose="020B0604020202020204" pitchFamily="34" charset="0"/>
              <a:buChar char="•"/>
            </a:pPr>
            <a:r>
              <a:rPr lang="en-US" b="0" i="0" dirty="0">
                <a:solidFill>
                  <a:srgbClr val="0A0A0A"/>
                </a:solidFill>
                <a:effectLst/>
                <a:latin typeface="Open Sans" panose="020B0606030504020204" pitchFamily="34" charset="0"/>
              </a:rPr>
              <a:t>Difficulty breathing, wheezing, or airway blockage</a:t>
            </a:r>
          </a:p>
          <a:p>
            <a:pPr marL="400050" indent="-171450" algn="l" fontAlgn="base">
              <a:buFont typeface="Arial" panose="020B0604020202020204" pitchFamily="34" charset="0"/>
              <a:buChar char="•"/>
            </a:pPr>
            <a:r>
              <a:rPr lang="en-US" b="0" i="0" dirty="0">
                <a:solidFill>
                  <a:srgbClr val="0A0A0A"/>
                </a:solidFill>
                <a:effectLst/>
                <a:latin typeface="Open Sans" panose="020B0606030504020204" pitchFamily="34" charset="0"/>
              </a:rPr>
              <a:t>A racing and weak pulse, low blood pressure, or abnormal heart rhythm</a:t>
            </a:r>
          </a:p>
          <a:p>
            <a:pPr marL="400050" indent="-171450" algn="l" fontAlgn="base">
              <a:buFont typeface="Arial" panose="020B0604020202020204" pitchFamily="34" charset="0"/>
              <a:buChar char="•"/>
            </a:pPr>
            <a:r>
              <a:rPr lang="en-US" b="0" i="0" dirty="0">
                <a:solidFill>
                  <a:srgbClr val="0A0A0A"/>
                </a:solidFill>
                <a:effectLst/>
                <a:latin typeface="Open Sans" panose="020B0606030504020204" pitchFamily="34" charset="0"/>
              </a:rPr>
              <a:t>Severe swelling, including swelling of the mouth, throat and airways</a:t>
            </a:r>
          </a:p>
          <a:p>
            <a:pPr marL="400050" indent="-171450" algn="l" fontAlgn="base">
              <a:buFont typeface="Arial" panose="020B0604020202020204" pitchFamily="34" charset="0"/>
              <a:buChar char="•"/>
            </a:pPr>
            <a:r>
              <a:rPr lang="en-US" b="0" i="0" dirty="0">
                <a:solidFill>
                  <a:srgbClr val="0A0A0A"/>
                </a:solidFill>
                <a:effectLst/>
                <a:latin typeface="Open Sans" panose="020B0606030504020204" pitchFamily="34" charset="0"/>
              </a:rPr>
              <a:t>Feeling dizzy, faint or loss of consciousness</a:t>
            </a:r>
          </a:p>
          <a:p>
            <a:pPr marL="400050" indent="-171450" algn="l" fontAlgn="base">
              <a:buFont typeface="Arial" panose="020B0604020202020204" pitchFamily="34" charset="0"/>
              <a:buChar char="•"/>
            </a:pPr>
            <a:r>
              <a:rPr lang="en-US" b="0" i="0" dirty="0">
                <a:solidFill>
                  <a:srgbClr val="0A0A0A"/>
                </a:solidFill>
                <a:effectLst/>
                <a:latin typeface="Open Sans" panose="020B0606030504020204" pitchFamily="34" charset="0"/>
              </a:rPr>
              <a:t>Sudden drop of blood pressure, cardiac or respiratory arrest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A0A0A"/>
                </a:solidFill>
                <a:effectLst/>
                <a:latin typeface="Open Sans" panose="020B0606030504020204" pitchFamily="34" charset="0"/>
              </a:rPr>
              <a:t>Once epinephrine is administered, emergency care should be sought after.</a:t>
            </a:r>
            <a:endParaRPr lang="en-US" dirty="0"/>
          </a:p>
          <a:p>
            <a:pPr>
              <a:defRPr/>
            </a:pPr>
            <a:r>
              <a:rPr lang="en-US" dirty="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Early and quick recognition and treatment of an allergic emergency can prevent serious health problems, hospitalization, or death.</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1" kern="100" dirty="0">
              <a:effectLst/>
              <a:latin typeface="Alegreya Sans" panose="00000500000000000000" pitchFamily="2"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kern="100" dirty="0">
                <a:effectLst/>
                <a:latin typeface="Alegreya Sans" panose="00000500000000000000" pitchFamily="2" charset="0"/>
                <a:ea typeface="Calibri" panose="020F0502020204030204" pitchFamily="34" charset="0"/>
                <a:cs typeface="Times New Roman" panose="02020603050405020304" pitchFamily="18" charset="0"/>
              </a:rPr>
              <a:t>It is important that all school staff be trained to follow and understand plans for preventing an allergic reaction and responding to food allergy emergencies. </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690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Food allergies are a growing food safety and public health concern. Let’s take a look at the numbers:</a:t>
            </a:r>
          </a:p>
          <a:p>
            <a:endParaRPr lang="en-US" dirty="0"/>
          </a:p>
          <a:p>
            <a:pPr>
              <a:buFont typeface="Arial" panose="020B0604020202020204" pitchFamily="34" charset="0"/>
              <a:buChar char="•"/>
            </a:pPr>
            <a:r>
              <a:rPr lang="en-US" dirty="0"/>
              <a:t>Food allergies affect up to 10% of children, and anaphylaxis is estimated to occur in one in 15 schools per year.  </a:t>
            </a:r>
          </a:p>
          <a:p>
            <a:pPr>
              <a:buFont typeface="Arial" panose="020B0604020202020204" pitchFamily="34" charset="0"/>
              <a:buChar char="•"/>
            </a:pPr>
            <a:r>
              <a:rPr lang="en-US" dirty="0"/>
              <a:t>5.6 million children, or nearly 8% of children, have food allergies. That’s one in 13 children, or roughly two in every classroom. </a:t>
            </a:r>
          </a:p>
          <a:p>
            <a:pPr>
              <a:buFont typeface="Arial" panose="020B0604020202020204" pitchFamily="34" charset="0"/>
              <a:buChar char="•"/>
            </a:pPr>
            <a:r>
              <a:rPr lang="en-US" dirty="0"/>
              <a:t>About 40 percent of children with food allergies are allergic to more than one food. </a:t>
            </a:r>
          </a:p>
          <a:p>
            <a:pPr>
              <a:buFont typeface="Arial" panose="020B0604020202020204" pitchFamily="34" charset="0"/>
              <a:buChar char="•"/>
            </a:pPr>
            <a:r>
              <a:rPr lang="en-US" dirty="0"/>
              <a:t>More than 15 percent of school-aged children with food allergies have had a reaction in school. </a:t>
            </a:r>
          </a:p>
          <a:p>
            <a:pPr>
              <a:buFont typeface="Arial" panose="020B0604020202020204" pitchFamily="34" charset="0"/>
              <a:buChar char="•"/>
            </a:pPr>
            <a:r>
              <a:rPr lang="en-US" dirty="0"/>
              <a:t>25% of first-time anaphylactic reactions reported in the school setting were those of students with no known history of an allergy.</a:t>
            </a:r>
          </a:p>
          <a:p>
            <a:r>
              <a:rPr lang="en-US" dirty="0"/>
              <a:t>  </a:t>
            </a:r>
          </a:p>
          <a:p>
            <a:r>
              <a:rPr lang="en-US" dirty="0"/>
              <a:t> These numbers set the stage for why it is important that schools have guidelines to support students and school staff in managing food allergies. </a:t>
            </a:r>
          </a:p>
          <a:p>
            <a:endParaRPr lang="en-US" dirty="0"/>
          </a:p>
          <a:p>
            <a:r>
              <a:rPr lang="en-US" dirty="0"/>
              <a:t> </a:t>
            </a:r>
          </a:p>
          <a:p>
            <a:r>
              <a:rPr lang="en-US" dirty="0"/>
              <a:t> </a:t>
            </a:r>
          </a:p>
          <a:p>
            <a:pPr marL="228600" indent="0"/>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963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Millions of children with food allergies attend school safely every day. The goal is for a child to have a quality education in a safe environment. Partnerships are vital when it comes to successfully managing a child's food allergy. </a:t>
            </a:r>
          </a:p>
          <a:p>
            <a:endParaRPr lang="en-US" dirty="0"/>
          </a:p>
          <a:p>
            <a:r>
              <a:rPr lang="en-US" dirty="0"/>
              <a:t>To successfully manage food allergies, students, caregivers, health care professionals, and school staff must come together to develop an inclusive and comprehensive plan to create a safe learning environment. </a:t>
            </a:r>
          </a:p>
          <a:p>
            <a:endParaRPr lang="en-US" b="1" dirty="0"/>
          </a:p>
          <a:p>
            <a:r>
              <a:rPr lang="en-US" b="1" dirty="0"/>
              <a:t>There are 5 priority areas that should be addressed in every school:</a:t>
            </a:r>
          </a:p>
          <a:p>
            <a:pPr>
              <a:buFont typeface="+mj-lt"/>
              <a:buAutoNum type="arabicPeriod"/>
            </a:pPr>
            <a:r>
              <a:rPr lang="en-US" dirty="0"/>
              <a:t>Daily food allergy management plan for the individual student</a:t>
            </a:r>
          </a:p>
          <a:p>
            <a:pPr marL="457200" indent="-228600">
              <a:buFont typeface="+mj-lt"/>
              <a:buAutoNum type="arabicPeriod"/>
            </a:pPr>
            <a:r>
              <a:rPr lang="en-US" dirty="0"/>
              <a:t>Allergic emergency preparedness</a:t>
            </a:r>
          </a:p>
          <a:p>
            <a:pPr marL="457200" indent="-228600">
              <a:buFont typeface="+mj-lt"/>
              <a:buAutoNum type="arabicPeriod"/>
            </a:pPr>
            <a:r>
              <a:rPr lang="en-US" dirty="0"/>
              <a:t>Food allergy staff training/professional development</a:t>
            </a:r>
          </a:p>
          <a:p>
            <a:pPr marL="457200" indent="-228600">
              <a:buFont typeface="+mj-lt"/>
              <a:buAutoNum type="arabicPeriod"/>
            </a:pPr>
            <a:r>
              <a:rPr lang="en-US" dirty="0"/>
              <a:t>Food allergy education for the school community (students and their family)</a:t>
            </a:r>
          </a:p>
          <a:p>
            <a:pPr marL="457200" indent="-228600">
              <a:buFont typeface="+mj-lt"/>
              <a:buAutoNum type="arabicPeriod"/>
            </a:pPr>
            <a:r>
              <a:rPr lang="en-US" dirty="0"/>
              <a:t>Creation of healthy and safe educational environment</a:t>
            </a:r>
          </a:p>
          <a:p>
            <a:pPr marL="228600" indent="0">
              <a:buFont typeface="+mj-lt"/>
              <a:buNone/>
            </a:pPr>
            <a:endParaRPr lang="en-US" dirty="0"/>
          </a:p>
          <a:p>
            <a:pPr>
              <a:defRPr/>
            </a:pPr>
            <a:r>
              <a:rPr lang="en-US" dirty="0"/>
              <a:t>These priorities should address and encompass systemwide planning, implementation, and follow-up and include specific actions for each individual student with a food allergy under the leadership of school health professionals and/or administration. We’ll go into each of these in more detail in the following slides.</a:t>
            </a:r>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811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First, lets talk about daily food allergy management.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a:buFont typeface="Arial" panose="020B0604020202020204" pitchFamily="34" charset="0"/>
              <a:buChar char="•"/>
            </a:pPr>
            <a:r>
              <a:rPr lang="en-US" dirty="0"/>
              <a:t>Schools should identify students with food allergies. This information can be collected through a health condition form. Sometimes this information may not be accurate or incomplete; therefore, it is important that school staff works with caregivers to obtain, directly from the child’s healthcare provider, the necessary medical information to develop plans for managing students care and emergency actions.</a:t>
            </a:r>
          </a:p>
          <a:p>
            <a:pPr>
              <a:buFont typeface="Arial" panose="020B0604020202020204" pitchFamily="34" charset="0"/>
              <a:buChar char="•"/>
            </a:pPr>
            <a:r>
              <a:rPr lang="en-US" dirty="0"/>
              <a:t>Caregivers and health care professionals should provide the school information and recommendations to help schools develop </a:t>
            </a:r>
            <a:r>
              <a:rPr lang="en-US" b="0" u="sng" dirty="0"/>
              <a:t>written plans </a:t>
            </a:r>
            <a:r>
              <a:rPr lang="en-US" dirty="0"/>
              <a:t>to manage food allergies for children on a daily basis. </a:t>
            </a:r>
          </a:p>
          <a:p>
            <a:pPr>
              <a:buFont typeface="Arial" panose="020B0604020202020204" pitchFamily="34" charset="0"/>
              <a:buChar char="•"/>
            </a:pPr>
            <a:r>
              <a:rPr lang="en-US" dirty="0"/>
              <a:t>Schools can support students in managing their food allergies. Young children in early elementary generally cannot manage their own food allergies therefore need additional support in reducing the risk of potential food allergy reactions. However, some students, especially adolescents, can take responsibility for managing their own food allergies, including carrying and using epinephrine when needed. School nurses and other school staff members should reinforce self-management skills for students with food allergies. Even when students are able to manage their own food allergies, school staff need to know which students have allergies so they can have plans in place to monitor each student’s condition and be able to respond in an emergency.</a:t>
            </a:r>
          </a:p>
          <a:p>
            <a:pPr lvl="1">
              <a:buFont typeface="Arial" panose="020B0604020202020204" pitchFamily="34" charset="0"/>
              <a:buChar char="•"/>
            </a:pPr>
            <a:endParaRPr lang="en-US" dirty="0"/>
          </a:p>
          <a:p>
            <a:r>
              <a:rPr lang="en-US" dirty="0"/>
              <a:t>As part of a student’s daily food allergy management all schools should anticipate and prepare for food allergy emergencies. This includes: </a:t>
            </a:r>
          </a:p>
          <a:p>
            <a:pPr>
              <a:buFont typeface="Arial" panose="020B0604020202020204" pitchFamily="34" charset="0"/>
              <a:buChar char="•"/>
            </a:pPr>
            <a:r>
              <a:rPr lang="en-US" dirty="0"/>
              <a:t>A communication system within school grounds and with local emergency medical services</a:t>
            </a:r>
          </a:p>
          <a:p>
            <a:pPr>
              <a:buFont typeface="Arial" panose="020B0604020202020204" pitchFamily="34" charset="0"/>
              <a:buChar char="•"/>
            </a:pPr>
            <a:r>
              <a:rPr lang="en-US" dirty="0"/>
              <a:t>Staff identifying their role in an emergency</a:t>
            </a:r>
          </a:p>
          <a:p>
            <a:pPr lvl="1">
              <a:buFont typeface="Arial" panose="020B0604020202020204" pitchFamily="34" charset="0"/>
              <a:buChar char="•"/>
            </a:pPr>
            <a:r>
              <a:rPr lang="en-US" dirty="0"/>
              <a:t>For example, staff having rapid access to epinephrine auto-injectors. This includes assigned epinephrine for individual students as well as stock epinephrine that can be used in emergencies for any student with undiagnosed allergies or those students who don’t have access to their own and/or may need an additional dose. </a:t>
            </a:r>
          </a:p>
          <a:p>
            <a:pPr>
              <a:buFont typeface="Arial" panose="020B0604020202020204" pitchFamily="34" charset="0"/>
              <a:buChar char="•"/>
            </a:pPr>
            <a:r>
              <a:rPr lang="en-US" dirty="0"/>
              <a:t>Documenting the response to a food allergy emergency such as time and location of the incident, food allergen that triggered the reaction, use of epinephrine, notification of caregiver and EMS, and staff members who responded to the emergency.</a:t>
            </a:r>
          </a:p>
          <a:p>
            <a:pPr>
              <a:buFont typeface="Arial" panose="020B0604020202020204" pitchFamily="34" charset="0"/>
              <a:buChar char="•"/>
            </a:pPr>
            <a:endParaRPr lang="en-US" dirty="0"/>
          </a:p>
          <a:p>
            <a:pPr marL="22860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200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b="0" dirty="0"/>
              <a:t>The third priority that should be addressed in every school when managing food allergies in training and professional development of school staff.</a:t>
            </a:r>
          </a:p>
          <a:p>
            <a:pPr marL="228600" indent="0">
              <a:buFont typeface="Arial" panose="020B0604020202020204" pitchFamily="34" charset="0"/>
              <a:buNone/>
            </a:pPr>
            <a:endParaRPr lang="en-US" b="0"/>
          </a:p>
          <a:p>
            <a:r>
              <a:rPr lang="en-US" dirty="0"/>
              <a:t>General food allergy staff training includes content such as: school policies and practices, an overview of food allergies, defining key terms, the difference between potentially life-threatening food allergy and other, food-related problems, signs and symptoms of a food allergy reaction and anaphylaxis and information on common emergency medications, and general strategies for reducing and preventing exposure to allergens. </a:t>
            </a:r>
          </a:p>
          <a:p>
            <a:endParaRPr lang="en-US" dirty="0"/>
          </a:p>
          <a:p>
            <a:r>
              <a:rPr lang="en-US" dirty="0"/>
              <a:t>In-depth training should be provided to staff who have frequent contact with students with food allergies. In-depth training would include but is not limited to: how to respond to a food allergy emergency, how to administer epinephrine with an auto-injector, common risk factors, triggers, and areas of exposure to food allergens in schools, and rules on how staff and students should wash their hands and clean surfaces to reduce the risk of exposure to food allergens.</a:t>
            </a:r>
          </a:p>
          <a:p>
            <a:endParaRPr lang="en-US" dirty="0"/>
          </a:p>
          <a:p>
            <a:r>
              <a:rPr lang="en-US" dirty="0"/>
              <a:t>Specialized training is for school staff who are responsible for managing the health of children with food allergies on a daily basis. This type of training is for district/school nurses, school physicians/SBHC staff, and professionally qualified health coordinators. Specialized training would include information about how to: Create and review individual care plans, manage and store medication, help children manage their own food allergies, and evaluate emergency responses and staff members’ ability to respond to food allergy emergencies.</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Education for the school community is just as important as training the school staff about the management of food allergies.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Teach all students, both with and without food allergies</a:t>
            </a:r>
            <a:r>
              <a:rPr lang="en-US"/>
              <a:t>,</a:t>
            </a:r>
            <a:r>
              <a:rPr lang="en-US" dirty="0"/>
              <a:t> about food allergies and school policy. Food allergy education should be appropriate for the grade level and should focus on increasing awareness and understanding of food allergies and building support and acceptance of people with food allergies.</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Teach all caregivers, both with and without food allergies</a:t>
            </a:r>
            <a:r>
              <a:rPr lang="en-US"/>
              <a:t>,</a:t>
            </a:r>
            <a:r>
              <a:rPr lang="en-US" dirty="0"/>
              <a:t> about food allergies and school policy. Caregivers should get information to increase their awareness and understanding of food allergies, the policies and practices that protect students with food allergies, the roles of all staff members in protecting students with food allergies, and the measures caregivers of students with and without food allergies can take to help ensure this protection.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School administrators, working with school or district nurses or health consultants, should educate families on food allergy policies and practices. Classroom teachers should provide information to all caregivers about what is being done to prevent food allergy reactions in the classroom.</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5787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last priority for managing food allergies is to create and maintain a healthy and safe educational environment for students.</a:t>
            </a:r>
          </a:p>
          <a:p>
            <a:endParaRPr lang="en-US" dirty="0"/>
          </a:p>
          <a:p>
            <a:r>
              <a:rPr lang="en-US" dirty="0"/>
              <a:t>School staff have a shared responsibility to promote a safe physical environment that protects children with food allergies and a climate that supports their positive psychological and social development. This includes ensuring their environment is as safe as possible from exposure to food allergens - such as the designation of allergen-safe zones; developing policies and procedures to prevent cross contact – cleaning and sanitation protocols and promote good hand-washing practices before and after eating; creating a positive psychosocial culture with goals to reduce bullying and social isolation; and promote awareness and understanding of food allergies for students, staff, and families.</a:t>
            </a:r>
          </a:p>
          <a:p>
            <a:endParaRPr lang="en-US" dirty="0"/>
          </a:p>
          <a:p>
            <a:r>
              <a:rPr lang="en-US" dirty="0"/>
              <a:t>Schools are responsible for the health and safety of children with food allergies. The priorities just presented can help schools take a comprehensive approach to managing food allergies. Through the collective efforts of school staff, caregivers, and health care providers, children with food allergies can be assured a safe place to learn and succeed.</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7940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a:blip r:embed="rId2"/>
          <a:srcRect/>
          <a:stretch/>
        </p:blipFill>
        <p:spPr>
          <a:xfrm>
            <a:off x="0" y="0"/>
            <a:ext cx="12192000" cy="6858000"/>
          </a:xfrm>
          <a:prstGeom prst="rect">
            <a:avLst/>
          </a:prstGeom>
          <a:noFill/>
          <a:ln>
            <a:noFill/>
          </a:ln>
        </p:spPr>
      </p:pic>
      <p:sp>
        <p:nvSpPr>
          <p:cNvPr id="17" name="Google Shape;17;p2"/>
          <p:cNvSpPr/>
          <p:nvPr/>
        </p:nvSpPr>
        <p:spPr>
          <a:xfrm>
            <a:off x="0" y="0"/>
            <a:ext cx="12192000" cy="6858000"/>
          </a:xfrm>
          <a:prstGeom prst="rect">
            <a:avLst/>
          </a:prstGeom>
          <a:solidFill>
            <a:schemeClr val="dk2">
              <a:alpha val="8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ctrTitle"/>
          </p:nvPr>
        </p:nvSpPr>
        <p:spPr>
          <a:xfrm>
            <a:off x="551725" y="2344738"/>
            <a:ext cx="10116275" cy="15081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551725" y="4037538"/>
            <a:ext cx="10116275"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 descr="TEAMS logo: Enhancing School Health Services, from the American Academy of Pediatrics"/>
          <p:cNvPicPr preferRelativeResize="0"/>
          <p:nvPr/>
        </p:nvPicPr>
        <p:blipFill rotWithShape="1">
          <a:blip r:embed="rId3">
            <a:alphaModFix/>
          </a:blip>
          <a:srcRect/>
          <a:stretch/>
        </p:blipFill>
        <p:spPr>
          <a:xfrm>
            <a:off x="551725" y="324130"/>
            <a:ext cx="3123594" cy="1119288"/>
          </a:xfrm>
          <a:prstGeom prst="rect">
            <a:avLst/>
          </a:prstGeom>
          <a:noFill/>
          <a:ln>
            <a:noFill/>
          </a:ln>
        </p:spPr>
      </p:pic>
      <p:cxnSp>
        <p:nvCxnSpPr>
          <p:cNvPr id="21" name="Google Shape;21;p2"/>
          <p:cNvCxnSpPr/>
          <p:nvPr/>
        </p:nvCxnSpPr>
        <p:spPr>
          <a:xfrm>
            <a:off x="424405" y="1562582"/>
            <a:ext cx="11343190" cy="0"/>
          </a:xfrm>
          <a:prstGeom prst="straightConnector1">
            <a:avLst/>
          </a:prstGeom>
          <a:noFill/>
          <a:ln w="31750" cap="rnd" cmpd="sng">
            <a:solidFill>
              <a:schemeClr val="accent3"/>
            </a:solidFill>
            <a:prstDash val="solid"/>
            <a:round/>
            <a:headEnd type="none" w="sm" len="sm"/>
            <a:tailEnd type="none" w="sm" len="sm"/>
          </a:ln>
        </p:spPr>
      </p:cxnSp>
      <p:pic>
        <p:nvPicPr>
          <p:cNvPr id="22" name="Google Shape;22;p2" descr="American Academy of Pediatrics logo"/>
          <p:cNvPicPr preferRelativeResize="0"/>
          <p:nvPr/>
        </p:nvPicPr>
        <p:blipFill rotWithShape="1">
          <a:blip r:embed="rId4">
            <a:alphaModFix/>
          </a:blip>
          <a:srcRect/>
          <a:stretch/>
        </p:blipFill>
        <p:spPr>
          <a:xfrm>
            <a:off x="8031419" y="294255"/>
            <a:ext cx="3493988" cy="11378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27" name="Google Shape;27;p3"/>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28" name="Google Shape;28;p3"/>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3"/>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3"/>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large photo">
  <p:cSld name="Content with large photo">
    <p:spTree>
      <p:nvGrpSpPr>
        <p:cNvPr id="1" name="Shape 42"/>
        <p:cNvGrpSpPr/>
        <p:nvPr/>
      </p:nvGrpSpPr>
      <p:grpSpPr>
        <a:xfrm>
          <a:off x="0" y="0"/>
          <a:ext cx="0" cy="0"/>
          <a:chOff x="0" y="0"/>
          <a:chExt cx="0" cy="0"/>
        </a:xfrm>
      </p:grpSpPr>
      <p:sp>
        <p:nvSpPr>
          <p:cNvPr id="43" name="Google Shape;43;p5"/>
          <p:cNvSpPr>
            <a:spLocks noGrp="1"/>
          </p:cNvSpPr>
          <p:nvPr>
            <p:ph type="pic" idx="2"/>
          </p:nvPr>
        </p:nvSpPr>
        <p:spPr>
          <a:xfrm>
            <a:off x="5181600" y="0"/>
            <a:ext cx="7010400" cy="6210299"/>
          </a:xfrm>
          <a:prstGeom prst="rect">
            <a:avLst/>
          </a:prstGeom>
          <a:noFill/>
          <a:ln>
            <a:noFill/>
          </a:ln>
        </p:spPr>
      </p:sp>
      <p:pic>
        <p:nvPicPr>
          <p:cNvPr id="44" name="Google Shape;44;p5"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45" name="Google Shape;45;p5"/>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46" name="Google Shape;46;p5"/>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5"/>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5"/>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5"/>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5"/>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254000" y="1825625"/>
            <a:ext cx="47625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3000"/>
              <a:buNone/>
              <a:defRPr sz="3000" b="1">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Font typeface="Arial"/>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3000"/>
              <a:buNone/>
              <a:defRPr sz="3000" b="1">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7"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68" name="Google Shape;68;p7"/>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69" name="Google Shape;69;p7"/>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7"/>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7"/>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7"/>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5" name="Google Shape;75;p8"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76" name="Google Shape;76;p8"/>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77" name="Google Shape;77;p8"/>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8"/>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8"/>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8"/>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with logo footer">
  <p:cSld name="Blank with logo footer">
    <p:spTree>
      <p:nvGrpSpPr>
        <p:cNvPr id="1" name="Shape 82"/>
        <p:cNvGrpSpPr/>
        <p:nvPr/>
      </p:nvGrpSpPr>
      <p:grpSpPr>
        <a:xfrm>
          <a:off x="0" y="0"/>
          <a:ext cx="0" cy="0"/>
          <a:chOff x="0" y="0"/>
          <a:chExt cx="0" cy="0"/>
        </a:xfrm>
      </p:grpSpPr>
      <p:pic>
        <p:nvPicPr>
          <p:cNvPr id="83" name="Google Shape;83;p10"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84" name="Google Shape;84;p10"/>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85" name="Google Shape;85;p10"/>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0"/>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0"/>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0"/>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3" name="Google Shape;93;p11"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94" name="Google Shape;94;p11"/>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95" name="Google Shape;95;p11"/>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1"/>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1"/>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1"/>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2"/>
          <p:cNvSpPr>
            <a:spLocks noGrp="1"/>
          </p:cNvSpPr>
          <p:nvPr>
            <p:ph type="pic" idx="2"/>
          </p:nvPr>
        </p:nvSpPr>
        <p:spPr>
          <a:xfrm>
            <a:off x="5181600" y="457201"/>
            <a:ext cx="6867297" cy="5411788"/>
          </a:xfrm>
          <a:prstGeom prst="rect">
            <a:avLst/>
          </a:prstGeom>
          <a:noFill/>
          <a:ln>
            <a:noFill/>
          </a:ln>
        </p:spPr>
      </p:sp>
      <p:sp>
        <p:nvSpPr>
          <p:cNvPr id="102" name="Google Shape;102;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03" name="Google Shape;103;p12"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104" name="Google Shape;104;p12"/>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105" name="Google Shape;105;p12"/>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2"/>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2"/>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2"/>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7A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97A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7A4"/>
                </a:solidFill>
                <a:latin typeface="Calibri"/>
                <a:ea typeface="Calibri"/>
                <a:cs typeface="Calibri"/>
                <a:sym typeface="Calibri"/>
              </a:defRPr>
            </a:lvl1pPr>
            <a:lvl2pPr marL="0" marR="0" lvl="1" indent="0" algn="r" rtl="0">
              <a:spcBef>
                <a:spcPts val="0"/>
              </a:spcBef>
              <a:buNone/>
              <a:defRPr sz="1200" b="0" i="0" u="none" strike="noStrike" cap="none">
                <a:solidFill>
                  <a:srgbClr val="8897A4"/>
                </a:solidFill>
                <a:latin typeface="Calibri"/>
                <a:ea typeface="Calibri"/>
                <a:cs typeface="Calibri"/>
                <a:sym typeface="Calibri"/>
              </a:defRPr>
            </a:lvl2pPr>
            <a:lvl3pPr marL="0" marR="0" lvl="2" indent="0" algn="r" rtl="0">
              <a:spcBef>
                <a:spcPts val="0"/>
              </a:spcBef>
              <a:buNone/>
              <a:defRPr sz="1200" b="0" i="0" u="none" strike="noStrike" cap="none">
                <a:solidFill>
                  <a:srgbClr val="8897A4"/>
                </a:solidFill>
                <a:latin typeface="Calibri"/>
                <a:ea typeface="Calibri"/>
                <a:cs typeface="Calibri"/>
                <a:sym typeface="Calibri"/>
              </a:defRPr>
            </a:lvl3pPr>
            <a:lvl4pPr marL="0" marR="0" lvl="3" indent="0" algn="r" rtl="0">
              <a:spcBef>
                <a:spcPts val="0"/>
              </a:spcBef>
              <a:buNone/>
              <a:defRPr sz="1200" b="0" i="0" u="none" strike="noStrike" cap="none">
                <a:solidFill>
                  <a:srgbClr val="8897A4"/>
                </a:solidFill>
                <a:latin typeface="Calibri"/>
                <a:ea typeface="Calibri"/>
                <a:cs typeface="Calibri"/>
                <a:sym typeface="Calibri"/>
              </a:defRPr>
            </a:lvl4pPr>
            <a:lvl5pPr marL="0" marR="0" lvl="4" indent="0" algn="r" rtl="0">
              <a:spcBef>
                <a:spcPts val="0"/>
              </a:spcBef>
              <a:buNone/>
              <a:defRPr sz="1200" b="0" i="0" u="none" strike="noStrike" cap="none">
                <a:solidFill>
                  <a:srgbClr val="8897A4"/>
                </a:solidFill>
                <a:latin typeface="Calibri"/>
                <a:ea typeface="Calibri"/>
                <a:cs typeface="Calibri"/>
                <a:sym typeface="Calibri"/>
              </a:defRPr>
            </a:lvl5pPr>
            <a:lvl6pPr marL="0" marR="0" lvl="5" indent="0" algn="r" rtl="0">
              <a:spcBef>
                <a:spcPts val="0"/>
              </a:spcBef>
              <a:buNone/>
              <a:defRPr sz="1200" b="0" i="0" u="none" strike="noStrike" cap="none">
                <a:solidFill>
                  <a:srgbClr val="8897A4"/>
                </a:solidFill>
                <a:latin typeface="Calibri"/>
                <a:ea typeface="Calibri"/>
                <a:cs typeface="Calibri"/>
                <a:sym typeface="Calibri"/>
              </a:defRPr>
            </a:lvl6pPr>
            <a:lvl7pPr marL="0" marR="0" lvl="6" indent="0" algn="r" rtl="0">
              <a:spcBef>
                <a:spcPts val="0"/>
              </a:spcBef>
              <a:buNone/>
              <a:defRPr sz="1200" b="0" i="0" u="none" strike="noStrike" cap="none">
                <a:solidFill>
                  <a:srgbClr val="8897A4"/>
                </a:solidFill>
                <a:latin typeface="Calibri"/>
                <a:ea typeface="Calibri"/>
                <a:cs typeface="Calibri"/>
                <a:sym typeface="Calibri"/>
              </a:defRPr>
            </a:lvl7pPr>
            <a:lvl8pPr marL="0" marR="0" lvl="7" indent="0" algn="r" rtl="0">
              <a:spcBef>
                <a:spcPts val="0"/>
              </a:spcBef>
              <a:buNone/>
              <a:defRPr sz="1200" b="0" i="0" u="none" strike="noStrike" cap="none">
                <a:solidFill>
                  <a:srgbClr val="8897A4"/>
                </a:solidFill>
                <a:latin typeface="Calibri"/>
                <a:ea typeface="Calibri"/>
                <a:cs typeface="Calibri"/>
                <a:sym typeface="Calibri"/>
              </a:defRPr>
            </a:lvl8pPr>
            <a:lvl9pPr marL="0" marR="0" lvl="8" indent="0" algn="r" rtl="0">
              <a:spcBef>
                <a:spcPts val="0"/>
              </a:spcBef>
              <a:buNone/>
              <a:defRPr sz="1200" b="0" i="0" u="none" strike="noStrike" cap="none">
                <a:solidFill>
                  <a:srgbClr val="8897A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dc.gov/healthyschools/foodallergies/pdf/20_316712-A_FA_guide_508tag.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cdc.gov/healthyschools/foodallergies/pdf/teachers_508_tagged.pdf" TargetMode="External"/><Relationship Id="rId13" Type="http://schemas.openxmlformats.org/officeDocument/2006/relationships/hyperlink" Target="https://www.nasn.org/nasn/programs/educational-initiatives/conversations-food-allergy" TargetMode="External"/><Relationship Id="rId3" Type="http://schemas.openxmlformats.org/officeDocument/2006/relationships/hyperlink" Target="https://allergyasthmanetwork.org/anaphylaxis/" TargetMode="External"/><Relationship Id="rId7" Type="http://schemas.openxmlformats.org/officeDocument/2006/relationships/hyperlink" Target="https://www.cdc.gov/healthyschools/foodallergies/index.htm" TargetMode="External"/><Relationship Id="rId12" Type="http://schemas.openxmlformats.org/officeDocument/2006/relationships/hyperlink" Target="https://kidswithfoodallergies.org/living-with-food-allergies/planning-for-schoo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aaaai.org/tools-for-the-public/allergy,-asthma-immunology-glossary/anaphylaxis-defined" TargetMode="External"/><Relationship Id="rId11" Type="http://schemas.openxmlformats.org/officeDocument/2006/relationships/hyperlink" Target="https://www.foodallergy.org/living-food-allergies/food-allergy-essentials/food-allergy-anaphylaxis-emergency-care-plan" TargetMode="External"/><Relationship Id="rId5" Type="http://schemas.openxmlformats.org/officeDocument/2006/relationships/hyperlink" Target="https://doi.org/10.1542/peds.2010-2575" TargetMode="External"/><Relationship Id="rId10" Type="http://schemas.openxmlformats.org/officeDocument/2006/relationships/hyperlink" Target="https://www.foodallergy.org/living-food-allergies/food-allergy-essentials/back-school-resource-hub" TargetMode="External"/><Relationship Id="rId4" Type="http://schemas.openxmlformats.org/officeDocument/2006/relationships/hyperlink" Target="https://www.aap.org/en/patient-care/school-health/management-of-chronic-conditions-in-schools/allergy-and-anaphylaxis-management-in-schools/" TargetMode="External"/><Relationship Id="rId9" Type="http://schemas.openxmlformats.org/officeDocument/2006/relationships/hyperlink" Target="https://www.cdc.gov/healthyschools/foodallergies/pdf/20_316712-A_FA_guide_508tag.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ubmed.ncbi.nlm.nih.gov/2113457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cdc.gov/healthyschools/foodallergies/index.htm" TargetMode="External"/><Relationship Id="rId4" Type="http://schemas.openxmlformats.org/officeDocument/2006/relationships/hyperlink" Target="https://www.foodallergy.org/resources/what-food-allerg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aaai.org/tools-for-the-public/allergy,-asthma-immunology-glossary/anaphylaxis-defined"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allergyasthmanetwork.org/anaphylaxis/" TargetMode="External"/><Relationship Id="rId4" Type="http://schemas.openxmlformats.org/officeDocument/2006/relationships/hyperlink" Target="https://www.cdc.gov/healthyschools/foodallergies/pdf/teachers_508_tagged.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oodallergyawareness.org/education/for-school-personnel/for-school-personnel/" TargetMode="External"/><Relationship Id="rId3" Type="http://schemas.openxmlformats.org/officeDocument/2006/relationships/hyperlink" Target="https://www.foodallergy.org/resources/facts-and-statistics" TargetMode="External"/><Relationship Id="rId7" Type="http://schemas.openxmlformats.org/officeDocument/2006/relationships/hyperlink" Target="https://pubmed.ncbi.nlm.nih.gov/3064618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pubmed.ncbi.nlm.nih.gov/11295721/" TargetMode="External"/><Relationship Id="rId5" Type="http://schemas.openxmlformats.org/officeDocument/2006/relationships/hyperlink" Target="https://pubmed.ncbi.nlm.nih.gov/11434845/" TargetMode="External"/><Relationship Id="rId4" Type="http://schemas.openxmlformats.org/officeDocument/2006/relationships/hyperlink" Target="https://pubmed.ncbi.nlm.nih.gov/30455345/"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cdc.gov/healthyschools/foodallergies/pdf/20_316712-A_FA_guide_508tag.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ctrTitle"/>
          </p:nvPr>
        </p:nvSpPr>
        <p:spPr>
          <a:xfrm>
            <a:off x="0" y="3005975"/>
            <a:ext cx="12192000" cy="8460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sz="4800"/>
              <a:t>Management of Food Allergy in Schools</a:t>
            </a:r>
          </a:p>
        </p:txBody>
      </p:sp>
      <p:sp>
        <p:nvSpPr>
          <p:cNvPr id="115" name="Google Shape;115;p13"/>
          <p:cNvSpPr txBox="1">
            <a:spLocks noGrp="1"/>
          </p:cNvSpPr>
          <p:nvPr>
            <p:ph type="subTitle" idx="1"/>
          </p:nvPr>
        </p:nvSpPr>
        <p:spPr>
          <a:xfrm>
            <a:off x="-1" y="3184534"/>
            <a:ext cx="12191949" cy="1948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Aft>
                <a:spcPts val="0"/>
              </a:spcAft>
              <a:buClr>
                <a:schemeClr val="lt1"/>
              </a:buClr>
              <a:buSzPts val="2400"/>
              <a:buNone/>
            </a:pPr>
            <a:endParaRPr lang="en-US" b="1"/>
          </a:p>
          <a:p>
            <a:pPr marL="0" indent="0" algn="ctr"/>
            <a:r>
              <a:rPr lang="en-US" sz="1800"/>
              <a:t>  </a:t>
            </a:r>
            <a:r>
              <a:rPr lang="en-US" sz="2800" b="1"/>
              <a:t>Learning Burst</a:t>
            </a:r>
            <a:endParaRPr sz="1800"/>
          </a:p>
        </p:txBody>
      </p:sp>
      <p:sp>
        <p:nvSpPr>
          <p:cNvPr id="116" name="Google Shape;116;p13"/>
          <p:cNvSpPr txBox="1"/>
          <p:nvPr/>
        </p:nvSpPr>
        <p:spPr>
          <a:xfrm>
            <a:off x="647974" y="5535350"/>
            <a:ext cx="10896000" cy="808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500" i="1">
                <a:solidFill>
                  <a:srgbClr val="FFFFFF"/>
                </a:solidFill>
                <a:latin typeface="Alegreya Sans"/>
                <a:ea typeface="Alegreya Sans"/>
                <a:cs typeface="Alegreya Sans"/>
                <a:sym typeface="Alegreya Sans"/>
              </a:rPr>
              <a:t>This resource was supported by Cooperative Agreement Number NU38OT000282, funded by the Healthy Schools Branch - Centers for Disease Control and Prevention. Its contents are solely the responsibility of the American Academy of Pediatrics and do not necessarily represent the official views of the Centers for Disease Control and Prevention of the Department of Health and Human Services.</a:t>
            </a:r>
            <a:endParaRPr sz="2800" b="1">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F593B5-3C37-694D-002D-50B73367373E}"/>
              </a:ext>
            </a:extLst>
          </p:cNvPr>
          <p:cNvSpPr>
            <a:spLocks noGrp="1"/>
          </p:cNvSpPr>
          <p:nvPr>
            <p:ph type="body" idx="1"/>
          </p:nvPr>
        </p:nvSpPr>
        <p:spPr>
          <a:xfrm>
            <a:off x="838200" y="1825625"/>
            <a:ext cx="5145505" cy="4351338"/>
          </a:xfrm>
        </p:spPr>
        <p:txBody>
          <a:bodyPr/>
          <a:lstStyle/>
          <a:p>
            <a:endParaRPr lang="en-US" baseline="30000">
              <a:latin typeface="Calibri" panose="020F0502020204030204" pitchFamily="34" charset="0"/>
              <a:cs typeface="Calibri" panose="020F0502020204030204" pitchFamily="34" charset="0"/>
            </a:endParaRPr>
          </a:p>
          <a:p>
            <a:endParaRPr lang="en-US" baseline="3000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F969A42A-1A75-4885-89F5-875008D5D9F7}"/>
              </a:ext>
            </a:extLst>
          </p:cNvPr>
          <p:cNvGraphicFramePr/>
          <p:nvPr>
            <p:extLst>
              <p:ext uri="{D42A27DB-BD31-4B8C-83A1-F6EECF244321}">
                <p14:modId xmlns:p14="http://schemas.microsoft.com/office/powerpoint/2010/main" val="4152793333"/>
              </p:ext>
            </p:extLst>
          </p:nvPr>
        </p:nvGraphicFramePr>
        <p:xfrm>
          <a:off x="1633621" y="391556"/>
          <a:ext cx="8700168" cy="5785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C51AD38-0494-1A12-AD6D-A63C8BCF89C3}"/>
              </a:ext>
            </a:extLst>
          </p:cNvPr>
          <p:cNvSpPr txBox="1"/>
          <p:nvPr/>
        </p:nvSpPr>
        <p:spPr>
          <a:xfrm>
            <a:off x="128335" y="5921787"/>
            <a:ext cx="3160296" cy="430887"/>
          </a:xfrm>
          <a:prstGeom prst="rect">
            <a:avLst/>
          </a:prstGeom>
          <a:noFill/>
        </p:spPr>
        <p:txBody>
          <a:bodyPr wrap="square">
            <a:spAutoFit/>
          </a:bodyPr>
          <a:lstStyle/>
          <a:p>
            <a:r>
              <a:rPr lang="en-US" sz="1100" b="0" i="0">
                <a:solidFill>
                  <a:schemeClr val="tx1"/>
                </a:solidFill>
                <a:effectLst/>
                <a:latin typeface="Calibri" panose="020F0502020204030204" pitchFamily="34" charset="0"/>
                <a:cs typeface="Calibri" panose="020F0502020204030204" pitchFamily="34" charset="0"/>
                <a:hlinkClick r:id="rId8"/>
              </a:rPr>
              <a:t>Voluntary Guidelines for Managing Food Allergies In Schools and Early Care and Education Programs</a:t>
            </a:r>
            <a:endParaRPr lang="en-US" sz="11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866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children smiling&#10;&#10;Description automatically generated with low confidence">
            <a:extLst>
              <a:ext uri="{FF2B5EF4-FFF2-40B4-BE49-F238E27FC236}">
                <a16:creationId xmlns:a16="http://schemas.microsoft.com/office/drawing/2014/main" id="{E906A133-9CC5-02DF-411F-0BC02706D704}"/>
              </a:ext>
            </a:extLst>
          </p:cNvPr>
          <p:cNvPicPr>
            <a:picLocks noGrp="1" noChangeAspect="1"/>
          </p:cNvPicPr>
          <p:nvPr>
            <p:ph type="pic" idx="2"/>
          </p:nvPr>
        </p:nvPicPr>
        <p:blipFill>
          <a:blip r:embed="rId3" cstate="email">
            <a:extLst>
              <a:ext uri="{28A0092B-C50C-407E-A947-70E740481C1C}">
                <a14:useLocalDpi xmlns:a14="http://schemas.microsoft.com/office/drawing/2010/main"/>
              </a:ext>
            </a:extLst>
          </a:blip>
          <a:srcRect/>
          <a:stretch>
            <a:fillRect/>
          </a:stretch>
        </p:blipFill>
        <p:spPr>
          <a:xfrm>
            <a:off x="5205962" y="213256"/>
            <a:ext cx="6732038" cy="5963707"/>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0CFCF667-69A6-6234-A313-098CADEDA736}"/>
              </a:ext>
            </a:extLst>
          </p:cNvPr>
          <p:cNvSpPr>
            <a:spLocks noGrp="1"/>
          </p:cNvSpPr>
          <p:nvPr>
            <p:ph type="title"/>
          </p:nvPr>
        </p:nvSpPr>
        <p:spPr/>
        <p:txBody>
          <a:bodyPr/>
          <a:lstStyle/>
          <a:p>
            <a:r>
              <a:rPr lang="en-US"/>
              <a:t>Case Scenario(s)</a:t>
            </a:r>
          </a:p>
        </p:txBody>
      </p:sp>
      <p:sp>
        <p:nvSpPr>
          <p:cNvPr id="4" name="Text Placeholder 3">
            <a:extLst>
              <a:ext uri="{FF2B5EF4-FFF2-40B4-BE49-F238E27FC236}">
                <a16:creationId xmlns:a16="http://schemas.microsoft.com/office/drawing/2014/main" id="{6DD3B0FE-3B6A-F0E0-4C58-BA88C797A9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852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B98-9654-55E7-64C6-3FC08FEE2D36}"/>
              </a:ext>
            </a:extLst>
          </p:cNvPr>
          <p:cNvSpPr>
            <a:spLocks noGrp="1"/>
          </p:cNvSpPr>
          <p:nvPr>
            <p:ph type="title"/>
          </p:nvPr>
        </p:nvSpPr>
        <p:spPr>
          <a:xfrm>
            <a:off x="397933" y="398992"/>
            <a:ext cx="10515600" cy="1325563"/>
          </a:xfrm>
        </p:spPr>
        <p:txBody>
          <a:bodyPr/>
          <a:lstStyle/>
          <a:p>
            <a:r>
              <a:rPr lang="en-US"/>
              <a:t>Recap</a:t>
            </a:r>
          </a:p>
        </p:txBody>
      </p:sp>
      <p:sp>
        <p:nvSpPr>
          <p:cNvPr id="3" name="Text Placeholder 2">
            <a:extLst>
              <a:ext uri="{FF2B5EF4-FFF2-40B4-BE49-F238E27FC236}">
                <a16:creationId xmlns:a16="http://schemas.microsoft.com/office/drawing/2014/main" id="{50F593B5-3C37-694D-002D-50B73367373E}"/>
              </a:ext>
            </a:extLst>
          </p:cNvPr>
          <p:cNvSpPr>
            <a:spLocks noGrp="1"/>
          </p:cNvSpPr>
          <p:nvPr>
            <p:ph type="body" idx="1"/>
          </p:nvPr>
        </p:nvSpPr>
        <p:spPr>
          <a:xfrm>
            <a:off x="397933" y="1532644"/>
            <a:ext cx="10955867" cy="4351338"/>
          </a:xfrm>
        </p:spPr>
        <p:txBody>
          <a:bodyPr>
            <a:normAutofit fontScale="92500" lnSpcReduction="20000"/>
          </a:bodyPr>
          <a:lstStyle/>
          <a:p>
            <a:pPr marL="114300" indent="0">
              <a:buSzPct val="80000"/>
              <a:buNone/>
            </a:pPr>
            <a:r>
              <a:rPr lang="en-US"/>
              <a:t>Effective </a:t>
            </a:r>
            <a:r>
              <a:rPr lang="en-US" dirty="0"/>
              <a:t>management of a student’s food allergies in schools will</a:t>
            </a:r>
            <a:r>
              <a:rPr lang="en-US"/>
              <a:t> require</a:t>
            </a:r>
            <a:r>
              <a:rPr lang="en-US" dirty="0"/>
              <a:t>:</a:t>
            </a:r>
          </a:p>
          <a:p>
            <a:pPr marL="1085850" lvl="1" indent="-514350">
              <a:buSzPct val="80000"/>
              <a:buFont typeface="+mj-lt"/>
              <a:buAutoNum type="arabicPeriod"/>
            </a:pPr>
            <a:r>
              <a:rPr lang="en-US" sz="2600">
                <a:latin typeface="Calibri" panose="020F0502020204030204" pitchFamily="34" charset="0"/>
                <a:cs typeface="Calibri" panose="020F0502020204030204" pitchFamily="34" charset="0"/>
              </a:rPr>
              <a:t>A </a:t>
            </a:r>
            <a:r>
              <a:rPr lang="en-US" sz="2600" dirty="0">
                <a:latin typeface="Calibri" panose="020F0502020204030204" pitchFamily="34" charset="0"/>
                <a:cs typeface="Calibri" panose="020F0502020204030204" pitchFamily="34" charset="0"/>
              </a:rPr>
              <a:t>coordinated approach</a:t>
            </a:r>
          </a:p>
          <a:p>
            <a:pPr marL="1085850" lvl="1" indent="-514350">
              <a:buSzPct val="80000"/>
              <a:buFont typeface="+mj-lt"/>
              <a:buAutoNum type="arabicPeriod"/>
            </a:pPr>
            <a:r>
              <a:rPr lang="en-US" sz="2600">
                <a:latin typeface="Calibri" panose="020F0502020204030204" pitchFamily="34" charset="0"/>
                <a:cs typeface="Calibri" panose="020F0502020204030204" pitchFamily="34" charset="0"/>
              </a:rPr>
              <a:t>Strong</a:t>
            </a:r>
            <a:r>
              <a:rPr lang="en-US" sz="2600" dirty="0">
                <a:latin typeface="Calibri" panose="020F0502020204030204" pitchFamily="34" charset="0"/>
                <a:cs typeface="Calibri" panose="020F0502020204030204" pitchFamily="34" charset="0"/>
              </a:rPr>
              <a:t> leadership in the school</a:t>
            </a:r>
          </a:p>
          <a:p>
            <a:pPr marL="1085850" lvl="1" indent="-514350">
              <a:buSzPct val="80000"/>
              <a:buFont typeface="+mj-lt"/>
              <a:buAutoNum type="arabicPeriod"/>
            </a:pPr>
            <a:r>
              <a:rPr lang="en-US" sz="2600">
                <a:latin typeface="Calibri" panose="020F0502020204030204" pitchFamily="34" charset="0"/>
                <a:cs typeface="Calibri" panose="020F0502020204030204" pitchFamily="34" charset="0"/>
              </a:rPr>
              <a:t>Specificity </a:t>
            </a:r>
            <a:r>
              <a:rPr lang="en-US" sz="2600" dirty="0">
                <a:latin typeface="Calibri" panose="020F0502020204030204" pitchFamily="34" charset="0"/>
                <a:cs typeface="Calibri" panose="020F0502020204030204" pitchFamily="34" charset="0"/>
              </a:rPr>
              <a:t>and </a:t>
            </a:r>
            <a:r>
              <a:rPr lang="en-US" sz="2600">
                <a:latin typeface="Calibri" panose="020F0502020204030204" pitchFamily="34" charset="0"/>
                <a:cs typeface="Calibri" panose="020F0502020204030204" pitchFamily="34" charset="0"/>
              </a:rPr>
              <a:t>comprehensiveness</a:t>
            </a:r>
            <a:endParaRPr lang="en-US" sz="2600" dirty="0">
              <a:latin typeface="Calibri" panose="020F0502020204030204" pitchFamily="34" charset="0"/>
              <a:cs typeface="Calibri" panose="020F0502020204030204" pitchFamily="34" charset="0"/>
            </a:endParaRPr>
          </a:p>
          <a:p>
            <a:pPr marL="114300" indent="0">
              <a:buSzPct val="80000"/>
              <a:buFont typeface="Arial"/>
              <a:buNone/>
            </a:pPr>
            <a:r>
              <a:rPr lang="en-US" dirty="0"/>
              <a:t>A</a:t>
            </a:r>
            <a:r>
              <a:rPr lang="en-US"/>
              <a:t> strong</a:t>
            </a:r>
            <a:r>
              <a:rPr lang="en-US" dirty="0"/>
              <a:t> written plan for managing and preventing food allergic reactions and to create a safe learning environment for all students will:</a:t>
            </a:r>
          </a:p>
          <a:p>
            <a:pPr marL="1085850" lvl="1" indent="-514350">
              <a:buSzPct val="80000"/>
              <a:buFont typeface="+mj-lt"/>
              <a:buAutoNum type="arabicPeriod"/>
            </a:pPr>
            <a:r>
              <a:rPr lang="en-US" sz="2600" dirty="0">
                <a:latin typeface="Calibri" panose="020F0502020204030204" pitchFamily="34" charset="0"/>
                <a:cs typeface="Calibri" panose="020F0502020204030204" pitchFamily="34" charset="0"/>
              </a:rPr>
              <a:t>Reflect clear goals, purposes, and expectations for food allergy management that correspond with the school’s policies.</a:t>
            </a:r>
          </a:p>
          <a:p>
            <a:pPr marL="1085850" lvl="1" indent="-514350">
              <a:buSzPct val="80000"/>
              <a:buFont typeface="+mj-lt"/>
              <a:buAutoNum type="arabicPeriod"/>
            </a:pPr>
            <a:r>
              <a:rPr lang="en-US" sz="2600" dirty="0">
                <a:latin typeface="Calibri" panose="020F0502020204030204" pitchFamily="34" charset="0"/>
                <a:cs typeface="Calibri" panose="020F0502020204030204" pitchFamily="34" charset="0"/>
              </a:rPr>
              <a:t>Be clear and easy to understand and implement. </a:t>
            </a:r>
          </a:p>
          <a:p>
            <a:pPr marL="1085850" lvl="1" indent="-514350">
              <a:buSzPct val="80000"/>
              <a:buFont typeface="+mj-lt"/>
              <a:buAutoNum type="arabicPeriod"/>
            </a:pPr>
            <a:r>
              <a:rPr lang="en-US" sz="2600" dirty="0"/>
              <a:t>Be responsive to the needs of any child with food allergies by considering the different and unique needs of each student. </a:t>
            </a:r>
            <a:endParaRPr lang="en-US" sz="2600" dirty="0">
              <a:latin typeface="Calibri" panose="020F0502020204030204" pitchFamily="34" charset="0"/>
              <a:cs typeface="Calibri" panose="020F0502020204030204" pitchFamily="34" charset="0"/>
            </a:endParaRPr>
          </a:p>
          <a:p>
            <a:pPr marL="1085850" lvl="1" indent="-514350">
              <a:buSzPct val="80000"/>
              <a:buFont typeface="+mj-lt"/>
              <a:buAutoNum type="arabicPeriod"/>
            </a:pPr>
            <a:r>
              <a:rPr lang="en-US" sz="2600" dirty="0">
                <a:latin typeface="Calibri" panose="020F0502020204030204" pitchFamily="34" charset="0"/>
                <a:cs typeface="Calibri" panose="020F0502020204030204" pitchFamily="34" charset="0"/>
              </a:rPr>
              <a:t>Be adaptable and updated regularly based on experiences, best practices, current research, and changes in district policy or state law.</a:t>
            </a:r>
          </a:p>
          <a:p>
            <a:pPr marL="571500" lvl="1" indent="0">
              <a:buSzPct val="80000"/>
              <a:buNone/>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47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3" name="Picture 2" descr="A stack of colorful sticky notes&#10;&#10;Description automatically generated">
            <a:extLst>
              <a:ext uri="{FF2B5EF4-FFF2-40B4-BE49-F238E27FC236}">
                <a16:creationId xmlns:a16="http://schemas.microsoft.com/office/drawing/2014/main" id="{955D91FE-6350-36BB-0FD5-2667E61C79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88089" cy="6389225"/>
          </a:xfrm>
          <a:prstGeom prst="rect">
            <a:avLst/>
          </a:prstGeom>
        </p:spPr>
      </p:pic>
      <p:sp>
        <p:nvSpPr>
          <p:cNvPr id="227" name="Google Shape;2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228" name="Google Shape;228;p27"/>
          <p:cNvSpPr txBox="1">
            <a:spLocks noGrp="1"/>
          </p:cNvSpPr>
          <p:nvPr>
            <p:ph type="body" idx="1"/>
          </p:nvPr>
        </p:nvSpPr>
        <p:spPr>
          <a:xfrm>
            <a:off x="581497" y="1185900"/>
            <a:ext cx="5107500" cy="4486200"/>
          </a:xfrm>
          <a:prstGeom prst="rect">
            <a:avLst/>
          </a:prstGeom>
          <a:noFill/>
          <a:ln>
            <a:noFill/>
          </a:ln>
        </p:spPr>
        <p:txBody>
          <a:bodyPr spcFirstLastPara="1" wrap="square" lIns="91425" tIns="45700" rIns="91425" bIns="45700" anchor="t" anchorCtr="0">
            <a:normAutofit fontScale="92500"/>
          </a:bodyPr>
          <a:lstStyle/>
          <a:p>
            <a:pPr marL="228600" lvl="0" indent="-241300" algn="l" rtl="0">
              <a:lnSpc>
                <a:spcPct val="90000"/>
              </a:lnSpc>
              <a:spcBef>
                <a:spcPts val="0"/>
              </a:spcBef>
              <a:spcAft>
                <a:spcPts val="0"/>
              </a:spcAft>
              <a:buClr>
                <a:schemeClr val="dk1"/>
              </a:buClr>
              <a:buSzPts val="2800"/>
              <a:buChar char="•"/>
            </a:pPr>
            <a:r>
              <a:rPr lang="en-US" sz="2800"/>
              <a:t>Ensure the daily management of food allergies in individual children.</a:t>
            </a:r>
          </a:p>
          <a:p>
            <a:pPr marL="228600" lvl="0" indent="-241300" algn="l" rtl="0">
              <a:lnSpc>
                <a:spcPct val="90000"/>
              </a:lnSpc>
              <a:spcBef>
                <a:spcPts val="0"/>
              </a:spcBef>
              <a:spcAft>
                <a:spcPts val="0"/>
              </a:spcAft>
              <a:buClr>
                <a:schemeClr val="dk1"/>
              </a:buClr>
              <a:buSzPts val="2800"/>
              <a:buChar char="•"/>
            </a:pPr>
            <a:r>
              <a:rPr lang="en-US" sz="2800"/>
              <a:t>Prepare for food allergy emergencies.</a:t>
            </a:r>
          </a:p>
          <a:p>
            <a:pPr marL="228600" lvl="0" indent="-241300" algn="l" rtl="0">
              <a:lnSpc>
                <a:spcPct val="90000"/>
              </a:lnSpc>
              <a:spcBef>
                <a:spcPts val="0"/>
              </a:spcBef>
              <a:spcAft>
                <a:spcPts val="0"/>
              </a:spcAft>
              <a:buClr>
                <a:schemeClr val="dk1"/>
              </a:buClr>
              <a:buSzPts val="2800"/>
              <a:buChar char="•"/>
            </a:pPr>
            <a:r>
              <a:rPr lang="en-US" sz="2800"/>
              <a:t>Provide professional development on food allergies for all school staff.</a:t>
            </a:r>
          </a:p>
          <a:p>
            <a:pPr marL="228600" lvl="0" indent="-241300" algn="l" rtl="0">
              <a:lnSpc>
                <a:spcPct val="90000"/>
              </a:lnSpc>
              <a:spcBef>
                <a:spcPts val="0"/>
              </a:spcBef>
              <a:spcAft>
                <a:spcPts val="0"/>
              </a:spcAft>
              <a:buClr>
                <a:schemeClr val="dk1"/>
              </a:buClr>
              <a:buSzPts val="2800"/>
              <a:buChar char="•"/>
            </a:pPr>
            <a:r>
              <a:rPr lang="en-US" sz="2800"/>
              <a:t>Educate children and family members about food allergies.</a:t>
            </a:r>
          </a:p>
          <a:p>
            <a:pPr marL="228600" lvl="0" indent="-241300" algn="l" rtl="0">
              <a:lnSpc>
                <a:spcPct val="90000"/>
              </a:lnSpc>
              <a:spcBef>
                <a:spcPts val="0"/>
              </a:spcBef>
              <a:spcAft>
                <a:spcPts val="0"/>
              </a:spcAft>
              <a:buClr>
                <a:schemeClr val="dk1"/>
              </a:buClr>
              <a:buSzPts val="2800"/>
              <a:buChar char="•"/>
            </a:pPr>
            <a:r>
              <a:rPr lang="en-US" sz="2800"/>
              <a:t>Create and maintain a healthy and safe educational environment.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47085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Resources</a:t>
            </a:r>
            <a:endParaRPr dirty="0"/>
          </a:p>
        </p:txBody>
      </p:sp>
      <p:sp>
        <p:nvSpPr>
          <p:cNvPr id="235" name="Google Shape;235;p28"/>
          <p:cNvSpPr txBox="1">
            <a:spLocks noGrp="1"/>
          </p:cNvSpPr>
          <p:nvPr>
            <p:ph type="body" idx="1"/>
          </p:nvPr>
        </p:nvSpPr>
        <p:spPr>
          <a:xfrm>
            <a:off x="470850" y="1209197"/>
            <a:ext cx="11198100" cy="4731864"/>
          </a:xfrm>
          <a:prstGeom prst="rect">
            <a:avLst/>
          </a:prstGeom>
          <a:noFill/>
          <a:ln>
            <a:noFill/>
          </a:ln>
        </p:spPr>
        <p:txBody>
          <a:bodyPr spcFirstLastPara="1" wrap="square" lIns="91425" tIns="45700" rIns="91425" bIns="45700" anchor="t" anchorCtr="0">
            <a:noAutofit/>
          </a:bodyPr>
          <a:lstStyle/>
          <a:p>
            <a:pPr marL="342900">
              <a:lnSpc>
                <a:spcPct val="107000"/>
              </a:lnSpc>
              <a:spcBef>
                <a:spcPts val="0"/>
              </a:spcBef>
              <a:spcAft>
                <a:spcPts val="800"/>
              </a:spcAft>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Allergy &amp; Asthma Network: </a:t>
            </a:r>
            <a:r>
              <a:rPr lang="en-US" sz="2000" dirty="0">
                <a:effectLst/>
                <a:latin typeface="Calibri" panose="020F0502020204030204" pitchFamily="34" charset="0"/>
                <a:ea typeface="Calibri" panose="020F0502020204030204" pitchFamily="34" charset="0"/>
                <a:cs typeface="Calibri" panose="020F0502020204030204" pitchFamily="34" charset="0"/>
                <a:hlinkClick r:id="rId3"/>
              </a:rPr>
              <a:t>What is Anaphylaxis?</a:t>
            </a:r>
            <a:r>
              <a:rPr lang="en-US" sz="20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American Academy of Pediatrics: </a:t>
            </a:r>
            <a:r>
              <a:rPr lang="en-US" sz="2000" dirty="0">
                <a:effectLst/>
                <a:latin typeface="Calibri" panose="020F0502020204030204" pitchFamily="34" charset="0"/>
                <a:ea typeface="Calibri" panose="020F0502020204030204" pitchFamily="34" charset="0"/>
                <a:cs typeface="Calibri" panose="020F0502020204030204" pitchFamily="34" charset="0"/>
                <a:hlinkClick r:id="rId4"/>
              </a:rPr>
              <a:t>Allergy and Anaphylaxis Management in Schools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American Academy of Pediatrics: </a:t>
            </a:r>
            <a:r>
              <a:rPr lang="en-US" sz="2000" dirty="0">
                <a:effectLst/>
                <a:latin typeface="Calibri" panose="020F0502020204030204" pitchFamily="34" charset="0"/>
                <a:ea typeface="Calibri" panose="020F0502020204030204" pitchFamily="34" charset="0"/>
                <a:cs typeface="Calibri" panose="020F0502020204030204" pitchFamily="34" charset="0"/>
                <a:hlinkClick r:id="rId5"/>
              </a:rPr>
              <a:t>Management of Food Allergy in the School Setting Clinical Report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b="0" i="0" dirty="0">
                <a:solidFill>
                  <a:schemeClr val="tx1"/>
                </a:solidFill>
                <a:effectLst/>
                <a:latin typeface="Calibri" panose="020F0502020204030204" pitchFamily="34" charset="0"/>
                <a:cs typeface="Calibri" panose="020F0502020204030204" pitchFamily="34" charset="0"/>
              </a:rPr>
              <a:t>American Academy of Allergy, Asthma &amp; Immunology: </a:t>
            </a:r>
            <a:r>
              <a:rPr lang="en-US" sz="2000" dirty="0">
                <a:solidFill>
                  <a:srgbClr val="0DA7FF"/>
                </a:solidFill>
                <a:effectLst/>
                <a:latin typeface="Calibri" panose="020F0502020204030204" pitchFamily="34" charset="0"/>
                <a:ea typeface="Calibri" panose="020F0502020204030204" pitchFamily="34" charset="0"/>
                <a:cs typeface="Calibri" panose="020F0502020204030204" pitchFamily="34" charset="0"/>
                <a:hlinkClick r:id="rId6"/>
              </a:rPr>
              <a:t>Tools for the Public: Anaphylaxis Defined</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CDC Healthy Schools: </a:t>
            </a:r>
            <a:r>
              <a:rPr lang="en-US" sz="2000" dirty="0">
                <a:effectLst/>
                <a:latin typeface="Calibri" panose="020F0502020204030204" pitchFamily="34" charset="0"/>
                <a:ea typeface="Calibri" panose="020F0502020204030204" pitchFamily="34" charset="0"/>
                <a:cs typeface="Calibri" panose="020F0502020204030204" pitchFamily="34" charset="0"/>
                <a:hlinkClick r:id="rId7"/>
              </a:rPr>
              <a:t>Food Allergies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a:lnSpc>
                <a:spcPct val="107000"/>
              </a:lnSpc>
              <a:spcBef>
                <a:spcPts val="0"/>
              </a:spcBef>
              <a:spcAft>
                <a:spcPts val="800"/>
              </a:spcAft>
              <a:buFont typeface="Symbol" panose="05050102010706020507" pitchFamily="18" charset="2"/>
              <a:buChar char=""/>
              <a:tabLst>
                <a:tab pos="457200" algn="l"/>
              </a:tabLst>
            </a:pPr>
            <a:r>
              <a:rPr lang="en-US" sz="2000" dirty="0">
                <a:latin typeface="Calibri" panose="020F0502020204030204" pitchFamily="34" charset="0"/>
                <a:ea typeface="Calibri" panose="020F0502020204030204" pitchFamily="34" charset="0"/>
                <a:cs typeface="Calibri" panose="020F0502020204030204" pitchFamily="34" charset="0"/>
              </a:rPr>
              <a:t>CDC: </a:t>
            </a:r>
            <a:r>
              <a:rPr lang="en-US" sz="2000" dirty="0">
                <a:latin typeface="Calibri" panose="020F0502020204030204" pitchFamily="34" charset="0"/>
                <a:cs typeface="Calibri" panose="020F0502020204030204" pitchFamily="34" charset="0"/>
                <a:hlinkClick r:id="rId8"/>
              </a:rPr>
              <a:t>Managing Food Allergies in Schools: The Role of School Teachers and Paraeducators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CDC Healthy Schools: </a:t>
            </a:r>
            <a:r>
              <a:rPr lang="en-US" sz="2000" b="0" i="0" u="none" strike="noStrike" dirty="0">
                <a:solidFill>
                  <a:srgbClr val="075290"/>
                </a:solidFill>
                <a:effectLst/>
                <a:latin typeface="Calibri" panose="020F0502020204030204" pitchFamily="34" charset="0"/>
                <a:cs typeface="Calibri" panose="020F0502020204030204" pitchFamily="34" charset="0"/>
                <a:hlinkClick r:id="rId9"/>
              </a:rPr>
              <a:t>Voluntary Guidelines for Managing Food Allergies In Schools and Early Care and Education Programs</a:t>
            </a:r>
            <a:endParaRPr lang="en-US" sz="2000" b="0" i="0" u="none" strike="noStrike" dirty="0">
              <a:solidFill>
                <a:srgbClr val="075290"/>
              </a:solidFill>
              <a:effectLst/>
              <a:latin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b="0" i="0" u="none" strike="noStrike" dirty="0">
                <a:solidFill>
                  <a:schemeClr val="bg2"/>
                </a:solidFill>
                <a:effectLst/>
                <a:latin typeface="Calibri" panose="020F0502020204030204" pitchFamily="34" charset="0"/>
                <a:cs typeface="Calibri" panose="020F0502020204030204" pitchFamily="34" charset="0"/>
              </a:rPr>
              <a:t>FARE</a:t>
            </a:r>
            <a:r>
              <a:rPr lang="en-US" sz="2000" dirty="0">
                <a:solidFill>
                  <a:schemeClr val="bg2"/>
                </a:solidFill>
                <a:latin typeface="Calibri" panose="020F0502020204030204" pitchFamily="34" charset="0"/>
                <a:cs typeface="Calibri" panose="020F0502020204030204" pitchFamily="34" charset="0"/>
              </a:rPr>
              <a:t>: </a:t>
            </a:r>
            <a:r>
              <a:rPr lang="en-US" sz="2000" dirty="0">
                <a:solidFill>
                  <a:schemeClr val="bg2"/>
                </a:solidFill>
                <a:latin typeface="Calibri" panose="020F0502020204030204" pitchFamily="34" charset="0"/>
                <a:cs typeface="Calibri" panose="020F0502020204030204" pitchFamily="34" charset="0"/>
                <a:hlinkClick r:id="rId10"/>
              </a:rPr>
              <a:t>Back-to-School Headquarters</a:t>
            </a:r>
            <a:endParaRPr lang="en-US" sz="2000" dirty="0">
              <a:solidFill>
                <a:schemeClr val="bg2"/>
              </a:solidFill>
              <a:latin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dirty="0">
                <a:solidFill>
                  <a:schemeClr val="bg2"/>
                </a:solidFill>
                <a:latin typeface="Calibri" panose="020F0502020204030204" pitchFamily="34" charset="0"/>
                <a:cs typeface="Calibri" panose="020F0502020204030204" pitchFamily="34" charset="0"/>
              </a:rPr>
              <a:t>FARE: </a:t>
            </a:r>
            <a:r>
              <a:rPr lang="en-US" sz="2000" dirty="0">
                <a:solidFill>
                  <a:schemeClr val="bg2"/>
                </a:solidFill>
                <a:latin typeface="Calibri" panose="020F0502020204030204" pitchFamily="34" charset="0"/>
                <a:cs typeface="Calibri" panose="020F0502020204030204" pitchFamily="34" charset="0"/>
                <a:hlinkClick r:id="rId11"/>
              </a:rPr>
              <a:t>Food Allergy &amp; Anaphylaxis Emergency Care Plan</a:t>
            </a:r>
            <a:endParaRPr lang="en-US" sz="2000" dirty="0">
              <a:solidFill>
                <a:schemeClr val="bg2"/>
              </a:solidFill>
              <a:latin typeface="Calibri" panose="020F0502020204030204" pitchFamily="34" charset="0"/>
              <a:cs typeface="Calibri" panose="020F0502020204030204" pitchFamily="34" charset="0"/>
            </a:endParaRPr>
          </a:p>
          <a:p>
            <a:pPr marL="342900">
              <a:lnSpc>
                <a:spcPct val="107000"/>
              </a:lnSpc>
              <a:spcBef>
                <a:spcPts val="0"/>
              </a:spcBef>
              <a:spcAft>
                <a:spcPts val="800"/>
              </a:spcAft>
              <a:buFont typeface="Symbol" panose="05050102010706020507" pitchFamily="18" charset="2"/>
              <a:buChar char=""/>
              <a:tabLst>
                <a:tab pos="457200" algn="l"/>
              </a:tabLst>
            </a:pPr>
            <a:r>
              <a:rPr lang="en-US" sz="2000" dirty="0">
                <a:solidFill>
                  <a:schemeClr val="bg2"/>
                </a:solidFill>
                <a:latin typeface="Calibri" panose="020F0502020204030204" pitchFamily="34" charset="0"/>
                <a:cs typeface="Calibri" panose="020F0502020204030204" pitchFamily="34" charset="0"/>
              </a:rPr>
              <a:t>Kids with Food Allergies: </a:t>
            </a:r>
            <a:r>
              <a:rPr lang="en-US" sz="2000" dirty="0">
                <a:solidFill>
                  <a:schemeClr val="bg2"/>
                </a:solidFill>
                <a:latin typeface="Calibri" panose="020F0502020204030204" pitchFamily="34" charset="0"/>
                <a:cs typeface="Calibri" panose="020F0502020204030204" pitchFamily="34" charset="0"/>
                <a:hlinkClick r:id="rId12"/>
              </a:rPr>
              <a:t>Managing Food Allergies at School</a:t>
            </a:r>
            <a:endParaRPr lang="en-US" sz="2000" dirty="0">
              <a:solidFill>
                <a:schemeClr val="bg2"/>
              </a:solidFill>
              <a:latin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National Association of School Nurses: </a:t>
            </a:r>
            <a:r>
              <a:rPr lang="en-US" sz="2000" i="0" u="sng" dirty="0">
                <a:solidFill>
                  <a:srgbClr val="304FFE"/>
                </a:solidFill>
                <a:effectLst/>
                <a:latin typeface="Calibri" panose="020F0502020204030204" pitchFamily="34" charset="0"/>
                <a:cs typeface="Calibri" panose="020F0502020204030204" pitchFamily="34" charset="0"/>
                <a:hlinkClick r:id="rId13"/>
              </a:rPr>
              <a:t>Clinical Conversations for Food Allergy Management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endParaRPr lang="en-US" sz="2000" b="0" i="0" u="none" strike="noStrike" dirty="0">
              <a:solidFill>
                <a:schemeClr val="bg2"/>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legreya Sans"/>
              <a:buNone/>
            </a:pPr>
            <a:r>
              <a:rPr lang="en-US">
                <a:latin typeface="Calibri" panose="020F0502020204030204" pitchFamily="34" charset="0"/>
                <a:ea typeface="Alegreya Sans"/>
                <a:cs typeface="Calibri" panose="020F0502020204030204" pitchFamily="34" charset="0"/>
                <a:sym typeface="Alegreya Sans"/>
              </a:rPr>
              <a:t>Additional Questions</a:t>
            </a:r>
            <a:endParaRPr>
              <a:latin typeface="Calibri" panose="020F0502020204030204" pitchFamily="34" charset="0"/>
              <a:cs typeface="Calibri" panose="020F0502020204030204" pitchFamily="34" charset="0"/>
            </a:endParaRPr>
          </a:p>
        </p:txBody>
      </p:sp>
      <p:sp>
        <p:nvSpPr>
          <p:cNvPr id="242" name="Google Shape;24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marR="0" lvl="0" indent="0" algn="l" rtl="0">
              <a:lnSpc>
                <a:spcPct val="90000"/>
              </a:lnSpc>
              <a:spcBef>
                <a:spcPts val="0"/>
              </a:spcBef>
              <a:spcAft>
                <a:spcPts val="0"/>
              </a:spcAft>
              <a:buNone/>
            </a:pPr>
            <a:r>
              <a:rPr lang="en-US" sz="1800" i="1">
                <a:latin typeface="Calibri" panose="020F0502020204030204" pitchFamily="34" charset="0"/>
                <a:ea typeface="Alegreya Sans"/>
                <a:cs typeface="Calibri" panose="020F0502020204030204" pitchFamily="34" charset="0"/>
                <a:sym typeface="Alegreya Sans"/>
              </a:rPr>
              <a:t> </a:t>
            </a:r>
            <a:endParaRPr sz="1800">
              <a:latin typeface="Calibri" panose="020F0502020204030204" pitchFamily="34" charset="0"/>
              <a:cs typeface="Calibri" panose="020F0502020204030204" pitchFamily="34" charset="0"/>
              <a:sym typeface="Calibri"/>
            </a:endParaRPr>
          </a:p>
          <a:p>
            <a:pPr marL="0" marR="0" lvl="0" indent="0" algn="ctr" rtl="0">
              <a:lnSpc>
                <a:spcPct val="90000"/>
              </a:lnSpc>
              <a:spcBef>
                <a:spcPts val="0"/>
              </a:spcBef>
              <a:spcAft>
                <a:spcPts val="0"/>
              </a:spcAft>
              <a:buClr>
                <a:schemeClr val="dk1"/>
              </a:buClr>
              <a:buSzPts val="4000"/>
              <a:buNone/>
            </a:pPr>
            <a:r>
              <a:rPr lang="en-US" sz="4000">
                <a:latin typeface="Calibri" panose="020F0502020204030204" pitchFamily="34" charset="0"/>
                <a:ea typeface="Alegreya Sans"/>
                <a:cs typeface="Calibri" panose="020F0502020204030204" pitchFamily="34" charset="0"/>
                <a:sym typeface="Alegreya Sans"/>
              </a:rPr>
              <a:t>Contact Agency</a:t>
            </a:r>
            <a:endParaRPr>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chemeClr val="dk1"/>
              </a:buClr>
              <a:buSzPts val="4000"/>
              <a:buNone/>
            </a:pPr>
            <a:r>
              <a:rPr lang="en-US" sz="4000">
                <a:latin typeface="Calibri" panose="020F0502020204030204" pitchFamily="34" charset="0"/>
                <a:ea typeface="Alegreya Sans"/>
                <a:cs typeface="Calibri" panose="020F0502020204030204" pitchFamily="34" charset="0"/>
                <a:sym typeface="Alegreya Sans"/>
              </a:rPr>
              <a:t>Contact Person and Title</a:t>
            </a:r>
            <a:endParaRPr>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chemeClr val="dk1"/>
              </a:buClr>
              <a:buSzPts val="4000"/>
              <a:buNone/>
            </a:pPr>
            <a:r>
              <a:rPr lang="en-US" sz="4000">
                <a:latin typeface="Calibri" panose="020F0502020204030204" pitchFamily="34" charset="0"/>
                <a:ea typeface="Alegreya Sans"/>
                <a:cs typeface="Calibri" panose="020F0502020204030204" pitchFamily="34" charset="0"/>
                <a:sym typeface="Alegreya Sans"/>
              </a:rPr>
              <a:t>Contact Email Address</a:t>
            </a:r>
            <a:endParaRPr>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chemeClr val="dk1"/>
              </a:buClr>
              <a:buSzPts val="4000"/>
              <a:buNone/>
            </a:pPr>
            <a:r>
              <a:rPr lang="en-US" sz="4000">
                <a:latin typeface="Calibri" panose="020F0502020204030204" pitchFamily="34" charset="0"/>
                <a:ea typeface="Alegreya Sans"/>
                <a:cs typeface="Calibri" panose="020F0502020204030204" pitchFamily="34" charset="0"/>
                <a:sym typeface="Alegreya Sans"/>
              </a:rPr>
              <a:t>Contact Phone Number</a:t>
            </a:r>
            <a:endParaRPr sz="4000">
              <a:latin typeface="Calibri" panose="020F0502020204030204" pitchFamily="34" charset="0"/>
              <a:cs typeface="Calibri" panose="020F0502020204030204" pitchFamily="34" charset="0"/>
              <a:sym typeface="Calibri"/>
            </a:endParaRPr>
          </a:p>
          <a:p>
            <a:pPr marL="228600" lvl="0" indent="-63500" algn="l" rtl="0">
              <a:lnSpc>
                <a:spcPct val="90000"/>
              </a:lnSpc>
              <a:spcBef>
                <a:spcPts val="1000"/>
              </a:spcBef>
              <a:spcAft>
                <a:spcPts val="0"/>
              </a:spcAft>
              <a:buClr>
                <a:schemeClr val="dk1"/>
              </a:buClr>
              <a:buSzPts val="2600"/>
              <a:buNone/>
            </a:pPr>
            <a:endParaRPr>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Learning Outcomes</a:t>
            </a:r>
            <a:endParaRPr/>
          </a:p>
        </p:txBody>
      </p:sp>
      <p:sp>
        <p:nvSpPr>
          <p:cNvPr id="123" name="Google Shape;123;p14"/>
          <p:cNvSpPr txBox="1">
            <a:spLocks noGrp="1"/>
          </p:cNvSpPr>
          <p:nvPr>
            <p:ph type="body" idx="1"/>
          </p:nvPr>
        </p:nvSpPr>
        <p:spPr>
          <a:xfrm>
            <a:off x="4349578" y="1577290"/>
            <a:ext cx="7004222" cy="4351338"/>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sz="2800"/>
              <a:t>By the end of this learning burst, participants will be able to:</a:t>
            </a:r>
          </a:p>
          <a:p>
            <a:pPr indent="-406400">
              <a:buSzPts val="2800"/>
            </a:pPr>
            <a:r>
              <a:rPr lang="en-US" sz="2800"/>
              <a:t>Understand what it means to have a food allergy</a:t>
            </a:r>
          </a:p>
          <a:p>
            <a:pPr indent="-406400">
              <a:buSzPts val="2800"/>
            </a:pPr>
            <a:r>
              <a:rPr lang="en-US" sz="2800"/>
              <a:t>Understand the impact food allergies have on children and adolescents</a:t>
            </a:r>
          </a:p>
          <a:p>
            <a:pPr indent="-406400">
              <a:buSzPts val="2800"/>
            </a:pPr>
            <a:r>
              <a:rPr lang="en-US" sz="2800"/>
              <a:t>Understand the key priorities for managing food allergies in schools</a:t>
            </a:r>
          </a:p>
          <a:p>
            <a:pPr indent="-406400">
              <a:buSzPts val="2800"/>
            </a:pPr>
            <a:r>
              <a:rPr lang="en-US" sz="2800"/>
              <a:t>Create an approach to manage food allergies based on effective partnerships</a:t>
            </a:r>
          </a:p>
        </p:txBody>
      </p:sp>
      <p:pic>
        <p:nvPicPr>
          <p:cNvPr id="5" name="Picture 4" descr="A group of children in a hallway&#10;&#10;Description automatically generated with low confidence">
            <a:extLst>
              <a:ext uri="{FF2B5EF4-FFF2-40B4-BE49-F238E27FC236}">
                <a16:creationId xmlns:a16="http://schemas.microsoft.com/office/drawing/2014/main" id="{4BB86F89-BA3C-5844-8889-BFC4C69BDC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8200" y="1888066"/>
            <a:ext cx="3084726" cy="3530601"/>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B98-9654-55E7-64C6-3FC08FEE2D36}"/>
              </a:ext>
            </a:extLst>
          </p:cNvPr>
          <p:cNvSpPr>
            <a:spLocks noGrp="1"/>
          </p:cNvSpPr>
          <p:nvPr>
            <p:ph type="title"/>
          </p:nvPr>
        </p:nvSpPr>
        <p:spPr>
          <a:xfrm>
            <a:off x="567266" y="377768"/>
            <a:ext cx="10515600" cy="1325563"/>
          </a:xfrm>
        </p:spPr>
        <p:txBody>
          <a:bodyPr/>
          <a:lstStyle/>
          <a:p>
            <a:r>
              <a:rPr lang="en-US"/>
              <a:t>What is a food allergy?</a:t>
            </a:r>
          </a:p>
        </p:txBody>
      </p:sp>
      <p:sp>
        <p:nvSpPr>
          <p:cNvPr id="3" name="Text Placeholder 2">
            <a:extLst>
              <a:ext uri="{FF2B5EF4-FFF2-40B4-BE49-F238E27FC236}">
                <a16:creationId xmlns:a16="http://schemas.microsoft.com/office/drawing/2014/main" id="{50F593B5-3C37-694D-002D-50B73367373E}"/>
              </a:ext>
            </a:extLst>
          </p:cNvPr>
          <p:cNvSpPr>
            <a:spLocks noGrp="1"/>
          </p:cNvSpPr>
          <p:nvPr>
            <p:ph type="body" idx="1"/>
          </p:nvPr>
        </p:nvSpPr>
        <p:spPr>
          <a:xfrm>
            <a:off x="567266" y="1344151"/>
            <a:ext cx="5698067" cy="5056014"/>
          </a:xfrm>
        </p:spPr>
        <p:txBody>
          <a:bodyPr>
            <a:normAutofit lnSpcReduction="10000"/>
          </a:bodyPr>
          <a:lstStyle/>
          <a:p>
            <a:r>
              <a:rPr lang="en-US" dirty="0"/>
              <a:t>A food allergy happens when your immune system overreacts to what for most people is a harmless food protein—an allergen—causing an allergic reaction</a:t>
            </a:r>
          </a:p>
          <a:p>
            <a:r>
              <a:rPr lang="en-US" dirty="0"/>
              <a:t>Food allergy reactions can vary unpredictably and are potentially life-threatening</a:t>
            </a:r>
          </a:p>
          <a:p>
            <a:r>
              <a:rPr lang="en-US" dirty="0"/>
              <a:t>Early and quick recognition and treatment can prevent serious health problems or death.</a:t>
            </a:r>
          </a:p>
          <a:p>
            <a:r>
              <a:rPr lang="en-US" dirty="0"/>
              <a:t>Strict avoidance of the food allergen is the only way to prevent a reaction </a:t>
            </a:r>
            <a:endParaRPr lang="en-US" baseline="30000" dirty="0"/>
          </a:p>
          <a:p>
            <a:endParaRPr lang="en-US" dirty="0"/>
          </a:p>
          <a:p>
            <a:endParaRPr lang="en-US" baseline="30000" dirty="0"/>
          </a:p>
          <a:p>
            <a:endParaRPr lang="en-US" baseline="30000" dirty="0"/>
          </a:p>
        </p:txBody>
      </p:sp>
      <p:sp>
        <p:nvSpPr>
          <p:cNvPr id="10" name="TextBox 9">
            <a:extLst>
              <a:ext uri="{FF2B5EF4-FFF2-40B4-BE49-F238E27FC236}">
                <a16:creationId xmlns:a16="http://schemas.microsoft.com/office/drawing/2014/main" id="{744EABC0-C500-AEFF-A9C1-2BE1D1F424D9}"/>
              </a:ext>
            </a:extLst>
          </p:cNvPr>
          <p:cNvSpPr txBox="1"/>
          <p:nvPr/>
        </p:nvSpPr>
        <p:spPr>
          <a:xfrm>
            <a:off x="0" y="6138555"/>
            <a:ext cx="12082409"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hlinkClick r:id="rId3"/>
              </a:rPr>
              <a:t>https://pubmed.ncbi.nlm.nih.gov/21134576/</a:t>
            </a:r>
            <a:r>
              <a:rPr lang="en-US" sz="11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hlinkClick r:id="rId4"/>
              </a:rPr>
              <a:t>https://www.foodallergy.org/resources/what-food-allergy</a:t>
            </a:r>
            <a:r>
              <a:rPr lang="en-US" sz="11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hlinkClick r:id="rId5"/>
              </a:rPr>
              <a:t>https://www.cdc.gov/healthyschools/foodallergies/index.htm</a:t>
            </a:r>
            <a:r>
              <a:rPr lang="en-US" sz="1100" dirty="0">
                <a:latin typeface="Calibri" panose="020F0502020204030204" pitchFamily="34" charset="0"/>
                <a:cs typeface="Calibri" panose="020F0502020204030204" pitchFamily="34" charset="0"/>
              </a:rPr>
              <a:t> </a:t>
            </a:r>
          </a:p>
        </p:txBody>
      </p:sp>
      <p:pic>
        <p:nvPicPr>
          <p:cNvPr id="13" name="Picture 12" descr="A group of children sitting at desks&#10;&#10;Description automatically generated with medium confidence">
            <a:extLst>
              <a:ext uri="{FF2B5EF4-FFF2-40B4-BE49-F238E27FC236}">
                <a16:creationId xmlns:a16="http://schemas.microsoft.com/office/drawing/2014/main" id="{3590358A-914B-D891-6763-5C299A9DE8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70397" y="1777554"/>
            <a:ext cx="4954337" cy="3302891"/>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262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D276-BCA6-3D4F-241B-E303DED513D6}"/>
              </a:ext>
            </a:extLst>
          </p:cNvPr>
          <p:cNvSpPr>
            <a:spLocks noGrp="1"/>
          </p:cNvSpPr>
          <p:nvPr>
            <p:ph type="title"/>
          </p:nvPr>
        </p:nvSpPr>
        <p:spPr>
          <a:xfrm>
            <a:off x="341877" y="190486"/>
            <a:ext cx="10515600" cy="1325563"/>
          </a:xfrm>
        </p:spPr>
        <p:txBody>
          <a:bodyPr/>
          <a:lstStyle/>
          <a:p>
            <a:r>
              <a:rPr lang="en-US" dirty="0"/>
              <a:t>Signs &amp; Symptoms of an Allergic </a:t>
            </a:r>
            <a:r>
              <a:rPr lang="en-US"/>
              <a:t>Reaction</a:t>
            </a:r>
            <a:endParaRPr lang="en-US" dirty="0"/>
          </a:p>
        </p:txBody>
      </p:sp>
      <p:sp>
        <p:nvSpPr>
          <p:cNvPr id="4" name="Text Placeholder 3">
            <a:extLst>
              <a:ext uri="{FF2B5EF4-FFF2-40B4-BE49-F238E27FC236}">
                <a16:creationId xmlns:a16="http://schemas.microsoft.com/office/drawing/2014/main" id="{C799BDCA-5641-10CF-CAEF-4E8C74603069}"/>
              </a:ext>
            </a:extLst>
          </p:cNvPr>
          <p:cNvSpPr>
            <a:spLocks noGrp="1"/>
          </p:cNvSpPr>
          <p:nvPr>
            <p:ph type="body" idx="2"/>
          </p:nvPr>
        </p:nvSpPr>
        <p:spPr>
          <a:xfrm>
            <a:off x="441890" y="1305202"/>
            <a:ext cx="5157787" cy="4699530"/>
          </a:xfrm>
        </p:spPr>
        <p:txBody>
          <a:bodyPr>
            <a:normAutofit/>
          </a:bodyPr>
          <a:lstStyle/>
          <a:p>
            <a:pPr marL="63500" indent="0">
              <a:buNone/>
            </a:pPr>
            <a:r>
              <a:rPr lang="en-US" sz="2000" b="1" dirty="0"/>
              <a:t>Symptoms of a food allergy reaction can include:</a:t>
            </a:r>
          </a:p>
          <a:p>
            <a:r>
              <a:rPr lang="en-US" sz="2000" dirty="0"/>
              <a:t>Swollen lips, tongue, or eyes</a:t>
            </a:r>
          </a:p>
          <a:p>
            <a:r>
              <a:rPr lang="en-US" sz="2000" dirty="0"/>
              <a:t>Itchiness, rash, or hives</a:t>
            </a:r>
          </a:p>
          <a:p>
            <a:r>
              <a:rPr lang="en-US" sz="2000" dirty="0"/>
              <a:t>Abdominal pain, nausea, vomiting, or diarrhea</a:t>
            </a:r>
          </a:p>
          <a:p>
            <a:r>
              <a:rPr lang="en-US" sz="2000" dirty="0"/>
              <a:t>Congestion, hoarse voice, or trouble swallowing</a:t>
            </a:r>
          </a:p>
          <a:p>
            <a:r>
              <a:rPr lang="en-US" sz="2000" dirty="0"/>
              <a:t>Wheezing or difficulty breathing</a:t>
            </a:r>
          </a:p>
          <a:p>
            <a:r>
              <a:rPr lang="en-US" sz="2000" dirty="0"/>
              <a:t>Dizziness, fainting, or loss of consciousness</a:t>
            </a:r>
          </a:p>
          <a:p>
            <a:r>
              <a:rPr lang="en-US" sz="2000" dirty="0"/>
              <a:t>Mood change or confusion</a:t>
            </a:r>
          </a:p>
        </p:txBody>
      </p:sp>
      <p:sp>
        <p:nvSpPr>
          <p:cNvPr id="10" name="TextBox 9">
            <a:extLst>
              <a:ext uri="{FF2B5EF4-FFF2-40B4-BE49-F238E27FC236}">
                <a16:creationId xmlns:a16="http://schemas.microsoft.com/office/drawing/2014/main" id="{9ECC9506-EC84-9CB4-754D-E64ABD7CDEB6}"/>
              </a:ext>
            </a:extLst>
          </p:cNvPr>
          <p:cNvSpPr txBox="1"/>
          <p:nvPr/>
        </p:nvSpPr>
        <p:spPr>
          <a:xfrm>
            <a:off x="-104172" y="5858869"/>
            <a:ext cx="8161867" cy="600164"/>
          </a:xfrm>
          <a:prstGeom prst="rect">
            <a:avLst/>
          </a:prstGeom>
          <a:noFill/>
        </p:spPr>
        <p:txBody>
          <a:bodyPr wrap="square">
            <a:spAutoFit/>
          </a:bodyPr>
          <a:lstStyle/>
          <a:p>
            <a:pPr marL="457200" indent="-228600">
              <a:buSzPts val="1400"/>
              <a:defRPr/>
            </a:pPr>
            <a:r>
              <a:rPr lang="en-US" sz="1100" dirty="0">
                <a:solidFill>
                  <a:srgbClr val="0DA7FF"/>
                </a:solidFill>
                <a:effectLst/>
                <a:latin typeface="Calibri" panose="020F0502020204030204" pitchFamily="34" charset="0"/>
                <a:ea typeface="Calibri" panose="020F0502020204030204" pitchFamily="34" charset="0"/>
                <a:cs typeface="Calibri" panose="020F0502020204030204" pitchFamily="34" charset="0"/>
                <a:hlinkClick r:id="rId3"/>
              </a:rPr>
              <a:t>AAAAI Anaphylaxis Defined</a:t>
            </a:r>
            <a:endParaRPr lang="en-US" sz="1100" dirty="0">
              <a:solidFill>
                <a:srgbClr val="0DA7FF"/>
              </a:solidFill>
              <a:latin typeface="Calibri" panose="020F0502020204030204" pitchFamily="34" charset="0"/>
              <a:ea typeface="Calibri" panose="020F0502020204030204" pitchFamily="34" charset="0"/>
              <a:cs typeface="Calibri" panose="020F0502020204030204" pitchFamily="34" charset="0"/>
            </a:endParaRPr>
          </a:p>
          <a:p>
            <a:pPr marL="457200" indent="-228600">
              <a:buSzPts val="1400"/>
              <a:defRPr/>
            </a:pPr>
            <a:r>
              <a:rPr lang="en-US" sz="1100" dirty="0">
                <a:latin typeface="Calibri" panose="020F0502020204030204" pitchFamily="34" charset="0"/>
                <a:cs typeface="Calibri" panose="020F0502020204030204" pitchFamily="34" charset="0"/>
                <a:hlinkClick r:id="rId4"/>
              </a:rPr>
              <a:t>CDC Managing Food Allergies in Schools</a:t>
            </a:r>
            <a:endParaRPr lang="en-US" sz="1100" dirty="0">
              <a:latin typeface="Calibri" panose="020F0502020204030204" pitchFamily="34" charset="0"/>
              <a:cs typeface="Calibri" panose="020F0502020204030204" pitchFamily="34" charset="0"/>
            </a:endParaRPr>
          </a:p>
          <a:p>
            <a:pPr marL="457200" indent="-228600">
              <a:buSzPts val="1400"/>
              <a:defRPr/>
            </a:pPr>
            <a:r>
              <a:rPr lang="en-US" sz="1100" dirty="0">
                <a:effectLst/>
                <a:latin typeface="Calibri" panose="020F0502020204030204" pitchFamily="34" charset="0"/>
                <a:ea typeface="Calibri" panose="020F0502020204030204" pitchFamily="34" charset="0"/>
                <a:cs typeface="Calibri" panose="020F0502020204030204" pitchFamily="34" charset="0"/>
                <a:hlinkClick r:id="rId5"/>
              </a:rPr>
              <a:t>Allergy &amp; Asthma Network: What is Anaphylaxis?</a:t>
            </a:r>
            <a:r>
              <a:rPr lang="en-US" sz="11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12" name="TextBox 11">
            <a:extLst>
              <a:ext uri="{FF2B5EF4-FFF2-40B4-BE49-F238E27FC236}">
                <a16:creationId xmlns:a16="http://schemas.microsoft.com/office/drawing/2014/main" id="{B731AE5C-E778-9116-E06E-C153B9C16C6F}"/>
              </a:ext>
            </a:extLst>
          </p:cNvPr>
          <p:cNvSpPr txBox="1"/>
          <p:nvPr/>
        </p:nvSpPr>
        <p:spPr>
          <a:xfrm>
            <a:off x="5799420" y="1305202"/>
            <a:ext cx="5752114" cy="7448193"/>
          </a:xfrm>
          <a:prstGeom prst="rect">
            <a:avLst/>
          </a:prstGeom>
          <a:noFill/>
        </p:spPr>
        <p:txBody>
          <a:bodyPr wrap="square">
            <a:spAutoFit/>
          </a:bodyPr>
          <a:lstStyle/>
          <a:p>
            <a:pPr>
              <a:buClr>
                <a:schemeClr val="bg2"/>
              </a:buClr>
            </a:pPr>
            <a:r>
              <a:rPr lang="en-US" sz="2000" b="1" i="0" dirty="0">
                <a:solidFill>
                  <a:schemeClr val="accent4"/>
                </a:solidFill>
                <a:effectLst/>
                <a:latin typeface="Calibri" panose="020F0502020204030204" pitchFamily="34" charset="0"/>
                <a:cs typeface="Calibri" panose="020F0502020204030204" pitchFamily="34" charset="0"/>
              </a:rPr>
              <a:t>Anaphylaxis </a:t>
            </a:r>
            <a:r>
              <a:rPr lang="en-US" sz="2000" b="0" i="0" dirty="0">
                <a:solidFill>
                  <a:schemeClr val="bg2"/>
                </a:solidFill>
                <a:effectLst/>
                <a:latin typeface="Calibri" panose="020F0502020204030204" pitchFamily="34" charset="0"/>
                <a:cs typeface="Calibri" panose="020F0502020204030204" pitchFamily="34" charset="0"/>
              </a:rPr>
              <a:t>is a serious allergic response that involves 2 or more body organs/systems – i.e. skin, respiratory system, digestive system, heart.</a:t>
            </a:r>
          </a:p>
          <a:p>
            <a:pPr>
              <a:buClr>
                <a:schemeClr val="bg2"/>
              </a:buClr>
            </a:pPr>
            <a:endParaRPr lang="en-US" sz="2000" dirty="0">
              <a:solidFill>
                <a:schemeClr val="bg2"/>
              </a:solidFill>
              <a:latin typeface="Calibri" panose="020F0502020204030204" pitchFamily="34" charset="0"/>
              <a:cs typeface="Calibri" panose="020F0502020204030204" pitchFamily="34" charset="0"/>
            </a:endParaRPr>
          </a:p>
          <a:p>
            <a:pPr>
              <a:buClr>
                <a:schemeClr val="bg2"/>
              </a:buClr>
            </a:pPr>
            <a:r>
              <a:rPr lang="en-US" sz="2000" b="0" i="0" dirty="0">
                <a:solidFill>
                  <a:schemeClr val="bg2"/>
                </a:solidFill>
                <a:effectLst/>
                <a:latin typeface="Calibri" panose="020F0502020204030204" pitchFamily="34" charset="0"/>
                <a:cs typeface="Calibri" panose="020F0502020204030204" pitchFamily="34" charset="0"/>
              </a:rPr>
              <a:t>If a student experiences </a:t>
            </a:r>
            <a:r>
              <a:rPr lang="en-US" sz="2000" dirty="0">
                <a:solidFill>
                  <a:schemeClr val="bg2"/>
                </a:solidFill>
                <a:latin typeface="Calibri" panose="020F0502020204030204" pitchFamily="34" charset="0"/>
                <a:cs typeface="Calibri" panose="020F0502020204030204" pitchFamily="34" charset="0"/>
              </a:rPr>
              <a:t>anaphylaxis, </a:t>
            </a:r>
            <a:r>
              <a:rPr lang="en-US" sz="2000" b="1" i="0" dirty="0">
                <a:solidFill>
                  <a:schemeClr val="accent2"/>
                </a:solidFill>
                <a:effectLst/>
                <a:latin typeface="Calibri" panose="020F0502020204030204" pitchFamily="34" charset="0"/>
                <a:cs typeface="Calibri" panose="020F0502020204030204" pitchFamily="34" charset="0"/>
              </a:rPr>
              <a:t>Epinephrine</a:t>
            </a:r>
            <a:r>
              <a:rPr lang="en-US" sz="2000" b="0" i="0" dirty="0">
                <a:solidFill>
                  <a:schemeClr val="bg2"/>
                </a:solidFill>
                <a:effectLst/>
                <a:latin typeface="Calibri" panose="020F0502020204030204" pitchFamily="34" charset="0"/>
                <a:cs typeface="Calibri" panose="020F0502020204030204" pitchFamily="34" charset="0"/>
              </a:rPr>
              <a:t> should be administered right away to prevent symptoms from becoming life threatening: </a:t>
            </a:r>
          </a:p>
          <a:p>
            <a:pPr marL="342900" indent="-342900">
              <a:buClr>
                <a:schemeClr val="bg2"/>
              </a:buClr>
              <a:buFont typeface="Arial" panose="020B0604020202020204" pitchFamily="34" charset="0"/>
              <a:buChar char="•"/>
            </a:pPr>
            <a:r>
              <a:rPr lang="en-US" sz="2000" b="0" i="0" dirty="0">
                <a:solidFill>
                  <a:schemeClr val="bg2"/>
                </a:solidFill>
                <a:effectLst/>
                <a:latin typeface="Calibri" panose="020F0502020204030204" pitchFamily="34" charset="0"/>
                <a:cs typeface="Calibri" panose="020F0502020204030204" pitchFamily="34" charset="0"/>
              </a:rPr>
              <a:t>Difficulty breathing, wheezing, or airway blockage</a:t>
            </a:r>
          </a:p>
          <a:p>
            <a:pPr marL="342900" indent="-342900">
              <a:buClr>
                <a:schemeClr val="bg2"/>
              </a:buClr>
              <a:buFont typeface="Arial" panose="020B0604020202020204" pitchFamily="34" charset="0"/>
              <a:buChar char="•"/>
            </a:pPr>
            <a:r>
              <a:rPr lang="en-US" sz="2000" b="0" i="0" dirty="0">
                <a:solidFill>
                  <a:schemeClr val="bg2"/>
                </a:solidFill>
                <a:effectLst/>
                <a:latin typeface="Calibri" panose="020F0502020204030204" pitchFamily="34" charset="0"/>
                <a:cs typeface="Calibri" panose="020F0502020204030204" pitchFamily="34" charset="0"/>
              </a:rPr>
              <a:t>A racing and weak pulse, low blood pressure, or abnormal heart rhythm</a:t>
            </a:r>
          </a:p>
          <a:p>
            <a:pPr marL="342900" indent="-342900">
              <a:buClr>
                <a:schemeClr val="bg2"/>
              </a:buClr>
              <a:buFont typeface="Arial" panose="020B0604020202020204" pitchFamily="34" charset="0"/>
              <a:buChar char="•"/>
            </a:pPr>
            <a:r>
              <a:rPr lang="en-US" sz="2000" b="0" i="0" dirty="0">
                <a:solidFill>
                  <a:schemeClr val="bg2"/>
                </a:solidFill>
                <a:effectLst/>
                <a:latin typeface="Calibri" panose="020F0502020204030204" pitchFamily="34" charset="0"/>
                <a:cs typeface="Calibri" panose="020F0502020204030204" pitchFamily="34" charset="0"/>
              </a:rPr>
              <a:t>Severe swelling, including swelling of the mouth, throat and airways</a:t>
            </a:r>
          </a:p>
          <a:p>
            <a:pPr marL="342900" indent="-342900">
              <a:buClr>
                <a:schemeClr val="bg2"/>
              </a:buClr>
              <a:buFont typeface="Arial" panose="020B0604020202020204" pitchFamily="34" charset="0"/>
              <a:buChar char="•"/>
            </a:pPr>
            <a:r>
              <a:rPr lang="en-US" sz="2000" b="0" i="0" dirty="0">
                <a:solidFill>
                  <a:schemeClr val="bg2"/>
                </a:solidFill>
                <a:effectLst/>
                <a:latin typeface="Calibri" panose="020F0502020204030204" pitchFamily="34" charset="0"/>
                <a:cs typeface="Calibri" panose="020F0502020204030204" pitchFamily="34" charset="0"/>
              </a:rPr>
              <a:t>Feeling dizzy, faint or loss of consciousness</a:t>
            </a:r>
          </a:p>
          <a:p>
            <a:pPr marL="342900" indent="-342900">
              <a:buClr>
                <a:schemeClr val="bg2"/>
              </a:buClr>
              <a:buFont typeface="Arial" panose="020B0604020202020204" pitchFamily="34" charset="0"/>
              <a:buChar char="•"/>
            </a:pPr>
            <a:r>
              <a:rPr lang="en-US" sz="2000" b="0" i="0" dirty="0">
                <a:solidFill>
                  <a:schemeClr val="bg2"/>
                </a:solidFill>
                <a:effectLst/>
                <a:latin typeface="Calibri" panose="020F0502020204030204" pitchFamily="34" charset="0"/>
                <a:cs typeface="Calibri" panose="020F0502020204030204" pitchFamily="34" charset="0"/>
              </a:rPr>
              <a:t>Sudden drop of blood pressure, cardiac or respiratory arrest</a:t>
            </a:r>
          </a:p>
          <a:p>
            <a:pPr>
              <a:buClr>
                <a:schemeClr val="bg2"/>
              </a:buClr>
            </a:pPr>
            <a:endParaRPr lang="en-US" sz="2400" b="0" i="0" dirty="0">
              <a:solidFill>
                <a:schemeClr val="bg2"/>
              </a:solidFill>
              <a:effectLst/>
              <a:latin typeface="Calibri" panose="020F0502020204030204" pitchFamily="34" charset="0"/>
              <a:cs typeface="Calibri" panose="020F0502020204030204" pitchFamily="34" charset="0"/>
            </a:endParaRPr>
          </a:p>
          <a:p>
            <a:pPr>
              <a:buClr>
                <a:schemeClr val="bg2"/>
              </a:buClr>
            </a:pPr>
            <a:endParaRPr lang="en-US" sz="2400" b="0" i="0" dirty="0">
              <a:solidFill>
                <a:schemeClr val="bg2"/>
              </a:solidFill>
              <a:effectLst/>
              <a:latin typeface="Calibri" panose="020F0502020204030204" pitchFamily="34" charset="0"/>
              <a:cs typeface="Calibri" panose="020F0502020204030204" pitchFamily="34" charset="0"/>
            </a:endParaRPr>
          </a:p>
          <a:p>
            <a:pPr>
              <a:buClr>
                <a:schemeClr val="bg2"/>
              </a:buClr>
            </a:pPr>
            <a:endParaRPr lang="en-US" sz="2600" b="0" i="0" dirty="0">
              <a:solidFill>
                <a:schemeClr val="bg2"/>
              </a:solidFill>
              <a:effectLst/>
              <a:latin typeface="Calibri" panose="020F0502020204030204" pitchFamily="34" charset="0"/>
              <a:cs typeface="Calibri" panose="020F0502020204030204" pitchFamily="34" charset="0"/>
            </a:endParaRPr>
          </a:p>
          <a:p>
            <a:endParaRPr lang="en-US" sz="2600" dirty="0">
              <a:solidFill>
                <a:schemeClr val="bg2"/>
              </a:solidFill>
              <a:latin typeface="Calibri" panose="020F0502020204030204" pitchFamily="34" charset="0"/>
              <a:cs typeface="Calibri" panose="020F0502020204030204" pitchFamily="34" charset="0"/>
            </a:endParaRPr>
          </a:p>
          <a:p>
            <a:endParaRPr lang="en-US" sz="2600" b="0" i="0" dirty="0">
              <a:solidFill>
                <a:schemeClr val="bg2"/>
              </a:solidFill>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2600" dirty="0">
              <a:solidFill>
                <a:schemeClr val="bg2"/>
              </a:solidFill>
              <a:latin typeface="Calibri" panose="020F0502020204030204" pitchFamily="34" charset="0"/>
              <a:cs typeface="Calibri" panose="020F0502020204030204" pitchFamily="34" charset="0"/>
            </a:endParaRPr>
          </a:p>
          <a:p>
            <a:endParaRPr lang="en-US" sz="26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333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B98-9654-55E7-64C6-3FC08FEE2D36}"/>
              </a:ext>
            </a:extLst>
          </p:cNvPr>
          <p:cNvSpPr>
            <a:spLocks noGrp="1"/>
          </p:cNvSpPr>
          <p:nvPr>
            <p:ph type="title"/>
          </p:nvPr>
        </p:nvSpPr>
        <p:spPr>
          <a:xfrm>
            <a:off x="838200" y="188662"/>
            <a:ext cx="10515600" cy="1325563"/>
          </a:xfrm>
        </p:spPr>
        <p:txBody>
          <a:bodyPr/>
          <a:lstStyle/>
          <a:p>
            <a:r>
              <a:rPr lang="en-US"/>
              <a:t>Food Allergies by Numbers </a:t>
            </a:r>
          </a:p>
        </p:txBody>
      </p:sp>
      <p:sp>
        <p:nvSpPr>
          <p:cNvPr id="4" name="Rectangle: Diagonal Corners Rounded 3">
            <a:extLst>
              <a:ext uri="{FF2B5EF4-FFF2-40B4-BE49-F238E27FC236}">
                <a16:creationId xmlns:a16="http://schemas.microsoft.com/office/drawing/2014/main" id="{ED13B387-3AB6-C356-B8AE-F53AD07BBA08}"/>
              </a:ext>
            </a:extLst>
          </p:cNvPr>
          <p:cNvSpPr/>
          <p:nvPr/>
        </p:nvSpPr>
        <p:spPr>
          <a:xfrm>
            <a:off x="838199" y="1514225"/>
            <a:ext cx="2935705" cy="3875922"/>
          </a:xfrm>
          <a:prstGeom prst="round2DiagRect">
            <a:avLst/>
          </a:prstGeom>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accent1">
                    <a:lumMod val="75000"/>
                  </a:schemeClr>
                </a:solidFill>
                <a:latin typeface="Calibri" panose="020F0502020204030204" pitchFamily="34" charset="0"/>
                <a:cs typeface="Calibri" panose="020F0502020204030204" pitchFamily="34" charset="0"/>
              </a:rPr>
              <a:t>Food allergies </a:t>
            </a:r>
            <a:r>
              <a:rPr lang="en-US" sz="2000" dirty="0">
                <a:solidFill>
                  <a:schemeClr val="accent1">
                    <a:lumMod val="75000"/>
                  </a:schemeClr>
                </a:solidFill>
                <a:latin typeface="Calibri" panose="020F0502020204030204" pitchFamily="34" charset="0"/>
                <a:cs typeface="Calibri" panose="020F0502020204030204" pitchFamily="34" charset="0"/>
              </a:rPr>
              <a:t>affect up to </a:t>
            </a:r>
            <a:r>
              <a:rPr lang="en-US" sz="2000" b="1" dirty="0">
                <a:solidFill>
                  <a:schemeClr val="accent1">
                    <a:lumMod val="75000"/>
                  </a:schemeClr>
                </a:solidFill>
                <a:latin typeface="Calibri" panose="020F0502020204030204" pitchFamily="34" charset="0"/>
                <a:cs typeface="Calibri" panose="020F0502020204030204" pitchFamily="34" charset="0"/>
              </a:rPr>
              <a:t>10% </a:t>
            </a:r>
            <a:r>
              <a:rPr lang="en-US" sz="2000" dirty="0">
                <a:solidFill>
                  <a:schemeClr val="accent1">
                    <a:lumMod val="75000"/>
                  </a:schemeClr>
                </a:solidFill>
                <a:latin typeface="Calibri" panose="020F0502020204030204" pitchFamily="34" charset="0"/>
                <a:cs typeface="Calibri" panose="020F0502020204030204" pitchFamily="34" charset="0"/>
              </a:rPr>
              <a:t>of children.</a:t>
            </a:r>
          </a:p>
          <a:p>
            <a:pPr algn="ctr"/>
            <a:endParaRPr lang="en-US" sz="2000" dirty="0">
              <a:solidFill>
                <a:schemeClr val="accent1">
                  <a:lumMod val="75000"/>
                </a:schemeClr>
              </a:solidFill>
              <a:latin typeface="Calibri" panose="020F0502020204030204" pitchFamily="34" charset="0"/>
              <a:cs typeface="Calibri" panose="020F0502020204030204" pitchFamily="34" charset="0"/>
            </a:endParaRPr>
          </a:p>
          <a:p>
            <a:pPr algn="ct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b="1" dirty="0">
                <a:solidFill>
                  <a:schemeClr val="accent1">
                    <a:lumMod val="75000"/>
                  </a:schemeClr>
                </a:solidFill>
                <a:latin typeface="Calibri" panose="020F0502020204030204" pitchFamily="34" charset="0"/>
                <a:cs typeface="Calibri" panose="020F0502020204030204" pitchFamily="34" charset="0"/>
              </a:rPr>
              <a:t>Anaphylaxis</a:t>
            </a:r>
            <a:r>
              <a:rPr lang="en-US" sz="2000" dirty="0">
                <a:solidFill>
                  <a:schemeClr val="accent1">
                    <a:lumMod val="75000"/>
                  </a:schemeClr>
                </a:solidFill>
                <a:latin typeface="Calibri" panose="020F0502020204030204" pitchFamily="34" charset="0"/>
                <a:cs typeface="Calibri" panose="020F0502020204030204" pitchFamily="34" charset="0"/>
              </a:rPr>
              <a:t> is estimated to occur in </a:t>
            </a:r>
            <a:r>
              <a:rPr lang="en-US" sz="2000" b="1" dirty="0">
                <a:solidFill>
                  <a:schemeClr val="accent1">
                    <a:lumMod val="75000"/>
                  </a:schemeClr>
                </a:solidFill>
                <a:latin typeface="Calibri" panose="020F0502020204030204" pitchFamily="34" charset="0"/>
                <a:cs typeface="Calibri" panose="020F0502020204030204" pitchFamily="34" charset="0"/>
              </a:rPr>
              <a:t>1 in 15 </a:t>
            </a:r>
            <a:r>
              <a:rPr lang="en-US" sz="2000" dirty="0">
                <a:solidFill>
                  <a:schemeClr val="accent1">
                    <a:lumMod val="75000"/>
                  </a:schemeClr>
                </a:solidFill>
                <a:latin typeface="Calibri" panose="020F0502020204030204" pitchFamily="34" charset="0"/>
                <a:cs typeface="Calibri" panose="020F0502020204030204" pitchFamily="34" charset="0"/>
              </a:rPr>
              <a:t>schools per year. </a:t>
            </a:r>
            <a:endParaRPr lang="en-US" sz="2000" baseline="30000" dirty="0">
              <a:solidFill>
                <a:schemeClr val="accent1">
                  <a:lumMod val="75000"/>
                </a:schemeClr>
              </a:solidFill>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p:txBody>
      </p:sp>
      <p:sp>
        <p:nvSpPr>
          <p:cNvPr id="5" name="Rectangle: Diagonal Corners Rounded 4">
            <a:extLst>
              <a:ext uri="{FF2B5EF4-FFF2-40B4-BE49-F238E27FC236}">
                <a16:creationId xmlns:a16="http://schemas.microsoft.com/office/drawing/2014/main" id="{BA0002BC-EE7D-3668-08DB-7A385B002924}"/>
              </a:ext>
            </a:extLst>
          </p:cNvPr>
          <p:cNvSpPr/>
          <p:nvPr/>
        </p:nvSpPr>
        <p:spPr>
          <a:xfrm>
            <a:off x="4479757" y="1514225"/>
            <a:ext cx="2935705" cy="3875922"/>
          </a:xfrm>
          <a:prstGeom prst="round2Diag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a:solidFill>
                  <a:schemeClr val="accent4">
                    <a:lumMod val="75000"/>
                  </a:schemeClr>
                </a:solidFill>
                <a:latin typeface="Calibri" panose="020F0502020204030204" pitchFamily="34" charset="0"/>
                <a:cs typeface="Calibri" panose="020F0502020204030204" pitchFamily="34" charset="0"/>
              </a:rPr>
              <a:t>5.6 million </a:t>
            </a:r>
            <a:r>
              <a:rPr lang="en-US" sz="2000">
                <a:solidFill>
                  <a:schemeClr val="accent4">
                    <a:lumMod val="75000"/>
                  </a:schemeClr>
                </a:solidFill>
                <a:latin typeface="Calibri" panose="020F0502020204030204" pitchFamily="34" charset="0"/>
                <a:cs typeface="Calibri" panose="020F0502020204030204" pitchFamily="34" charset="0"/>
              </a:rPr>
              <a:t>children have food allergies. </a:t>
            </a:r>
          </a:p>
          <a:p>
            <a:pPr algn="ctr"/>
            <a:endParaRPr lang="en-US" sz="2000">
              <a:solidFill>
                <a:schemeClr val="accent4">
                  <a:lumMod val="75000"/>
                </a:schemeClr>
              </a:solidFill>
              <a:latin typeface="Calibri" panose="020F0502020204030204" pitchFamily="34" charset="0"/>
              <a:cs typeface="Calibri" panose="020F0502020204030204" pitchFamily="34" charset="0"/>
            </a:endParaRPr>
          </a:p>
          <a:p>
            <a:pPr algn="ctr"/>
            <a:r>
              <a:rPr lang="en-US" sz="2000">
                <a:solidFill>
                  <a:schemeClr val="accent4">
                    <a:lumMod val="75000"/>
                  </a:schemeClr>
                </a:solidFill>
                <a:latin typeface="Calibri" panose="020F0502020204030204" pitchFamily="34" charset="0"/>
                <a:cs typeface="Calibri" panose="020F0502020204030204" pitchFamily="34" charset="0"/>
              </a:rPr>
              <a:t>That’s </a:t>
            </a:r>
            <a:r>
              <a:rPr lang="en-US" sz="2000" b="1">
                <a:solidFill>
                  <a:schemeClr val="accent4">
                    <a:lumMod val="75000"/>
                  </a:schemeClr>
                </a:solidFill>
                <a:latin typeface="Calibri" panose="020F0502020204030204" pitchFamily="34" charset="0"/>
                <a:cs typeface="Calibri" panose="020F0502020204030204" pitchFamily="34" charset="0"/>
              </a:rPr>
              <a:t>1 in 13 </a:t>
            </a:r>
            <a:r>
              <a:rPr lang="en-US" sz="2000">
                <a:solidFill>
                  <a:schemeClr val="accent4">
                    <a:lumMod val="75000"/>
                  </a:schemeClr>
                </a:solidFill>
                <a:latin typeface="Calibri" panose="020F0502020204030204" pitchFamily="34" charset="0"/>
                <a:cs typeface="Calibri" panose="020F0502020204030204" pitchFamily="34" charset="0"/>
              </a:rPr>
              <a:t>children, or roughly </a:t>
            </a:r>
            <a:r>
              <a:rPr lang="en-US" sz="2000" b="1">
                <a:solidFill>
                  <a:schemeClr val="accent4">
                    <a:lumMod val="75000"/>
                  </a:schemeClr>
                </a:solidFill>
                <a:latin typeface="Calibri" panose="020F0502020204030204" pitchFamily="34" charset="0"/>
                <a:cs typeface="Calibri" panose="020F0502020204030204" pitchFamily="34" charset="0"/>
              </a:rPr>
              <a:t>two in every classroom</a:t>
            </a:r>
            <a:r>
              <a:rPr lang="en-US" sz="2000">
                <a:solidFill>
                  <a:schemeClr val="accent4">
                    <a:lumMod val="75000"/>
                  </a:schemeClr>
                </a:solidFill>
                <a:latin typeface="Calibri" panose="020F0502020204030204" pitchFamily="34" charset="0"/>
                <a:cs typeface="Calibri" panose="020F0502020204030204" pitchFamily="34" charset="0"/>
              </a:rPr>
              <a:t>.</a:t>
            </a:r>
          </a:p>
          <a:p>
            <a:pPr algn="ctr"/>
            <a:endParaRPr lang="en-US" sz="2000">
              <a:solidFill>
                <a:schemeClr val="accent4">
                  <a:lumMod val="75000"/>
                </a:schemeClr>
              </a:solidFill>
              <a:latin typeface="Calibri" panose="020F0502020204030204" pitchFamily="34" charset="0"/>
              <a:cs typeface="Calibri" panose="020F0502020204030204" pitchFamily="34" charset="0"/>
            </a:endParaRPr>
          </a:p>
          <a:p>
            <a:pPr algn="ctr"/>
            <a:r>
              <a:rPr lang="en-US" sz="2000">
                <a:solidFill>
                  <a:schemeClr val="accent4">
                    <a:lumMod val="75000"/>
                  </a:schemeClr>
                </a:solidFill>
                <a:latin typeface="Calibri" panose="020F0502020204030204" pitchFamily="34" charset="0"/>
                <a:cs typeface="Calibri" panose="020F0502020204030204" pitchFamily="34" charset="0"/>
              </a:rPr>
              <a:t>About </a:t>
            </a:r>
            <a:r>
              <a:rPr lang="en-US" sz="2000" b="1">
                <a:solidFill>
                  <a:schemeClr val="accent4">
                    <a:lumMod val="75000"/>
                  </a:schemeClr>
                </a:solidFill>
                <a:latin typeface="Calibri" panose="020F0502020204030204" pitchFamily="34" charset="0"/>
                <a:cs typeface="Calibri" panose="020F0502020204030204" pitchFamily="34" charset="0"/>
              </a:rPr>
              <a:t>40% </a:t>
            </a:r>
            <a:r>
              <a:rPr lang="en-US" sz="2000">
                <a:solidFill>
                  <a:schemeClr val="accent4">
                    <a:lumMod val="75000"/>
                  </a:schemeClr>
                </a:solidFill>
                <a:latin typeface="Calibri" panose="020F0502020204030204" pitchFamily="34" charset="0"/>
                <a:cs typeface="Calibri" panose="020F0502020204030204" pitchFamily="34" charset="0"/>
              </a:rPr>
              <a:t>of children with food allergies are allergic to </a:t>
            </a:r>
            <a:r>
              <a:rPr lang="en-US" sz="2000" b="1">
                <a:solidFill>
                  <a:schemeClr val="accent4">
                    <a:lumMod val="75000"/>
                  </a:schemeClr>
                </a:solidFill>
                <a:latin typeface="Calibri" panose="020F0502020204030204" pitchFamily="34" charset="0"/>
                <a:cs typeface="Calibri" panose="020F0502020204030204" pitchFamily="34" charset="0"/>
              </a:rPr>
              <a:t>more than one food</a:t>
            </a:r>
            <a:r>
              <a:rPr lang="en-US" sz="2000">
                <a:solidFill>
                  <a:schemeClr val="accent4">
                    <a:lumMod val="75000"/>
                  </a:schemeClr>
                </a:solidFill>
                <a:latin typeface="Calibri" panose="020F0502020204030204" pitchFamily="34" charset="0"/>
                <a:cs typeface="Calibri" panose="020F0502020204030204" pitchFamily="34" charset="0"/>
              </a:rPr>
              <a:t>. </a:t>
            </a:r>
          </a:p>
        </p:txBody>
      </p:sp>
      <p:sp>
        <p:nvSpPr>
          <p:cNvPr id="6" name="Rectangle: Diagonal Corners Rounded 5">
            <a:extLst>
              <a:ext uri="{FF2B5EF4-FFF2-40B4-BE49-F238E27FC236}">
                <a16:creationId xmlns:a16="http://schemas.microsoft.com/office/drawing/2014/main" id="{F8179D20-45BE-920D-FEDD-D5224B6AB98D}"/>
              </a:ext>
            </a:extLst>
          </p:cNvPr>
          <p:cNvSpPr/>
          <p:nvPr/>
        </p:nvSpPr>
        <p:spPr>
          <a:xfrm>
            <a:off x="8121315" y="1514225"/>
            <a:ext cx="2935705" cy="3875922"/>
          </a:xfrm>
          <a:prstGeom prst="round2Diag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&gt;15% </a:t>
            </a:r>
            <a:r>
              <a:rPr lang="en-US" sz="2000" dirty="0">
                <a:solidFill>
                  <a:schemeClr val="accent3">
                    <a:lumMod val="50000"/>
                  </a:schemeClr>
                </a:solidFill>
                <a:latin typeface="Calibri" panose="020F0502020204030204" pitchFamily="34" charset="0"/>
                <a:cs typeface="Calibri" panose="020F0502020204030204" pitchFamily="34" charset="0"/>
              </a:rPr>
              <a:t>of school-aged children with food allergies have had a reaction in school.</a:t>
            </a:r>
          </a:p>
          <a:p>
            <a:pPr algn="ctr"/>
            <a:br>
              <a:rPr lang="en-US" sz="2000"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25%</a:t>
            </a:r>
            <a:r>
              <a:rPr lang="en-US" sz="2000" dirty="0">
                <a:solidFill>
                  <a:schemeClr val="accent3">
                    <a:lumMod val="50000"/>
                  </a:schemeClr>
                </a:solidFill>
                <a:latin typeface="Calibri" panose="020F0502020204030204" pitchFamily="34" charset="0"/>
                <a:cs typeface="Calibri" panose="020F0502020204030204" pitchFamily="34" charset="0"/>
              </a:rPr>
              <a:t> of </a:t>
            </a:r>
            <a:r>
              <a:rPr lang="en-US" sz="2000" b="1" dirty="0">
                <a:solidFill>
                  <a:schemeClr val="accent3">
                    <a:lumMod val="50000"/>
                  </a:schemeClr>
                </a:solidFill>
                <a:latin typeface="Calibri" panose="020F0502020204030204" pitchFamily="34" charset="0"/>
                <a:cs typeface="Calibri" panose="020F0502020204030204" pitchFamily="34" charset="0"/>
              </a:rPr>
              <a:t>first-time anaphylactic reactions </a:t>
            </a:r>
            <a:r>
              <a:rPr lang="en-US" sz="2000" dirty="0">
                <a:solidFill>
                  <a:schemeClr val="accent3">
                    <a:lumMod val="50000"/>
                  </a:schemeClr>
                </a:solidFill>
                <a:latin typeface="Calibri" panose="020F0502020204030204" pitchFamily="34" charset="0"/>
                <a:cs typeface="Calibri" panose="020F0502020204030204" pitchFamily="34" charset="0"/>
              </a:rPr>
              <a:t>reported in the school setting were those of </a:t>
            </a:r>
            <a:r>
              <a:rPr lang="en-US" sz="2000" b="1" dirty="0">
                <a:solidFill>
                  <a:schemeClr val="accent3">
                    <a:lumMod val="50000"/>
                  </a:schemeClr>
                </a:solidFill>
                <a:latin typeface="Calibri" panose="020F0502020204030204" pitchFamily="34" charset="0"/>
                <a:cs typeface="Calibri" panose="020F0502020204030204" pitchFamily="34" charset="0"/>
              </a:rPr>
              <a:t>students with no known history of an allergy</a:t>
            </a:r>
            <a:r>
              <a:rPr lang="en-US" sz="2000" dirty="0">
                <a:solidFill>
                  <a:schemeClr val="accent3">
                    <a:lumMod val="50000"/>
                  </a:schemeClr>
                </a:solidFill>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4D97C87A-16D9-475B-67C0-A06DE591D884}"/>
              </a:ext>
            </a:extLst>
          </p:cNvPr>
          <p:cNvSpPr txBox="1"/>
          <p:nvPr/>
        </p:nvSpPr>
        <p:spPr>
          <a:xfrm>
            <a:off x="128337" y="5969779"/>
            <a:ext cx="3645567" cy="600164"/>
          </a:xfrm>
          <a:prstGeom prst="rect">
            <a:avLst/>
          </a:prstGeom>
          <a:noFill/>
        </p:spPr>
        <p:txBody>
          <a:bodyPr wrap="square">
            <a:spAutoFit/>
          </a:bodyPr>
          <a:lstStyle/>
          <a:p>
            <a:r>
              <a:rPr lang="en-US" sz="1100" b="0" i="0" dirty="0">
                <a:solidFill>
                  <a:srgbClr val="38393A"/>
                </a:solidFill>
                <a:effectLst/>
                <a:latin typeface="Calibri" panose="020F0502020204030204" pitchFamily="34" charset="0"/>
                <a:cs typeface="Calibri" panose="020F0502020204030204" pitchFamily="34" charset="0"/>
                <a:hlinkClick r:id="rId3"/>
              </a:rPr>
              <a:t>https://www.foodallergy.org/resources/facts-and-statistics</a:t>
            </a:r>
            <a:endParaRPr lang="en-US" sz="1100" b="0" i="0" dirty="0">
              <a:solidFill>
                <a:srgbClr val="38393A"/>
              </a:solidFill>
              <a:effectLst/>
              <a:latin typeface="Calibri" panose="020F0502020204030204" pitchFamily="34" charset="0"/>
              <a:cs typeface="Calibri" panose="020F0502020204030204" pitchFamily="34" charset="0"/>
            </a:endParaRPr>
          </a:p>
          <a:p>
            <a:r>
              <a:rPr lang="en-US" sz="1100" b="0" i="0" dirty="0">
                <a:solidFill>
                  <a:srgbClr val="38393A"/>
                </a:solidFill>
                <a:effectLst/>
                <a:latin typeface="Calibri" panose="020F0502020204030204" pitchFamily="34" charset="0"/>
                <a:cs typeface="Calibri" panose="020F0502020204030204" pitchFamily="34" charset="0"/>
                <a:hlinkClick r:id="rId4"/>
              </a:rPr>
              <a:t>https://pubmed.ncbi.nlm.nih.gov/30455345/</a:t>
            </a:r>
            <a:r>
              <a:rPr lang="en-US" sz="1100" dirty="0">
                <a:solidFill>
                  <a:srgbClr val="38393A"/>
                </a:solidFill>
                <a:latin typeface="Calibri" panose="020F0502020204030204" pitchFamily="34" charset="0"/>
                <a:cs typeface="Calibri" panose="020F0502020204030204" pitchFamily="34" charset="0"/>
              </a:rPr>
              <a:t> </a:t>
            </a:r>
            <a:r>
              <a:rPr lang="en-US" sz="1100" b="0" i="0" dirty="0">
                <a:solidFill>
                  <a:srgbClr val="38393A"/>
                </a:solidFill>
                <a:effectLst/>
                <a:latin typeface="Calibri" panose="020F0502020204030204" pitchFamily="34" charset="0"/>
                <a:cs typeface="Calibri" panose="020F0502020204030204" pitchFamily="34" charset="0"/>
              </a:rPr>
              <a:t> </a:t>
            </a:r>
          </a:p>
          <a:p>
            <a:endParaRPr lang="en-US" sz="11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ADEA4E51-A56D-03CB-4A84-62503DA9187F}"/>
              </a:ext>
            </a:extLst>
          </p:cNvPr>
          <p:cNvSpPr txBox="1"/>
          <p:nvPr/>
        </p:nvSpPr>
        <p:spPr>
          <a:xfrm>
            <a:off x="3557335" y="5969779"/>
            <a:ext cx="3645567" cy="430887"/>
          </a:xfrm>
          <a:prstGeom prst="rect">
            <a:avLst/>
          </a:prstGeom>
          <a:noFill/>
        </p:spPr>
        <p:txBody>
          <a:bodyPr wrap="square">
            <a:spAutoFit/>
          </a:bodyPr>
          <a:lstStyle/>
          <a:p>
            <a:r>
              <a:rPr lang="en-US" sz="1100" dirty="0">
                <a:latin typeface="Calibri" panose="020F0502020204030204" pitchFamily="34" charset="0"/>
                <a:cs typeface="Calibri" panose="020F0502020204030204" pitchFamily="34" charset="0"/>
                <a:hlinkClick r:id="rId5"/>
              </a:rPr>
              <a:t>https://pubmed.ncbi.nlm.nih.gov/11434845/</a:t>
            </a:r>
            <a:r>
              <a:rPr lang="en-US" sz="1100" dirty="0">
                <a:latin typeface="Calibri" panose="020F0502020204030204" pitchFamily="34" charset="0"/>
                <a:cs typeface="Calibri" panose="020F0502020204030204" pitchFamily="34" charset="0"/>
              </a:rPr>
              <a:t> </a:t>
            </a:r>
          </a:p>
          <a:p>
            <a:r>
              <a:rPr lang="en-US" sz="1100" dirty="0">
                <a:latin typeface="Calibri" panose="020F0502020204030204" pitchFamily="34" charset="0"/>
                <a:cs typeface="Calibri" panose="020F0502020204030204" pitchFamily="34" charset="0"/>
                <a:hlinkClick r:id="rId6"/>
              </a:rPr>
              <a:t>https://pubmed.ncbi.nlm.nih.gov/11295721/</a:t>
            </a:r>
            <a:r>
              <a:rPr lang="en-US" sz="1100" dirty="0">
                <a:latin typeface="Calibri" panose="020F0502020204030204" pitchFamily="34" charset="0"/>
                <a:cs typeface="Calibri" panose="020F0502020204030204" pitchFamily="34" charset="0"/>
              </a:rPr>
              <a:t> </a:t>
            </a:r>
          </a:p>
        </p:txBody>
      </p:sp>
      <p:sp>
        <p:nvSpPr>
          <p:cNvPr id="16" name="TextBox 15">
            <a:extLst>
              <a:ext uri="{FF2B5EF4-FFF2-40B4-BE49-F238E27FC236}">
                <a16:creationId xmlns:a16="http://schemas.microsoft.com/office/drawing/2014/main" id="{F8F18E85-5D1E-EB52-F9F8-8F352F66DA49}"/>
              </a:ext>
            </a:extLst>
          </p:cNvPr>
          <p:cNvSpPr txBox="1"/>
          <p:nvPr/>
        </p:nvSpPr>
        <p:spPr>
          <a:xfrm>
            <a:off x="6298531" y="5969779"/>
            <a:ext cx="5893469" cy="430887"/>
          </a:xfrm>
          <a:prstGeom prst="rect">
            <a:avLst/>
          </a:prstGeom>
          <a:noFill/>
        </p:spPr>
        <p:txBody>
          <a:bodyPr wrap="square">
            <a:spAutoFit/>
          </a:bodyPr>
          <a:lstStyle/>
          <a:p>
            <a:r>
              <a:rPr lang="en-US" sz="1100" dirty="0">
                <a:latin typeface="Calibri" panose="020F0502020204030204" pitchFamily="34" charset="0"/>
                <a:cs typeface="Calibri" panose="020F0502020204030204" pitchFamily="34" charset="0"/>
                <a:hlinkClick r:id="rId7"/>
              </a:rPr>
              <a:t>https://pubmed.ncbi.nlm.nih.gov/30646188/</a:t>
            </a:r>
            <a:br>
              <a:rPr lang="en-US" sz="1100" dirty="0">
                <a:latin typeface="Calibri" panose="020F0502020204030204" pitchFamily="34" charset="0"/>
                <a:cs typeface="Calibri" panose="020F0502020204030204" pitchFamily="34" charset="0"/>
              </a:rPr>
            </a:br>
            <a:r>
              <a:rPr lang="en-US" sz="1100" dirty="0">
                <a:latin typeface="Calibri" panose="020F0502020204030204" pitchFamily="34" charset="0"/>
                <a:cs typeface="Calibri" panose="020F0502020204030204" pitchFamily="34" charset="0"/>
                <a:hlinkClick r:id="rId8"/>
              </a:rPr>
              <a:t>https://www.foodallergyawareness.org/education/for-school-personnel/for-school-personnel/</a:t>
            </a:r>
            <a:r>
              <a:rPr lang="en-US" sz="11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65181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3C61E90-1B1A-357D-58C0-D2B155C97C10}"/>
              </a:ext>
            </a:extLst>
          </p:cNvPr>
          <p:cNvGraphicFramePr/>
          <p:nvPr>
            <p:extLst>
              <p:ext uri="{D42A27DB-BD31-4B8C-83A1-F6EECF244321}">
                <p14:modId xmlns:p14="http://schemas.microsoft.com/office/powerpoint/2010/main" val="1527235994"/>
              </p:ext>
            </p:extLst>
          </p:nvPr>
        </p:nvGraphicFramePr>
        <p:xfrm>
          <a:off x="1267325" y="240632"/>
          <a:ext cx="9817769" cy="611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B77C5EC-F89B-ED3B-B167-F2F61F019366}"/>
              </a:ext>
            </a:extLst>
          </p:cNvPr>
          <p:cNvSpPr txBox="1"/>
          <p:nvPr/>
        </p:nvSpPr>
        <p:spPr>
          <a:xfrm>
            <a:off x="128335" y="5921787"/>
            <a:ext cx="3160296" cy="430887"/>
          </a:xfrm>
          <a:prstGeom prst="rect">
            <a:avLst/>
          </a:prstGeom>
          <a:noFill/>
        </p:spPr>
        <p:txBody>
          <a:bodyPr wrap="square">
            <a:spAutoFit/>
          </a:bodyPr>
          <a:lstStyle/>
          <a:p>
            <a:r>
              <a:rPr lang="en-US" sz="1100" b="0" i="0" dirty="0">
                <a:solidFill>
                  <a:schemeClr val="tx1"/>
                </a:solidFill>
                <a:effectLst/>
                <a:latin typeface="Calibri" panose="020F0502020204030204" pitchFamily="34" charset="0"/>
                <a:cs typeface="Calibri" panose="020F0502020204030204" pitchFamily="34" charset="0"/>
                <a:hlinkClick r:id="rId8"/>
              </a:rPr>
              <a:t>Voluntary Guidelines for Managing Food Allergies In Schools and Early Care and Education Programs</a:t>
            </a:r>
            <a:endParaRPr lang="en-US"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810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A13B8-E2A4-4624-96F7-B3EFA627B468}"/>
              </a:ext>
            </a:extLst>
          </p:cNvPr>
          <p:cNvSpPr>
            <a:spLocks noGrp="1"/>
          </p:cNvSpPr>
          <p:nvPr>
            <p:ph type="title"/>
          </p:nvPr>
        </p:nvSpPr>
        <p:spPr/>
        <p:txBody>
          <a:bodyPr/>
          <a:lstStyle/>
          <a:p>
            <a:r>
              <a:rPr lang="en-US" dirty="0"/>
              <a:t>Priorities for Managing Food Allergies in Schools</a:t>
            </a:r>
          </a:p>
        </p:txBody>
      </p:sp>
      <p:sp>
        <p:nvSpPr>
          <p:cNvPr id="5" name="Text Placeholder 4">
            <a:extLst>
              <a:ext uri="{FF2B5EF4-FFF2-40B4-BE49-F238E27FC236}">
                <a16:creationId xmlns:a16="http://schemas.microsoft.com/office/drawing/2014/main" id="{78089932-8D76-915E-F14D-713E6A808FA9}"/>
              </a:ext>
            </a:extLst>
          </p:cNvPr>
          <p:cNvSpPr>
            <a:spLocks noGrp="1"/>
          </p:cNvSpPr>
          <p:nvPr>
            <p:ph type="body" idx="1"/>
          </p:nvPr>
        </p:nvSpPr>
        <p:spPr>
          <a:xfrm>
            <a:off x="515770" y="1278732"/>
            <a:ext cx="5157787" cy="823912"/>
          </a:xfrm>
        </p:spPr>
        <p:txBody>
          <a:bodyPr>
            <a:normAutofit fontScale="92500"/>
          </a:bodyPr>
          <a:lstStyle/>
          <a:p>
            <a:r>
              <a:rPr lang="en-US" dirty="0"/>
              <a:t>Daily Food Allergy Management</a:t>
            </a:r>
          </a:p>
        </p:txBody>
      </p:sp>
      <p:sp>
        <p:nvSpPr>
          <p:cNvPr id="6" name="Text Placeholder 5">
            <a:extLst>
              <a:ext uri="{FF2B5EF4-FFF2-40B4-BE49-F238E27FC236}">
                <a16:creationId xmlns:a16="http://schemas.microsoft.com/office/drawing/2014/main" id="{844A275D-ED2D-F1F7-C4B4-FECD2003B14C}"/>
              </a:ext>
            </a:extLst>
          </p:cNvPr>
          <p:cNvSpPr>
            <a:spLocks noGrp="1"/>
          </p:cNvSpPr>
          <p:nvPr>
            <p:ph type="body" idx="2"/>
          </p:nvPr>
        </p:nvSpPr>
        <p:spPr>
          <a:xfrm>
            <a:off x="836612" y="2097880"/>
            <a:ext cx="5157787" cy="4254793"/>
          </a:xfrm>
        </p:spPr>
        <p:txBody>
          <a:bodyPr/>
          <a:lstStyle/>
          <a:p>
            <a:r>
              <a:rPr lang="en-US" dirty="0"/>
              <a:t>Identify students with food allergies</a:t>
            </a:r>
          </a:p>
          <a:p>
            <a:r>
              <a:rPr lang="en-US" dirty="0"/>
              <a:t>Develop a written plan for managing and preventing food allergic reactions for individual students.</a:t>
            </a:r>
          </a:p>
          <a:p>
            <a:r>
              <a:rPr lang="en-US" dirty="0"/>
              <a:t>Support students in managing their food allergies</a:t>
            </a:r>
          </a:p>
        </p:txBody>
      </p:sp>
      <p:sp>
        <p:nvSpPr>
          <p:cNvPr id="7" name="Text Placeholder 6">
            <a:extLst>
              <a:ext uri="{FF2B5EF4-FFF2-40B4-BE49-F238E27FC236}">
                <a16:creationId xmlns:a16="http://schemas.microsoft.com/office/drawing/2014/main" id="{DE3FE940-D824-D964-2482-1C6D85FB0454}"/>
              </a:ext>
            </a:extLst>
          </p:cNvPr>
          <p:cNvSpPr>
            <a:spLocks noGrp="1"/>
          </p:cNvSpPr>
          <p:nvPr>
            <p:ph type="body" idx="3"/>
          </p:nvPr>
        </p:nvSpPr>
        <p:spPr>
          <a:xfrm>
            <a:off x="5848181" y="1278732"/>
            <a:ext cx="5357813" cy="823912"/>
          </a:xfrm>
        </p:spPr>
        <p:txBody>
          <a:bodyPr>
            <a:normAutofit fontScale="92500"/>
          </a:bodyPr>
          <a:lstStyle/>
          <a:p>
            <a:r>
              <a:rPr lang="en-US" dirty="0"/>
              <a:t>Allergic Emergency Preparedness</a:t>
            </a:r>
          </a:p>
        </p:txBody>
      </p:sp>
      <p:sp>
        <p:nvSpPr>
          <p:cNvPr id="8" name="Text Placeholder 7">
            <a:extLst>
              <a:ext uri="{FF2B5EF4-FFF2-40B4-BE49-F238E27FC236}">
                <a16:creationId xmlns:a16="http://schemas.microsoft.com/office/drawing/2014/main" id="{37507EB7-D508-C61D-9779-60223EF4B10D}"/>
              </a:ext>
            </a:extLst>
          </p:cNvPr>
          <p:cNvSpPr>
            <a:spLocks noGrp="1"/>
          </p:cNvSpPr>
          <p:nvPr>
            <p:ph type="body" idx="4"/>
          </p:nvPr>
        </p:nvSpPr>
        <p:spPr>
          <a:xfrm>
            <a:off x="6169024" y="2097881"/>
            <a:ext cx="5183188" cy="4254792"/>
          </a:xfrm>
        </p:spPr>
        <p:txBody>
          <a:bodyPr>
            <a:normAutofit/>
          </a:bodyPr>
          <a:lstStyle/>
          <a:p>
            <a:r>
              <a:rPr lang="en-US" dirty="0"/>
              <a:t>Establish communication systems within school grounds and with local emergency medical services</a:t>
            </a:r>
          </a:p>
          <a:p>
            <a:r>
              <a:rPr lang="en-US" dirty="0"/>
              <a:t>Identify the role of each staff member in an emergency</a:t>
            </a:r>
          </a:p>
          <a:p>
            <a:pPr lvl="1"/>
            <a:r>
              <a:rPr lang="en-US" dirty="0"/>
              <a:t>Example: Staff having rapid access to epinephrine auto-injectors</a:t>
            </a:r>
          </a:p>
          <a:p>
            <a:r>
              <a:rPr lang="en-US" dirty="0"/>
              <a:t>Document the response to a food allergy emergency</a:t>
            </a:r>
          </a:p>
        </p:txBody>
      </p:sp>
    </p:spTree>
    <p:extLst>
      <p:ext uri="{BB962C8B-B14F-4D97-AF65-F5344CB8AC3E}">
        <p14:creationId xmlns:p14="http://schemas.microsoft.com/office/powerpoint/2010/main" val="259516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A13B8-E2A4-4624-96F7-B3EFA627B468}"/>
              </a:ext>
            </a:extLst>
          </p:cNvPr>
          <p:cNvSpPr>
            <a:spLocks noGrp="1"/>
          </p:cNvSpPr>
          <p:nvPr>
            <p:ph type="title"/>
          </p:nvPr>
        </p:nvSpPr>
        <p:spPr>
          <a:xfrm>
            <a:off x="736599" y="172620"/>
            <a:ext cx="10515600" cy="1325563"/>
          </a:xfrm>
        </p:spPr>
        <p:txBody>
          <a:bodyPr/>
          <a:lstStyle/>
          <a:p>
            <a:r>
              <a:rPr lang="en-US" dirty="0"/>
              <a:t>Priorities for Managing Food Allergies in Schools</a:t>
            </a:r>
          </a:p>
        </p:txBody>
      </p:sp>
      <p:sp>
        <p:nvSpPr>
          <p:cNvPr id="5" name="Text Placeholder 4">
            <a:extLst>
              <a:ext uri="{FF2B5EF4-FFF2-40B4-BE49-F238E27FC236}">
                <a16:creationId xmlns:a16="http://schemas.microsoft.com/office/drawing/2014/main" id="{78089932-8D76-915E-F14D-713E6A808FA9}"/>
              </a:ext>
            </a:extLst>
          </p:cNvPr>
          <p:cNvSpPr>
            <a:spLocks noGrp="1"/>
          </p:cNvSpPr>
          <p:nvPr>
            <p:ph type="body" idx="1"/>
          </p:nvPr>
        </p:nvSpPr>
        <p:spPr>
          <a:xfrm>
            <a:off x="504618" y="1386075"/>
            <a:ext cx="6029409" cy="823912"/>
          </a:xfrm>
        </p:spPr>
        <p:txBody>
          <a:bodyPr>
            <a:normAutofit fontScale="92500" lnSpcReduction="20000"/>
          </a:bodyPr>
          <a:lstStyle/>
          <a:p>
            <a:r>
              <a:rPr lang="en-US" dirty="0"/>
              <a:t>Training and Professional Development</a:t>
            </a:r>
          </a:p>
        </p:txBody>
      </p:sp>
      <p:sp>
        <p:nvSpPr>
          <p:cNvPr id="6" name="Text Placeholder 5">
            <a:extLst>
              <a:ext uri="{FF2B5EF4-FFF2-40B4-BE49-F238E27FC236}">
                <a16:creationId xmlns:a16="http://schemas.microsoft.com/office/drawing/2014/main" id="{844A275D-ED2D-F1F7-C4B4-FECD2003B14C}"/>
              </a:ext>
            </a:extLst>
          </p:cNvPr>
          <p:cNvSpPr>
            <a:spLocks noGrp="1"/>
          </p:cNvSpPr>
          <p:nvPr>
            <p:ph type="body" idx="2"/>
          </p:nvPr>
        </p:nvSpPr>
        <p:spPr>
          <a:xfrm>
            <a:off x="836612" y="2097880"/>
            <a:ext cx="5157787" cy="4254793"/>
          </a:xfrm>
        </p:spPr>
        <p:txBody>
          <a:bodyPr/>
          <a:lstStyle/>
          <a:p>
            <a:r>
              <a:rPr lang="en-US" dirty="0"/>
              <a:t>Provide general food allergy training for the entire staff</a:t>
            </a:r>
          </a:p>
          <a:p>
            <a:r>
              <a:rPr lang="en-US" dirty="0"/>
              <a:t>Provide in-depth training for staff with frequent contact with students with food allergies</a:t>
            </a:r>
          </a:p>
          <a:p>
            <a:r>
              <a:rPr lang="en-US" dirty="0"/>
              <a:t>Provide specialized training for staff who routinely manage the health of students with food allergies </a:t>
            </a:r>
          </a:p>
          <a:p>
            <a:endParaRPr lang="en-US" dirty="0"/>
          </a:p>
        </p:txBody>
      </p:sp>
      <p:sp>
        <p:nvSpPr>
          <p:cNvPr id="7" name="Text Placeholder 6">
            <a:extLst>
              <a:ext uri="{FF2B5EF4-FFF2-40B4-BE49-F238E27FC236}">
                <a16:creationId xmlns:a16="http://schemas.microsoft.com/office/drawing/2014/main" id="{DE3FE940-D824-D964-2482-1C6D85FB0454}"/>
              </a:ext>
            </a:extLst>
          </p:cNvPr>
          <p:cNvSpPr>
            <a:spLocks noGrp="1"/>
          </p:cNvSpPr>
          <p:nvPr>
            <p:ph type="body" idx="3"/>
          </p:nvPr>
        </p:nvSpPr>
        <p:spPr>
          <a:xfrm>
            <a:off x="5894386" y="1386075"/>
            <a:ext cx="5357813" cy="823912"/>
          </a:xfrm>
        </p:spPr>
        <p:txBody>
          <a:bodyPr>
            <a:normAutofit fontScale="92500" lnSpcReduction="20000"/>
          </a:bodyPr>
          <a:lstStyle/>
          <a:p>
            <a:r>
              <a:rPr lang="en-US" dirty="0"/>
              <a:t>Education for the School Community</a:t>
            </a:r>
          </a:p>
        </p:txBody>
      </p:sp>
      <p:sp>
        <p:nvSpPr>
          <p:cNvPr id="8" name="Text Placeholder 7">
            <a:extLst>
              <a:ext uri="{FF2B5EF4-FFF2-40B4-BE49-F238E27FC236}">
                <a16:creationId xmlns:a16="http://schemas.microsoft.com/office/drawing/2014/main" id="{37507EB7-D508-C61D-9779-60223EF4B10D}"/>
              </a:ext>
            </a:extLst>
          </p:cNvPr>
          <p:cNvSpPr>
            <a:spLocks noGrp="1"/>
          </p:cNvSpPr>
          <p:nvPr>
            <p:ph type="body" idx="4"/>
          </p:nvPr>
        </p:nvSpPr>
        <p:spPr>
          <a:xfrm>
            <a:off x="6169024" y="2097881"/>
            <a:ext cx="5183188" cy="4254792"/>
          </a:xfrm>
        </p:spPr>
        <p:txBody>
          <a:bodyPr>
            <a:normAutofit/>
          </a:bodyPr>
          <a:lstStyle/>
          <a:p>
            <a:r>
              <a:rPr lang="en-US" dirty="0"/>
              <a:t>Teach all students, both with and without food allergies, about food allergy and school policy</a:t>
            </a:r>
          </a:p>
          <a:p>
            <a:r>
              <a:rPr lang="en-US" dirty="0"/>
              <a:t>Teach all caregivers, both with and without food allergies, about food allergy and school policy</a:t>
            </a:r>
          </a:p>
          <a:p>
            <a:r>
              <a:rPr lang="en-US" dirty="0"/>
              <a:t>Provide information to all parents about what is being done to prevent food allergy reactions in the classroom</a:t>
            </a:r>
          </a:p>
          <a:p>
            <a:endParaRPr lang="en-US" dirty="0"/>
          </a:p>
          <a:p>
            <a:endParaRPr lang="en-US" dirty="0"/>
          </a:p>
        </p:txBody>
      </p:sp>
    </p:spTree>
    <p:extLst>
      <p:ext uri="{BB962C8B-B14F-4D97-AF65-F5344CB8AC3E}">
        <p14:creationId xmlns:p14="http://schemas.microsoft.com/office/powerpoint/2010/main" val="305063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A13B8-E2A4-4624-96F7-B3EFA627B468}"/>
              </a:ext>
            </a:extLst>
          </p:cNvPr>
          <p:cNvSpPr>
            <a:spLocks noGrp="1"/>
          </p:cNvSpPr>
          <p:nvPr>
            <p:ph type="title"/>
          </p:nvPr>
        </p:nvSpPr>
        <p:spPr>
          <a:xfrm>
            <a:off x="515769" y="362743"/>
            <a:ext cx="10515600" cy="1325563"/>
          </a:xfrm>
        </p:spPr>
        <p:txBody>
          <a:bodyPr/>
          <a:lstStyle/>
          <a:p>
            <a:r>
              <a:rPr lang="en-US" dirty="0"/>
              <a:t>Priorities for Managing Food Allergies in Schools</a:t>
            </a:r>
          </a:p>
        </p:txBody>
      </p:sp>
      <p:sp>
        <p:nvSpPr>
          <p:cNvPr id="5" name="Text Placeholder 4">
            <a:extLst>
              <a:ext uri="{FF2B5EF4-FFF2-40B4-BE49-F238E27FC236}">
                <a16:creationId xmlns:a16="http://schemas.microsoft.com/office/drawing/2014/main" id="{78089932-8D76-915E-F14D-713E6A808FA9}"/>
              </a:ext>
            </a:extLst>
          </p:cNvPr>
          <p:cNvSpPr>
            <a:spLocks noGrp="1"/>
          </p:cNvSpPr>
          <p:nvPr>
            <p:ph type="body" idx="1"/>
          </p:nvPr>
        </p:nvSpPr>
        <p:spPr>
          <a:xfrm>
            <a:off x="332889" y="1276350"/>
            <a:ext cx="10515600" cy="823912"/>
          </a:xfrm>
        </p:spPr>
        <p:txBody>
          <a:bodyPr>
            <a:normAutofit/>
          </a:bodyPr>
          <a:lstStyle/>
          <a:p>
            <a:r>
              <a:rPr lang="en-US" dirty="0"/>
              <a:t>Creation of a Healthy and Safe Educational Environment</a:t>
            </a:r>
          </a:p>
        </p:txBody>
      </p:sp>
      <p:sp>
        <p:nvSpPr>
          <p:cNvPr id="6" name="Text Placeholder 5">
            <a:extLst>
              <a:ext uri="{FF2B5EF4-FFF2-40B4-BE49-F238E27FC236}">
                <a16:creationId xmlns:a16="http://schemas.microsoft.com/office/drawing/2014/main" id="{844A275D-ED2D-F1F7-C4B4-FECD2003B14C}"/>
              </a:ext>
            </a:extLst>
          </p:cNvPr>
          <p:cNvSpPr>
            <a:spLocks noGrp="1"/>
          </p:cNvSpPr>
          <p:nvPr>
            <p:ph type="body" idx="2"/>
          </p:nvPr>
        </p:nvSpPr>
        <p:spPr>
          <a:xfrm>
            <a:off x="653733" y="2292774"/>
            <a:ext cx="6168172" cy="3621469"/>
          </a:xfrm>
        </p:spPr>
        <p:txBody>
          <a:bodyPr>
            <a:normAutofit/>
          </a:bodyPr>
          <a:lstStyle/>
          <a:p>
            <a:r>
              <a:rPr lang="en-US"/>
              <a:t>Create an environment that is as safe as possible from exposure to food allergens</a:t>
            </a:r>
          </a:p>
          <a:p>
            <a:r>
              <a:rPr lang="en-US"/>
              <a:t>Develop policies and procedures to prevent cross contact of food allergens</a:t>
            </a:r>
          </a:p>
          <a:p>
            <a:r>
              <a:rPr lang="en-US"/>
              <a:t>Create a positive psychosocial culture with goals to reduce bullying and social isolation</a:t>
            </a:r>
          </a:p>
          <a:p>
            <a:r>
              <a:rPr lang="en-US"/>
              <a:t>Promote awareness and understanding</a:t>
            </a:r>
          </a:p>
          <a:p>
            <a:endParaRPr lang="en-US"/>
          </a:p>
        </p:txBody>
      </p:sp>
      <p:sp>
        <p:nvSpPr>
          <p:cNvPr id="12" name="TextBox 11">
            <a:extLst>
              <a:ext uri="{FF2B5EF4-FFF2-40B4-BE49-F238E27FC236}">
                <a16:creationId xmlns:a16="http://schemas.microsoft.com/office/drawing/2014/main" id="{05B87111-A5AD-F1FB-DD8E-4C915CD7E858}"/>
              </a:ext>
            </a:extLst>
          </p:cNvPr>
          <p:cNvSpPr txBox="1"/>
          <p:nvPr/>
        </p:nvSpPr>
        <p:spPr>
          <a:xfrm>
            <a:off x="8614609" y="3896741"/>
            <a:ext cx="2775285" cy="307777"/>
          </a:xfrm>
          <a:prstGeom prst="rect">
            <a:avLst/>
          </a:prstGeom>
          <a:noFill/>
        </p:spPr>
        <p:txBody>
          <a:bodyPr wrap="square" rtlCol="0">
            <a:spAutoFit/>
          </a:bodyPr>
          <a:lstStyle/>
          <a:p>
            <a:pPr algn="ctr"/>
            <a:r>
              <a:rPr lang="en-US">
                <a:solidFill>
                  <a:schemeClr val="bg2"/>
                </a:solidFill>
              </a:rPr>
              <a:t>IMAGE</a:t>
            </a:r>
            <a:endParaRPr lang="en-US"/>
          </a:p>
        </p:txBody>
      </p:sp>
      <p:pic>
        <p:nvPicPr>
          <p:cNvPr id="8" name="Picture 7" descr="A group of boys in a classroom&#10;&#10;Description automatically generated with low confidence">
            <a:extLst>
              <a:ext uri="{FF2B5EF4-FFF2-40B4-BE49-F238E27FC236}">
                <a16:creationId xmlns:a16="http://schemas.microsoft.com/office/drawing/2014/main" id="{30478F13-50A4-A212-4245-0F353F7AB8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96866" y="2379526"/>
            <a:ext cx="4723219" cy="3342205"/>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4159645"/>
      </p:ext>
    </p:extLst>
  </p:cSld>
  <p:clrMapOvr>
    <a:masterClrMapping/>
  </p:clrMapOvr>
</p:sld>
</file>

<file path=ppt/theme/theme1.xml><?xml version="1.0" encoding="utf-8"?>
<a:theme xmlns:a="http://schemas.openxmlformats.org/drawingml/2006/main" name="Office Theme">
  <a:themeElements>
    <a:clrScheme name="TEAMS brang colors">
      <a:dk1>
        <a:srgbClr val="0E5473"/>
      </a:dk1>
      <a:lt1>
        <a:srgbClr val="FFFFFF"/>
      </a:lt1>
      <a:dk2>
        <a:srgbClr val="0E5473"/>
      </a:dk2>
      <a:lt2>
        <a:srgbClr val="F2FBFF"/>
      </a:lt2>
      <a:accent1>
        <a:srgbClr val="0DA7FF"/>
      </a:accent1>
      <a:accent2>
        <a:srgbClr val="36E8E5"/>
      </a:accent2>
      <a:accent3>
        <a:srgbClr val="FFD276"/>
      </a:accent3>
      <a:accent4>
        <a:srgbClr val="FF6051"/>
      </a:accent4>
      <a:accent5>
        <a:srgbClr val="0DBAFF"/>
      </a:accent5>
      <a:accent6>
        <a:srgbClr val="FFBB73"/>
      </a:accent6>
      <a:hlink>
        <a:srgbClr val="0DA7FF"/>
      </a:hlink>
      <a:folHlink>
        <a:srgbClr val="3AA1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3BF47B-651E-4807-AFC8-DBEE7A7429C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BC6D896-E3A1-44CE-85A3-7CF580CB1B55}">
  <ds:schemaRefs>
    <ds:schemaRef ds:uri="http://schemas.microsoft.com/sharepoint/v3/contenttype/forms"/>
  </ds:schemaRefs>
</ds:datastoreItem>
</file>

<file path=customXml/itemProps3.xml><?xml version="1.0" encoding="utf-8"?>
<ds:datastoreItem xmlns:ds="http://schemas.openxmlformats.org/officeDocument/2006/customXml" ds:itemID="{A98C794D-B524-4460-B152-7600A82987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64</TotalTime>
  <Words>3763</Words>
  <Application>Microsoft Office PowerPoint</Application>
  <PresentationFormat>Widescreen</PresentationFormat>
  <Paragraphs>278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Open Sans</vt:lpstr>
      <vt:lpstr>Alegreya Sans</vt:lpstr>
      <vt:lpstr>Symbol</vt:lpstr>
      <vt:lpstr>Calibri</vt:lpstr>
      <vt:lpstr>Office Theme</vt:lpstr>
      <vt:lpstr>Management of Food Allergy in Schools</vt:lpstr>
      <vt:lpstr>Learning Outcomes</vt:lpstr>
      <vt:lpstr>What is a food allergy?</vt:lpstr>
      <vt:lpstr>Signs &amp; Symptoms of an Allergic Reaction</vt:lpstr>
      <vt:lpstr>Food Allergies by Numbers </vt:lpstr>
      <vt:lpstr>PowerPoint Presentation</vt:lpstr>
      <vt:lpstr>Priorities for Managing Food Allergies in Schools</vt:lpstr>
      <vt:lpstr>Priorities for Managing Food Allergies in Schools</vt:lpstr>
      <vt:lpstr>Priorities for Managing Food Allergies in Schools</vt:lpstr>
      <vt:lpstr>PowerPoint Presentation</vt:lpstr>
      <vt:lpstr>Case Scenario(s)</vt:lpstr>
      <vt:lpstr>Recap</vt:lpstr>
      <vt:lpstr> </vt:lpstr>
      <vt:lpstr>Resources</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School Based Health Centers (SBHC)</dc:title>
  <dc:creator>St. George, Abby</dc:creator>
  <cp:lastModifiedBy>Heller, Caroline</cp:lastModifiedBy>
  <cp:revision>8</cp:revision>
  <dcterms:modified xsi:type="dcterms:W3CDTF">2023-08-04T17:54:44Z</dcterms:modified>
</cp:coreProperties>
</file>