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4"/>
  </p:notesMasterIdLst>
  <p:sldIdLst>
    <p:sldId id="256" r:id="rId5"/>
    <p:sldId id="257" r:id="rId6"/>
    <p:sldId id="277" r:id="rId7"/>
    <p:sldId id="278" r:id="rId8"/>
    <p:sldId id="280" r:id="rId9"/>
    <p:sldId id="279" r:id="rId10"/>
    <p:sldId id="281" r:id="rId11"/>
    <p:sldId id="282" r:id="rId12"/>
    <p:sldId id="283" r:id="rId13"/>
    <p:sldId id="284" r:id="rId14"/>
    <p:sldId id="285" r:id="rId15"/>
    <p:sldId id="286" r:id="rId16"/>
    <p:sldId id="287" r:id="rId17"/>
    <p:sldId id="289" r:id="rId18"/>
    <p:sldId id="275" r:id="rId19"/>
    <p:sldId id="267" r:id="rId20"/>
    <p:sldId id="270" r:id="rId21"/>
    <p:sldId id="271" r:id="rId22"/>
    <p:sldId id="272" r:id="rId23"/>
  </p:sldIdLst>
  <p:sldSz cx="12192000" cy="6858000"/>
  <p:notesSz cx="6858000" cy="9144000"/>
  <p:embeddedFontLst>
    <p:embeddedFont>
      <p:font typeface="Alegreya Sans" panose="00000500000000000000" pitchFamily="2"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EE70F7-6FA2-D018-9B8A-BC891DFEC3A9}" name="St. George, Abby" initials="SGA" userId="S::astgeorge@aap.org::8903dd45-33a0-4c15-803c-54fb8cc8dd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D6141C-8D34-4CA2-A668-1DBBF708CA75}" v="1" dt="2023-12-15T17:52:14.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86" autoAdjust="0"/>
  </p:normalViewPr>
  <p:slideViewPr>
    <p:cSldViewPr snapToGrid="0">
      <p:cViewPr varScale="1">
        <p:scale>
          <a:sx n="47" d="100"/>
          <a:sy n="47" d="100"/>
        </p:scale>
        <p:origin x="13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0.fntdata"/><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healthyyouth/protective/pdf/parent_engagement_strategies.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rameworksinstitute.org/publication/reframing-the-conversation-about-child-and-adolescent-vaccination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Welcome to this Learning Burst on How Schools, Pediatricians, and Families Can Work Together to Prevent and Manage Infectious Diseases.</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This resource </a:t>
            </a:r>
            <a:r>
              <a:rPr lang="en-US" sz="1200" i="0" dirty="0">
                <a:solidFill>
                  <a:srgbClr val="FFFFFF"/>
                </a:solidFill>
                <a:latin typeface="Alegreya Sans"/>
                <a:ea typeface="Alegreya Sans"/>
                <a:cs typeface="Alegreya Sans"/>
                <a:sym typeface="Alegreya Sans"/>
              </a:rPr>
              <a:t>was developed by the American Academy of Pediatrics through support by the Healthy Schools Branch, School Response Unit at the Centers for Disease Control and Prevention (CDC). Its contents are solely the responsibility of the American Academy of Pediatrics and do not necessarily represent the official views of the Centers for Disease Control and Prevention of the Department of Health and Human Services.</a:t>
            </a:r>
            <a:endParaRPr lang="en-US" sz="2000" b="1" i="0" dirty="0">
              <a:solidFill>
                <a:srgbClr val="FFFFFF"/>
              </a:solidFill>
              <a:latin typeface="Calibri"/>
              <a:ea typeface="Calibri"/>
              <a:cs typeface="Calibri"/>
              <a:sym typeface="Calibri"/>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learning burst is intended to provide basic information about forming partnerships to prevent and manage infectious diseases in schools.</a:t>
            </a:r>
            <a:endParaRPr dirty="0"/>
          </a:p>
        </p:txBody>
      </p:sp>
      <p:sp>
        <p:nvSpPr>
          <p:cNvPr id="112" name="Google Shape;11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element of the WSCC model is meaningful engagement of families. The model states that:</a:t>
            </a:r>
          </a:p>
          <a:p>
            <a:endParaRPr lang="en-US" dirty="0"/>
          </a:p>
          <a:p>
            <a:r>
              <a:rPr lang="en-US" dirty="0"/>
              <a:t>“</a:t>
            </a:r>
            <a:r>
              <a:rPr lang="en-US" b="0" i="0" dirty="0">
                <a:solidFill>
                  <a:srgbClr val="000000"/>
                </a:solidFill>
                <a:effectLst/>
                <a:latin typeface="Open Sans" panose="020B0606030504020204" pitchFamily="34" charset="0"/>
              </a:rPr>
              <a:t>Family and community involvement in schools is important to the learning, development, and health of students. When schools engage families in meaningful ways to improve student health and learning, families can support and reinforce healthy behaviors in multiple settings—at home, in school, in out-of-school programs, and in the community.” – CDC WSCC</a:t>
            </a:r>
          </a:p>
          <a:p>
            <a:endParaRPr lang="en-US" b="0" i="0" dirty="0">
              <a:solidFill>
                <a:srgbClr val="000000"/>
              </a:solidFill>
              <a:effectLst/>
              <a:latin typeface="Open Sans" panose="020B0606030504020204" pitchFamily="34" charset="0"/>
            </a:endParaRPr>
          </a:p>
          <a:p>
            <a:r>
              <a:rPr lang="en-US" b="0" i="0" dirty="0">
                <a:solidFill>
                  <a:srgbClr val="000000"/>
                </a:solidFill>
                <a:effectLst/>
                <a:latin typeface="Open Sans" panose="020B0606030504020204" pitchFamily="34" charset="0"/>
              </a:rPr>
              <a:t>Ways that you can approach family engagement include:</a:t>
            </a:r>
          </a:p>
          <a:p>
            <a:pPr>
              <a:buFont typeface="Arial" panose="020B0604020202020204" pitchFamily="34" charset="0"/>
              <a:buChar char="•"/>
            </a:pPr>
            <a:r>
              <a:rPr lang="en-US" dirty="0"/>
              <a:t>Ask families what they need</a:t>
            </a:r>
          </a:p>
          <a:p>
            <a:pPr>
              <a:buFont typeface="Arial" panose="020B0604020202020204" pitchFamily="34" charset="0"/>
              <a:buChar char="•"/>
            </a:pPr>
            <a:r>
              <a:rPr lang="en-US" dirty="0"/>
              <a:t>Invite them into the school</a:t>
            </a:r>
          </a:p>
          <a:p>
            <a:pPr>
              <a:buFont typeface="Arial" panose="020B0604020202020204" pitchFamily="34" charset="0"/>
              <a:buChar char="•"/>
            </a:pPr>
            <a:r>
              <a:rPr lang="en-US" dirty="0"/>
              <a:t>Involve them in decision making</a:t>
            </a:r>
          </a:p>
          <a:p>
            <a:pPr>
              <a:buFont typeface="Arial" panose="020B0604020202020204" pitchFamily="34" charset="0"/>
              <a:buChar char="•"/>
            </a:pPr>
            <a:r>
              <a:rPr lang="en-US" dirty="0"/>
              <a:t>Address barriers</a:t>
            </a:r>
          </a:p>
          <a:p>
            <a:pPr lvl="1">
              <a:buFont typeface="Arial" panose="020B0604020202020204" pitchFamily="34" charset="0"/>
              <a:buChar char="•"/>
            </a:pPr>
            <a:r>
              <a:rPr lang="en-US" dirty="0"/>
              <a:t>Transportation</a:t>
            </a:r>
          </a:p>
          <a:p>
            <a:pPr lvl="1">
              <a:buFont typeface="Arial" panose="020B0604020202020204" pitchFamily="34" charset="0"/>
              <a:buChar char="•"/>
            </a:pPr>
            <a:r>
              <a:rPr lang="en-US" dirty="0"/>
              <a:t>Language</a:t>
            </a:r>
          </a:p>
          <a:p>
            <a:pPr lvl="1">
              <a:buFont typeface="Arial" panose="020B0604020202020204" pitchFamily="34" charset="0"/>
              <a:buChar char="•"/>
            </a:pPr>
            <a:r>
              <a:rPr lang="en-US" dirty="0"/>
              <a:t>Work schedules</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chemeClr val="accent4"/>
                </a:solidFill>
              </a:rPr>
              <a:t>What are ways you have worked to engage families?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3897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Think through an engagement plan that communicates with families and youth in a variety of ways. </a:t>
            </a:r>
          </a:p>
          <a:p>
            <a:pPr marL="171450" lvl="0" indent="-171450" algn="l" rtl="0">
              <a:spcBef>
                <a:spcPts val="0"/>
              </a:spcBef>
              <a:spcAft>
                <a:spcPts val="0"/>
              </a:spcAft>
              <a:buFont typeface="Arial" panose="020B0604020202020204" pitchFamily="34" charset="0"/>
              <a:buChar char="•"/>
            </a:pPr>
            <a:r>
              <a:rPr lang="en-US" sz="1200" dirty="0"/>
              <a:t>Use a variety of outlets like school newsletter, web pages, social media, blogs, etc.</a:t>
            </a:r>
          </a:p>
          <a:p>
            <a:pPr marL="171450" lvl="0" indent="-171450" algn="l" rtl="0">
              <a:spcBef>
                <a:spcPts val="0"/>
              </a:spcBef>
              <a:spcAft>
                <a:spcPts val="0"/>
              </a:spcAft>
              <a:buFont typeface="Arial" panose="020B0604020202020204" pitchFamily="34" charset="0"/>
              <a:buChar char="•"/>
            </a:pPr>
            <a:r>
              <a:rPr lang="en-US" sz="1200" dirty="0"/>
              <a:t>Inform and encourage youth, parents, and community members to attend advisory board meetings</a:t>
            </a:r>
          </a:p>
          <a:p>
            <a:pPr marL="171450" lvl="0" indent="-171450" algn="l" rtl="0">
              <a:spcBef>
                <a:spcPts val="0"/>
              </a:spcBef>
              <a:spcAft>
                <a:spcPts val="0"/>
              </a:spcAft>
              <a:buFont typeface="Arial" panose="020B0604020202020204" pitchFamily="34" charset="0"/>
              <a:buChar char="•"/>
            </a:pPr>
            <a:r>
              <a:rPr lang="en-US" sz="1200" dirty="0"/>
              <a:t>Offer materials in other languages for youth and families </a:t>
            </a:r>
          </a:p>
          <a:p>
            <a:pPr marL="171450" lvl="0" indent="-171450" algn="l" rtl="0">
              <a:spcBef>
                <a:spcPts val="0"/>
              </a:spcBef>
              <a:spcAft>
                <a:spcPts val="0"/>
              </a:spcAft>
              <a:buFont typeface="Arial" panose="020B0604020202020204" pitchFamily="34" charset="0"/>
              <a:buChar char="•"/>
            </a:pPr>
            <a:r>
              <a:rPr lang="en-US" sz="1200" dirty="0"/>
              <a:t>Offer consistent health messages from schools and community organization to families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Make sure messages are translated into the languages used in your community.</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Additional tips and strategies can be found in the CDC report title “Parent Engagement – Strategies for Involving Parents in School Health” available at </a:t>
            </a:r>
            <a:r>
              <a:rPr lang="en-US" sz="1200" dirty="0">
                <a:hlinkClick r:id="rId3"/>
              </a:rPr>
              <a:t>https://www.cdc.gov/healthyyouth/protective/pdf/parent_engagement_strategies.pdf</a:t>
            </a:r>
            <a:r>
              <a:rPr lang="en-US" sz="1200" dirty="0"/>
              <a: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2119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Thoughtful planning should also be involved when considering how to communicate the value and importance of vaccines to families.</a:t>
            </a:r>
          </a:p>
          <a:p>
            <a:endParaRPr lang="en-US" dirty="0"/>
          </a:p>
          <a:p>
            <a:r>
              <a:rPr lang="en-US" dirty="0"/>
              <a:t>Some tips include: </a:t>
            </a:r>
          </a:p>
          <a:p>
            <a:pPr>
              <a:buFont typeface="Arial" panose="020B0604020202020204" pitchFamily="34" charset="0"/>
              <a:buChar char="•"/>
            </a:pPr>
            <a:r>
              <a:rPr lang="en-US" dirty="0"/>
              <a:t>Ask permission to discuss</a:t>
            </a:r>
          </a:p>
          <a:p>
            <a:pPr>
              <a:buFont typeface="Arial" panose="020B0604020202020204" pitchFamily="34" charset="0"/>
              <a:buChar char="•"/>
            </a:pPr>
            <a:r>
              <a:rPr lang="en-US" dirty="0"/>
              <a:t>Listen, listen, listen</a:t>
            </a:r>
          </a:p>
          <a:p>
            <a:pPr>
              <a:buFont typeface="Arial" panose="020B0604020202020204" pitchFamily="34" charset="0"/>
              <a:buChar char="•"/>
            </a:pPr>
            <a:r>
              <a:rPr lang="en-US" dirty="0"/>
              <a:t>Consider framing of the message</a:t>
            </a:r>
          </a:p>
          <a:p>
            <a:pPr>
              <a:buFont typeface="Arial" panose="020B0604020202020204" pitchFamily="34" charset="0"/>
              <a:buChar char="•"/>
            </a:pPr>
            <a:r>
              <a:rPr lang="en-US" dirty="0"/>
              <a:t>Consistent messaging</a:t>
            </a:r>
          </a:p>
          <a:p>
            <a:pPr lvl="1">
              <a:buFont typeface="Arial" panose="020B0604020202020204" pitchFamily="34" charset="0"/>
              <a:buChar char="•"/>
            </a:pPr>
            <a:r>
              <a:rPr lang="en-US" dirty="0"/>
              <a:t>School nurses/SBHC</a:t>
            </a:r>
          </a:p>
          <a:p>
            <a:pPr lvl="1">
              <a:buFont typeface="Arial" panose="020B0604020202020204" pitchFamily="34" charset="0"/>
              <a:buChar char="•"/>
            </a:pPr>
            <a:r>
              <a:rPr lang="en-US" dirty="0"/>
              <a:t>Community partners</a:t>
            </a:r>
          </a:p>
          <a:p>
            <a:pPr>
              <a:buFont typeface="Arial" panose="020B0604020202020204" pitchFamily="34" charset="0"/>
              <a:buChar char="•"/>
            </a:pPr>
            <a:r>
              <a:rPr lang="en-US" dirty="0"/>
              <a:t>Be creative and flexible</a:t>
            </a:r>
          </a:p>
          <a:p>
            <a:pPr marL="228600" indent="0">
              <a:buFont typeface="Arial" panose="020B0604020202020204" pitchFamily="34" charset="0"/>
              <a:buNone/>
            </a:pPr>
            <a:endParaRPr lang="en-US"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t>Additional strategies can be found in the brief titled “Reframing the Conversation about Child and Adolescent Vaccinations” available at </a:t>
            </a:r>
            <a:r>
              <a:rPr lang="en-US" sz="1200" dirty="0">
                <a:hlinkClick r:id="rId3"/>
              </a:rPr>
              <a:t>https://www.frameworksinstitute.org/publication/reframing-the-conversation-about-child-and-adolescent-vaccinations/</a:t>
            </a:r>
            <a:r>
              <a:rPr lang="en-US" sz="1200" dirty="0"/>
              <a:t> </a:t>
            </a:r>
          </a:p>
          <a:p>
            <a:pPr marL="22860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543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highlighted in the </a:t>
            </a:r>
            <a:r>
              <a:rPr lang="en-US" b="0" i="0" dirty="0">
                <a:solidFill>
                  <a:srgbClr val="000000"/>
                </a:solidFill>
                <a:effectLst/>
                <a:latin typeface="Open Sans" panose="020B0606030504020204" pitchFamily="34" charset="0"/>
              </a:rPr>
              <a:t>WSCC model, community involvement plays a key role in advancing the health and well being of children. </a:t>
            </a:r>
          </a:p>
          <a:p>
            <a:endParaRPr lang="en-US" b="0" i="0" dirty="0">
              <a:solidFill>
                <a:srgbClr val="000000"/>
              </a:solidFill>
              <a:effectLst/>
              <a:latin typeface="Open Sans" panose="020B0606030504020204" pitchFamily="34" charset="0"/>
            </a:endParaRPr>
          </a:p>
          <a:p>
            <a:r>
              <a:rPr lang="en-US" dirty="0"/>
              <a:t>As you are thinking about infectious disease management in your community, consider involvement and partnerships within your community including:</a:t>
            </a:r>
          </a:p>
          <a:p>
            <a:pPr>
              <a:buFont typeface="Arial" panose="020B0604020202020204" pitchFamily="34" charset="0"/>
              <a:buChar char="•"/>
            </a:pPr>
            <a:r>
              <a:rPr lang="en-US" dirty="0"/>
              <a:t>Pediatricians and Primary Care</a:t>
            </a:r>
          </a:p>
          <a:p>
            <a:pPr>
              <a:buFont typeface="Arial" panose="020B0604020202020204" pitchFamily="34" charset="0"/>
              <a:buChar char="•"/>
            </a:pPr>
            <a:r>
              <a:rPr lang="en-US" dirty="0"/>
              <a:t>Public Health Departments</a:t>
            </a:r>
          </a:p>
          <a:p>
            <a:pPr>
              <a:buFont typeface="Arial" panose="020B0604020202020204" pitchFamily="34" charset="0"/>
              <a:buChar char="•"/>
            </a:pPr>
            <a:r>
              <a:rPr lang="en-US" dirty="0"/>
              <a:t>Social Service Organizations</a:t>
            </a:r>
          </a:p>
          <a:p>
            <a:pPr>
              <a:buFont typeface="Arial" panose="020B0604020202020204" pitchFamily="34" charset="0"/>
              <a:buChar char="•"/>
            </a:pPr>
            <a:r>
              <a:rPr lang="en-US" dirty="0"/>
              <a:t>Universities/Colleges</a:t>
            </a:r>
          </a:p>
          <a:p>
            <a:pPr>
              <a:buFont typeface="Arial" panose="020B0604020202020204" pitchFamily="34" charset="0"/>
              <a:buChar char="•"/>
            </a:pPr>
            <a:r>
              <a:rPr lang="en-US" dirty="0"/>
              <a:t>Hospitals</a:t>
            </a:r>
          </a:p>
          <a:p>
            <a:pPr>
              <a:buFont typeface="Arial" panose="020B0604020202020204" pitchFamily="34" charset="0"/>
              <a:buChar char="•"/>
            </a:pPr>
            <a:r>
              <a:rPr lang="en-US" dirty="0"/>
              <a:t>Park Districts</a:t>
            </a:r>
          </a:p>
          <a:p>
            <a:endParaRPr lang="en-US" dirty="0"/>
          </a:p>
          <a:p>
            <a:r>
              <a:rPr lang="en-US" dirty="0"/>
              <a:t>Who do you partner with in your community?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4411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think through building partnerships to help advance the health and well being of students as well as prevent and manage infectious diseases in our school community, we might consider forming a School Health Advisory Council (SHAC). SHACs are a wonderful resource to encourage engagement, receive feedback, address issues, and form plans for how to best serve the school community. </a:t>
            </a:r>
          </a:p>
          <a:p>
            <a:endParaRPr lang="en-US" dirty="0"/>
          </a:p>
          <a:p>
            <a:r>
              <a:rPr lang="en-US" dirty="0"/>
              <a:t>SHACs could be district-wide or within an individual school and could include:</a:t>
            </a:r>
          </a:p>
          <a:p>
            <a:pPr>
              <a:buFont typeface="Arial" panose="020B0604020202020204" pitchFamily="34" charset="0"/>
              <a:buChar char="•"/>
            </a:pPr>
            <a:r>
              <a:rPr lang="en-US" dirty="0"/>
              <a:t>School nurses</a:t>
            </a:r>
          </a:p>
          <a:p>
            <a:pPr>
              <a:buFont typeface="Arial" panose="020B0604020202020204" pitchFamily="34" charset="0"/>
              <a:buChar char="•"/>
            </a:pPr>
            <a:r>
              <a:rPr lang="en-US" dirty="0"/>
              <a:t>School physicians</a:t>
            </a:r>
          </a:p>
          <a:p>
            <a:pPr>
              <a:buFont typeface="Arial" panose="020B0604020202020204" pitchFamily="34" charset="0"/>
              <a:buChar char="•"/>
            </a:pPr>
            <a:r>
              <a:rPr lang="en-US" dirty="0"/>
              <a:t>SBHC providers</a:t>
            </a:r>
          </a:p>
          <a:p>
            <a:pPr>
              <a:buFont typeface="Arial" panose="020B0604020202020204" pitchFamily="34" charset="0"/>
              <a:buChar char="•"/>
            </a:pPr>
            <a:r>
              <a:rPr lang="en-US" dirty="0"/>
              <a:t>School staff/administration</a:t>
            </a:r>
          </a:p>
          <a:p>
            <a:pPr>
              <a:buFont typeface="Arial" panose="020B0604020202020204" pitchFamily="34" charset="0"/>
              <a:buChar char="•"/>
            </a:pPr>
            <a:r>
              <a:rPr lang="en-US" dirty="0"/>
              <a:t>Community </a:t>
            </a:r>
          </a:p>
          <a:p>
            <a:pPr>
              <a:buFont typeface="Arial" panose="020B0604020202020204" pitchFamily="34" charset="0"/>
              <a:buChar char="•"/>
            </a:pPr>
            <a:r>
              <a:rPr lang="en-US" dirty="0"/>
              <a:t>Families</a:t>
            </a:r>
          </a:p>
          <a:p>
            <a:pPr>
              <a:buFont typeface="Arial" panose="020B0604020202020204" pitchFamily="34" charset="0"/>
              <a:buChar char="•"/>
            </a:pPr>
            <a:r>
              <a:rPr lang="en-US" dirty="0"/>
              <a:t>Students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7411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recap some of the key messages we have discussed today.</a:t>
            </a:r>
          </a:p>
          <a:p>
            <a:endParaRPr lang="en-US" dirty="0"/>
          </a:p>
          <a:p>
            <a:pPr>
              <a:buFont typeface="Arial" panose="020B0604020202020204" pitchFamily="34" charset="0"/>
              <a:buChar char="•"/>
            </a:pPr>
            <a:r>
              <a:rPr lang="en-US" dirty="0"/>
              <a:t>Every school and school district is unique.</a:t>
            </a:r>
          </a:p>
          <a:p>
            <a:pPr>
              <a:buFont typeface="Arial" panose="020B0604020202020204" pitchFamily="34" charset="0"/>
              <a:buChar char="•"/>
            </a:pPr>
            <a:r>
              <a:rPr lang="en-US" dirty="0"/>
              <a:t>Find common priorities and goals with and within your school and/or district.</a:t>
            </a:r>
          </a:p>
          <a:p>
            <a:pPr>
              <a:buFont typeface="Arial" panose="020B0604020202020204" pitchFamily="34" charset="0"/>
              <a:buChar char="•"/>
            </a:pPr>
            <a:r>
              <a:rPr lang="en-US" dirty="0"/>
              <a:t>Develop relationships and two-way communication with all partners.</a:t>
            </a:r>
          </a:p>
          <a:p>
            <a:pPr>
              <a:buFont typeface="Arial" panose="020B0604020202020204" pitchFamily="34" charset="0"/>
              <a:buChar char="•"/>
            </a:pPr>
            <a:r>
              <a:rPr lang="en-US" dirty="0"/>
              <a:t>Be creative and flexible.</a:t>
            </a:r>
          </a:p>
          <a:p>
            <a:pPr>
              <a:buFont typeface="Arial" panose="020B0604020202020204" pitchFamily="34" charset="0"/>
              <a:buChar char="•"/>
            </a:pPr>
            <a:r>
              <a:rPr lang="en-US" dirty="0"/>
              <a:t>Partner, partner, partner!</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146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i="1" dirty="0"/>
              <a:t>[Use this slide to share a local case scenario related to topic.]</a:t>
            </a:r>
            <a:r>
              <a:rPr lang="en-US" dirty="0"/>
              <a:t> </a:t>
            </a:r>
            <a:endParaRPr i="1" dirty="0"/>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latin typeface="Alegreya Sans" panose="00000500000000000000" pitchFamily="2" charset="0"/>
              </a:rPr>
              <a:t>What is next:</a:t>
            </a:r>
          </a:p>
          <a:p>
            <a:pPr marL="171450" lvl="0" indent="-171450" algn="l" rtl="0">
              <a:spcBef>
                <a:spcPts val="0"/>
              </a:spcBef>
              <a:spcAft>
                <a:spcPts val="0"/>
              </a:spcAft>
              <a:buFont typeface="Arial" panose="020B0604020202020204" pitchFamily="34" charset="0"/>
              <a:buChar char="•"/>
            </a:pPr>
            <a:r>
              <a:rPr lang="en-US" b="0" dirty="0">
                <a:latin typeface="Alegreya Sans" panose="00000500000000000000" pitchFamily="2" charset="0"/>
              </a:rPr>
              <a:t>Develop a list of partners you are already working with. </a:t>
            </a:r>
          </a:p>
          <a:p>
            <a:pPr marL="628650" lvl="1" indent="-171450" algn="l" rtl="0">
              <a:spcBef>
                <a:spcPts val="0"/>
              </a:spcBef>
              <a:spcAft>
                <a:spcPts val="0"/>
              </a:spcAft>
              <a:buFont typeface="Arial" panose="020B0604020202020204" pitchFamily="34" charset="0"/>
              <a:buChar char="•"/>
            </a:pPr>
            <a:r>
              <a:rPr lang="en-US" b="0" dirty="0">
                <a:latin typeface="Alegreya Sans" panose="00000500000000000000" pitchFamily="2" charset="0"/>
              </a:rPr>
              <a:t>Are there any partnerships missing from your list?</a:t>
            </a:r>
          </a:p>
          <a:p>
            <a:pPr marL="171450" lvl="0" indent="-171450" algn="l" rtl="0">
              <a:spcBef>
                <a:spcPts val="0"/>
              </a:spcBef>
              <a:spcAft>
                <a:spcPts val="0"/>
              </a:spcAft>
              <a:buFont typeface="Arial" panose="020B0604020202020204" pitchFamily="34" charset="0"/>
              <a:buChar char="•"/>
            </a:pPr>
            <a:r>
              <a:rPr lang="en-US" b="0" dirty="0">
                <a:latin typeface="Alegreya Sans" panose="00000500000000000000" pitchFamily="2" charset="0"/>
              </a:rPr>
              <a:t>Develop a list of partnerships you would like to establish.</a:t>
            </a:r>
          </a:p>
          <a:p>
            <a:pPr marL="171450" lvl="0" indent="-171450" algn="l" rtl="0">
              <a:spcBef>
                <a:spcPts val="0"/>
              </a:spcBef>
              <a:spcAft>
                <a:spcPts val="0"/>
              </a:spcAft>
              <a:buFont typeface="Arial" panose="020B0604020202020204" pitchFamily="34" charset="0"/>
              <a:buChar char="•"/>
            </a:pPr>
            <a:r>
              <a:rPr lang="en-US" b="0" dirty="0">
                <a:latin typeface="Alegreya Sans" panose="00000500000000000000" pitchFamily="2" charset="0"/>
              </a:rPr>
              <a:t>Contact potential new partners and set up a meeting to discuss collaboration and how to best communicate.</a:t>
            </a:r>
          </a:p>
          <a:p>
            <a:pPr marL="0" lvl="0" indent="0" algn="l" rtl="0">
              <a:spcBef>
                <a:spcPts val="0"/>
              </a:spcBef>
              <a:spcAft>
                <a:spcPts val="0"/>
              </a:spcAft>
              <a:buNone/>
            </a:pPr>
            <a:endParaRPr b="0" dirty="0">
              <a:latin typeface="Alegreya Sans" panose="00000500000000000000" pitchFamily="2" charset="0"/>
            </a:endParaRPr>
          </a:p>
        </p:txBody>
      </p:sp>
      <p:sp>
        <p:nvSpPr>
          <p:cNvPr id="224" name="Google Shape;22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Here is a list of articles and useful resources related to forming partnerships to prevent and manage infectious diseases in school settings.</a:t>
            </a:r>
            <a:endParaRPr dirty="0"/>
          </a:p>
        </p:txBody>
      </p:sp>
      <p:sp>
        <p:nvSpPr>
          <p:cNvPr id="232" name="Google Shape;23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a:t>[Use this slide to customize contact information]</a:t>
            </a:r>
            <a:endParaRPr/>
          </a:p>
          <a:p>
            <a:pPr marL="0" lvl="0" indent="0" algn="l" rtl="0">
              <a:spcBef>
                <a:spcPts val="0"/>
              </a:spcBef>
              <a:spcAft>
                <a:spcPts val="0"/>
              </a:spcAft>
              <a:buNone/>
            </a:pPr>
            <a:endParaRPr b="1" i="1"/>
          </a:p>
          <a:p>
            <a:pPr marL="0" lvl="0" indent="0" algn="l" rtl="0">
              <a:spcBef>
                <a:spcPts val="0"/>
              </a:spcBef>
              <a:spcAft>
                <a:spcPts val="0"/>
              </a:spcAft>
              <a:buNone/>
            </a:pPr>
            <a:r>
              <a:rPr lang="en-US" b="0" i="0"/>
              <a:t>If there are further questions, please feel free to reach out to XXX.</a:t>
            </a:r>
            <a:endParaRPr/>
          </a:p>
        </p:txBody>
      </p:sp>
      <p:sp>
        <p:nvSpPr>
          <p:cNvPr id="239" name="Google Shape;23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1200"/>
              </a:spcAft>
              <a:buNone/>
            </a:pPr>
            <a:r>
              <a:rPr lang="en-US" sz="1200" dirty="0"/>
              <a:t>By the end of this learning burst, participants will be able to:</a:t>
            </a:r>
          </a:p>
          <a:p>
            <a:pPr marL="514350" lvl="0" indent="-514350" algn="l" rtl="0">
              <a:spcBef>
                <a:spcPts val="0"/>
              </a:spcBef>
              <a:spcAft>
                <a:spcPts val="1200"/>
              </a:spcAft>
              <a:buFont typeface="+mj-lt"/>
              <a:buAutoNum type="arabicPeriod"/>
            </a:pPr>
            <a:r>
              <a:rPr lang="en-US" sz="1200" dirty="0"/>
              <a:t>Identify levels of community engagement and support needed to improve student health and wellness.</a:t>
            </a:r>
          </a:p>
          <a:p>
            <a:pPr marL="514350" lvl="0" indent="-514350" algn="l" rtl="0">
              <a:spcBef>
                <a:spcPts val="0"/>
              </a:spcBef>
              <a:spcAft>
                <a:spcPts val="1200"/>
              </a:spcAft>
              <a:buFont typeface="+mj-lt"/>
              <a:buAutoNum type="arabicPeriod"/>
            </a:pPr>
            <a:r>
              <a:rPr lang="en-US" sz="1200" dirty="0"/>
              <a:t>Communicate with families to promote infectious disease prevention and vaccine confidence.</a:t>
            </a:r>
          </a:p>
          <a:p>
            <a:pPr marL="514350" lvl="0" indent="-514350" algn="l" rtl="0">
              <a:spcBef>
                <a:spcPts val="0"/>
              </a:spcBef>
              <a:spcAft>
                <a:spcPts val="1200"/>
              </a:spcAft>
              <a:buFont typeface="+mj-lt"/>
              <a:buAutoNum type="arabicPeriod"/>
            </a:pPr>
            <a:r>
              <a:rPr lang="en-US" sz="1200" dirty="0"/>
              <a:t>List potential partners to work with to address managing infectious diseases.</a:t>
            </a:r>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The Whole School, Whole Community, Whole Child, or WSCC model is a framework created by the Centers for Disease Control and Prevention (CDC) for addressing health in schools.  The WSCC model is student-centered and emphasizes the role of the community in supporting the school, the connections between health and academic achievement, and the importance of evidence-based school policies and practices. </a:t>
            </a:r>
          </a:p>
          <a:p>
            <a:endParaRPr lang="en-US" b="0" i="0" dirty="0">
              <a:solidFill>
                <a:srgbClr val="000000"/>
              </a:solidFill>
              <a:effectLst/>
              <a:latin typeface="Open Sans" panose="020B0606030504020204" pitchFamily="34" charset="0"/>
            </a:endParaRPr>
          </a:p>
          <a:p>
            <a:r>
              <a:rPr lang="en-US" b="0" i="0" dirty="0">
                <a:solidFill>
                  <a:srgbClr val="000000"/>
                </a:solidFill>
                <a:effectLst/>
                <a:latin typeface="Open Sans" panose="020B0606030504020204" pitchFamily="34" charset="0"/>
              </a:rPr>
              <a:t>The WSCC model has 10 components. Today we will focus on 3 of them to explore the role they play in helping to prevent and manage infectious diseases within the school community - Health Services, Community Involvement, and Family Engagement.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4213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partnering with and within schools, it is important to understand that every school and school district is unique. Some important things to understand are:</a:t>
            </a:r>
          </a:p>
          <a:p>
            <a:pPr>
              <a:buFont typeface="Arial" panose="020B0604020202020204" pitchFamily="34" charset="0"/>
              <a:buChar char="•"/>
            </a:pPr>
            <a:r>
              <a:rPr lang="en-US" dirty="0"/>
              <a:t>How your school works</a:t>
            </a:r>
          </a:p>
          <a:p>
            <a:pPr>
              <a:buFont typeface="Arial" panose="020B0604020202020204" pitchFamily="34" charset="0"/>
              <a:buChar char="•"/>
            </a:pPr>
            <a:r>
              <a:rPr lang="en-US" dirty="0"/>
              <a:t>The superintendent is like the CEO</a:t>
            </a:r>
          </a:p>
          <a:p>
            <a:pPr>
              <a:buFont typeface="Arial" panose="020B0604020202020204" pitchFamily="34" charset="0"/>
              <a:buChar char="•"/>
            </a:pPr>
            <a:r>
              <a:rPr lang="en-US" dirty="0"/>
              <a:t>The principal is the key decision maker/gatekeeper</a:t>
            </a:r>
          </a:p>
          <a:p>
            <a:pPr>
              <a:buFont typeface="Arial" panose="020B0604020202020204" pitchFamily="34" charset="0"/>
              <a:buChar char="•"/>
            </a:pPr>
            <a:r>
              <a:rPr lang="en-US" dirty="0"/>
              <a:t>For schools, primary priority is education. When advocating for change, it is important to tie outcomes to the benefit or impact that they will have on education and learning. </a:t>
            </a:r>
          </a:p>
          <a:p>
            <a:pPr>
              <a:buFont typeface="Arial" panose="020B0604020202020204" pitchFamily="34" charset="0"/>
              <a:buChar char="•"/>
            </a:pPr>
            <a:r>
              <a:rPr lang="en-US" dirty="0"/>
              <a:t>Educational and health cultures differ, as do their priorities. You may need to adapt your strategies or goals as you assess the culture and how to meet the unique needs/goals of your school/district.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7209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key strategies to partnering with and within school districts include:</a:t>
            </a:r>
          </a:p>
          <a:p>
            <a:pPr>
              <a:buFont typeface="Arial" panose="020B0604020202020204" pitchFamily="34" charset="0"/>
              <a:buChar char="•"/>
            </a:pPr>
            <a:r>
              <a:rPr lang="en-US" dirty="0"/>
              <a:t>Establishing personal relationships within your school/district including with leadership and with other schools. These partnerships can help you to learn from one another and ally on shared goals.</a:t>
            </a:r>
          </a:p>
          <a:p>
            <a:pPr>
              <a:buFont typeface="Arial" panose="020B0604020202020204" pitchFamily="34" charset="0"/>
              <a:buChar char="•"/>
            </a:pPr>
            <a:r>
              <a:rPr lang="en-US" dirty="0"/>
              <a:t>Identify champions to advocate for your goals. Consider a school health professional or school representative who can speak firsthand on an effective strategy and how it has made an impact.</a:t>
            </a:r>
          </a:p>
          <a:p>
            <a:pPr>
              <a:buFont typeface="Arial" panose="020B0604020202020204" pitchFamily="34" charset="0"/>
              <a:buChar char="•"/>
            </a:pPr>
            <a:r>
              <a:rPr lang="en-US" dirty="0"/>
              <a:t>Establish a common goal with and within your school/district. In terms of infectious disease management, keeping students, the adults who care for them, and school professionals healthy and in schools is a goal that most everyone can relate to.</a:t>
            </a:r>
          </a:p>
          <a:p>
            <a:pPr>
              <a:buFont typeface="Arial" panose="020B0604020202020204" pitchFamily="34" charset="0"/>
              <a:buChar char="•"/>
            </a:pPr>
            <a:r>
              <a:rPr lang="en-US" dirty="0"/>
              <a:t>Connect your goals to teaching, learning, and academic achievement to make the case for why new strategies, policy changes, or investments in infrastructure would benefit your school/district.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5742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As illustrated in the WSCC model, </a:t>
            </a:r>
            <a:r>
              <a:rPr lang="en-US" b="1" i="0" dirty="0">
                <a:solidFill>
                  <a:srgbClr val="000000"/>
                </a:solidFill>
                <a:effectLst/>
                <a:latin typeface="Open Sans" panose="020B0606030504020204" pitchFamily="34" charset="0"/>
              </a:rPr>
              <a:t>Health Services </a:t>
            </a:r>
            <a:r>
              <a:rPr lang="en-US" b="0" i="0" dirty="0">
                <a:solidFill>
                  <a:srgbClr val="000000"/>
                </a:solidFill>
                <a:effectLst/>
                <a:latin typeface="Open Sans" panose="020B0606030504020204" pitchFamily="34" charset="0"/>
              </a:rPr>
              <a:t>play a key role in the framework to help keep students and communities healthy. Health service providers include:</a:t>
            </a:r>
          </a:p>
          <a:p>
            <a:pPr>
              <a:buFont typeface="Arial" panose="020B0604020202020204" pitchFamily="34" charset="0"/>
              <a:buChar char="•"/>
            </a:pPr>
            <a:r>
              <a:rPr lang="en-US" sz="1200" dirty="0"/>
              <a:t>School Nurses</a:t>
            </a:r>
          </a:p>
          <a:p>
            <a:pPr>
              <a:buFont typeface="Arial" panose="020B0604020202020204" pitchFamily="34" charset="0"/>
              <a:buChar char="•"/>
            </a:pPr>
            <a:r>
              <a:rPr lang="en-US" sz="1200" dirty="0"/>
              <a:t>School-Based Health Centers</a:t>
            </a:r>
          </a:p>
          <a:p>
            <a:pPr>
              <a:buFont typeface="Arial" panose="020B0604020202020204" pitchFamily="34" charset="0"/>
              <a:buChar char="•"/>
            </a:pPr>
            <a:r>
              <a:rPr lang="en-US" sz="1200" dirty="0"/>
              <a:t>School Physician</a:t>
            </a:r>
          </a:p>
          <a:p>
            <a:pPr>
              <a:buFont typeface="Arial" panose="020B0604020202020204" pitchFamily="34" charset="0"/>
              <a:buChar char="•"/>
            </a:pPr>
            <a:r>
              <a:rPr lang="en-US" sz="1200" dirty="0"/>
              <a:t>Community Pediatricians</a:t>
            </a:r>
          </a:p>
          <a:p>
            <a:pPr>
              <a:buFont typeface="Arial" panose="020B0604020202020204" pitchFamily="34" charset="0"/>
              <a:buChar char="•"/>
            </a:pPr>
            <a:r>
              <a:rPr lang="en-US" sz="1200" dirty="0"/>
              <a:t>Health Department</a:t>
            </a:r>
          </a:p>
          <a:p>
            <a:endParaRPr lang="en-US" dirty="0"/>
          </a:p>
          <a:p>
            <a:r>
              <a:rPr lang="en-US" dirty="0"/>
              <a:t>Are there other health service providers available in your community who could partner in helping to prevent and manage infectious diseases in your school?</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9371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nurses play a vital role in helping to prevent and manage infectious diseases in schools, and they can be a powerful asset in advancing and implementing your plans. Their work helps to keep children healthy and in schools. </a:t>
            </a:r>
          </a:p>
          <a:p>
            <a:pPr>
              <a:buFont typeface="Arial" panose="020B0604020202020204" pitchFamily="34" charset="0"/>
              <a:buChar char="•"/>
            </a:pPr>
            <a:r>
              <a:rPr lang="en-US" dirty="0"/>
              <a:t>Often they can assist students and their families in finding a primary care provider if they do not already have an established relationship. </a:t>
            </a:r>
          </a:p>
          <a:p>
            <a:pPr>
              <a:buFont typeface="Arial" panose="020B0604020202020204" pitchFamily="34" charset="0"/>
              <a:buChar char="•"/>
            </a:pPr>
            <a:r>
              <a:rPr lang="en-US" dirty="0"/>
              <a:t>They help students to manage their chronic conditions while in schools. </a:t>
            </a:r>
          </a:p>
          <a:p>
            <a:pPr>
              <a:buFont typeface="Arial" panose="020B0604020202020204" pitchFamily="34" charset="0"/>
              <a:buChar char="•"/>
            </a:pPr>
            <a:r>
              <a:rPr lang="en-US" dirty="0"/>
              <a:t>They coordinate with a students’ medical home, family, and community services to help keep them healthy.</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487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for schools to partner with pediatricians and pediatric health care providers in their community. Ways you can organize this include:</a:t>
            </a:r>
          </a:p>
          <a:p>
            <a:pPr>
              <a:buFont typeface="Arial" panose="020B0604020202020204" pitchFamily="34" charset="0"/>
              <a:buChar char="•"/>
            </a:pPr>
            <a:r>
              <a:rPr lang="en-US" sz="1200" dirty="0"/>
              <a:t>Keep an updated list of pediatricians in your community</a:t>
            </a:r>
          </a:p>
          <a:p>
            <a:pPr>
              <a:buFont typeface="Arial" panose="020B0604020202020204" pitchFamily="34" charset="0"/>
              <a:buChar char="•"/>
            </a:pPr>
            <a:r>
              <a:rPr lang="en-US" sz="1200" dirty="0"/>
              <a:t>Identify a key contact in the practice</a:t>
            </a:r>
          </a:p>
          <a:p>
            <a:pPr>
              <a:buFont typeface="Arial" panose="020B0604020202020204" pitchFamily="34" charset="0"/>
              <a:buChar char="•"/>
            </a:pPr>
            <a:r>
              <a:rPr lang="en-US" sz="1200" dirty="0"/>
              <a:t>Partner in the care of children with chronic conditions</a:t>
            </a:r>
          </a:p>
          <a:p>
            <a:pPr>
              <a:buFont typeface="Arial" panose="020B0604020202020204" pitchFamily="34" charset="0"/>
              <a:buChar char="•"/>
            </a:pPr>
            <a:r>
              <a:rPr lang="en-US" sz="1200" dirty="0"/>
              <a:t>Reach out about children you are concerned about </a:t>
            </a:r>
          </a:p>
          <a:p>
            <a:pPr>
              <a:buFont typeface="Arial" panose="020B0604020202020204" pitchFamily="34" charset="0"/>
              <a:buChar char="•"/>
            </a:pPr>
            <a:r>
              <a:rPr lang="en-US" sz="1200" dirty="0"/>
              <a:t>Be a liaison to other teachers and other staff</a:t>
            </a:r>
          </a:p>
          <a:p>
            <a:pPr>
              <a:buFont typeface="Arial" panose="020B0604020202020204" pitchFamily="34" charset="0"/>
              <a:buChar char="•"/>
            </a:pPr>
            <a:r>
              <a:rPr lang="en-US" sz="1200" dirty="0"/>
              <a:t>If you have a school physician, ask them to help build relationships with community providers.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971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available, school-based health centers are a valuable asset in supporting the health and well being of students. </a:t>
            </a:r>
          </a:p>
          <a:p>
            <a:endParaRPr lang="en-US" dirty="0"/>
          </a:p>
          <a:p>
            <a:r>
              <a:rPr lang="en-US" dirty="0"/>
              <a:t>Benefits include accessible and convenient services integrated in the school. This helps to enhance the school’s health services and results in less missed class time for students to receive health services outside of the school setting. </a:t>
            </a:r>
          </a:p>
          <a:p>
            <a:endParaRPr lang="en-US" dirty="0"/>
          </a:p>
          <a:p>
            <a:r>
              <a:rPr lang="en-US" dirty="0"/>
              <a:t>SBHCs might be school-based, school-linked, mobile, or available via telehealth.</a:t>
            </a:r>
          </a:p>
          <a:p>
            <a:endParaRPr lang="en-US" dirty="0"/>
          </a:p>
          <a:p>
            <a:r>
              <a:rPr lang="en-US" dirty="0"/>
              <a:t>SBHCs also enhance equitable access to health services by minimizing the financial constrains of families, the need for transportation to attend services, and the disruption to parent/caregiver work schedules to take children to services. They may also offer services to support mental, oral and/</a:t>
            </a:r>
            <a:r>
              <a:rPr lang="en-US"/>
              <a:t>or sexual health.</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7980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15"/>
        <p:cNvGrpSpPr/>
        <p:nvPr/>
      </p:nvGrpSpPr>
      <p:grpSpPr>
        <a:xfrm>
          <a:off x="0" y="0"/>
          <a:ext cx="0" cy="0"/>
          <a:chOff x="0" y="0"/>
          <a:chExt cx="0" cy="0"/>
        </a:xfrm>
      </p:grpSpPr>
      <p:pic>
        <p:nvPicPr>
          <p:cNvPr id="16" name="Google Shape;16;p2"/>
          <p:cNvPicPr preferRelativeResize="0"/>
          <p:nvPr/>
        </p:nvPicPr>
        <p:blipFill>
          <a:blip r:embed="rId2"/>
          <a:srcRect/>
          <a:stretch/>
        </p:blipFill>
        <p:spPr>
          <a:xfrm>
            <a:off x="0" y="0"/>
            <a:ext cx="12192000" cy="6858000"/>
          </a:xfrm>
          <a:prstGeom prst="rect">
            <a:avLst/>
          </a:prstGeom>
          <a:noFill/>
          <a:ln>
            <a:noFill/>
          </a:ln>
        </p:spPr>
      </p:pic>
      <p:sp>
        <p:nvSpPr>
          <p:cNvPr id="17" name="Google Shape;17;p2"/>
          <p:cNvSpPr/>
          <p:nvPr/>
        </p:nvSpPr>
        <p:spPr>
          <a:xfrm>
            <a:off x="0" y="0"/>
            <a:ext cx="12192000" cy="6858000"/>
          </a:xfrm>
          <a:prstGeom prst="rect">
            <a:avLst/>
          </a:prstGeom>
          <a:solidFill>
            <a:schemeClr val="dk2">
              <a:alpha val="8196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
          <p:cNvSpPr txBox="1">
            <a:spLocks noGrp="1"/>
          </p:cNvSpPr>
          <p:nvPr>
            <p:ph type="ctrTitle"/>
          </p:nvPr>
        </p:nvSpPr>
        <p:spPr>
          <a:xfrm>
            <a:off x="551725" y="2344738"/>
            <a:ext cx="10116275" cy="15081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551725" y="4037538"/>
            <a:ext cx="10116275"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0" name="Google Shape;20;p2" descr="TEAMS logo: Enhancing School Health Services, from the American Academy of Pediatrics"/>
          <p:cNvPicPr preferRelativeResize="0"/>
          <p:nvPr/>
        </p:nvPicPr>
        <p:blipFill rotWithShape="1">
          <a:blip r:embed="rId3">
            <a:alphaModFix/>
          </a:blip>
          <a:srcRect/>
          <a:stretch/>
        </p:blipFill>
        <p:spPr>
          <a:xfrm>
            <a:off x="551725" y="324130"/>
            <a:ext cx="3123594" cy="1119288"/>
          </a:xfrm>
          <a:prstGeom prst="rect">
            <a:avLst/>
          </a:prstGeom>
          <a:noFill/>
          <a:ln>
            <a:noFill/>
          </a:ln>
        </p:spPr>
      </p:pic>
      <p:cxnSp>
        <p:nvCxnSpPr>
          <p:cNvPr id="21" name="Google Shape;21;p2"/>
          <p:cNvCxnSpPr/>
          <p:nvPr/>
        </p:nvCxnSpPr>
        <p:spPr>
          <a:xfrm>
            <a:off x="424405" y="1562582"/>
            <a:ext cx="11343190" cy="0"/>
          </a:xfrm>
          <a:prstGeom prst="straightConnector1">
            <a:avLst/>
          </a:prstGeom>
          <a:noFill/>
          <a:ln w="31750" cap="rnd" cmpd="sng">
            <a:solidFill>
              <a:schemeClr val="accent3"/>
            </a:solidFill>
            <a:prstDash val="solid"/>
            <a:round/>
            <a:headEnd type="none" w="sm" len="sm"/>
            <a:tailEnd type="none" w="sm" len="sm"/>
          </a:ln>
        </p:spPr>
      </p:cxnSp>
      <p:pic>
        <p:nvPicPr>
          <p:cNvPr id="22" name="Google Shape;22;p2" descr="American Academy of Pediatrics logo"/>
          <p:cNvPicPr preferRelativeResize="0"/>
          <p:nvPr/>
        </p:nvPicPr>
        <p:blipFill rotWithShape="1">
          <a:blip r:embed="rId4">
            <a:alphaModFix/>
          </a:blip>
          <a:srcRect/>
          <a:stretch/>
        </p:blipFill>
        <p:spPr>
          <a:xfrm>
            <a:off x="8031419" y="294255"/>
            <a:ext cx="3493988" cy="113788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3"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27" name="Google Shape;27;p3"/>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b="0" i="0" u="none" strike="noStrike" cap="none">
              <a:solidFill>
                <a:schemeClr val="lt1"/>
              </a:solidFill>
              <a:latin typeface="Calibri"/>
              <a:ea typeface="Calibri"/>
              <a:cs typeface="Calibri"/>
              <a:sym typeface="Calibri"/>
            </a:endParaRPr>
          </a:p>
        </p:txBody>
      </p:sp>
      <p:sp>
        <p:nvSpPr>
          <p:cNvPr id="28" name="Google Shape;28;p3"/>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3"/>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3"/>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3"/>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large photo">
  <p:cSld name="Content with large photo">
    <p:spTree>
      <p:nvGrpSpPr>
        <p:cNvPr id="1" name="Shape 42"/>
        <p:cNvGrpSpPr/>
        <p:nvPr/>
      </p:nvGrpSpPr>
      <p:grpSpPr>
        <a:xfrm>
          <a:off x="0" y="0"/>
          <a:ext cx="0" cy="0"/>
          <a:chOff x="0" y="0"/>
          <a:chExt cx="0" cy="0"/>
        </a:xfrm>
      </p:grpSpPr>
      <p:sp>
        <p:nvSpPr>
          <p:cNvPr id="43" name="Google Shape;43;p5"/>
          <p:cNvSpPr>
            <a:spLocks noGrp="1"/>
          </p:cNvSpPr>
          <p:nvPr>
            <p:ph type="pic" idx="2"/>
          </p:nvPr>
        </p:nvSpPr>
        <p:spPr>
          <a:xfrm>
            <a:off x="5181600" y="0"/>
            <a:ext cx="7010400" cy="6210299"/>
          </a:xfrm>
          <a:prstGeom prst="rect">
            <a:avLst/>
          </a:prstGeom>
          <a:noFill/>
          <a:ln>
            <a:noFill/>
          </a:ln>
        </p:spPr>
      </p:sp>
      <p:pic>
        <p:nvPicPr>
          <p:cNvPr id="44" name="Google Shape;44;p5"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45" name="Google Shape;45;p5"/>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lt1"/>
              </a:solidFill>
              <a:latin typeface="Calibri"/>
              <a:ea typeface="Calibri"/>
              <a:cs typeface="Calibri"/>
              <a:sym typeface="Calibri"/>
            </a:endParaRPr>
          </a:p>
        </p:txBody>
      </p:sp>
      <p:sp>
        <p:nvSpPr>
          <p:cNvPr id="46" name="Google Shape;46;p5"/>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47;p5"/>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5"/>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49;p5"/>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5"/>
          <p:cNvSpPr txBox="1">
            <a:spLocks noGrp="1"/>
          </p:cNvSpPr>
          <p:nvPr>
            <p:ph type="title"/>
          </p:nvPr>
        </p:nvSpPr>
        <p:spPr>
          <a:xfrm>
            <a:off x="254000" y="365125"/>
            <a:ext cx="4762500" cy="1460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
          <p:cNvSpPr txBox="1">
            <a:spLocks noGrp="1"/>
          </p:cNvSpPr>
          <p:nvPr>
            <p:ph type="body" idx="1"/>
          </p:nvPr>
        </p:nvSpPr>
        <p:spPr>
          <a:xfrm>
            <a:off x="254000" y="1825625"/>
            <a:ext cx="47625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3000"/>
              <a:buNone/>
              <a:defRPr sz="3000" b="1">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dk1"/>
              </a:buClr>
              <a:buSzPts val="2600"/>
              <a:buFont typeface="Arial"/>
              <a:buChar char="•"/>
              <a:defRPr>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3000"/>
              <a:buNone/>
              <a:defRPr sz="3000" b="1">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dk1"/>
              </a:buClr>
              <a:buSzPts val="2600"/>
              <a:buChar char="•"/>
              <a:defRPr>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7" name="Google Shape;67;p7"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68" name="Google Shape;68;p7"/>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lt1"/>
              </a:solidFill>
              <a:latin typeface="Calibri"/>
              <a:ea typeface="Calibri"/>
              <a:cs typeface="Calibri"/>
              <a:sym typeface="Calibri"/>
            </a:endParaRPr>
          </a:p>
        </p:txBody>
      </p:sp>
      <p:sp>
        <p:nvSpPr>
          <p:cNvPr id="69" name="Google Shape;69;p7"/>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 name="Google Shape;70;p7"/>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71;p7"/>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7"/>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5" name="Google Shape;75;p8"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76" name="Google Shape;76;p8"/>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lt1"/>
              </a:solidFill>
              <a:latin typeface="Calibri"/>
              <a:ea typeface="Calibri"/>
              <a:cs typeface="Calibri"/>
              <a:sym typeface="Calibri"/>
            </a:endParaRPr>
          </a:p>
        </p:txBody>
      </p:sp>
      <p:sp>
        <p:nvSpPr>
          <p:cNvPr id="77" name="Google Shape;77;p8"/>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8"/>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79;p8"/>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 name="Google Shape;80;p8"/>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with logo footer">
  <p:cSld name="Blank with logo footer">
    <p:spTree>
      <p:nvGrpSpPr>
        <p:cNvPr id="1" name="Shape 82"/>
        <p:cNvGrpSpPr/>
        <p:nvPr/>
      </p:nvGrpSpPr>
      <p:grpSpPr>
        <a:xfrm>
          <a:off x="0" y="0"/>
          <a:ext cx="0" cy="0"/>
          <a:chOff x="0" y="0"/>
          <a:chExt cx="0" cy="0"/>
        </a:xfrm>
      </p:grpSpPr>
      <p:pic>
        <p:nvPicPr>
          <p:cNvPr id="83" name="Google Shape;83;p10"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84" name="Google Shape;84;p10"/>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lt1"/>
              </a:solidFill>
              <a:latin typeface="Calibri"/>
              <a:ea typeface="Calibri"/>
              <a:cs typeface="Calibri"/>
              <a:sym typeface="Calibri"/>
            </a:endParaRPr>
          </a:p>
        </p:txBody>
      </p:sp>
      <p:sp>
        <p:nvSpPr>
          <p:cNvPr id="85" name="Google Shape;85;p10"/>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10"/>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10"/>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10"/>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9"/>
        <p:cNvGrpSpPr/>
        <p:nvPr/>
      </p:nvGrpSpPr>
      <p:grpSpPr>
        <a:xfrm>
          <a:off x="0" y="0"/>
          <a:ext cx="0" cy="0"/>
          <a:chOff x="0" y="0"/>
          <a:chExt cx="0" cy="0"/>
        </a:xfrm>
      </p:grpSpPr>
      <p:sp>
        <p:nvSpPr>
          <p:cNvPr id="90" name="Google Shape;90;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2" name="Google Shape;92;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93" name="Google Shape;93;p11"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94" name="Google Shape;94;p11"/>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lt1"/>
              </a:solidFill>
              <a:latin typeface="Calibri"/>
              <a:ea typeface="Calibri"/>
              <a:cs typeface="Calibri"/>
              <a:sym typeface="Calibri"/>
            </a:endParaRPr>
          </a:p>
        </p:txBody>
      </p:sp>
      <p:sp>
        <p:nvSpPr>
          <p:cNvPr id="95" name="Google Shape;95;p11"/>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11"/>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11"/>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11"/>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9"/>
        <p:cNvGrpSpPr/>
        <p:nvPr/>
      </p:nvGrpSpPr>
      <p:grpSpPr>
        <a:xfrm>
          <a:off x="0" y="0"/>
          <a:ext cx="0" cy="0"/>
          <a:chOff x="0" y="0"/>
          <a:chExt cx="0" cy="0"/>
        </a:xfrm>
      </p:grpSpPr>
      <p:sp>
        <p:nvSpPr>
          <p:cNvPr id="100" name="Google Shape;100;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12"/>
          <p:cNvSpPr>
            <a:spLocks noGrp="1"/>
          </p:cNvSpPr>
          <p:nvPr>
            <p:ph type="pic" idx="2"/>
          </p:nvPr>
        </p:nvSpPr>
        <p:spPr>
          <a:xfrm>
            <a:off x="5181600" y="457201"/>
            <a:ext cx="6867297" cy="5411788"/>
          </a:xfrm>
          <a:prstGeom prst="rect">
            <a:avLst/>
          </a:prstGeom>
          <a:noFill/>
          <a:ln>
            <a:noFill/>
          </a:ln>
        </p:spPr>
      </p:sp>
      <p:sp>
        <p:nvSpPr>
          <p:cNvPr id="102" name="Google Shape;102;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03" name="Google Shape;103;p12"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104" name="Google Shape;104;p12"/>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lt1"/>
              </a:solidFill>
              <a:latin typeface="Calibri"/>
              <a:ea typeface="Calibri"/>
              <a:cs typeface="Calibri"/>
              <a:sym typeface="Calibri"/>
            </a:endParaRPr>
          </a:p>
        </p:txBody>
      </p:sp>
      <p:sp>
        <p:nvSpPr>
          <p:cNvPr id="105" name="Google Shape;105;p12"/>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 name="Google Shape;106;p12"/>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12"/>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12"/>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97A4"/>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97A4"/>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97A4"/>
                </a:solidFill>
                <a:latin typeface="Calibri"/>
                <a:ea typeface="Calibri"/>
                <a:cs typeface="Calibri"/>
                <a:sym typeface="Calibri"/>
              </a:defRPr>
            </a:lvl1pPr>
            <a:lvl2pPr marL="0" marR="0" lvl="1" indent="0" algn="r" rtl="0">
              <a:spcBef>
                <a:spcPts val="0"/>
              </a:spcBef>
              <a:buNone/>
              <a:defRPr sz="1200" b="0" i="0" u="none" strike="noStrike" cap="none">
                <a:solidFill>
                  <a:srgbClr val="8897A4"/>
                </a:solidFill>
                <a:latin typeface="Calibri"/>
                <a:ea typeface="Calibri"/>
                <a:cs typeface="Calibri"/>
                <a:sym typeface="Calibri"/>
              </a:defRPr>
            </a:lvl2pPr>
            <a:lvl3pPr marL="0" marR="0" lvl="2" indent="0" algn="r" rtl="0">
              <a:spcBef>
                <a:spcPts val="0"/>
              </a:spcBef>
              <a:buNone/>
              <a:defRPr sz="1200" b="0" i="0" u="none" strike="noStrike" cap="none">
                <a:solidFill>
                  <a:srgbClr val="8897A4"/>
                </a:solidFill>
                <a:latin typeface="Calibri"/>
                <a:ea typeface="Calibri"/>
                <a:cs typeface="Calibri"/>
                <a:sym typeface="Calibri"/>
              </a:defRPr>
            </a:lvl3pPr>
            <a:lvl4pPr marL="0" marR="0" lvl="3" indent="0" algn="r" rtl="0">
              <a:spcBef>
                <a:spcPts val="0"/>
              </a:spcBef>
              <a:buNone/>
              <a:defRPr sz="1200" b="0" i="0" u="none" strike="noStrike" cap="none">
                <a:solidFill>
                  <a:srgbClr val="8897A4"/>
                </a:solidFill>
                <a:latin typeface="Calibri"/>
                <a:ea typeface="Calibri"/>
                <a:cs typeface="Calibri"/>
                <a:sym typeface="Calibri"/>
              </a:defRPr>
            </a:lvl4pPr>
            <a:lvl5pPr marL="0" marR="0" lvl="4" indent="0" algn="r" rtl="0">
              <a:spcBef>
                <a:spcPts val="0"/>
              </a:spcBef>
              <a:buNone/>
              <a:defRPr sz="1200" b="0" i="0" u="none" strike="noStrike" cap="none">
                <a:solidFill>
                  <a:srgbClr val="8897A4"/>
                </a:solidFill>
                <a:latin typeface="Calibri"/>
                <a:ea typeface="Calibri"/>
                <a:cs typeface="Calibri"/>
                <a:sym typeface="Calibri"/>
              </a:defRPr>
            </a:lvl5pPr>
            <a:lvl6pPr marL="0" marR="0" lvl="5" indent="0" algn="r" rtl="0">
              <a:spcBef>
                <a:spcPts val="0"/>
              </a:spcBef>
              <a:buNone/>
              <a:defRPr sz="1200" b="0" i="0" u="none" strike="noStrike" cap="none">
                <a:solidFill>
                  <a:srgbClr val="8897A4"/>
                </a:solidFill>
                <a:latin typeface="Calibri"/>
                <a:ea typeface="Calibri"/>
                <a:cs typeface="Calibri"/>
                <a:sym typeface="Calibri"/>
              </a:defRPr>
            </a:lvl6pPr>
            <a:lvl7pPr marL="0" marR="0" lvl="6" indent="0" algn="r" rtl="0">
              <a:spcBef>
                <a:spcPts val="0"/>
              </a:spcBef>
              <a:buNone/>
              <a:defRPr sz="1200" b="0" i="0" u="none" strike="noStrike" cap="none">
                <a:solidFill>
                  <a:srgbClr val="8897A4"/>
                </a:solidFill>
                <a:latin typeface="Calibri"/>
                <a:ea typeface="Calibri"/>
                <a:cs typeface="Calibri"/>
                <a:sym typeface="Calibri"/>
              </a:defRPr>
            </a:lvl7pPr>
            <a:lvl8pPr marL="0" marR="0" lvl="7" indent="0" algn="r" rtl="0">
              <a:spcBef>
                <a:spcPts val="0"/>
              </a:spcBef>
              <a:buNone/>
              <a:defRPr sz="1200" b="0" i="0" u="none" strike="noStrike" cap="none">
                <a:solidFill>
                  <a:srgbClr val="8897A4"/>
                </a:solidFill>
                <a:latin typeface="Calibri"/>
                <a:ea typeface="Calibri"/>
                <a:cs typeface="Calibri"/>
                <a:sym typeface="Calibri"/>
              </a:defRPr>
            </a:lvl8pPr>
            <a:lvl9pPr marL="0" marR="0" lvl="8" indent="0" algn="r" rtl="0">
              <a:spcBef>
                <a:spcPts val="0"/>
              </a:spcBef>
              <a:buNone/>
              <a:defRPr sz="1200" b="0" i="0" u="none" strike="noStrike" cap="none">
                <a:solidFill>
                  <a:srgbClr val="8897A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healthyyouth/protective/pdf/parent_engagement_strategies.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www.frameworksinstitute.org/publication/reframing-the-conversation-about-child-and-adolescent-vaccination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cdc.gov/healthyschools/wscc/index.htm" TargetMode="External"/><Relationship Id="rId3" Type="http://schemas.openxmlformats.org/officeDocument/2006/relationships/hyperlink" Target="https://publications.aap.org/pediatrics/article/148/4/e2021053758/183284/School-Based-Health-Centers-and-Pediatric-Practice" TargetMode="External"/><Relationship Id="rId7" Type="http://schemas.openxmlformats.org/officeDocument/2006/relationships/hyperlink" Target="https://www.cdc.gov/healthyyouth/protective/pdf/parent_engagement_strategies.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frameworksinstitute.org/publication/reframing-the-conversation-about-child-and-adolescent-vaccinations/" TargetMode="External"/><Relationship Id="rId5" Type="http://schemas.openxmlformats.org/officeDocument/2006/relationships/hyperlink" Target="https://www.aap.org/en/patient-care/school-health/managing-infectious-diseases-in-schools/" TargetMode="External"/><Relationship Id="rId10" Type="http://schemas.openxmlformats.org/officeDocument/2006/relationships/hyperlink" Target="https://www.sbh4all.org/" TargetMode="External"/><Relationship Id="rId4" Type="http://schemas.openxmlformats.org/officeDocument/2006/relationships/hyperlink" Target="https://www.aap.org/schoolhealth" TargetMode="External"/><Relationship Id="rId9" Type="http://schemas.openxmlformats.org/officeDocument/2006/relationships/hyperlink" Target="https://www.nasbe.org/how-schools-work-and-how-to-work-with-school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cdc.gov/healthyschools/wscc/index.ht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asbe.org/how-schools-work-and-how-to-work-with-school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3"/>
          <p:cNvSpPr txBox="1">
            <a:spLocks noGrp="1"/>
          </p:cNvSpPr>
          <p:nvPr>
            <p:ph type="ctrTitle"/>
          </p:nvPr>
        </p:nvSpPr>
        <p:spPr>
          <a:xfrm>
            <a:off x="50" y="2354350"/>
            <a:ext cx="12192000" cy="2049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Calibri"/>
              <a:buNone/>
            </a:pPr>
            <a:r>
              <a:rPr lang="en-US" sz="4800" dirty="0"/>
              <a:t>How Schools, Pediatricians, and Families </a:t>
            </a:r>
            <a:br>
              <a:rPr lang="en-US" sz="4800" dirty="0"/>
            </a:br>
            <a:r>
              <a:rPr lang="en-US" sz="4800" dirty="0"/>
              <a:t>Can Work Together to Prevent and </a:t>
            </a:r>
            <a:br>
              <a:rPr lang="en-US" sz="4800" dirty="0"/>
            </a:br>
            <a:r>
              <a:rPr lang="en-US" sz="4800" dirty="0"/>
              <a:t>Manage Infectious Diseases</a:t>
            </a:r>
            <a:endParaRPr sz="4800" dirty="0"/>
          </a:p>
        </p:txBody>
      </p:sp>
      <p:sp>
        <p:nvSpPr>
          <p:cNvPr id="115" name="Google Shape;115;p13"/>
          <p:cNvSpPr txBox="1">
            <a:spLocks noGrp="1"/>
          </p:cNvSpPr>
          <p:nvPr>
            <p:ph type="subTitle" idx="1"/>
          </p:nvPr>
        </p:nvSpPr>
        <p:spPr>
          <a:xfrm>
            <a:off x="0" y="4107656"/>
            <a:ext cx="12191949" cy="1948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Aft>
                <a:spcPts val="0"/>
              </a:spcAft>
              <a:buClr>
                <a:schemeClr val="lt1"/>
              </a:buClr>
              <a:buSzPts val="2400"/>
              <a:buNone/>
            </a:pPr>
            <a:endParaRPr lang="en-US" dirty="0"/>
          </a:p>
          <a:p>
            <a:pPr marL="0" indent="0" algn="ctr"/>
            <a:r>
              <a:rPr lang="en-US" dirty="0"/>
              <a:t>  </a:t>
            </a:r>
            <a:r>
              <a:rPr lang="en-US" sz="3600" b="1" dirty="0"/>
              <a:t>Learning Burst</a:t>
            </a:r>
            <a:endParaRPr dirty="0"/>
          </a:p>
        </p:txBody>
      </p:sp>
      <p:sp>
        <p:nvSpPr>
          <p:cNvPr id="116" name="Google Shape;116;p13"/>
          <p:cNvSpPr txBox="1"/>
          <p:nvPr/>
        </p:nvSpPr>
        <p:spPr>
          <a:xfrm>
            <a:off x="648000" y="5526750"/>
            <a:ext cx="10896000" cy="936123"/>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1500" i="1" dirty="0">
                <a:solidFill>
                  <a:srgbClr val="FFFFFF"/>
                </a:solidFill>
                <a:latin typeface="Alegreya Sans"/>
                <a:ea typeface="Alegreya Sans"/>
                <a:cs typeface="Alegreya Sans"/>
                <a:sym typeface="Alegreya Sans"/>
              </a:rPr>
              <a:t>This project is supported by the Healthy Schools Branch, School Response Unit at the Centers for Disease Control and Prevention (CDC). Its contents are solely the responsibility of the American Academy of Pediatrics and do not necessarily represent the official views of the Centers for Disease Control and Prevention of the Department of Health and Human Services.</a:t>
            </a:r>
            <a:endParaRPr lang="en-US" sz="2800" b="1" dirty="0">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FA66F2-4958-4C93-B90F-51F88FEBF302}"/>
              </a:ext>
            </a:extLst>
          </p:cNvPr>
          <p:cNvSpPr>
            <a:spLocks noGrp="1"/>
          </p:cNvSpPr>
          <p:nvPr>
            <p:ph type="title"/>
          </p:nvPr>
        </p:nvSpPr>
        <p:spPr/>
        <p:txBody>
          <a:bodyPr/>
          <a:lstStyle/>
          <a:p>
            <a:r>
              <a:rPr lang="en" dirty="0"/>
              <a:t>Family Engagement</a:t>
            </a:r>
            <a:endParaRPr lang="en-US" dirty="0"/>
          </a:p>
        </p:txBody>
      </p:sp>
      <p:sp>
        <p:nvSpPr>
          <p:cNvPr id="8" name="Text Placeholder 7">
            <a:extLst>
              <a:ext uri="{FF2B5EF4-FFF2-40B4-BE49-F238E27FC236}">
                <a16:creationId xmlns:a16="http://schemas.microsoft.com/office/drawing/2014/main" id="{DA83F65F-08F5-ADFD-58FE-EC5C028E8B44}"/>
              </a:ext>
            </a:extLst>
          </p:cNvPr>
          <p:cNvSpPr>
            <a:spLocks noGrp="1"/>
          </p:cNvSpPr>
          <p:nvPr>
            <p:ph type="body" idx="1"/>
          </p:nvPr>
        </p:nvSpPr>
        <p:spPr/>
        <p:txBody>
          <a:bodyPr>
            <a:normAutofit lnSpcReduction="10000"/>
          </a:bodyPr>
          <a:lstStyle/>
          <a:p>
            <a:r>
              <a:rPr lang="en-US" dirty="0"/>
              <a:t>Ask families what they need</a:t>
            </a:r>
          </a:p>
          <a:p>
            <a:r>
              <a:rPr lang="en-US" dirty="0"/>
              <a:t>Invite them into the school</a:t>
            </a:r>
          </a:p>
          <a:p>
            <a:r>
              <a:rPr lang="en-US" dirty="0"/>
              <a:t>Involve them in decision making</a:t>
            </a:r>
          </a:p>
          <a:p>
            <a:r>
              <a:rPr lang="en-US" dirty="0"/>
              <a:t>Address barriers</a:t>
            </a:r>
          </a:p>
          <a:p>
            <a:pPr lvl="1"/>
            <a:r>
              <a:rPr lang="en-US" dirty="0"/>
              <a:t>Transportation</a:t>
            </a:r>
          </a:p>
          <a:p>
            <a:pPr lvl="1"/>
            <a:r>
              <a:rPr lang="en-US" dirty="0"/>
              <a:t>Language</a:t>
            </a:r>
          </a:p>
          <a:p>
            <a:pPr lvl="1"/>
            <a:r>
              <a:rPr lang="en-US" dirty="0"/>
              <a:t>Work schedules</a:t>
            </a:r>
          </a:p>
          <a:p>
            <a:pPr marL="114300" indent="0">
              <a:buNone/>
            </a:pPr>
            <a:endParaRPr lang="en-US" dirty="0"/>
          </a:p>
          <a:p>
            <a:pPr marL="114300" indent="0">
              <a:buNone/>
            </a:pPr>
            <a:r>
              <a:rPr lang="en-US" b="1" dirty="0">
                <a:solidFill>
                  <a:schemeClr val="accent4"/>
                </a:solidFill>
              </a:rPr>
              <a:t>What are ways you have worked </a:t>
            </a:r>
            <a:br>
              <a:rPr lang="en-US" b="1" dirty="0">
                <a:solidFill>
                  <a:schemeClr val="accent4"/>
                </a:solidFill>
              </a:rPr>
            </a:br>
            <a:r>
              <a:rPr lang="en-US" b="1" dirty="0">
                <a:solidFill>
                  <a:schemeClr val="accent4"/>
                </a:solidFill>
              </a:rPr>
              <a:t>to engage families?</a:t>
            </a:r>
          </a:p>
          <a:p>
            <a:endParaRPr lang="en-US" dirty="0"/>
          </a:p>
        </p:txBody>
      </p:sp>
      <p:pic>
        <p:nvPicPr>
          <p:cNvPr id="9" name="Google Shape;257;p44">
            <a:extLst>
              <a:ext uri="{FF2B5EF4-FFF2-40B4-BE49-F238E27FC236}">
                <a16:creationId xmlns:a16="http://schemas.microsoft.com/office/drawing/2014/main" id="{A7EBEEA0-4EEB-3A49-985F-C98E655D9D33}"/>
              </a:ext>
            </a:extLst>
          </p:cNvPr>
          <p:cNvPicPr preferRelativeResize="0">
            <a:picLocks noChangeAspect="1"/>
          </p:cNvPicPr>
          <p:nvPr/>
        </p:nvPicPr>
        <p:blipFill rotWithShape="1">
          <a:blip r:embed="rId3">
            <a:alphaModFix/>
          </a:blip>
          <a:srcRect/>
          <a:stretch/>
        </p:blipFill>
        <p:spPr>
          <a:xfrm>
            <a:off x="7005025" y="1652588"/>
            <a:ext cx="4831375" cy="42087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Google Shape;258;p44">
            <a:extLst>
              <a:ext uri="{FF2B5EF4-FFF2-40B4-BE49-F238E27FC236}">
                <a16:creationId xmlns:a16="http://schemas.microsoft.com/office/drawing/2014/main" id="{217AFF52-8BCF-D838-A00E-CBEE51F46E13}"/>
              </a:ext>
            </a:extLst>
          </p:cNvPr>
          <p:cNvSpPr/>
          <p:nvPr/>
        </p:nvSpPr>
        <p:spPr>
          <a:xfrm>
            <a:off x="7798225" y="3107000"/>
            <a:ext cx="717300" cy="771000"/>
          </a:xfrm>
          <a:prstGeom prst="ellipse">
            <a:avLst/>
          </a:prstGeom>
          <a:noFill/>
          <a:ln w="38100"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0660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BD1EA-91C4-A3EB-AFC2-9C75068D6FCA}"/>
              </a:ext>
            </a:extLst>
          </p:cNvPr>
          <p:cNvSpPr>
            <a:spLocks noGrp="1"/>
          </p:cNvSpPr>
          <p:nvPr>
            <p:ph type="title"/>
          </p:nvPr>
        </p:nvSpPr>
        <p:spPr/>
        <p:txBody>
          <a:bodyPr/>
          <a:lstStyle/>
          <a:p>
            <a:r>
              <a:rPr lang="en" dirty="0"/>
              <a:t>Family Engagement</a:t>
            </a:r>
            <a:endParaRPr lang="en-US" dirty="0"/>
          </a:p>
        </p:txBody>
      </p:sp>
      <p:sp>
        <p:nvSpPr>
          <p:cNvPr id="3" name="Text Placeholder 2">
            <a:extLst>
              <a:ext uri="{FF2B5EF4-FFF2-40B4-BE49-F238E27FC236}">
                <a16:creationId xmlns:a16="http://schemas.microsoft.com/office/drawing/2014/main" id="{9AA311E3-CB1F-EB7F-47B5-698C183DD98A}"/>
              </a:ext>
            </a:extLst>
          </p:cNvPr>
          <p:cNvSpPr>
            <a:spLocks noGrp="1"/>
          </p:cNvSpPr>
          <p:nvPr>
            <p:ph type="body" idx="1"/>
          </p:nvPr>
        </p:nvSpPr>
        <p:spPr>
          <a:xfrm>
            <a:off x="838200" y="1825625"/>
            <a:ext cx="7125929" cy="4351338"/>
          </a:xfrm>
        </p:spPr>
        <p:txBody>
          <a:bodyPr>
            <a:normAutofit fontScale="85000" lnSpcReduction="10000"/>
          </a:bodyPr>
          <a:lstStyle/>
          <a:p>
            <a:pPr marL="114300" lvl="0" indent="0" algn="l" rtl="0">
              <a:spcBef>
                <a:spcPts val="0"/>
              </a:spcBef>
              <a:spcAft>
                <a:spcPts val="0"/>
              </a:spcAft>
              <a:buClr>
                <a:schemeClr val="accent5"/>
              </a:buClr>
              <a:buSzPts val="2800"/>
              <a:buNone/>
            </a:pPr>
            <a:r>
              <a:rPr lang="en-US" sz="2800" b="1" i="1" dirty="0">
                <a:solidFill>
                  <a:schemeClr val="accent4"/>
                </a:solidFill>
              </a:rPr>
              <a:t>Communicate using a variety of methods</a:t>
            </a:r>
            <a:endParaRPr lang="en-US" sz="2800" b="1" dirty="0">
              <a:solidFill>
                <a:schemeClr val="accent4"/>
              </a:solidFill>
            </a:endParaRPr>
          </a:p>
          <a:p>
            <a:pPr indent="-457200">
              <a:spcBef>
                <a:spcPts val="480"/>
              </a:spcBef>
              <a:buSzPts val="2400"/>
              <a:buFont typeface="Arial" panose="020B0604020202020204" pitchFamily="34" charset="0"/>
              <a:buChar char="•"/>
            </a:pPr>
            <a:r>
              <a:rPr lang="en-US" sz="3000" dirty="0"/>
              <a:t>Use of school newsletter, web pages, social media, blogs, etc.</a:t>
            </a:r>
          </a:p>
          <a:p>
            <a:pPr indent="-457200">
              <a:spcBef>
                <a:spcPts val="480"/>
              </a:spcBef>
              <a:buSzPts val="2400"/>
              <a:buFont typeface="Arial" panose="020B0604020202020204" pitchFamily="34" charset="0"/>
              <a:buChar char="•"/>
            </a:pPr>
            <a:r>
              <a:rPr lang="en-US" sz="3000" dirty="0"/>
              <a:t>Inform and encourage youth, parents, and community members to attend advisory board meetings</a:t>
            </a:r>
          </a:p>
          <a:p>
            <a:pPr indent="-457200">
              <a:spcBef>
                <a:spcPts val="480"/>
              </a:spcBef>
              <a:buSzPts val="2400"/>
              <a:buFont typeface="Arial" panose="020B0604020202020204" pitchFamily="34" charset="0"/>
              <a:buChar char="•"/>
            </a:pPr>
            <a:r>
              <a:rPr lang="en-US" sz="3000" dirty="0"/>
              <a:t>Offer materials in other languages for youth and families </a:t>
            </a:r>
          </a:p>
          <a:p>
            <a:pPr indent="-457200">
              <a:spcBef>
                <a:spcPts val="480"/>
              </a:spcBef>
              <a:buSzPts val="2400"/>
              <a:buFont typeface="Arial" panose="020B0604020202020204" pitchFamily="34" charset="0"/>
              <a:buChar char="•"/>
            </a:pPr>
            <a:r>
              <a:rPr lang="en-US" sz="3000" dirty="0"/>
              <a:t>Offer consistent health messages from schools and community organizations to families</a:t>
            </a:r>
          </a:p>
          <a:p>
            <a:pPr indent="-457200">
              <a:spcBef>
                <a:spcPts val="480"/>
              </a:spcBef>
              <a:buSzPts val="2400"/>
              <a:buFont typeface="Arial" panose="020B0604020202020204" pitchFamily="34" charset="0"/>
              <a:buChar char="•"/>
            </a:pPr>
            <a:r>
              <a:rPr lang="en-US" sz="3000" dirty="0"/>
              <a:t>Translate resources created</a:t>
            </a:r>
          </a:p>
          <a:p>
            <a:pPr marL="114300" indent="0">
              <a:buNone/>
            </a:pPr>
            <a:br>
              <a:rPr lang="en-US" sz="1700" dirty="0">
                <a:hlinkClick r:id="rId3"/>
              </a:rPr>
            </a:br>
            <a:r>
              <a:rPr lang="en-US" sz="1700" dirty="0">
                <a:hlinkClick r:id="rId3"/>
              </a:rPr>
              <a:t>https://www.cdc.gov/healthyyouth/protective/pdf/parent_engagement_strategies.pdf</a:t>
            </a:r>
            <a:endParaRPr lang="en-US" sz="1700" dirty="0"/>
          </a:p>
        </p:txBody>
      </p:sp>
      <p:pic>
        <p:nvPicPr>
          <p:cNvPr id="4" name="Google Shape;265;p45">
            <a:extLst>
              <a:ext uri="{FF2B5EF4-FFF2-40B4-BE49-F238E27FC236}">
                <a16:creationId xmlns:a16="http://schemas.microsoft.com/office/drawing/2014/main" id="{E40F5617-039A-9FD8-E507-CFF18AC886B5}"/>
              </a:ext>
            </a:extLst>
          </p:cNvPr>
          <p:cNvPicPr preferRelativeResize="0">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8192022" y="1203285"/>
            <a:ext cx="3505200" cy="44809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67042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BD1EA-91C4-A3EB-AFC2-9C75068D6FCA}"/>
              </a:ext>
            </a:extLst>
          </p:cNvPr>
          <p:cNvSpPr>
            <a:spLocks noGrp="1"/>
          </p:cNvSpPr>
          <p:nvPr>
            <p:ph type="title"/>
          </p:nvPr>
        </p:nvSpPr>
        <p:spPr/>
        <p:txBody>
          <a:bodyPr/>
          <a:lstStyle/>
          <a:p>
            <a:r>
              <a:rPr lang="en" dirty="0"/>
              <a:t>Family Engagement: Vaccines</a:t>
            </a:r>
            <a:endParaRPr lang="en-US" dirty="0"/>
          </a:p>
        </p:txBody>
      </p:sp>
      <p:sp>
        <p:nvSpPr>
          <p:cNvPr id="3" name="Text Placeholder 2">
            <a:extLst>
              <a:ext uri="{FF2B5EF4-FFF2-40B4-BE49-F238E27FC236}">
                <a16:creationId xmlns:a16="http://schemas.microsoft.com/office/drawing/2014/main" id="{9AA311E3-CB1F-EB7F-47B5-698C183DD98A}"/>
              </a:ext>
            </a:extLst>
          </p:cNvPr>
          <p:cNvSpPr>
            <a:spLocks noGrp="1"/>
          </p:cNvSpPr>
          <p:nvPr>
            <p:ph type="body" idx="1"/>
          </p:nvPr>
        </p:nvSpPr>
        <p:spPr>
          <a:xfrm>
            <a:off x="838200" y="1825625"/>
            <a:ext cx="7518400" cy="4351338"/>
          </a:xfrm>
        </p:spPr>
        <p:txBody>
          <a:bodyPr>
            <a:normAutofit lnSpcReduction="10000"/>
          </a:bodyPr>
          <a:lstStyle/>
          <a:p>
            <a:r>
              <a:rPr lang="en-US" dirty="0"/>
              <a:t>Ask permission to discuss</a:t>
            </a:r>
          </a:p>
          <a:p>
            <a:r>
              <a:rPr lang="en-US" dirty="0"/>
              <a:t>Listen, listen, listen</a:t>
            </a:r>
          </a:p>
          <a:p>
            <a:r>
              <a:rPr lang="en-US" dirty="0"/>
              <a:t>Consider framing of the message</a:t>
            </a:r>
          </a:p>
          <a:p>
            <a:r>
              <a:rPr lang="en-US" dirty="0"/>
              <a:t>Consistent messaging</a:t>
            </a:r>
          </a:p>
          <a:p>
            <a:pPr lvl="1"/>
            <a:r>
              <a:rPr lang="en-US" dirty="0"/>
              <a:t>School nurses/SBHC</a:t>
            </a:r>
          </a:p>
          <a:p>
            <a:pPr lvl="1"/>
            <a:r>
              <a:rPr lang="en-US" dirty="0"/>
              <a:t>Community partners</a:t>
            </a:r>
          </a:p>
          <a:p>
            <a:r>
              <a:rPr lang="en-US" dirty="0"/>
              <a:t>Be creative and flexible</a:t>
            </a:r>
          </a:p>
          <a:p>
            <a:endParaRPr lang="en-US" dirty="0"/>
          </a:p>
          <a:p>
            <a:pPr marL="114300" indent="0">
              <a:buNone/>
            </a:pPr>
            <a:r>
              <a:rPr lang="en-US" sz="2000" dirty="0">
                <a:hlinkClick r:id="rId3"/>
              </a:rPr>
              <a:t>https://www.frameworksinstitute.org/publication/reframing-the-conversation-about-child-and-adolescent-vaccinations/</a:t>
            </a:r>
            <a:r>
              <a:rPr lang="en-US" sz="2000" dirty="0"/>
              <a:t> </a:t>
            </a:r>
          </a:p>
          <a:p>
            <a:pPr marL="114300" indent="0">
              <a:buNone/>
            </a:pPr>
            <a:endParaRPr lang="en-US" dirty="0"/>
          </a:p>
          <a:p>
            <a:endParaRPr lang="en-US" dirty="0"/>
          </a:p>
          <a:p>
            <a:endParaRPr lang="en-US" dirty="0"/>
          </a:p>
        </p:txBody>
      </p:sp>
      <p:pic>
        <p:nvPicPr>
          <p:cNvPr id="4" name="Content Placeholder 5" descr="A picture containing text&#10;&#10;Description automatically generated">
            <a:extLst>
              <a:ext uri="{FF2B5EF4-FFF2-40B4-BE49-F238E27FC236}">
                <a16:creationId xmlns:a16="http://schemas.microsoft.com/office/drawing/2014/main" id="{FD110BE4-0CCB-94F6-1926-FF3F5A960D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40700" y="1322712"/>
            <a:ext cx="3429000" cy="44055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73463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08F4-D46F-4C8A-021D-BF1CC2D6EC23}"/>
              </a:ext>
            </a:extLst>
          </p:cNvPr>
          <p:cNvSpPr>
            <a:spLocks noGrp="1"/>
          </p:cNvSpPr>
          <p:nvPr>
            <p:ph type="title"/>
          </p:nvPr>
        </p:nvSpPr>
        <p:spPr/>
        <p:txBody>
          <a:bodyPr/>
          <a:lstStyle/>
          <a:p>
            <a:r>
              <a:rPr lang="en" dirty="0"/>
              <a:t>Community Involvement</a:t>
            </a:r>
            <a:endParaRPr lang="en-US" dirty="0"/>
          </a:p>
        </p:txBody>
      </p:sp>
      <p:sp>
        <p:nvSpPr>
          <p:cNvPr id="3" name="Text Placeholder 2">
            <a:extLst>
              <a:ext uri="{FF2B5EF4-FFF2-40B4-BE49-F238E27FC236}">
                <a16:creationId xmlns:a16="http://schemas.microsoft.com/office/drawing/2014/main" id="{A0480284-2861-2C0F-B385-E97643308EC1}"/>
              </a:ext>
            </a:extLst>
          </p:cNvPr>
          <p:cNvSpPr>
            <a:spLocks noGrp="1"/>
          </p:cNvSpPr>
          <p:nvPr>
            <p:ph type="body" idx="1"/>
          </p:nvPr>
        </p:nvSpPr>
        <p:spPr>
          <a:xfrm>
            <a:off x="838200" y="1825625"/>
            <a:ext cx="5880100" cy="4351338"/>
          </a:xfrm>
        </p:spPr>
        <p:txBody>
          <a:bodyPr>
            <a:normAutofit fontScale="92500" lnSpcReduction="20000"/>
          </a:bodyPr>
          <a:lstStyle/>
          <a:p>
            <a:pPr marL="114300" indent="0">
              <a:buNone/>
            </a:pPr>
            <a:r>
              <a:rPr lang="en-US" b="1" i="1" dirty="0">
                <a:solidFill>
                  <a:schemeClr val="accent4"/>
                </a:solidFill>
              </a:rPr>
              <a:t>Consider involvement and partnerships within your community including:</a:t>
            </a:r>
          </a:p>
          <a:p>
            <a:r>
              <a:rPr lang="en-US" dirty="0"/>
              <a:t>Pediatricians and Primary Care</a:t>
            </a:r>
          </a:p>
          <a:p>
            <a:r>
              <a:rPr lang="en-US" dirty="0"/>
              <a:t>Public Health Departments</a:t>
            </a:r>
          </a:p>
          <a:p>
            <a:r>
              <a:rPr lang="en-US" dirty="0"/>
              <a:t>Social Service Organizations</a:t>
            </a:r>
          </a:p>
          <a:p>
            <a:r>
              <a:rPr lang="en-US" dirty="0"/>
              <a:t>Universities/Colleges</a:t>
            </a:r>
          </a:p>
          <a:p>
            <a:r>
              <a:rPr lang="en-US" dirty="0"/>
              <a:t>Hospitals</a:t>
            </a:r>
          </a:p>
          <a:p>
            <a:r>
              <a:rPr lang="en-US" dirty="0"/>
              <a:t>Park Districts</a:t>
            </a:r>
          </a:p>
          <a:p>
            <a:pPr marL="114300" indent="0">
              <a:buNone/>
            </a:pPr>
            <a:endParaRPr lang="en-US" dirty="0"/>
          </a:p>
          <a:p>
            <a:pPr marL="114300" indent="0">
              <a:buNone/>
            </a:pPr>
            <a:r>
              <a:rPr lang="en-US" b="1" i="1" dirty="0">
                <a:solidFill>
                  <a:srgbClr val="92D050"/>
                </a:solidFill>
              </a:rPr>
              <a:t>Who do you partner with in your community?  </a:t>
            </a:r>
          </a:p>
          <a:p>
            <a:pPr marL="114300" indent="0">
              <a:buNone/>
            </a:pPr>
            <a:endParaRPr lang="en-US" dirty="0"/>
          </a:p>
          <a:p>
            <a:pPr marL="114300" indent="0">
              <a:buNone/>
            </a:pPr>
            <a:endParaRPr lang="en-US" dirty="0"/>
          </a:p>
        </p:txBody>
      </p:sp>
      <p:pic>
        <p:nvPicPr>
          <p:cNvPr id="4" name="Google Shape;287;p48">
            <a:extLst>
              <a:ext uri="{FF2B5EF4-FFF2-40B4-BE49-F238E27FC236}">
                <a16:creationId xmlns:a16="http://schemas.microsoft.com/office/drawing/2014/main" id="{D09BE7AC-D6D8-1509-B45E-F1AB168472E7}"/>
              </a:ext>
            </a:extLst>
          </p:cNvPr>
          <p:cNvPicPr preferRelativeResize="0">
            <a:picLocks noChangeAspect="1"/>
          </p:cNvPicPr>
          <p:nvPr/>
        </p:nvPicPr>
        <p:blipFill rotWithShape="1">
          <a:blip r:embed="rId3">
            <a:alphaModFix/>
          </a:blip>
          <a:srcRect/>
          <a:stretch/>
        </p:blipFill>
        <p:spPr>
          <a:xfrm>
            <a:off x="6276924" y="1291986"/>
            <a:ext cx="5624623" cy="4899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Google Shape;288;p48">
            <a:extLst>
              <a:ext uri="{FF2B5EF4-FFF2-40B4-BE49-F238E27FC236}">
                <a16:creationId xmlns:a16="http://schemas.microsoft.com/office/drawing/2014/main" id="{A390CC22-9C24-D0AF-F642-1514A7E5CE56}"/>
              </a:ext>
            </a:extLst>
          </p:cNvPr>
          <p:cNvSpPr/>
          <p:nvPr/>
        </p:nvSpPr>
        <p:spPr>
          <a:xfrm>
            <a:off x="7813795" y="2337739"/>
            <a:ext cx="717300" cy="771000"/>
          </a:xfrm>
          <a:prstGeom prst="ellipse">
            <a:avLst/>
          </a:prstGeom>
          <a:noFill/>
          <a:ln w="38100"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7764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AA95C-B67F-F459-CD32-C951D57E9BB1}"/>
              </a:ext>
            </a:extLst>
          </p:cNvPr>
          <p:cNvSpPr>
            <a:spLocks noGrp="1"/>
          </p:cNvSpPr>
          <p:nvPr>
            <p:ph type="title"/>
          </p:nvPr>
        </p:nvSpPr>
        <p:spPr/>
        <p:txBody>
          <a:bodyPr/>
          <a:lstStyle/>
          <a:p>
            <a:r>
              <a:rPr lang="en" sz="4400" dirty="0"/>
              <a:t>School Health Advisory Councils (SHAC)</a:t>
            </a:r>
            <a:endParaRPr lang="en-US" dirty="0"/>
          </a:p>
        </p:txBody>
      </p:sp>
      <p:sp>
        <p:nvSpPr>
          <p:cNvPr id="3" name="Text Placeholder 2">
            <a:extLst>
              <a:ext uri="{FF2B5EF4-FFF2-40B4-BE49-F238E27FC236}">
                <a16:creationId xmlns:a16="http://schemas.microsoft.com/office/drawing/2014/main" id="{A15141C5-2477-4316-7424-F3B60E95C4B3}"/>
              </a:ext>
            </a:extLst>
          </p:cNvPr>
          <p:cNvSpPr>
            <a:spLocks noGrp="1"/>
          </p:cNvSpPr>
          <p:nvPr>
            <p:ph type="body" idx="1"/>
          </p:nvPr>
        </p:nvSpPr>
        <p:spPr/>
        <p:txBody>
          <a:bodyPr>
            <a:normAutofit/>
          </a:bodyPr>
          <a:lstStyle/>
          <a:p>
            <a:pPr marL="114300" indent="0">
              <a:buNone/>
            </a:pPr>
            <a:r>
              <a:rPr lang="en-US" dirty="0"/>
              <a:t>SHAC could be district-wide or within a school and could include:</a:t>
            </a:r>
          </a:p>
          <a:p>
            <a:pPr lvl="1"/>
            <a:r>
              <a:rPr lang="en-US" dirty="0"/>
              <a:t>School nurses</a:t>
            </a:r>
          </a:p>
          <a:p>
            <a:pPr lvl="1"/>
            <a:r>
              <a:rPr lang="en-US" dirty="0"/>
              <a:t>School physicians</a:t>
            </a:r>
          </a:p>
          <a:p>
            <a:pPr lvl="1"/>
            <a:r>
              <a:rPr lang="en-US" dirty="0"/>
              <a:t>SBHC providers</a:t>
            </a:r>
          </a:p>
          <a:p>
            <a:pPr lvl="1"/>
            <a:r>
              <a:rPr lang="en-US" dirty="0"/>
              <a:t>School staff/administration</a:t>
            </a:r>
          </a:p>
          <a:p>
            <a:pPr lvl="1"/>
            <a:r>
              <a:rPr lang="en-US" dirty="0"/>
              <a:t>Community </a:t>
            </a:r>
          </a:p>
          <a:p>
            <a:pPr lvl="1"/>
            <a:r>
              <a:rPr lang="en-US" dirty="0"/>
              <a:t>Families</a:t>
            </a:r>
          </a:p>
          <a:p>
            <a:pPr lvl="1"/>
            <a:r>
              <a:rPr lang="en-US" dirty="0"/>
              <a:t>Students</a:t>
            </a:r>
          </a:p>
        </p:txBody>
      </p:sp>
    </p:spTree>
    <p:extLst>
      <p:ext uri="{BB962C8B-B14F-4D97-AF65-F5344CB8AC3E}">
        <p14:creationId xmlns:p14="http://schemas.microsoft.com/office/powerpoint/2010/main" val="1022444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8AB98-9654-55E7-64C6-3FC08FEE2D36}"/>
              </a:ext>
            </a:extLst>
          </p:cNvPr>
          <p:cNvSpPr>
            <a:spLocks noGrp="1"/>
          </p:cNvSpPr>
          <p:nvPr>
            <p:ph type="title"/>
          </p:nvPr>
        </p:nvSpPr>
        <p:spPr/>
        <p:txBody>
          <a:bodyPr/>
          <a:lstStyle/>
          <a:p>
            <a:r>
              <a:rPr lang="en-US" dirty="0"/>
              <a:t>Recap</a:t>
            </a:r>
          </a:p>
        </p:txBody>
      </p:sp>
      <p:sp>
        <p:nvSpPr>
          <p:cNvPr id="3" name="Text Placeholder 2">
            <a:extLst>
              <a:ext uri="{FF2B5EF4-FFF2-40B4-BE49-F238E27FC236}">
                <a16:creationId xmlns:a16="http://schemas.microsoft.com/office/drawing/2014/main" id="{50F593B5-3C37-694D-002D-50B73367373E}"/>
              </a:ext>
            </a:extLst>
          </p:cNvPr>
          <p:cNvSpPr>
            <a:spLocks noGrp="1"/>
          </p:cNvSpPr>
          <p:nvPr>
            <p:ph type="body" idx="1"/>
          </p:nvPr>
        </p:nvSpPr>
        <p:spPr/>
        <p:txBody>
          <a:bodyPr>
            <a:normAutofit/>
          </a:bodyPr>
          <a:lstStyle/>
          <a:p>
            <a:pPr>
              <a:buFont typeface="Arial" panose="020B0604020202020204" pitchFamily="34" charset="0"/>
              <a:buChar char="•"/>
            </a:pPr>
            <a:r>
              <a:rPr lang="en-US" sz="2800" dirty="0"/>
              <a:t>Every school and school district is unique.</a:t>
            </a:r>
          </a:p>
          <a:p>
            <a:pPr>
              <a:buFont typeface="Arial" panose="020B0604020202020204" pitchFamily="34" charset="0"/>
              <a:buChar char="•"/>
            </a:pPr>
            <a:r>
              <a:rPr lang="en-US" sz="2800" dirty="0"/>
              <a:t>Find common priorities and goals with and within your school and/or district.</a:t>
            </a:r>
          </a:p>
          <a:p>
            <a:pPr>
              <a:buFont typeface="Arial" panose="020B0604020202020204" pitchFamily="34" charset="0"/>
              <a:buChar char="•"/>
            </a:pPr>
            <a:r>
              <a:rPr lang="en-US" sz="2800" dirty="0"/>
              <a:t>Develop relationships and two-way communication with all partners.</a:t>
            </a:r>
          </a:p>
          <a:p>
            <a:pPr>
              <a:buFont typeface="Arial" panose="020B0604020202020204" pitchFamily="34" charset="0"/>
              <a:buChar char="•"/>
            </a:pPr>
            <a:r>
              <a:rPr lang="en-US" sz="2800" dirty="0"/>
              <a:t>Be creative and flexible.</a:t>
            </a:r>
          </a:p>
          <a:p>
            <a:pPr>
              <a:buFont typeface="Arial" panose="020B0604020202020204" pitchFamily="34" charset="0"/>
              <a:buChar char="•"/>
            </a:pPr>
            <a:r>
              <a:rPr lang="en-US" sz="2800" dirty="0"/>
              <a:t>Partner, partner, partner!</a:t>
            </a:r>
          </a:p>
        </p:txBody>
      </p:sp>
    </p:spTree>
    <p:extLst>
      <p:ext uri="{BB962C8B-B14F-4D97-AF65-F5344CB8AC3E}">
        <p14:creationId xmlns:p14="http://schemas.microsoft.com/office/powerpoint/2010/main" val="410476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24"/>
          <p:cNvPicPr preferRelativeResize="0">
            <a:picLocks noGrp="1" noChangeAspect="1"/>
          </p:cNvPicPr>
          <p:nvPr>
            <p:ph type="pic" idx="2"/>
          </p:nvPr>
        </p:nvPicPr>
        <p:blipFill rotWithShape="1">
          <a:blip r:embed="rId3">
            <a:alphaModFix/>
          </a:blip>
          <a:srcRect l="12353" r="12353"/>
          <a:stretch/>
        </p:blipFill>
        <p:spPr>
          <a:xfrm>
            <a:off x="6921502" y="1207019"/>
            <a:ext cx="5016498" cy="4443962"/>
          </a:xfrm>
          <a:prstGeom prst="rect">
            <a:avLst/>
          </a:prstGeom>
          <a:noFill/>
          <a:ln>
            <a:noFill/>
          </a:ln>
        </p:spPr>
      </p:pic>
      <p:sp>
        <p:nvSpPr>
          <p:cNvPr id="203" name="Google Shape;203;p24"/>
          <p:cNvSpPr txBox="1">
            <a:spLocks noGrp="1"/>
          </p:cNvSpPr>
          <p:nvPr>
            <p:ph type="title"/>
          </p:nvPr>
        </p:nvSpPr>
        <p:spPr>
          <a:xfrm>
            <a:off x="254000" y="365125"/>
            <a:ext cx="4762500" cy="1460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Case Scenario(s)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27"/>
          <p:cNvPicPr preferRelativeResize="0"/>
          <p:nvPr/>
        </p:nvPicPr>
        <p:blipFill rotWithShape="1">
          <a:blip r:embed="rId3">
            <a:alphaModFix/>
          </a:blip>
          <a:srcRect/>
          <a:stretch/>
        </p:blipFill>
        <p:spPr>
          <a:xfrm>
            <a:off x="0" y="-1"/>
            <a:ext cx="12192001" cy="6386946"/>
          </a:xfrm>
          <a:prstGeom prst="rect">
            <a:avLst/>
          </a:prstGeom>
          <a:noFill/>
          <a:ln>
            <a:noFill/>
          </a:ln>
        </p:spPr>
      </p:pic>
      <p:sp>
        <p:nvSpPr>
          <p:cNvPr id="227" name="Google Shape;22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 </a:t>
            </a:r>
            <a:endParaRPr/>
          </a:p>
        </p:txBody>
      </p:sp>
      <p:sp>
        <p:nvSpPr>
          <p:cNvPr id="228" name="Google Shape;228;p27"/>
          <p:cNvSpPr txBox="1">
            <a:spLocks noGrp="1"/>
          </p:cNvSpPr>
          <p:nvPr>
            <p:ph type="body" idx="1"/>
          </p:nvPr>
        </p:nvSpPr>
        <p:spPr>
          <a:xfrm>
            <a:off x="604075" y="571500"/>
            <a:ext cx="5107500" cy="5674250"/>
          </a:xfrm>
          <a:prstGeom prst="rect">
            <a:avLst/>
          </a:prstGeom>
          <a:noFill/>
          <a:ln>
            <a:noFill/>
          </a:ln>
        </p:spPr>
        <p:txBody>
          <a:bodyPr spcFirstLastPara="1" wrap="square" lIns="91425" tIns="45700" rIns="91425" bIns="45700" anchor="t" anchorCtr="0">
            <a:normAutofit/>
          </a:bodyPr>
          <a:lstStyle/>
          <a:p>
            <a:pPr marL="228600" lvl="0" indent="-241300" algn="l" rtl="0">
              <a:lnSpc>
                <a:spcPct val="90000"/>
              </a:lnSpc>
              <a:spcBef>
                <a:spcPts val="0"/>
              </a:spcBef>
              <a:spcAft>
                <a:spcPts val="0"/>
              </a:spcAft>
              <a:buClr>
                <a:schemeClr val="dk1"/>
              </a:buClr>
              <a:buSzPts val="2800"/>
              <a:buChar char="•"/>
            </a:pPr>
            <a:r>
              <a:rPr lang="en-US" sz="2800" dirty="0"/>
              <a:t>Develop a list of partners you are already working with.</a:t>
            </a:r>
          </a:p>
          <a:p>
            <a:pPr marL="685800" lvl="1" indent="-241300">
              <a:spcBef>
                <a:spcPts val="0"/>
              </a:spcBef>
              <a:buSzPts val="2800"/>
            </a:pPr>
            <a:r>
              <a:rPr lang="en-US" sz="2600" dirty="0"/>
              <a:t>Are there any partnerships missing from your list?</a:t>
            </a:r>
            <a:br>
              <a:rPr lang="en-US" sz="2600" dirty="0"/>
            </a:br>
            <a:endParaRPr lang="en-US" sz="2600" dirty="0"/>
          </a:p>
          <a:p>
            <a:pPr marL="228600" indent="-241300">
              <a:spcBef>
                <a:spcPts val="0"/>
              </a:spcBef>
              <a:buSzPts val="2800"/>
            </a:pPr>
            <a:r>
              <a:rPr lang="en-US" sz="2800" dirty="0"/>
              <a:t>Develop a list of partnerships you would like to establish.</a:t>
            </a:r>
            <a:br>
              <a:rPr lang="en-US" sz="2800" dirty="0"/>
            </a:br>
            <a:endParaRPr lang="en-US" sz="2800" dirty="0"/>
          </a:p>
          <a:p>
            <a:pPr marL="228600" indent="-241300">
              <a:spcBef>
                <a:spcPts val="0"/>
              </a:spcBef>
              <a:buSzPts val="2800"/>
            </a:pPr>
            <a:r>
              <a:rPr lang="en-US" sz="2800" dirty="0"/>
              <a:t>Contact potential new partners and set up a meeting to discuss collaboration and how to best communicate.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Resources</a:t>
            </a:r>
            <a:endParaRPr dirty="0"/>
          </a:p>
        </p:txBody>
      </p:sp>
      <p:sp>
        <p:nvSpPr>
          <p:cNvPr id="235" name="Google Shape;235;p2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None/>
              <a:tabLst>
                <a:tab pos="4572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American Academy of Pediatrics:</a:t>
            </a:r>
          </a:p>
          <a:p>
            <a:pPr marL="285750" indent="-285750">
              <a:lnSpc>
                <a:spcPct val="100000"/>
              </a:lnSpc>
              <a:spcBef>
                <a:spcPts val="0"/>
              </a:spcBef>
              <a:tabLst>
                <a:tab pos="4572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hlinkClick r:id="rId3"/>
              </a:rPr>
              <a:t>School-Based Health Centers and Pediatric Practice</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Pediatrics</a:t>
            </a:r>
            <a:r>
              <a:rPr lang="en-US" sz="2000" dirty="0">
                <a:effectLst/>
                <a:latin typeface="Calibri" panose="020F0502020204030204" pitchFamily="34" charset="0"/>
                <a:ea typeface="Calibri" panose="020F0502020204030204" pitchFamily="34" charset="0"/>
                <a:cs typeface="Times New Roman" panose="02020603050405020304" pitchFamily="18" charset="0"/>
              </a:rPr>
              <a:t>. 2021, 148 (4)</a:t>
            </a:r>
          </a:p>
          <a:p>
            <a:pPr marL="285750" indent="-285750">
              <a:lnSpc>
                <a:spcPct val="100000"/>
              </a:lnSpc>
              <a:spcBef>
                <a:spcPts val="0"/>
              </a:spcBef>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hlinkClick r:id="rId4"/>
              </a:rPr>
              <a:t>School Health Resources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0000"/>
              </a:lnSpc>
              <a:spcBef>
                <a:spcPts val="0"/>
              </a:spcBef>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hlinkClick r:id="rId5"/>
              </a:rPr>
              <a:t>Managing Infectious Diseases in Schools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spcBef>
                <a:spcPts val="0"/>
              </a:spcBef>
              <a:tabLst>
                <a:tab pos="457200" algn="l"/>
              </a:tabLst>
            </a:pPr>
            <a:r>
              <a:rPr lang="en-US" sz="2000" dirty="0">
                <a:hlinkClick r:id="rId6"/>
              </a:rPr>
              <a:t>Reframing the Conversation about Child and Adolescent Vaccinations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0000"/>
              </a:lnSpc>
              <a:spcBef>
                <a:spcPts val="0"/>
              </a:spcBef>
              <a:buNone/>
              <a:tabLst>
                <a:tab pos="457200"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0000"/>
              </a:lnSpc>
              <a:spcBef>
                <a:spcPts val="0"/>
              </a:spcBef>
              <a:buNone/>
              <a:tabLst>
                <a:tab pos="4572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Centers for Disease Control and Prevention (CDC):</a:t>
            </a:r>
          </a:p>
          <a:p>
            <a:pPr marL="285750" indent="-285750">
              <a:lnSpc>
                <a:spcPct val="100000"/>
              </a:lnSpc>
              <a:spcBef>
                <a:spcPts val="0"/>
              </a:spcBef>
              <a:tabLst>
                <a:tab pos="4572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hlinkClick r:id="rId7"/>
              </a:rPr>
              <a:t>Parent Engagement: Strategies for Involving Parents in School Health</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spcBef>
                <a:spcPts val="0"/>
              </a:spcBef>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hlinkClick r:id="rId8"/>
              </a:rPr>
              <a:t>Whole School, Whole Community, Whole Child (WSCC)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tabLst>
                <a:tab pos="457200"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National Association of State Boards of Education (NASBE) – </a:t>
            </a:r>
            <a:r>
              <a:rPr lang="en-US" sz="2000" dirty="0">
                <a:latin typeface="Calibri" panose="020F0502020204030204" pitchFamily="34" charset="0"/>
                <a:ea typeface="Calibri" panose="020F0502020204030204" pitchFamily="34" charset="0"/>
                <a:cs typeface="Times New Roman" panose="02020603050405020304" pitchFamily="18" charset="0"/>
                <a:hlinkClick r:id="rId9"/>
              </a:rPr>
              <a:t>How Schools Work and How to Work with Schools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tabLst>
                <a:tab pos="457200"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0000"/>
              </a:lnSpc>
              <a:spcBef>
                <a:spcPts val="0"/>
              </a:spcBef>
              <a:buNone/>
              <a:tabLst>
                <a:tab pos="4572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hlinkClick r:id="rId10"/>
              </a:rPr>
              <a:t>School Based Health Alliance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legreya Sans"/>
              <a:buNone/>
            </a:pPr>
            <a:r>
              <a:rPr lang="en-US" dirty="0">
                <a:latin typeface="Alegreya Sans"/>
                <a:ea typeface="Alegreya Sans"/>
                <a:cs typeface="Alegreya Sans"/>
                <a:sym typeface="Alegreya Sans"/>
              </a:rPr>
              <a:t>Additional Questions</a:t>
            </a:r>
            <a:endParaRPr dirty="0"/>
          </a:p>
        </p:txBody>
      </p:sp>
      <p:sp>
        <p:nvSpPr>
          <p:cNvPr id="242" name="Google Shape;242;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marR="0" lvl="0" indent="0" algn="l" rtl="0">
              <a:lnSpc>
                <a:spcPct val="90000"/>
              </a:lnSpc>
              <a:spcBef>
                <a:spcPts val="0"/>
              </a:spcBef>
              <a:spcAft>
                <a:spcPts val="0"/>
              </a:spcAft>
              <a:buNone/>
            </a:pPr>
            <a:r>
              <a:rPr lang="en-US" sz="1800" i="1">
                <a:latin typeface="Alegreya Sans"/>
                <a:ea typeface="Alegreya Sans"/>
                <a:cs typeface="Alegreya Sans"/>
                <a:sym typeface="Alegreya Sans"/>
              </a:rPr>
              <a:t> </a:t>
            </a:r>
            <a:endParaRPr sz="1800">
              <a:latin typeface="Calibri"/>
              <a:ea typeface="Calibri"/>
              <a:cs typeface="Calibri"/>
              <a:sym typeface="Calibri"/>
            </a:endParaRPr>
          </a:p>
          <a:p>
            <a:pPr marL="0" marR="0" lvl="0" indent="0" algn="ctr" rtl="0">
              <a:lnSpc>
                <a:spcPct val="90000"/>
              </a:lnSpc>
              <a:spcBef>
                <a:spcPts val="0"/>
              </a:spcBef>
              <a:spcAft>
                <a:spcPts val="0"/>
              </a:spcAft>
              <a:buClr>
                <a:schemeClr val="dk1"/>
              </a:buClr>
              <a:buSzPts val="4000"/>
              <a:buNone/>
            </a:pPr>
            <a:r>
              <a:rPr lang="en-US" sz="4000">
                <a:latin typeface="Alegreya Sans"/>
                <a:ea typeface="Alegreya Sans"/>
                <a:cs typeface="Alegreya Sans"/>
                <a:sym typeface="Alegreya Sans"/>
              </a:rPr>
              <a:t>Contact Agency</a:t>
            </a:r>
            <a:endParaRPr/>
          </a:p>
          <a:p>
            <a:pPr marL="0" marR="0" lvl="0" indent="0" algn="ctr" rtl="0">
              <a:lnSpc>
                <a:spcPct val="90000"/>
              </a:lnSpc>
              <a:spcBef>
                <a:spcPts val="0"/>
              </a:spcBef>
              <a:spcAft>
                <a:spcPts val="0"/>
              </a:spcAft>
              <a:buClr>
                <a:schemeClr val="dk1"/>
              </a:buClr>
              <a:buSzPts val="4000"/>
              <a:buNone/>
            </a:pPr>
            <a:r>
              <a:rPr lang="en-US" sz="4000">
                <a:latin typeface="Alegreya Sans"/>
                <a:ea typeface="Alegreya Sans"/>
                <a:cs typeface="Alegreya Sans"/>
                <a:sym typeface="Alegreya Sans"/>
              </a:rPr>
              <a:t>Contact Person and Title</a:t>
            </a:r>
            <a:endParaRPr/>
          </a:p>
          <a:p>
            <a:pPr marL="0" marR="0" lvl="0" indent="0" algn="ctr" rtl="0">
              <a:lnSpc>
                <a:spcPct val="90000"/>
              </a:lnSpc>
              <a:spcBef>
                <a:spcPts val="0"/>
              </a:spcBef>
              <a:spcAft>
                <a:spcPts val="0"/>
              </a:spcAft>
              <a:buClr>
                <a:schemeClr val="dk1"/>
              </a:buClr>
              <a:buSzPts val="4000"/>
              <a:buNone/>
            </a:pPr>
            <a:r>
              <a:rPr lang="en-US" sz="4000">
                <a:latin typeface="Alegreya Sans"/>
                <a:ea typeface="Alegreya Sans"/>
                <a:cs typeface="Alegreya Sans"/>
                <a:sym typeface="Alegreya Sans"/>
              </a:rPr>
              <a:t>Contact Email Address</a:t>
            </a:r>
            <a:endParaRPr/>
          </a:p>
          <a:p>
            <a:pPr marL="0" marR="0" lvl="0" indent="0" algn="ctr" rtl="0">
              <a:lnSpc>
                <a:spcPct val="90000"/>
              </a:lnSpc>
              <a:spcBef>
                <a:spcPts val="0"/>
              </a:spcBef>
              <a:spcAft>
                <a:spcPts val="0"/>
              </a:spcAft>
              <a:buClr>
                <a:schemeClr val="dk1"/>
              </a:buClr>
              <a:buSzPts val="4000"/>
              <a:buNone/>
            </a:pPr>
            <a:r>
              <a:rPr lang="en-US" sz="4000">
                <a:latin typeface="Alegreya Sans"/>
                <a:ea typeface="Alegreya Sans"/>
                <a:cs typeface="Alegreya Sans"/>
                <a:sym typeface="Alegreya Sans"/>
              </a:rPr>
              <a:t>Contact Phone Number</a:t>
            </a:r>
            <a:endParaRPr sz="4000">
              <a:latin typeface="Calibri"/>
              <a:ea typeface="Calibri"/>
              <a:cs typeface="Calibri"/>
              <a:sym typeface="Calibri"/>
            </a:endParaRPr>
          </a:p>
          <a:p>
            <a:pPr marL="228600" lvl="0" indent="-63500" algn="l" rtl="0">
              <a:lnSpc>
                <a:spcPct val="90000"/>
              </a:lnSpc>
              <a:spcBef>
                <a:spcPts val="1000"/>
              </a:spcBef>
              <a:spcAft>
                <a:spcPts val="0"/>
              </a:spcAft>
              <a:buClr>
                <a:schemeClr val="dk1"/>
              </a:buClr>
              <a:buSzPts val="26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Learning Outcomes</a:t>
            </a:r>
            <a:endParaRPr/>
          </a:p>
        </p:txBody>
      </p:sp>
      <p:sp>
        <p:nvSpPr>
          <p:cNvPr id="123" name="Google Shape;1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1200"/>
              </a:spcAft>
              <a:buNone/>
            </a:pPr>
            <a:r>
              <a:rPr lang="en-US" sz="2800" dirty="0"/>
              <a:t>By the end of this learning burst, participants will be able to:</a:t>
            </a:r>
          </a:p>
          <a:p>
            <a:pPr marL="514350" lvl="0" indent="-514350" algn="l" rtl="0">
              <a:spcBef>
                <a:spcPts val="0"/>
              </a:spcBef>
              <a:spcAft>
                <a:spcPts val="1200"/>
              </a:spcAft>
              <a:buFont typeface="+mj-lt"/>
              <a:buAutoNum type="arabicPeriod"/>
            </a:pPr>
            <a:r>
              <a:rPr lang="en-US" sz="2800" dirty="0"/>
              <a:t>Identify levels of community engagement and support needed to improve student health and wellness.</a:t>
            </a:r>
          </a:p>
          <a:p>
            <a:pPr marL="514350" lvl="0" indent="-514350" algn="l" rtl="0">
              <a:spcBef>
                <a:spcPts val="0"/>
              </a:spcBef>
              <a:spcAft>
                <a:spcPts val="1200"/>
              </a:spcAft>
              <a:buFont typeface="+mj-lt"/>
              <a:buAutoNum type="arabicPeriod"/>
            </a:pPr>
            <a:r>
              <a:rPr lang="en-US" sz="2800" dirty="0"/>
              <a:t>Communicate with families to promote infectious disease prevention and vaccine confidence.</a:t>
            </a:r>
          </a:p>
          <a:p>
            <a:pPr marL="514350" lvl="0" indent="-514350" algn="l" rtl="0">
              <a:spcBef>
                <a:spcPts val="0"/>
              </a:spcBef>
              <a:spcAft>
                <a:spcPts val="1200"/>
              </a:spcAft>
              <a:buFont typeface="+mj-lt"/>
              <a:buAutoNum type="arabicPeriod"/>
            </a:pPr>
            <a:r>
              <a:rPr lang="en-US" sz="2800" dirty="0"/>
              <a:t>List potential partners to work with to address managing infectious diseases.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BB997-D8B6-1BB1-3E25-8931499382E9}"/>
              </a:ext>
            </a:extLst>
          </p:cNvPr>
          <p:cNvSpPr>
            <a:spLocks noGrp="1"/>
          </p:cNvSpPr>
          <p:nvPr>
            <p:ph type="title"/>
          </p:nvPr>
        </p:nvSpPr>
        <p:spPr/>
        <p:txBody>
          <a:bodyPr>
            <a:normAutofit/>
          </a:bodyPr>
          <a:lstStyle/>
          <a:p>
            <a:r>
              <a:rPr lang="en-US" sz="4000" dirty="0"/>
              <a:t>Whole School, Whole Community, Whole Child (WSCC) Model</a:t>
            </a:r>
          </a:p>
        </p:txBody>
      </p:sp>
      <p:pic>
        <p:nvPicPr>
          <p:cNvPr id="16" name="Google Shape;183;p34">
            <a:extLst>
              <a:ext uri="{FF2B5EF4-FFF2-40B4-BE49-F238E27FC236}">
                <a16:creationId xmlns:a16="http://schemas.microsoft.com/office/drawing/2014/main" id="{4BA66C7B-128B-13CD-2402-A95C0403D8E7}"/>
              </a:ext>
            </a:extLst>
          </p:cNvPr>
          <p:cNvPicPr preferRelativeResize="0">
            <a:picLocks noChangeAspect="1"/>
          </p:cNvPicPr>
          <p:nvPr/>
        </p:nvPicPr>
        <p:blipFill rotWithShape="1">
          <a:blip r:embed="rId3">
            <a:alphaModFix/>
          </a:blip>
          <a:srcRect/>
          <a:stretch/>
        </p:blipFill>
        <p:spPr>
          <a:xfrm>
            <a:off x="6613775" y="1495768"/>
            <a:ext cx="5460999" cy="4757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Google Shape;213;p38">
            <a:extLst>
              <a:ext uri="{FF2B5EF4-FFF2-40B4-BE49-F238E27FC236}">
                <a16:creationId xmlns:a16="http://schemas.microsoft.com/office/drawing/2014/main" id="{9AADC58E-9ECA-463F-C862-979A51BCBE42}"/>
              </a:ext>
            </a:extLst>
          </p:cNvPr>
          <p:cNvSpPr/>
          <p:nvPr/>
        </p:nvSpPr>
        <p:spPr>
          <a:xfrm>
            <a:off x="8083637" y="2435831"/>
            <a:ext cx="717300" cy="771000"/>
          </a:xfrm>
          <a:prstGeom prst="ellipse">
            <a:avLst/>
          </a:prstGeom>
          <a:noFill/>
          <a:ln w="38100"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3;p38">
            <a:extLst>
              <a:ext uri="{FF2B5EF4-FFF2-40B4-BE49-F238E27FC236}">
                <a16:creationId xmlns:a16="http://schemas.microsoft.com/office/drawing/2014/main" id="{B4A84BE5-8B77-817F-2E4A-69D9E7D5C988}"/>
              </a:ext>
            </a:extLst>
          </p:cNvPr>
          <p:cNvSpPr/>
          <p:nvPr/>
        </p:nvSpPr>
        <p:spPr>
          <a:xfrm>
            <a:off x="10280737" y="3988110"/>
            <a:ext cx="717300" cy="771000"/>
          </a:xfrm>
          <a:prstGeom prst="ellipse">
            <a:avLst/>
          </a:prstGeom>
          <a:noFill/>
          <a:ln w="38100"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3;p38">
            <a:extLst>
              <a:ext uri="{FF2B5EF4-FFF2-40B4-BE49-F238E27FC236}">
                <a16:creationId xmlns:a16="http://schemas.microsoft.com/office/drawing/2014/main" id="{A306AA1D-94CA-B69B-EFEE-CD0C9552F181}"/>
              </a:ext>
            </a:extLst>
          </p:cNvPr>
          <p:cNvSpPr/>
          <p:nvPr/>
        </p:nvSpPr>
        <p:spPr>
          <a:xfrm>
            <a:off x="7591724" y="3206831"/>
            <a:ext cx="717300" cy="771000"/>
          </a:xfrm>
          <a:prstGeom prst="ellipse">
            <a:avLst/>
          </a:prstGeom>
          <a:noFill/>
          <a:ln w="38100"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 Placeholder 2">
            <a:extLst>
              <a:ext uri="{FF2B5EF4-FFF2-40B4-BE49-F238E27FC236}">
                <a16:creationId xmlns:a16="http://schemas.microsoft.com/office/drawing/2014/main" id="{346ACB28-8DA9-4BE6-81D8-E787B383D1C9}"/>
              </a:ext>
            </a:extLst>
          </p:cNvPr>
          <p:cNvSpPr>
            <a:spLocks noGrp="1"/>
          </p:cNvSpPr>
          <p:nvPr>
            <p:ph type="body" idx="1"/>
          </p:nvPr>
        </p:nvSpPr>
        <p:spPr>
          <a:xfrm>
            <a:off x="838200" y="1825624"/>
            <a:ext cx="10515600" cy="4549775"/>
          </a:xfrm>
        </p:spPr>
        <p:txBody>
          <a:bodyPr>
            <a:normAutofit fontScale="77500" lnSpcReduction="20000"/>
          </a:bodyPr>
          <a:lstStyle/>
          <a:p>
            <a:pPr marL="114300" indent="0">
              <a:buNone/>
            </a:pPr>
            <a:r>
              <a:rPr lang="en-US" dirty="0"/>
              <a:t>The WSCC model has 10 components:</a:t>
            </a:r>
          </a:p>
          <a:p>
            <a:pPr marL="628650" indent="-514350">
              <a:buFont typeface="+mj-lt"/>
              <a:buAutoNum type="arabicPeriod"/>
            </a:pPr>
            <a:r>
              <a:rPr lang="en-US" dirty="0"/>
              <a:t>Physical education and physical activity</a:t>
            </a:r>
          </a:p>
          <a:p>
            <a:pPr marL="628650" indent="-514350">
              <a:buFont typeface="+mj-lt"/>
              <a:buAutoNum type="arabicPeriod"/>
            </a:pPr>
            <a:r>
              <a:rPr lang="en-US" dirty="0"/>
              <a:t>Nutrition environment and services</a:t>
            </a:r>
          </a:p>
          <a:p>
            <a:pPr marL="628650" indent="-514350">
              <a:buFont typeface="+mj-lt"/>
              <a:buAutoNum type="arabicPeriod"/>
            </a:pPr>
            <a:r>
              <a:rPr lang="en-US" dirty="0"/>
              <a:t>Health education</a:t>
            </a:r>
          </a:p>
          <a:p>
            <a:pPr marL="628650" indent="-514350">
              <a:buFont typeface="+mj-lt"/>
              <a:buAutoNum type="arabicPeriod"/>
            </a:pPr>
            <a:r>
              <a:rPr lang="en-US" dirty="0"/>
              <a:t>Social and emotional climate</a:t>
            </a:r>
          </a:p>
          <a:p>
            <a:pPr marL="628650" indent="-514350">
              <a:buFont typeface="+mj-lt"/>
              <a:buAutoNum type="arabicPeriod"/>
            </a:pPr>
            <a:r>
              <a:rPr lang="en-US" dirty="0"/>
              <a:t>Physical environment</a:t>
            </a:r>
          </a:p>
          <a:p>
            <a:pPr marL="628650" indent="-514350">
              <a:buFont typeface="+mj-lt"/>
              <a:buAutoNum type="arabicPeriod"/>
            </a:pPr>
            <a:r>
              <a:rPr lang="en-US" b="1" dirty="0">
                <a:solidFill>
                  <a:schemeClr val="accent4"/>
                </a:solidFill>
              </a:rPr>
              <a:t>Health services</a:t>
            </a:r>
          </a:p>
          <a:p>
            <a:pPr marL="628650" indent="-514350">
              <a:buFont typeface="+mj-lt"/>
              <a:buAutoNum type="arabicPeriod"/>
            </a:pPr>
            <a:r>
              <a:rPr lang="en-US" dirty="0"/>
              <a:t>Counseling, psychological and social services</a:t>
            </a:r>
          </a:p>
          <a:p>
            <a:pPr marL="628650" indent="-514350">
              <a:buFont typeface="+mj-lt"/>
              <a:buAutoNum type="arabicPeriod"/>
            </a:pPr>
            <a:r>
              <a:rPr lang="en-US" dirty="0"/>
              <a:t>Employee wellness</a:t>
            </a:r>
          </a:p>
          <a:p>
            <a:pPr marL="628650" indent="-514350">
              <a:buFont typeface="+mj-lt"/>
              <a:buAutoNum type="arabicPeriod"/>
            </a:pPr>
            <a:r>
              <a:rPr lang="en-US" b="1" dirty="0">
                <a:solidFill>
                  <a:schemeClr val="accent4"/>
                </a:solidFill>
              </a:rPr>
              <a:t>Community involvement</a:t>
            </a:r>
          </a:p>
          <a:p>
            <a:pPr marL="628650" indent="-514350">
              <a:buFont typeface="+mj-lt"/>
              <a:buAutoNum type="arabicPeriod"/>
            </a:pPr>
            <a:r>
              <a:rPr lang="en-US" b="1" dirty="0">
                <a:solidFill>
                  <a:schemeClr val="accent4"/>
                </a:solidFill>
              </a:rPr>
              <a:t>Family engagement</a:t>
            </a:r>
          </a:p>
          <a:p>
            <a:pPr marL="114300" indent="0">
              <a:buNone/>
            </a:pPr>
            <a:endParaRPr lang="en-US" dirty="0"/>
          </a:p>
          <a:p>
            <a:pPr marL="114300" indent="0">
              <a:buNone/>
            </a:pPr>
            <a:r>
              <a:rPr lang="en-US" sz="2300" dirty="0">
                <a:effectLst/>
                <a:latin typeface="Calibri" panose="020F0502020204030204" pitchFamily="34" charset="0"/>
                <a:ea typeface="Calibri" panose="020F0502020204030204" pitchFamily="34" charset="0"/>
                <a:cs typeface="Times New Roman" panose="02020603050405020304" pitchFamily="18" charset="0"/>
                <a:hlinkClick r:id="rId4"/>
              </a:rPr>
              <a:t>https://www.cdc.gov/healthyschools/wscc/index.htm</a:t>
            </a:r>
            <a:endParaRPr lang="en-US" sz="2100" dirty="0"/>
          </a:p>
        </p:txBody>
      </p:sp>
    </p:spTree>
    <p:extLst>
      <p:ext uri="{BB962C8B-B14F-4D97-AF65-F5344CB8AC3E}">
        <p14:creationId xmlns:p14="http://schemas.microsoft.com/office/powerpoint/2010/main" val="2961187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BB997-D8B6-1BB1-3E25-8931499382E9}"/>
              </a:ext>
            </a:extLst>
          </p:cNvPr>
          <p:cNvSpPr>
            <a:spLocks noGrp="1"/>
          </p:cNvSpPr>
          <p:nvPr>
            <p:ph type="title"/>
          </p:nvPr>
        </p:nvSpPr>
        <p:spPr/>
        <p:txBody>
          <a:bodyPr/>
          <a:lstStyle/>
          <a:p>
            <a:r>
              <a:rPr lang="en" dirty="0"/>
              <a:t>Partnering With and Within Schools</a:t>
            </a:r>
            <a:endParaRPr lang="en-US" dirty="0"/>
          </a:p>
        </p:txBody>
      </p:sp>
      <p:sp>
        <p:nvSpPr>
          <p:cNvPr id="3" name="Text Placeholder 2">
            <a:extLst>
              <a:ext uri="{FF2B5EF4-FFF2-40B4-BE49-F238E27FC236}">
                <a16:creationId xmlns:a16="http://schemas.microsoft.com/office/drawing/2014/main" id="{346ACB28-8DA9-4BE6-81D8-E787B383D1C9}"/>
              </a:ext>
            </a:extLst>
          </p:cNvPr>
          <p:cNvSpPr>
            <a:spLocks noGrp="1"/>
          </p:cNvSpPr>
          <p:nvPr>
            <p:ph type="body" idx="1"/>
          </p:nvPr>
        </p:nvSpPr>
        <p:spPr>
          <a:xfrm>
            <a:off x="838200" y="1825625"/>
            <a:ext cx="7340029" cy="4351338"/>
          </a:xfrm>
        </p:spPr>
        <p:txBody>
          <a:bodyPr>
            <a:normAutofit lnSpcReduction="10000"/>
          </a:bodyPr>
          <a:lstStyle/>
          <a:p>
            <a:r>
              <a:rPr lang="en-US" dirty="0"/>
              <a:t>Every school and school district is unique</a:t>
            </a:r>
          </a:p>
          <a:p>
            <a:pPr lvl="1"/>
            <a:r>
              <a:rPr lang="en-US" dirty="0"/>
              <a:t>Need to understand how schools work</a:t>
            </a:r>
          </a:p>
          <a:p>
            <a:pPr lvl="1"/>
            <a:r>
              <a:rPr lang="en-US" dirty="0"/>
              <a:t>Superintendent is like the CEO</a:t>
            </a:r>
          </a:p>
          <a:p>
            <a:r>
              <a:rPr lang="en-US" dirty="0"/>
              <a:t>Principal is the key decision maker/gatekeeper</a:t>
            </a:r>
          </a:p>
          <a:p>
            <a:r>
              <a:rPr lang="en-US" dirty="0"/>
              <a:t>Remember that for schools, primary priority is education</a:t>
            </a:r>
          </a:p>
          <a:p>
            <a:r>
              <a:rPr lang="en-US" dirty="0"/>
              <a:t>Educational and health cultures differ, as do their priorities</a:t>
            </a:r>
          </a:p>
          <a:p>
            <a:endParaRPr lang="en-US" dirty="0"/>
          </a:p>
          <a:p>
            <a:pPr marL="114300" indent="0">
              <a:buNone/>
            </a:pPr>
            <a:endParaRPr lang="en-US" sz="1800" dirty="0">
              <a:hlinkClick r:id="rId3"/>
            </a:endParaRPr>
          </a:p>
          <a:p>
            <a:pPr marL="114300" indent="0">
              <a:buNone/>
            </a:pPr>
            <a:r>
              <a:rPr lang="en-US" sz="1800" dirty="0">
                <a:hlinkClick r:id="rId3"/>
              </a:rPr>
              <a:t>https://www.nasbe.org/how-schools-work-and-how-to-work-with-schools/</a:t>
            </a:r>
            <a:endParaRPr lang="en-US" sz="1800" dirty="0"/>
          </a:p>
        </p:txBody>
      </p:sp>
      <p:pic>
        <p:nvPicPr>
          <p:cNvPr id="4" name="Google Shape;193;p35">
            <a:extLst>
              <a:ext uri="{FF2B5EF4-FFF2-40B4-BE49-F238E27FC236}">
                <a16:creationId xmlns:a16="http://schemas.microsoft.com/office/drawing/2014/main" id="{F9757FED-D9D2-54AC-DA7C-EFE8B644E761}"/>
              </a:ext>
            </a:extLst>
          </p:cNvPr>
          <p:cNvPicPr preferRelativeResize="0">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8395075" y="1519002"/>
            <a:ext cx="3479425" cy="45309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19051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BB997-D8B6-1BB1-3E25-8931499382E9}"/>
              </a:ext>
            </a:extLst>
          </p:cNvPr>
          <p:cNvSpPr>
            <a:spLocks noGrp="1"/>
          </p:cNvSpPr>
          <p:nvPr>
            <p:ph type="title"/>
          </p:nvPr>
        </p:nvSpPr>
        <p:spPr/>
        <p:txBody>
          <a:bodyPr/>
          <a:lstStyle/>
          <a:p>
            <a:r>
              <a:rPr lang="en" sz="4400" dirty="0"/>
              <a:t>Partnering With and Within School Districts</a:t>
            </a:r>
            <a:endParaRPr lang="en-US" dirty="0"/>
          </a:p>
        </p:txBody>
      </p:sp>
      <p:sp>
        <p:nvSpPr>
          <p:cNvPr id="3" name="Text Placeholder 2">
            <a:extLst>
              <a:ext uri="{FF2B5EF4-FFF2-40B4-BE49-F238E27FC236}">
                <a16:creationId xmlns:a16="http://schemas.microsoft.com/office/drawing/2014/main" id="{346ACB28-8DA9-4BE6-81D8-E787B383D1C9}"/>
              </a:ext>
            </a:extLst>
          </p:cNvPr>
          <p:cNvSpPr>
            <a:spLocks noGrp="1"/>
          </p:cNvSpPr>
          <p:nvPr>
            <p:ph type="body" idx="1"/>
          </p:nvPr>
        </p:nvSpPr>
        <p:spPr/>
        <p:txBody>
          <a:bodyPr>
            <a:normAutofit/>
          </a:bodyPr>
          <a:lstStyle/>
          <a:p>
            <a:r>
              <a:rPr lang="en-US" sz="2800" dirty="0"/>
              <a:t>Establish personal relationships</a:t>
            </a:r>
          </a:p>
          <a:p>
            <a:pPr lvl="1"/>
            <a:r>
              <a:rPr lang="en-US" sz="2600" dirty="0"/>
              <a:t>School district leadership</a:t>
            </a:r>
          </a:p>
          <a:p>
            <a:pPr lvl="1"/>
            <a:r>
              <a:rPr lang="en-US" sz="2600" dirty="0"/>
              <a:t>With other schools</a:t>
            </a:r>
          </a:p>
          <a:p>
            <a:r>
              <a:rPr lang="en-US" sz="2800" dirty="0"/>
              <a:t>Identify champions</a:t>
            </a:r>
          </a:p>
          <a:p>
            <a:r>
              <a:rPr lang="en-US" sz="2800" dirty="0"/>
              <a:t>Establish common goals</a:t>
            </a:r>
          </a:p>
          <a:p>
            <a:r>
              <a:rPr lang="en-US" sz="2800" dirty="0"/>
              <a:t>Connect your goals to teaching, learning, and academic achievement</a:t>
            </a:r>
          </a:p>
          <a:p>
            <a:pPr marL="114300" indent="0">
              <a:buNone/>
            </a:pPr>
            <a:endParaRPr lang="en-US" sz="2800" dirty="0"/>
          </a:p>
        </p:txBody>
      </p:sp>
    </p:spTree>
    <p:extLst>
      <p:ext uri="{BB962C8B-B14F-4D97-AF65-F5344CB8AC3E}">
        <p14:creationId xmlns:p14="http://schemas.microsoft.com/office/powerpoint/2010/main" val="1759361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BB997-D8B6-1BB1-3E25-8931499382E9}"/>
              </a:ext>
            </a:extLst>
          </p:cNvPr>
          <p:cNvSpPr>
            <a:spLocks noGrp="1"/>
          </p:cNvSpPr>
          <p:nvPr>
            <p:ph type="title"/>
          </p:nvPr>
        </p:nvSpPr>
        <p:spPr/>
        <p:txBody>
          <a:bodyPr/>
          <a:lstStyle/>
          <a:p>
            <a:r>
              <a:rPr lang="en" dirty="0"/>
              <a:t>Health Services</a:t>
            </a:r>
            <a:endParaRPr lang="en-US" dirty="0"/>
          </a:p>
        </p:txBody>
      </p:sp>
      <p:sp>
        <p:nvSpPr>
          <p:cNvPr id="3" name="Text Placeholder 2">
            <a:extLst>
              <a:ext uri="{FF2B5EF4-FFF2-40B4-BE49-F238E27FC236}">
                <a16:creationId xmlns:a16="http://schemas.microsoft.com/office/drawing/2014/main" id="{346ACB28-8DA9-4BE6-81D8-E787B383D1C9}"/>
              </a:ext>
            </a:extLst>
          </p:cNvPr>
          <p:cNvSpPr>
            <a:spLocks noGrp="1"/>
          </p:cNvSpPr>
          <p:nvPr>
            <p:ph type="body" idx="1"/>
          </p:nvPr>
        </p:nvSpPr>
        <p:spPr>
          <a:xfrm>
            <a:off x="838200" y="1825625"/>
            <a:ext cx="5803900" cy="4351338"/>
          </a:xfrm>
        </p:spPr>
        <p:txBody>
          <a:bodyPr>
            <a:normAutofit/>
          </a:bodyPr>
          <a:lstStyle/>
          <a:p>
            <a:r>
              <a:rPr lang="en-US" sz="2800" dirty="0"/>
              <a:t>School Nurses</a:t>
            </a:r>
          </a:p>
          <a:p>
            <a:r>
              <a:rPr lang="en-US" sz="2800" dirty="0"/>
              <a:t>School-Based Health Centers</a:t>
            </a:r>
          </a:p>
          <a:p>
            <a:r>
              <a:rPr lang="en-US" sz="2800" dirty="0"/>
              <a:t>School Physician</a:t>
            </a:r>
          </a:p>
          <a:p>
            <a:r>
              <a:rPr lang="en-US" sz="2800" dirty="0"/>
              <a:t>Community Pediatricians</a:t>
            </a:r>
          </a:p>
          <a:p>
            <a:r>
              <a:rPr lang="en-US" sz="2800" dirty="0"/>
              <a:t>Health Department</a:t>
            </a:r>
          </a:p>
          <a:p>
            <a:pPr marL="114300" indent="0">
              <a:buNone/>
            </a:pPr>
            <a:endParaRPr lang="en-US" sz="2800" dirty="0"/>
          </a:p>
          <a:p>
            <a:pPr marL="114300" indent="0">
              <a:buNone/>
            </a:pPr>
            <a:r>
              <a:rPr lang="en-US" sz="2400" b="1" dirty="0">
                <a:solidFill>
                  <a:schemeClr val="accent4"/>
                </a:solidFill>
              </a:rPr>
              <a:t>Are there others in your community who could partner in helping to prevent and manage infectious diseases in your school?</a:t>
            </a:r>
          </a:p>
        </p:txBody>
      </p:sp>
      <p:pic>
        <p:nvPicPr>
          <p:cNvPr id="4" name="Google Shape;212;p38">
            <a:extLst>
              <a:ext uri="{FF2B5EF4-FFF2-40B4-BE49-F238E27FC236}">
                <a16:creationId xmlns:a16="http://schemas.microsoft.com/office/drawing/2014/main" id="{EF6B9474-83F4-B274-91CF-C4DDCF25F169}"/>
              </a:ext>
            </a:extLst>
          </p:cNvPr>
          <p:cNvPicPr preferRelativeResize="0">
            <a:picLocks noChangeAspect="1"/>
          </p:cNvPicPr>
          <p:nvPr/>
        </p:nvPicPr>
        <p:blipFill rotWithShape="1">
          <a:blip r:embed="rId3">
            <a:alphaModFix/>
          </a:blip>
          <a:srcRect r="10240"/>
          <a:stretch/>
        </p:blipFill>
        <p:spPr>
          <a:xfrm>
            <a:off x="6489290" y="723792"/>
            <a:ext cx="5574890" cy="5410416"/>
          </a:xfrm>
          <a:prstGeom prst="rect">
            <a:avLst/>
          </a:prstGeom>
          <a:noFill/>
          <a:ln>
            <a:noFill/>
          </a:ln>
        </p:spPr>
      </p:pic>
      <p:sp>
        <p:nvSpPr>
          <p:cNvPr id="5" name="Google Shape;213;p38">
            <a:extLst>
              <a:ext uri="{FF2B5EF4-FFF2-40B4-BE49-F238E27FC236}">
                <a16:creationId xmlns:a16="http://schemas.microsoft.com/office/drawing/2014/main" id="{548EDFC3-A30F-9281-10F0-D2F7A54F43D3}"/>
              </a:ext>
            </a:extLst>
          </p:cNvPr>
          <p:cNvSpPr/>
          <p:nvPr/>
        </p:nvSpPr>
        <p:spPr>
          <a:xfrm>
            <a:off x="10687136" y="3640113"/>
            <a:ext cx="831353" cy="722361"/>
          </a:xfrm>
          <a:prstGeom prst="ellipse">
            <a:avLst/>
          </a:prstGeom>
          <a:noFill/>
          <a:ln w="38100"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6541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BB997-D8B6-1BB1-3E25-8931499382E9}"/>
              </a:ext>
            </a:extLst>
          </p:cNvPr>
          <p:cNvSpPr>
            <a:spLocks noGrp="1"/>
          </p:cNvSpPr>
          <p:nvPr>
            <p:ph type="title"/>
          </p:nvPr>
        </p:nvSpPr>
        <p:spPr/>
        <p:txBody>
          <a:bodyPr/>
          <a:lstStyle/>
          <a:p>
            <a:r>
              <a:rPr lang="en" dirty="0"/>
              <a:t>School Nurses</a:t>
            </a:r>
            <a:endParaRPr lang="en-US" dirty="0"/>
          </a:p>
        </p:txBody>
      </p:sp>
      <p:sp>
        <p:nvSpPr>
          <p:cNvPr id="3" name="Text Placeholder 2">
            <a:extLst>
              <a:ext uri="{FF2B5EF4-FFF2-40B4-BE49-F238E27FC236}">
                <a16:creationId xmlns:a16="http://schemas.microsoft.com/office/drawing/2014/main" id="{346ACB28-8DA9-4BE6-81D8-E787B383D1C9}"/>
              </a:ext>
            </a:extLst>
          </p:cNvPr>
          <p:cNvSpPr>
            <a:spLocks noGrp="1"/>
          </p:cNvSpPr>
          <p:nvPr>
            <p:ph type="body" idx="1"/>
          </p:nvPr>
        </p:nvSpPr>
        <p:spPr/>
        <p:txBody>
          <a:bodyPr>
            <a:normAutofit/>
          </a:bodyPr>
          <a:lstStyle/>
          <a:p>
            <a:r>
              <a:rPr lang="en-US" sz="2800" dirty="0"/>
              <a:t>Keep kids healthy and in school</a:t>
            </a:r>
          </a:p>
          <a:p>
            <a:r>
              <a:rPr lang="en-US" sz="2800" dirty="0"/>
              <a:t>Assist students in finding primary care/medical home</a:t>
            </a:r>
          </a:p>
          <a:p>
            <a:r>
              <a:rPr lang="en-US" sz="2800" dirty="0"/>
              <a:t>Chronic condition management</a:t>
            </a:r>
          </a:p>
          <a:p>
            <a:r>
              <a:rPr lang="en-US" sz="2800" dirty="0"/>
              <a:t>Coordinate with the medical home, families, and community</a:t>
            </a:r>
          </a:p>
          <a:p>
            <a:r>
              <a:rPr lang="en-US" sz="2800" dirty="0"/>
              <a:t>And so much more!</a:t>
            </a:r>
          </a:p>
          <a:p>
            <a:endParaRPr lang="en-US" sz="2800" dirty="0"/>
          </a:p>
        </p:txBody>
      </p:sp>
    </p:spTree>
    <p:extLst>
      <p:ext uri="{BB962C8B-B14F-4D97-AF65-F5344CB8AC3E}">
        <p14:creationId xmlns:p14="http://schemas.microsoft.com/office/powerpoint/2010/main" val="1983437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BB997-D8B6-1BB1-3E25-8931499382E9}"/>
              </a:ext>
            </a:extLst>
          </p:cNvPr>
          <p:cNvSpPr>
            <a:spLocks noGrp="1"/>
          </p:cNvSpPr>
          <p:nvPr>
            <p:ph type="title"/>
          </p:nvPr>
        </p:nvSpPr>
        <p:spPr/>
        <p:txBody>
          <a:bodyPr/>
          <a:lstStyle/>
          <a:p>
            <a:r>
              <a:rPr lang="en" sz="4400" dirty="0"/>
              <a:t>Partnering with Pediatricians/Medical Home</a:t>
            </a:r>
            <a:endParaRPr lang="en-US" dirty="0"/>
          </a:p>
        </p:txBody>
      </p:sp>
      <p:sp>
        <p:nvSpPr>
          <p:cNvPr id="3" name="Text Placeholder 2">
            <a:extLst>
              <a:ext uri="{FF2B5EF4-FFF2-40B4-BE49-F238E27FC236}">
                <a16:creationId xmlns:a16="http://schemas.microsoft.com/office/drawing/2014/main" id="{346ACB28-8DA9-4BE6-81D8-E787B383D1C9}"/>
              </a:ext>
            </a:extLst>
          </p:cNvPr>
          <p:cNvSpPr>
            <a:spLocks noGrp="1"/>
          </p:cNvSpPr>
          <p:nvPr>
            <p:ph type="body" idx="1"/>
          </p:nvPr>
        </p:nvSpPr>
        <p:spPr/>
        <p:txBody>
          <a:bodyPr>
            <a:normAutofit/>
          </a:bodyPr>
          <a:lstStyle/>
          <a:p>
            <a:r>
              <a:rPr lang="en-US" sz="2800" dirty="0"/>
              <a:t>Keep an updated list of pediatricians in your community</a:t>
            </a:r>
          </a:p>
          <a:p>
            <a:r>
              <a:rPr lang="en-US" sz="2800" dirty="0"/>
              <a:t>Identify a key contact in the practice</a:t>
            </a:r>
          </a:p>
          <a:p>
            <a:r>
              <a:rPr lang="en-US" sz="2800" dirty="0"/>
              <a:t>Partner in the care of children with chronic conditions</a:t>
            </a:r>
          </a:p>
          <a:p>
            <a:r>
              <a:rPr lang="en-US" sz="2800" dirty="0"/>
              <a:t>Reach out about children you are concerned about </a:t>
            </a:r>
          </a:p>
          <a:p>
            <a:r>
              <a:rPr lang="en-US" sz="2800" dirty="0"/>
              <a:t>Be a liaison to teachers and other staff</a:t>
            </a:r>
          </a:p>
          <a:p>
            <a:r>
              <a:rPr lang="en-US" sz="2800" dirty="0"/>
              <a:t>If you have a school physician, ask them to help build relationships with community providers</a:t>
            </a:r>
          </a:p>
          <a:p>
            <a:pPr marL="114300" indent="0">
              <a:buNone/>
            </a:pPr>
            <a:endParaRPr lang="en-US" sz="2800" dirty="0"/>
          </a:p>
        </p:txBody>
      </p:sp>
    </p:spTree>
    <p:extLst>
      <p:ext uri="{BB962C8B-B14F-4D97-AF65-F5344CB8AC3E}">
        <p14:creationId xmlns:p14="http://schemas.microsoft.com/office/powerpoint/2010/main" val="3970616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BB997-D8B6-1BB1-3E25-8931499382E9}"/>
              </a:ext>
            </a:extLst>
          </p:cNvPr>
          <p:cNvSpPr>
            <a:spLocks noGrp="1"/>
          </p:cNvSpPr>
          <p:nvPr>
            <p:ph type="title"/>
          </p:nvPr>
        </p:nvSpPr>
        <p:spPr/>
        <p:txBody>
          <a:bodyPr/>
          <a:lstStyle/>
          <a:p>
            <a:r>
              <a:rPr lang="en" sz="4400" dirty="0"/>
              <a:t>School-Based </a:t>
            </a:r>
            <a:r>
              <a:rPr lang="en" dirty="0"/>
              <a:t>H</a:t>
            </a:r>
            <a:r>
              <a:rPr lang="en" sz="4400" dirty="0"/>
              <a:t>ealth </a:t>
            </a:r>
            <a:r>
              <a:rPr lang="en" dirty="0"/>
              <a:t>C</a:t>
            </a:r>
            <a:r>
              <a:rPr lang="en" sz="4400" dirty="0"/>
              <a:t>enters (SBHC)</a:t>
            </a:r>
            <a:endParaRPr lang="en-US" dirty="0"/>
          </a:p>
        </p:txBody>
      </p:sp>
      <p:sp>
        <p:nvSpPr>
          <p:cNvPr id="5" name="Text Placeholder 4">
            <a:extLst>
              <a:ext uri="{FF2B5EF4-FFF2-40B4-BE49-F238E27FC236}">
                <a16:creationId xmlns:a16="http://schemas.microsoft.com/office/drawing/2014/main" id="{872A43C3-BF61-BE45-FD6A-423C2C916050}"/>
              </a:ext>
            </a:extLst>
          </p:cNvPr>
          <p:cNvSpPr>
            <a:spLocks noGrp="1"/>
          </p:cNvSpPr>
          <p:nvPr>
            <p:ph type="body" idx="2"/>
          </p:nvPr>
        </p:nvSpPr>
        <p:spPr>
          <a:xfrm>
            <a:off x="840658" y="1690688"/>
            <a:ext cx="5156917" cy="4498975"/>
          </a:xfrm>
        </p:spPr>
        <p:txBody>
          <a:bodyPr>
            <a:normAutofit/>
          </a:bodyPr>
          <a:lstStyle/>
          <a:p>
            <a:pPr marL="0" indent="0">
              <a:spcBef>
                <a:spcPts val="180"/>
              </a:spcBef>
              <a:buNone/>
            </a:pPr>
            <a:r>
              <a:rPr lang="en-US" sz="2800" b="1" dirty="0">
                <a:solidFill>
                  <a:schemeClr val="accent4"/>
                </a:solidFill>
              </a:rPr>
              <a:t>Benefits</a:t>
            </a:r>
            <a:endParaRPr lang="en-US" sz="2400" b="1" dirty="0"/>
          </a:p>
          <a:p>
            <a:pPr marL="342900" indent="-342900">
              <a:spcBef>
                <a:spcPts val="180"/>
              </a:spcBef>
            </a:pPr>
            <a:r>
              <a:rPr lang="en-US" sz="2400" dirty="0"/>
              <a:t>Accessible</a:t>
            </a:r>
          </a:p>
          <a:p>
            <a:pPr marL="342900" indent="-342900">
              <a:spcBef>
                <a:spcPts val="180"/>
              </a:spcBef>
            </a:pPr>
            <a:r>
              <a:rPr lang="en-US" sz="2400" dirty="0"/>
              <a:t>Convenient</a:t>
            </a:r>
          </a:p>
          <a:p>
            <a:pPr marL="342900" indent="-342900">
              <a:spcBef>
                <a:spcPts val="180"/>
              </a:spcBef>
            </a:pPr>
            <a:r>
              <a:rPr lang="en-US" sz="2400" dirty="0"/>
              <a:t>Integrated</a:t>
            </a:r>
          </a:p>
          <a:p>
            <a:pPr marL="342900" indent="-342900">
              <a:spcBef>
                <a:spcPts val="180"/>
              </a:spcBef>
            </a:pPr>
            <a:r>
              <a:rPr lang="en-US" sz="2400" dirty="0"/>
              <a:t>Enhances health services</a:t>
            </a:r>
          </a:p>
          <a:p>
            <a:pPr marL="342900" indent="-342900">
              <a:spcBef>
                <a:spcPts val="180"/>
              </a:spcBef>
            </a:pPr>
            <a:r>
              <a:rPr lang="en-US" sz="2400" dirty="0"/>
              <a:t>Less missed class time</a:t>
            </a:r>
          </a:p>
          <a:p>
            <a:pPr marL="342900" indent="-342900">
              <a:spcBef>
                <a:spcPts val="180"/>
              </a:spcBef>
            </a:pPr>
            <a:endParaRPr lang="en-US" sz="2400" dirty="0"/>
          </a:p>
          <a:p>
            <a:pPr marL="0" indent="0">
              <a:spcBef>
                <a:spcPts val="180"/>
              </a:spcBef>
              <a:buNone/>
            </a:pPr>
            <a:r>
              <a:rPr lang="en-US" sz="2400" b="1" dirty="0"/>
              <a:t>Equity:</a:t>
            </a:r>
          </a:p>
          <a:p>
            <a:pPr indent="-457200">
              <a:spcBef>
                <a:spcPts val="180"/>
              </a:spcBef>
            </a:pPr>
            <a:r>
              <a:rPr lang="en-US" dirty="0"/>
              <a:t>Financial</a:t>
            </a:r>
          </a:p>
          <a:p>
            <a:pPr indent="-457200">
              <a:spcBef>
                <a:spcPts val="180"/>
              </a:spcBef>
            </a:pPr>
            <a:r>
              <a:rPr lang="en-US" dirty="0"/>
              <a:t>Transportation</a:t>
            </a:r>
          </a:p>
          <a:p>
            <a:pPr indent="-457200">
              <a:spcBef>
                <a:spcPts val="180"/>
              </a:spcBef>
            </a:pPr>
            <a:r>
              <a:rPr lang="en-US" dirty="0"/>
              <a:t>Work schedules</a:t>
            </a:r>
          </a:p>
        </p:txBody>
      </p:sp>
      <p:sp>
        <p:nvSpPr>
          <p:cNvPr id="7" name="Text Placeholder 6">
            <a:extLst>
              <a:ext uri="{FF2B5EF4-FFF2-40B4-BE49-F238E27FC236}">
                <a16:creationId xmlns:a16="http://schemas.microsoft.com/office/drawing/2014/main" id="{E285DD1D-66FB-2C81-5DC2-BE58D05B6089}"/>
              </a:ext>
            </a:extLst>
          </p:cNvPr>
          <p:cNvSpPr>
            <a:spLocks noGrp="1"/>
          </p:cNvSpPr>
          <p:nvPr>
            <p:ph type="body" idx="4"/>
          </p:nvPr>
        </p:nvSpPr>
        <p:spPr>
          <a:xfrm>
            <a:off x="6172200" y="1690688"/>
            <a:ext cx="5183188" cy="4498975"/>
          </a:xfrm>
        </p:spPr>
        <p:txBody>
          <a:bodyPr>
            <a:noAutofit/>
          </a:bodyPr>
          <a:lstStyle/>
          <a:p>
            <a:pPr marL="63500" indent="0">
              <a:lnSpc>
                <a:spcPct val="110000"/>
              </a:lnSpc>
              <a:spcBef>
                <a:spcPts val="0"/>
              </a:spcBef>
              <a:buNone/>
            </a:pPr>
            <a:r>
              <a:rPr lang="en-US" sz="2800" b="1" dirty="0">
                <a:solidFill>
                  <a:schemeClr val="accent4"/>
                </a:solidFill>
              </a:rPr>
              <a:t>Types of SBHCs</a:t>
            </a:r>
            <a:endParaRPr lang="en-US" sz="2400" b="1" dirty="0"/>
          </a:p>
          <a:p>
            <a:pPr>
              <a:lnSpc>
                <a:spcPct val="110000"/>
              </a:lnSpc>
              <a:spcBef>
                <a:spcPts val="0"/>
              </a:spcBef>
            </a:pPr>
            <a:r>
              <a:rPr lang="en-US" sz="2400" dirty="0"/>
              <a:t>School-based</a:t>
            </a:r>
          </a:p>
          <a:p>
            <a:pPr>
              <a:lnSpc>
                <a:spcPct val="110000"/>
              </a:lnSpc>
              <a:spcBef>
                <a:spcPts val="0"/>
              </a:spcBef>
            </a:pPr>
            <a:r>
              <a:rPr lang="en-US" sz="2400" dirty="0"/>
              <a:t>School-linked</a:t>
            </a:r>
          </a:p>
          <a:p>
            <a:pPr>
              <a:lnSpc>
                <a:spcPct val="110000"/>
              </a:lnSpc>
              <a:spcBef>
                <a:spcPts val="0"/>
              </a:spcBef>
            </a:pPr>
            <a:r>
              <a:rPr lang="en-US" sz="2400" dirty="0"/>
              <a:t>Mobile</a:t>
            </a:r>
          </a:p>
          <a:p>
            <a:pPr>
              <a:lnSpc>
                <a:spcPct val="110000"/>
              </a:lnSpc>
              <a:spcBef>
                <a:spcPts val="0"/>
              </a:spcBef>
            </a:pPr>
            <a:r>
              <a:rPr lang="en-US" sz="2400" dirty="0"/>
              <a:t>Telehealth</a:t>
            </a:r>
          </a:p>
          <a:p>
            <a:pPr>
              <a:lnSpc>
                <a:spcPct val="110000"/>
              </a:lnSpc>
              <a:spcBef>
                <a:spcPts val="0"/>
              </a:spcBef>
            </a:pPr>
            <a:endParaRPr lang="en-US" sz="2400" dirty="0"/>
          </a:p>
          <a:p>
            <a:pPr marL="63500" indent="0">
              <a:lnSpc>
                <a:spcPct val="110000"/>
              </a:lnSpc>
              <a:spcBef>
                <a:spcPts val="0"/>
              </a:spcBef>
              <a:buNone/>
            </a:pPr>
            <a:r>
              <a:rPr lang="en-US" sz="2400" b="1" dirty="0"/>
              <a:t>May also offer:</a:t>
            </a:r>
          </a:p>
          <a:p>
            <a:pPr marL="520700" lvl="1" indent="-457200">
              <a:lnSpc>
                <a:spcPct val="110000"/>
              </a:lnSpc>
              <a:spcBef>
                <a:spcPts val="0"/>
              </a:spcBef>
            </a:pPr>
            <a:r>
              <a:rPr lang="en-US" dirty="0"/>
              <a:t>Mental health</a:t>
            </a:r>
          </a:p>
          <a:p>
            <a:pPr marL="520700" lvl="1" indent="-457200">
              <a:lnSpc>
                <a:spcPct val="110000"/>
              </a:lnSpc>
              <a:spcBef>
                <a:spcPts val="0"/>
              </a:spcBef>
            </a:pPr>
            <a:r>
              <a:rPr lang="en-US" dirty="0"/>
              <a:t>Oral health</a:t>
            </a:r>
          </a:p>
          <a:p>
            <a:pPr marL="520700" lvl="1" indent="-457200">
              <a:lnSpc>
                <a:spcPct val="110000"/>
              </a:lnSpc>
              <a:spcBef>
                <a:spcPts val="0"/>
              </a:spcBef>
            </a:pPr>
            <a:r>
              <a:rPr lang="en-US" dirty="0"/>
              <a:t>Sexual health</a:t>
            </a:r>
          </a:p>
          <a:p>
            <a:pPr indent="0">
              <a:lnSpc>
                <a:spcPct val="110000"/>
              </a:lnSpc>
              <a:spcBef>
                <a:spcPts val="0"/>
              </a:spcBef>
            </a:pPr>
            <a:endParaRPr lang="en-US" sz="2400" dirty="0"/>
          </a:p>
        </p:txBody>
      </p:sp>
    </p:spTree>
    <p:extLst>
      <p:ext uri="{BB962C8B-B14F-4D97-AF65-F5344CB8AC3E}">
        <p14:creationId xmlns:p14="http://schemas.microsoft.com/office/powerpoint/2010/main" val="2896128583"/>
      </p:ext>
    </p:extLst>
  </p:cSld>
  <p:clrMapOvr>
    <a:masterClrMapping/>
  </p:clrMapOvr>
</p:sld>
</file>

<file path=ppt/theme/theme1.xml><?xml version="1.0" encoding="utf-8"?>
<a:theme xmlns:a="http://schemas.openxmlformats.org/drawingml/2006/main" name="Office Theme">
  <a:themeElements>
    <a:clrScheme name="TEAMS brang colors">
      <a:dk1>
        <a:srgbClr val="0E5473"/>
      </a:dk1>
      <a:lt1>
        <a:srgbClr val="FFFFFF"/>
      </a:lt1>
      <a:dk2>
        <a:srgbClr val="0E5473"/>
      </a:dk2>
      <a:lt2>
        <a:srgbClr val="F2FBFF"/>
      </a:lt2>
      <a:accent1>
        <a:srgbClr val="0DA7FF"/>
      </a:accent1>
      <a:accent2>
        <a:srgbClr val="36E8E5"/>
      </a:accent2>
      <a:accent3>
        <a:srgbClr val="FFD276"/>
      </a:accent3>
      <a:accent4>
        <a:srgbClr val="FF6051"/>
      </a:accent4>
      <a:accent5>
        <a:srgbClr val="0DBAFF"/>
      </a:accent5>
      <a:accent6>
        <a:srgbClr val="FFBB73"/>
      </a:accent6>
      <a:hlink>
        <a:srgbClr val="0DA7FF"/>
      </a:hlink>
      <a:folHlink>
        <a:srgbClr val="3AA1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7AC2B7-5CCE-4209-8B30-2A6EBFBC7E9B}">
  <ds:schemaRefs>
    <ds:schemaRef ds:uri="http://schemas.microsoft.com/sharepoint/v3/contenttype/forms"/>
  </ds:schemaRefs>
</ds:datastoreItem>
</file>

<file path=customXml/itemProps2.xml><?xml version="1.0" encoding="utf-8"?>
<ds:datastoreItem xmlns:ds="http://schemas.openxmlformats.org/officeDocument/2006/customXml" ds:itemID="{A20FD213-FB7C-4C05-B3EE-AE2E3AF71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0FDD775-3C24-4A46-A2EB-3E17ABE83AD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308</TotalTime>
  <Words>2515</Words>
  <Application>Microsoft Office PowerPoint</Application>
  <PresentationFormat>Widescreen</PresentationFormat>
  <Paragraphs>303</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Open Sans</vt:lpstr>
      <vt:lpstr>Calibri</vt:lpstr>
      <vt:lpstr>Alegreya Sans</vt:lpstr>
      <vt:lpstr>Arial</vt:lpstr>
      <vt:lpstr>Office Theme</vt:lpstr>
      <vt:lpstr>How Schools, Pediatricians, and Families  Can Work Together to Prevent and  Manage Infectious Diseases</vt:lpstr>
      <vt:lpstr>Learning Outcomes</vt:lpstr>
      <vt:lpstr>Whole School, Whole Community, Whole Child (WSCC) Model</vt:lpstr>
      <vt:lpstr>Partnering With and Within Schools</vt:lpstr>
      <vt:lpstr>Partnering With and Within School Districts</vt:lpstr>
      <vt:lpstr>Health Services</vt:lpstr>
      <vt:lpstr>School Nurses</vt:lpstr>
      <vt:lpstr>Partnering with Pediatricians/Medical Home</vt:lpstr>
      <vt:lpstr>School-Based Health Centers (SBHC)</vt:lpstr>
      <vt:lpstr>Family Engagement</vt:lpstr>
      <vt:lpstr>Family Engagement</vt:lpstr>
      <vt:lpstr>Family Engagement: Vaccines</vt:lpstr>
      <vt:lpstr>Community Involvement</vt:lpstr>
      <vt:lpstr>School Health Advisory Councils (SHAC)</vt:lpstr>
      <vt:lpstr>Recap</vt:lpstr>
      <vt:lpstr>Case Scenario(s)</vt:lpstr>
      <vt:lpstr> </vt:lpstr>
      <vt:lpstr>Resources</vt:lpstr>
      <vt:lpstr>Additional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Partnering with School Based Health Centers (SBHC)</dc:title>
  <dc:creator>St. George, Abby</dc:creator>
  <cp:lastModifiedBy>Tancun, Ian</cp:lastModifiedBy>
  <cp:revision>27</cp:revision>
  <dcterms:modified xsi:type="dcterms:W3CDTF">2023-12-21T20:39:17Z</dcterms:modified>
</cp:coreProperties>
</file>