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0"/>
  </p:notesMasterIdLst>
  <p:sldIdLst>
    <p:sldId id="256" r:id="rId5"/>
    <p:sldId id="257" r:id="rId6"/>
    <p:sldId id="283" r:id="rId7"/>
    <p:sldId id="284" r:id="rId8"/>
    <p:sldId id="285" r:id="rId9"/>
    <p:sldId id="276" r:id="rId10"/>
    <p:sldId id="282" r:id="rId11"/>
    <p:sldId id="281" r:id="rId12"/>
    <p:sldId id="279" r:id="rId13"/>
    <p:sldId id="278" r:id="rId14"/>
    <p:sldId id="267" r:id="rId15"/>
    <p:sldId id="275" r:id="rId16"/>
    <p:sldId id="270" r:id="rId17"/>
    <p:sldId id="271" r:id="rId18"/>
    <p:sldId id="272" r:id="rId19"/>
  </p:sldIdLst>
  <p:sldSz cx="12192000" cy="6858000"/>
  <p:notesSz cx="6858000" cy="9144000"/>
  <p:embeddedFontLst>
    <p:embeddedFont>
      <p:font typeface="Alegreya Sans" panose="00000500000000000000" pitchFamily="2"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EE70F7-6FA2-D018-9B8A-BC891DFEC3A9}" name="St. George, Abby" initials="SGA" userId="S::astgeorge@aap.org::8903dd45-33a0-4c15-803c-54fb8cc8dd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Osborn" initials="CO" lastIdx="1" clrIdx="0">
    <p:extLst>
      <p:ext uri="{19B8F6BF-5375-455C-9EA6-DF929625EA0E}">
        <p15:presenceInfo xmlns:p15="http://schemas.microsoft.com/office/powerpoint/2012/main" userId="S::osbornc@colorado.edu::a5bdfb9a-a288-4b27-beb3-62de8d83edaf" providerId="AD"/>
      </p:ext>
    </p:extLst>
  </p:cmAuthor>
  <p:cmAuthor id="2" name="Alice Sato" initials="AS" lastIdx="9" clrIdx="1">
    <p:extLst>
      <p:ext uri="{19B8F6BF-5375-455C-9EA6-DF929625EA0E}">
        <p15:presenceInfo xmlns:p15="http://schemas.microsoft.com/office/powerpoint/2012/main" userId="Alice Sa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10" autoAdjust="0"/>
  </p:normalViewPr>
  <p:slideViewPr>
    <p:cSldViewPr snapToGrid="0">
      <p:cViewPr varScale="1">
        <p:scale>
          <a:sx n="48" d="100"/>
          <a:sy n="48" d="100"/>
        </p:scale>
        <p:origin x="134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to this Learning Burst </a:t>
            </a:r>
            <a:r>
              <a:rPr lang="en-US"/>
              <a:t>on Strategies to Manage </a:t>
            </a:r>
            <a:r>
              <a:rPr lang="en-US" dirty="0"/>
              <a:t>Infectious Diseases in K-12 Schools Settings.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resource </a:t>
            </a:r>
            <a:r>
              <a:rPr lang="en-US" sz="1200" i="0" dirty="0">
                <a:solidFill>
                  <a:srgbClr val="FFFFFF"/>
                </a:solidFill>
                <a:latin typeface="Alegreya Sans"/>
                <a:ea typeface="Alegreya Sans"/>
                <a:cs typeface="Alegreya Sans"/>
                <a:sym typeface="Alegreya Sans"/>
              </a:rPr>
              <a:t>was developed by the American Academy of Pediatrics through support by the Healthy Schools Branch, School Response Unit at the Centers for Disease Control and Prevention (CDC). Its contents are solely the responsibility of the American Academy of Pediatrics and do not necessarily represent the official views of the Centers for Disease Control and Prevention of the Department of Health and Human Services.</a:t>
            </a:r>
            <a:endParaRPr lang="en-US" sz="2000" b="1" i="0" dirty="0">
              <a:solidFill>
                <a:srgbClr val="FFFFFF"/>
              </a:solidFill>
              <a:latin typeface="Calibri"/>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learning burst is intended to provide basic information and practical strategies to prevent and manage infectious diseases in schools.</a:t>
            </a:r>
          </a:p>
          <a:p>
            <a:pPr marL="0" lvl="0" indent="0" algn="l" rtl="0">
              <a:spcBef>
                <a:spcPts val="0"/>
              </a:spcBef>
              <a:spcAft>
                <a:spcPts val="0"/>
              </a:spcAft>
              <a:buNone/>
            </a:pPr>
            <a:endParaRPr dirty="0"/>
          </a:p>
        </p:txBody>
      </p:sp>
      <p:sp>
        <p:nvSpPr>
          <p:cNvPr id="112" name="Google Shape;11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American Academy of Pediatrics, in partnership with </a:t>
            </a:r>
            <a:r>
              <a:rPr lang="en-US" dirty="0" err="1"/>
              <a:t>FrameWorks</a:t>
            </a:r>
            <a:r>
              <a:rPr lang="en-US" dirty="0"/>
              <a:t> Institute, commissioned a study concluding in five evidence-based recommendations for communicating about vaccinations, The purpose of this brief is to equip physicians, advocates, and public health communicators with the strategies necessary to effectively build understanding of and support for child and adolescent vaccinations. The recommendations are outlined on this slide and include: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971550" lvl="1" indent="-514350">
              <a:buFont typeface="+mj-lt"/>
              <a:buAutoNum type="arabicPeriod"/>
            </a:pPr>
            <a:r>
              <a:rPr lang="en-US" sz="1200" dirty="0"/>
              <a:t>Talk about the benefits of vaccination for the common good.</a:t>
            </a:r>
          </a:p>
          <a:p>
            <a:pPr marL="971550" lvl="1" indent="-514350">
              <a:buFont typeface="+mj-lt"/>
              <a:buAutoNum type="arabicPeriod"/>
            </a:pPr>
            <a:r>
              <a:rPr lang="en-US" sz="1200" dirty="0"/>
              <a:t>Talk about improving vaccination access as a preventive public health measure.</a:t>
            </a:r>
          </a:p>
          <a:p>
            <a:pPr marL="971550" lvl="1" indent="-514350">
              <a:buFont typeface="+mj-lt"/>
              <a:buAutoNum type="arabicPeriod"/>
            </a:pPr>
            <a:r>
              <a:rPr lang="en-US" sz="1200" dirty="0"/>
              <a:t>Focus on how vaccines are beneficial to child and adolescent long-term health and wellbeing.</a:t>
            </a:r>
          </a:p>
          <a:p>
            <a:pPr marL="971550" lvl="1" indent="-514350">
              <a:buFont typeface="+mj-lt"/>
              <a:buAutoNum type="arabicPeriod"/>
            </a:pPr>
            <a:r>
              <a:rPr lang="en-US" sz="1200" dirty="0"/>
              <a:t>Use a computer updates metaphor to explain how the immune system improves its performance through vaccination.</a:t>
            </a:r>
          </a:p>
          <a:p>
            <a:pPr marL="971550" lvl="1" indent="-514350">
              <a:buFont typeface="+mj-lt"/>
              <a:buAutoNum type="arabicPeriod"/>
            </a:pPr>
            <a:r>
              <a:rPr lang="en-US" sz="1200" dirty="0"/>
              <a:t>Use a literacy metaphor to explain how the immune system learns how to respond to viruses through vaccination.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7124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i="1" dirty="0"/>
              <a:t>[Use this slide to share a local case scenario related to topic.]</a:t>
            </a:r>
            <a:r>
              <a:rPr lang="en-US" dirty="0"/>
              <a:t> </a:t>
            </a:r>
            <a:endParaRPr i="1" dirty="0"/>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what we learned about managing infectious diseases in schools.</a:t>
            </a:r>
          </a:p>
          <a:p>
            <a:pPr>
              <a:buFont typeface="Arial" panose="020B0604020202020204" pitchFamily="34" charset="0"/>
              <a:buChar char="•"/>
            </a:pPr>
            <a:r>
              <a:rPr lang="en-US" dirty="0"/>
              <a:t>Above all else, keeping children and the adults who care for them healthy is the goal.</a:t>
            </a:r>
          </a:p>
          <a:p>
            <a:pPr>
              <a:buFont typeface="Arial" panose="020B0604020202020204" pitchFamily="34" charset="0"/>
              <a:buChar char="•"/>
            </a:pPr>
            <a:r>
              <a:rPr lang="en-US" dirty="0"/>
              <a:t>Infection prevention strategies including hand washing, vaccination, and school exclusion, when necessary, help keep students and staff in the learning environment.</a:t>
            </a:r>
          </a:p>
          <a:p>
            <a:pPr>
              <a:buFont typeface="Arial" panose="020B0604020202020204" pitchFamily="34" charset="0"/>
              <a:buChar char="•"/>
            </a:pPr>
            <a:r>
              <a:rPr lang="en-US" dirty="0"/>
              <a:t>Ventilation is a win for everyone.</a:t>
            </a:r>
          </a:p>
          <a:p>
            <a:pPr>
              <a:buFont typeface="Arial" panose="020B0604020202020204" pitchFamily="34" charset="0"/>
              <a:buChar char="•"/>
            </a:pPr>
            <a:r>
              <a:rPr lang="en-US" dirty="0"/>
              <a:t>Have a plan for preventing and managing infectious diseases and know how it can be implemented.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408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latin typeface="Alegreya Sans" panose="00000500000000000000" pitchFamily="2" charset="0"/>
              </a:rPr>
              <a:t>What are your next steps?</a:t>
            </a:r>
          </a:p>
          <a:p>
            <a:pPr marL="171450" lvl="0" indent="-171450" algn="l" rtl="0">
              <a:spcBef>
                <a:spcPts val="0"/>
              </a:spcBef>
              <a:spcAft>
                <a:spcPts val="0"/>
              </a:spcAft>
              <a:buFont typeface="Arial" panose="020B0604020202020204" pitchFamily="34" charset="0"/>
              <a:buChar char="•"/>
            </a:pPr>
            <a:r>
              <a:rPr lang="en-US" b="0" dirty="0">
                <a:latin typeface="Alegreya Sans" panose="00000500000000000000" pitchFamily="2" charset="0"/>
              </a:rPr>
              <a:t>Review your school’s current infectious disease prevention strategies/policies.</a:t>
            </a:r>
          </a:p>
          <a:p>
            <a:pPr marL="171450" lvl="0" indent="-171450" algn="l" rtl="0">
              <a:spcBef>
                <a:spcPts val="0"/>
              </a:spcBef>
              <a:spcAft>
                <a:spcPts val="0"/>
              </a:spcAft>
              <a:buFont typeface="Arial" panose="020B0604020202020204" pitchFamily="34" charset="0"/>
              <a:buChar char="•"/>
            </a:pPr>
            <a:r>
              <a:rPr lang="en-US" b="0" dirty="0">
                <a:latin typeface="Alegreya Sans" panose="00000500000000000000" pitchFamily="2" charset="0"/>
              </a:rPr>
              <a:t>Identify where improvements could me made.</a:t>
            </a:r>
          </a:p>
          <a:p>
            <a:pPr marL="171450" lvl="0" indent="-171450" algn="l" rtl="0">
              <a:spcBef>
                <a:spcPts val="0"/>
              </a:spcBef>
              <a:spcAft>
                <a:spcPts val="0"/>
              </a:spcAft>
              <a:buFont typeface="Arial" panose="020B0604020202020204" pitchFamily="34" charset="0"/>
              <a:buChar char="•"/>
            </a:pPr>
            <a:r>
              <a:rPr lang="en-US" b="0" dirty="0">
                <a:latin typeface="Alegreya Sans" panose="00000500000000000000" pitchFamily="2" charset="0"/>
              </a:rPr>
              <a:t>Identify who to contact to discuss improvements.</a:t>
            </a:r>
          </a:p>
          <a:p>
            <a:pPr marL="171450" lvl="0" indent="-171450" algn="l" rtl="0">
              <a:spcBef>
                <a:spcPts val="0"/>
              </a:spcBef>
              <a:spcAft>
                <a:spcPts val="0"/>
              </a:spcAft>
              <a:buFont typeface="Arial" panose="020B0604020202020204" pitchFamily="34" charset="0"/>
              <a:buChar char="•"/>
            </a:pPr>
            <a:r>
              <a:rPr lang="en-US" b="0" dirty="0">
                <a:latin typeface="Alegreya Sans" panose="00000500000000000000" pitchFamily="2" charset="0"/>
              </a:rPr>
              <a:t>Set up a meeting to make recommendations. </a:t>
            </a:r>
            <a:endParaRPr b="0" dirty="0">
              <a:latin typeface="Alegreya Sans" panose="00000500000000000000" pitchFamily="2" charset="0"/>
            </a:endParaRPr>
          </a:p>
        </p:txBody>
      </p:sp>
      <p:sp>
        <p:nvSpPr>
          <p:cNvPr id="224" name="Google Shape;22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Here is a list of articles and useful resources on the prevention and management of infectious diseases in school settings.</a:t>
            </a:r>
          </a:p>
          <a:p>
            <a:pPr marL="0" lvl="0" indent="0" algn="l" rtl="0">
              <a:spcBef>
                <a:spcPts val="0"/>
              </a:spcBef>
              <a:spcAft>
                <a:spcPts val="0"/>
              </a:spcAft>
              <a:buNone/>
            </a:pPr>
            <a:endParaRPr dirty="0"/>
          </a:p>
        </p:txBody>
      </p:sp>
      <p:sp>
        <p:nvSpPr>
          <p:cNvPr id="232" name="Google Shape;2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[Use this slide to customize contact information]</a:t>
            </a:r>
            <a:endParaRPr/>
          </a:p>
          <a:p>
            <a:pPr marL="0" lvl="0" indent="0" algn="l" rtl="0">
              <a:spcBef>
                <a:spcPts val="0"/>
              </a:spcBef>
              <a:spcAft>
                <a:spcPts val="0"/>
              </a:spcAft>
              <a:buNone/>
            </a:pPr>
            <a:endParaRPr b="1" i="1"/>
          </a:p>
          <a:p>
            <a:pPr marL="0" lvl="0" indent="0" algn="l" rtl="0">
              <a:spcBef>
                <a:spcPts val="0"/>
              </a:spcBef>
              <a:spcAft>
                <a:spcPts val="0"/>
              </a:spcAft>
              <a:buNone/>
            </a:pPr>
            <a:r>
              <a:rPr lang="en-US" b="0" i="0"/>
              <a:t>If there are further questions, please feel free to reach out to XXX.</a:t>
            </a:r>
            <a:endParaRPr/>
          </a:p>
        </p:txBody>
      </p:sp>
      <p:sp>
        <p:nvSpPr>
          <p:cNvPr id="239" name="Google Shape;23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None/>
            </a:pPr>
            <a:r>
              <a:rPr lang="en-US" sz="1200" dirty="0"/>
              <a:t>By the end of this learning burst, participants will be able to:</a:t>
            </a:r>
          </a:p>
          <a:p>
            <a:pPr marL="514350" indent="-514350">
              <a:lnSpc>
                <a:spcPct val="100000"/>
              </a:lnSpc>
              <a:spcBef>
                <a:spcPts val="0"/>
              </a:spcBef>
              <a:spcAft>
                <a:spcPts val="1200"/>
              </a:spcAft>
              <a:buFont typeface="+mj-lt"/>
              <a:buAutoNum type="arabicPeriod"/>
            </a:pPr>
            <a:r>
              <a:rPr lang="en-US" sz="1200" dirty="0"/>
              <a:t>Identify the most prevalent infectious disease concerns facing school communities.</a:t>
            </a:r>
          </a:p>
          <a:p>
            <a:pPr marL="514350" indent="-514350">
              <a:lnSpc>
                <a:spcPct val="100000"/>
              </a:lnSpc>
              <a:spcBef>
                <a:spcPts val="0"/>
              </a:spcBef>
              <a:spcAft>
                <a:spcPts val="1200"/>
              </a:spcAft>
              <a:buFont typeface="+mj-lt"/>
              <a:buAutoNum type="arabicPeriod"/>
            </a:pPr>
            <a:r>
              <a:rPr lang="en-US" sz="1200" dirty="0"/>
              <a:t>Describe infectious disease prevention strategies.</a:t>
            </a:r>
          </a:p>
          <a:p>
            <a:pPr marL="514350" indent="-514350">
              <a:lnSpc>
                <a:spcPct val="100000"/>
              </a:lnSpc>
              <a:spcBef>
                <a:spcPts val="0"/>
              </a:spcBef>
              <a:spcAft>
                <a:spcPts val="1200"/>
              </a:spcAft>
              <a:buFont typeface="+mj-lt"/>
              <a:buAutoNum type="arabicPeriod"/>
            </a:pPr>
            <a:r>
              <a:rPr lang="en-US" sz="1200" dirty="0"/>
              <a:t>Learn strategies for communicating with families and promoting vaccine confidence.</a:t>
            </a:r>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b="0" i="0" dirty="0">
                <a:solidFill>
                  <a:srgbClr val="1B1F27"/>
                </a:solidFill>
                <a:effectLst/>
                <a:latin typeface="Alegreya Sans" panose="00000500000000000000" pitchFamily="2" charset="0"/>
              </a:rPr>
              <a:t>As we will discuss during today’s session, keeping children </a:t>
            </a:r>
            <a:r>
              <a:rPr lang="en-US" b="0" i="0" u="sng" dirty="0">
                <a:solidFill>
                  <a:srgbClr val="1B1F27"/>
                </a:solidFill>
                <a:effectLst/>
                <a:latin typeface="Alegreya Sans" panose="00000500000000000000" pitchFamily="2" charset="0"/>
              </a:rPr>
              <a:t>and</a:t>
            </a:r>
            <a:r>
              <a:rPr lang="en-US" b="0" i="0" dirty="0">
                <a:solidFill>
                  <a:srgbClr val="1B1F27"/>
                </a:solidFill>
                <a:effectLst/>
                <a:latin typeface="Alegreya Sans" panose="00000500000000000000" pitchFamily="2" charset="0"/>
              </a:rPr>
              <a:t> the adults who care for them healthy is a goal of educators, families, public health officials, and health professionals. </a:t>
            </a:r>
          </a:p>
          <a:p>
            <a:pPr marL="400050" indent="-171450">
              <a:buFont typeface="Arial" panose="020B0604020202020204" pitchFamily="34" charset="0"/>
              <a:buChar char="•"/>
            </a:pPr>
            <a:r>
              <a:rPr lang="en-US" b="0" i="0" dirty="0">
                <a:solidFill>
                  <a:srgbClr val="1B1F27"/>
                </a:solidFill>
                <a:effectLst/>
                <a:latin typeface="Alegreya Sans" panose="00000500000000000000" pitchFamily="2" charset="0"/>
              </a:rPr>
              <a:t>Healthier students are proven to be better learners. </a:t>
            </a:r>
          </a:p>
          <a:p>
            <a:pPr marL="400050" indent="-171450">
              <a:buFont typeface="Arial" panose="020B0604020202020204" pitchFamily="34" charset="0"/>
              <a:buChar char="•"/>
            </a:pPr>
            <a:r>
              <a:rPr lang="en-US" b="0" i="0" dirty="0">
                <a:solidFill>
                  <a:srgbClr val="1B1F27"/>
                </a:solidFill>
                <a:effectLst/>
                <a:latin typeface="Alegreya Sans" panose="00000500000000000000" pitchFamily="2" charset="0"/>
              </a:rPr>
              <a:t>Children learn best when they can attend school in-person. They rely on adult caregivers to incorporate and teach them routines and behaviors to help prevent the spread of infectious diseases including influenza (flu), respiratory syncytial virus (RSV), and COVID-19 in schools and at home. </a:t>
            </a:r>
          </a:p>
          <a:p>
            <a:pPr marL="400050" indent="-171450">
              <a:buFont typeface="Arial" panose="020B0604020202020204" pitchFamily="34" charset="0"/>
              <a:buChar char="•"/>
            </a:pPr>
            <a:r>
              <a:rPr lang="en-US" b="0" i="0" dirty="0">
                <a:solidFill>
                  <a:srgbClr val="1B1F27"/>
                </a:solidFill>
                <a:effectLst/>
                <a:latin typeface="Alegreya Sans" panose="00000500000000000000" pitchFamily="2" charset="0"/>
              </a:rPr>
              <a:t>Many preventive strategies are simple, safe, and effective, allowing you to guard against a variety of potentially serious illnesses.</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938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mixing of students and staff, schools are a common place where diseases are rapidly spread into communities, even to high-risk individuals like grandparents and spouses who may not visit the school setting.</a:t>
            </a:r>
          </a:p>
          <a:p>
            <a:pPr lvl="1">
              <a:buFont typeface="Arial" panose="020B0604020202020204" pitchFamily="34" charset="0"/>
              <a:buChar char="•"/>
            </a:pPr>
            <a:r>
              <a:rPr lang="en-US" dirty="0"/>
              <a:t>Children from different families spend many hours together in close contact.</a:t>
            </a:r>
          </a:p>
          <a:p>
            <a:pPr lvl="1">
              <a:buFont typeface="Arial" panose="020B0604020202020204" pitchFamily="34" charset="0"/>
              <a:buChar char="•"/>
            </a:pPr>
            <a:r>
              <a:rPr lang="en-US" dirty="0"/>
              <a:t>Children are less likely to be immune (they are susceptible) to new infections.</a:t>
            </a:r>
          </a:p>
          <a:p>
            <a:pPr lvl="1">
              <a:buFont typeface="Arial" panose="020B0604020202020204" pitchFamily="34" charset="0"/>
              <a:buChar char="•"/>
            </a:pPr>
            <a:r>
              <a:rPr lang="en-US" dirty="0"/>
              <a:t>Children frequently touch each other and surfaces when playing or interacting.</a:t>
            </a:r>
          </a:p>
          <a:p>
            <a:pPr lvl="1">
              <a:buFont typeface="Arial" panose="020B0604020202020204" pitchFamily="34" charset="0"/>
              <a:buChar char="•"/>
            </a:pPr>
            <a:r>
              <a:rPr lang="en-US" dirty="0"/>
              <a:t>Children may not be as good at covering coughs or sneezes, washing hands, or refraining from scratching themselves.</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Children and adults who work in schools may spread illness to other people in their family.</a:t>
            </a:r>
          </a:p>
          <a:p>
            <a:pPr lvl="1">
              <a:buFont typeface="Arial" panose="020B0604020202020204" pitchFamily="34" charset="0"/>
              <a:buChar cha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007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ways that infectious diseases are transmitted in schools:</a:t>
            </a:r>
          </a:p>
          <a:p>
            <a:pPr>
              <a:buFont typeface="Arial" panose="020B0604020202020204" pitchFamily="34" charset="0"/>
              <a:buChar char="•"/>
            </a:pPr>
            <a:r>
              <a:rPr lang="en-US" dirty="0"/>
              <a:t>Fomites (touching contaminated surfaces)</a:t>
            </a:r>
          </a:p>
          <a:p>
            <a:pPr>
              <a:buFont typeface="Arial" panose="020B0604020202020204" pitchFamily="34" charset="0"/>
              <a:buChar char="•"/>
            </a:pPr>
            <a:r>
              <a:rPr lang="en-US" dirty="0"/>
              <a:t>Respiratory (shared air, droplets from sneeze or cough)</a:t>
            </a:r>
          </a:p>
          <a:p>
            <a:pPr>
              <a:buFont typeface="Arial" panose="020B0604020202020204" pitchFamily="34" charset="0"/>
              <a:buChar char="•"/>
            </a:pPr>
            <a:r>
              <a:rPr lang="en-US" dirty="0"/>
              <a:t>Contact (touching infectious lesions or body fluids)</a:t>
            </a:r>
          </a:p>
          <a:p>
            <a:pPr>
              <a:buFont typeface="Arial" panose="020B0604020202020204" pitchFamily="34" charset="0"/>
              <a:buChar char="•"/>
            </a:pPr>
            <a:r>
              <a:rPr lang="en-US" dirty="0"/>
              <a:t>Ingestion (consuming contaminated food or drinks)</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Having sick people stay home goes a long way to preventing infection!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52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variety of practical prevention strategies that you can implement and education your school community about.</a:t>
            </a:r>
          </a:p>
          <a:p>
            <a:pPr algn="l"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Encourage all children and families to:</a:t>
            </a:r>
          </a:p>
          <a:p>
            <a:pPr lvl="1"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get sufficient sleep</a:t>
            </a:r>
          </a:p>
          <a:p>
            <a:pPr lvl="1"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eat nutritious meals </a:t>
            </a:r>
          </a:p>
          <a:p>
            <a:pPr lvl="1"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practice good oral hygiene</a:t>
            </a:r>
          </a:p>
          <a:p>
            <a:pPr lvl="1"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get enough physical activity to keep their bodies healthy</a:t>
            </a:r>
          </a:p>
          <a:p>
            <a:pPr algn="l"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Be an advocate and remind parents about getting their children, and themselves, vaccinated.</a:t>
            </a:r>
          </a:p>
          <a:p>
            <a:pPr algn="l"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Recommend vaccinations to all staff.</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6038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prevention strategies include:</a:t>
            </a:r>
          </a:p>
          <a:p>
            <a:pPr algn="l"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Excuse a child from class if the child has a fever, vomiting, or other symptoms like cough, sore throat, sneezing, or runny nose that prevent them from participating in activities and require extra care.</a:t>
            </a:r>
          </a:p>
          <a:p>
            <a:pPr algn="l"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Have an emergency plan in place for seasonal viruses and pandemics to help prepare your school community and minimize disruptions to learning.</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5237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solidFill>
                  <a:srgbClr val="1B1F27"/>
                </a:solidFill>
                <a:effectLst/>
                <a:latin typeface="inherit"/>
              </a:rPr>
              <a:t>There are a variety of </a:t>
            </a:r>
            <a:r>
              <a:rPr lang="en-US" dirty="0"/>
              <a:t>Classroom Infection Prevention and Control Methods that your school can employ. </a:t>
            </a:r>
          </a:p>
          <a:p>
            <a:pPr algn="l" fontAlgn="base">
              <a:buFont typeface="Arial" panose="020B0604020202020204" pitchFamily="34" charset="0"/>
              <a:buChar char="•"/>
            </a:pPr>
            <a:r>
              <a:rPr lang="en-US" i="0" dirty="0">
                <a:solidFill>
                  <a:srgbClr val="1B1F27"/>
                </a:solidFill>
                <a:effectLst/>
                <a:latin typeface="inherit"/>
              </a:rPr>
              <a:t>Encourage frequent hand washing to prevent the spread of germs and viruses.</a:t>
            </a:r>
          </a:p>
          <a:p>
            <a:pPr algn="l" fontAlgn="base">
              <a:buFont typeface="Arial" panose="020B0604020202020204" pitchFamily="34" charset="0"/>
              <a:buChar char="•"/>
            </a:pPr>
            <a:r>
              <a:rPr lang="en-US" i="0" dirty="0">
                <a:solidFill>
                  <a:srgbClr val="1B1F27"/>
                </a:solidFill>
                <a:effectLst/>
                <a:latin typeface="inherit"/>
              </a:rPr>
              <a:t>Clean, sanitize, and disinfect surfaces.</a:t>
            </a:r>
          </a:p>
          <a:p>
            <a:pPr algn="l" fontAlgn="base">
              <a:buFont typeface="Arial" panose="020B0604020202020204" pitchFamily="34" charset="0"/>
              <a:buChar char="•"/>
            </a:pPr>
            <a:r>
              <a:rPr lang="en-US" i="0" dirty="0">
                <a:solidFill>
                  <a:srgbClr val="1B1F27"/>
                </a:solidFill>
                <a:effectLst/>
                <a:latin typeface="inherit"/>
              </a:rPr>
              <a:t>Teach children to cough and sneeze in their elbows or into a tissue. They should clean hands afterwards.</a:t>
            </a:r>
          </a:p>
          <a:p>
            <a:pPr algn="l" fontAlgn="base">
              <a:buFont typeface="Arial" panose="020B0604020202020204" pitchFamily="34" charset="0"/>
              <a:buChar char="•"/>
            </a:pPr>
            <a:r>
              <a:rPr lang="en-US" i="0" dirty="0">
                <a:solidFill>
                  <a:srgbClr val="1B1F27"/>
                </a:solidFill>
                <a:effectLst/>
                <a:latin typeface="inherit"/>
              </a:rPr>
              <a:t>Make sure rooms are well-ventilated.</a:t>
            </a:r>
          </a:p>
          <a:p>
            <a:pPr algn="l" fontAlgn="base">
              <a:buFont typeface="Arial" panose="020B0604020202020204" pitchFamily="34" charset="0"/>
              <a:buChar char="•"/>
            </a:pPr>
            <a:r>
              <a:rPr lang="en-US" i="0" dirty="0">
                <a:solidFill>
                  <a:srgbClr val="1B1F27"/>
                </a:solidFill>
                <a:effectLst/>
                <a:latin typeface="inherit"/>
              </a:rPr>
              <a:t>Handle food safely.</a:t>
            </a:r>
          </a:p>
          <a:p>
            <a:pPr algn="l" fontAlgn="base">
              <a:buFont typeface="Arial" panose="020B0604020202020204" pitchFamily="34" charset="0"/>
              <a:buChar char="•"/>
            </a:pPr>
            <a:r>
              <a:rPr lang="en-US" i="0" dirty="0">
                <a:solidFill>
                  <a:srgbClr val="1B1F27"/>
                </a:solidFill>
                <a:effectLst/>
                <a:latin typeface="inherit"/>
              </a:rPr>
              <a:t>Create a school environment where mask wearing is normal and welcome. </a:t>
            </a:r>
            <a:r>
              <a:rPr lang="en-US" sz="1200" i="0" dirty="0">
                <a:solidFill>
                  <a:srgbClr val="1B1F27"/>
                </a:solidFill>
                <a:effectLst/>
                <a:latin typeface="inherit"/>
              </a:rPr>
              <a:t>Consider making masks available to students and school professionals who wish to wear one.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1379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particles that people breathe out can contain virus particles. Proper ventilation can help prevent virus transmission in schools.</a:t>
            </a:r>
          </a:p>
          <a:p>
            <a:endParaRPr lang="en-US" dirty="0"/>
          </a:p>
          <a:p>
            <a:r>
              <a:rPr lang="en-US" dirty="0"/>
              <a:t>Some tips for good ventilation in schools include:</a:t>
            </a:r>
          </a:p>
          <a:p>
            <a:pPr>
              <a:buFont typeface="Arial" panose="020B0604020202020204" pitchFamily="34" charset="0"/>
              <a:buChar char="•"/>
            </a:pPr>
            <a:r>
              <a:rPr lang="en-US" dirty="0"/>
              <a:t>Make sure the ventilation systems are clean, serviced regularly, and meeting code requirements. </a:t>
            </a:r>
          </a:p>
          <a:p>
            <a:pPr>
              <a:buFont typeface="Arial" panose="020B0604020202020204" pitchFamily="34" charset="0"/>
              <a:buChar char="•"/>
            </a:pPr>
            <a:r>
              <a:rPr lang="en-US" dirty="0"/>
              <a:t>Set the HVAC fan control from “Auto” to “On” to ensure there is a continuous air filtration and distribution. </a:t>
            </a:r>
          </a:p>
          <a:p>
            <a:pPr>
              <a:buFont typeface="Arial" panose="020B0604020202020204" pitchFamily="34" charset="0"/>
              <a:buChar char="•"/>
            </a:pPr>
            <a:r>
              <a:rPr lang="en-US" dirty="0"/>
              <a:t>Use outdoor air (not recycled) when possible.</a:t>
            </a:r>
          </a:p>
          <a:p>
            <a:endParaRPr lang="en-US" dirty="0"/>
          </a:p>
          <a:p>
            <a:r>
              <a:rPr lang="en-US" dirty="0"/>
              <a:t>The CDC: Interactive School Ventilation Tool is a useful resource to help see how implementing different ventilation strategies could help improve air quality in your school. </a:t>
            </a:r>
            <a:r>
              <a:rPr lang="en-US"/>
              <a:t>https://www.cdc.gov/coronavirus/2019-ncov/community/schools-childcare/interactive-ventilation-tool.html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0627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a:blip r:embed="rId2"/>
          <a:srcRect/>
          <a:stretch/>
        </p:blipFill>
        <p:spPr>
          <a:xfrm>
            <a:off x="0" y="0"/>
            <a:ext cx="12192000" cy="6858000"/>
          </a:xfrm>
          <a:prstGeom prst="rect">
            <a:avLst/>
          </a:prstGeom>
          <a:noFill/>
          <a:ln>
            <a:noFill/>
          </a:ln>
        </p:spPr>
      </p:pic>
      <p:sp>
        <p:nvSpPr>
          <p:cNvPr id="17" name="Google Shape;17;p2"/>
          <p:cNvSpPr/>
          <p:nvPr/>
        </p:nvSpPr>
        <p:spPr>
          <a:xfrm>
            <a:off x="0" y="0"/>
            <a:ext cx="12192000" cy="6858000"/>
          </a:xfrm>
          <a:prstGeom prst="rect">
            <a:avLst/>
          </a:prstGeom>
          <a:solidFill>
            <a:schemeClr val="dk2">
              <a:alpha val="8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txBox="1">
            <a:spLocks noGrp="1"/>
          </p:cNvSpPr>
          <p:nvPr>
            <p:ph type="ctrTitle"/>
          </p:nvPr>
        </p:nvSpPr>
        <p:spPr>
          <a:xfrm>
            <a:off x="551725" y="2344738"/>
            <a:ext cx="10116275" cy="15081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551725" y="4037538"/>
            <a:ext cx="10116275"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2" descr="TEAMS logo: Enhancing School Health Services, from the American Academy of Pediatrics"/>
          <p:cNvPicPr preferRelativeResize="0"/>
          <p:nvPr/>
        </p:nvPicPr>
        <p:blipFill rotWithShape="1">
          <a:blip r:embed="rId3">
            <a:alphaModFix/>
          </a:blip>
          <a:srcRect/>
          <a:stretch/>
        </p:blipFill>
        <p:spPr>
          <a:xfrm>
            <a:off x="551725" y="324130"/>
            <a:ext cx="3123594" cy="1119288"/>
          </a:xfrm>
          <a:prstGeom prst="rect">
            <a:avLst/>
          </a:prstGeom>
          <a:noFill/>
          <a:ln>
            <a:noFill/>
          </a:ln>
        </p:spPr>
      </p:pic>
      <p:cxnSp>
        <p:nvCxnSpPr>
          <p:cNvPr id="21" name="Google Shape;21;p2"/>
          <p:cNvCxnSpPr/>
          <p:nvPr/>
        </p:nvCxnSpPr>
        <p:spPr>
          <a:xfrm>
            <a:off x="424405" y="1562582"/>
            <a:ext cx="11343190" cy="0"/>
          </a:xfrm>
          <a:prstGeom prst="straightConnector1">
            <a:avLst/>
          </a:prstGeom>
          <a:noFill/>
          <a:ln w="31750" cap="rnd" cmpd="sng">
            <a:solidFill>
              <a:schemeClr val="accent3"/>
            </a:solidFill>
            <a:prstDash val="solid"/>
            <a:round/>
            <a:headEnd type="none" w="sm" len="sm"/>
            <a:tailEnd type="none" w="sm" len="sm"/>
          </a:ln>
        </p:spPr>
      </p:cxnSp>
      <p:pic>
        <p:nvPicPr>
          <p:cNvPr id="22" name="Google Shape;22;p2" descr="American Academy of Pediatrics logo"/>
          <p:cNvPicPr preferRelativeResize="0"/>
          <p:nvPr/>
        </p:nvPicPr>
        <p:blipFill rotWithShape="1">
          <a:blip r:embed="rId4">
            <a:alphaModFix/>
          </a:blip>
          <a:srcRect/>
          <a:stretch/>
        </p:blipFill>
        <p:spPr>
          <a:xfrm>
            <a:off x="8031419" y="294255"/>
            <a:ext cx="3493988" cy="113788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27" name="Google Shape;27;p3"/>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28" name="Google Shape;28;p3"/>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3"/>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3"/>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3"/>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large photo">
  <p:cSld name="Content with large photo">
    <p:spTree>
      <p:nvGrpSpPr>
        <p:cNvPr id="1" name="Shape 42"/>
        <p:cNvGrpSpPr/>
        <p:nvPr/>
      </p:nvGrpSpPr>
      <p:grpSpPr>
        <a:xfrm>
          <a:off x="0" y="0"/>
          <a:ext cx="0" cy="0"/>
          <a:chOff x="0" y="0"/>
          <a:chExt cx="0" cy="0"/>
        </a:xfrm>
      </p:grpSpPr>
      <p:sp>
        <p:nvSpPr>
          <p:cNvPr id="43" name="Google Shape;43;p5"/>
          <p:cNvSpPr>
            <a:spLocks noGrp="1"/>
          </p:cNvSpPr>
          <p:nvPr>
            <p:ph type="pic" idx="2"/>
          </p:nvPr>
        </p:nvSpPr>
        <p:spPr>
          <a:xfrm>
            <a:off x="5181600" y="0"/>
            <a:ext cx="7010400" cy="6210299"/>
          </a:xfrm>
          <a:prstGeom prst="rect">
            <a:avLst/>
          </a:prstGeom>
          <a:noFill/>
          <a:ln>
            <a:noFill/>
          </a:ln>
        </p:spPr>
      </p:sp>
      <p:pic>
        <p:nvPicPr>
          <p:cNvPr id="44" name="Google Shape;44;p5"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45" name="Google Shape;45;p5"/>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46" name="Google Shape;46;p5"/>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5"/>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5"/>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5"/>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5"/>
          <p:cNvSpPr txBox="1">
            <a:spLocks noGrp="1"/>
          </p:cNvSpPr>
          <p:nvPr>
            <p:ph type="title"/>
          </p:nvPr>
        </p:nvSpPr>
        <p:spPr>
          <a:xfrm>
            <a:off x="254000" y="365125"/>
            <a:ext cx="4762500"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254000" y="1825625"/>
            <a:ext cx="47625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3000"/>
              <a:buNone/>
              <a:defRPr sz="3000" b="1">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Font typeface="Arial"/>
              <a:buChar char="•"/>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3000"/>
              <a:buNone/>
              <a:defRPr sz="3000" b="1">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7"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68" name="Google Shape;68;p7"/>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69" name="Google Shape;69;p7"/>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7"/>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7"/>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7"/>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5" name="Google Shape;75;p8"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76" name="Google Shape;76;p8"/>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77" name="Google Shape;77;p8"/>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8"/>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8"/>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8"/>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ith logo footer">
  <p:cSld name="Blank with logo footer">
    <p:spTree>
      <p:nvGrpSpPr>
        <p:cNvPr id="1" name="Shape 82"/>
        <p:cNvGrpSpPr/>
        <p:nvPr/>
      </p:nvGrpSpPr>
      <p:grpSpPr>
        <a:xfrm>
          <a:off x="0" y="0"/>
          <a:ext cx="0" cy="0"/>
          <a:chOff x="0" y="0"/>
          <a:chExt cx="0" cy="0"/>
        </a:xfrm>
      </p:grpSpPr>
      <p:pic>
        <p:nvPicPr>
          <p:cNvPr id="83" name="Google Shape;83;p10"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84" name="Google Shape;84;p10"/>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85" name="Google Shape;85;p10"/>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0"/>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0"/>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0"/>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2" name="Google Shape;92;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93" name="Google Shape;93;p11"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94" name="Google Shape;94;p11"/>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95" name="Google Shape;95;p11"/>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1"/>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1"/>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1"/>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9"/>
        <p:cNvGrpSpPr/>
        <p:nvPr/>
      </p:nvGrpSpPr>
      <p:grpSpPr>
        <a:xfrm>
          <a:off x="0" y="0"/>
          <a:ext cx="0" cy="0"/>
          <a:chOff x="0" y="0"/>
          <a:chExt cx="0" cy="0"/>
        </a:xfrm>
      </p:grpSpPr>
      <p:sp>
        <p:nvSpPr>
          <p:cNvPr id="100" name="Google Shape;100;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2"/>
          <p:cNvSpPr>
            <a:spLocks noGrp="1"/>
          </p:cNvSpPr>
          <p:nvPr>
            <p:ph type="pic" idx="2"/>
          </p:nvPr>
        </p:nvSpPr>
        <p:spPr>
          <a:xfrm>
            <a:off x="5181600" y="457201"/>
            <a:ext cx="6867297" cy="5411788"/>
          </a:xfrm>
          <a:prstGeom prst="rect">
            <a:avLst/>
          </a:prstGeom>
          <a:noFill/>
          <a:ln>
            <a:noFill/>
          </a:ln>
        </p:spPr>
      </p:sp>
      <p:sp>
        <p:nvSpPr>
          <p:cNvPr id="102" name="Google Shape;102;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03" name="Google Shape;103;p12"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104" name="Google Shape;104;p12"/>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105" name="Google Shape;105;p12"/>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2"/>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2"/>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2"/>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7A4"/>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97A4"/>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7A4"/>
                </a:solidFill>
                <a:latin typeface="Calibri"/>
                <a:ea typeface="Calibri"/>
                <a:cs typeface="Calibri"/>
                <a:sym typeface="Calibri"/>
              </a:defRPr>
            </a:lvl1pPr>
            <a:lvl2pPr marL="0" marR="0" lvl="1" indent="0" algn="r" rtl="0">
              <a:spcBef>
                <a:spcPts val="0"/>
              </a:spcBef>
              <a:buNone/>
              <a:defRPr sz="1200" b="0" i="0" u="none" strike="noStrike" cap="none">
                <a:solidFill>
                  <a:srgbClr val="8897A4"/>
                </a:solidFill>
                <a:latin typeface="Calibri"/>
                <a:ea typeface="Calibri"/>
                <a:cs typeface="Calibri"/>
                <a:sym typeface="Calibri"/>
              </a:defRPr>
            </a:lvl2pPr>
            <a:lvl3pPr marL="0" marR="0" lvl="2" indent="0" algn="r" rtl="0">
              <a:spcBef>
                <a:spcPts val="0"/>
              </a:spcBef>
              <a:buNone/>
              <a:defRPr sz="1200" b="0" i="0" u="none" strike="noStrike" cap="none">
                <a:solidFill>
                  <a:srgbClr val="8897A4"/>
                </a:solidFill>
                <a:latin typeface="Calibri"/>
                <a:ea typeface="Calibri"/>
                <a:cs typeface="Calibri"/>
                <a:sym typeface="Calibri"/>
              </a:defRPr>
            </a:lvl3pPr>
            <a:lvl4pPr marL="0" marR="0" lvl="3" indent="0" algn="r" rtl="0">
              <a:spcBef>
                <a:spcPts val="0"/>
              </a:spcBef>
              <a:buNone/>
              <a:defRPr sz="1200" b="0" i="0" u="none" strike="noStrike" cap="none">
                <a:solidFill>
                  <a:srgbClr val="8897A4"/>
                </a:solidFill>
                <a:latin typeface="Calibri"/>
                <a:ea typeface="Calibri"/>
                <a:cs typeface="Calibri"/>
                <a:sym typeface="Calibri"/>
              </a:defRPr>
            </a:lvl4pPr>
            <a:lvl5pPr marL="0" marR="0" lvl="4" indent="0" algn="r" rtl="0">
              <a:spcBef>
                <a:spcPts val="0"/>
              </a:spcBef>
              <a:buNone/>
              <a:defRPr sz="1200" b="0" i="0" u="none" strike="noStrike" cap="none">
                <a:solidFill>
                  <a:srgbClr val="8897A4"/>
                </a:solidFill>
                <a:latin typeface="Calibri"/>
                <a:ea typeface="Calibri"/>
                <a:cs typeface="Calibri"/>
                <a:sym typeface="Calibri"/>
              </a:defRPr>
            </a:lvl5pPr>
            <a:lvl6pPr marL="0" marR="0" lvl="5" indent="0" algn="r" rtl="0">
              <a:spcBef>
                <a:spcPts val="0"/>
              </a:spcBef>
              <a:buNone/>
              <a:defRPr sz="1200" b="0" i="0" u="none" strike="noStrike" cap="none">
                <a:solidFill>
                  <a:srgbClr val="8897A4"/>
                </a:solidFill>
                <a:latin typeface="Calibri"/>
                <a:ea typeface="Calibri"/>
                <a:cs typeface="Calibri"/>
                <a:sym typeface="Calibri"/>
              </a:defRPr>
            </a:lvl6pPr>
            <a:lvl7pPr marL="0" marR="0" lvl="6" indent="0" algn="r" rtl="0">
              <a:spcBef>
                <a:spcPts val="0"/>
              </a:spcBef>
              <a:buNone/>
              <a:defRPr sz="1200" b="0" i="0" u="none" strike="noStrike" cap="none">
                <a:solidFill>
                  <a:srgbClr val="8897A4"/>
                </a:solidFill>
                <a:latin typeface="Calibri"/>
                <a:ea typeface="Calibri"/>
                <a:cs typeface="Calibri"/>
                <a:sym typeface="Calibri"/>
              </a:defRPr>
            </a:lvl7pPr>
            <a:lvl8pPr marL="0" marR="0" lvl="7" indent="0" algn="r" rtl="0">
              <a:spcBef>
                <a:spcPts val="0"/>
              </a:spcBef>
              <a:buNone/>
              <a:defRPr sz="1200" b="0" i="0" u="none" strike="noStrike" cap="none">
                <a:solidFill>
                  <a:srgbClr val="8897A4"/>
                </a:solidFill>
                <a:latin typeface="Calibri"/>
                <a:ea typeface="Calibri"/>
                <a:cs typeface="Calibri"/>
                <a:sym typeface="Calibri"/>
              </a:defRPr>
            </a:lvl8pPr>
            <a:lvl9pPr marL="0" marR="0" lvl="8" indent="0" algn="r" rtl="0">
              <a:spcBef>
                <a:spcPts val="0"/>
              </a:spcBef>
              <a:buNone/>
              <a:defRPr sz="1200" b="0" i="0" u="none" strike="noStrike" cap="none">
                <a:solidFill>
                  <a:srgbClr val="8897A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rameworksinstitute.org/publication/reframing-the-conversation-about-child-and-adolescent-vaccina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cdc.gov/healthyyouth/school-preparedness/index.html" TargetMode="External"/><Relationship Id="rId3" Type="http://schemas.openxmlformats.org/officeDocument/2006/relationships/hyperlink" Target="https://www.aap.org/schoolhealth" TargetMode="External"/><Relationship Id="rId7" Type="http://schemas.openxmlformats.org/officeDocument/2006/relationships/hyperlink" Target="https://www.cdc.gov/healthyschools/index.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dc.gov/infectioncontrol/index.html" TargetMode="External"/><Relationship Id="rId11" Type="http://schemas.openxmlformats.org/officeDocument/2006/relationships/hyperlink" Target="https://www.healthychildren.org/English/health-issues/conditions/Pages/default.aspx" TargetMode="External"/><Relationship Id="rId5" Type="http://schemas.openxmlformats.org/officeDocument/2006/relationships/hyperlink" Target="https://shop.aap.org/managing-infectious-diseases-in-child-care-and-schools-6th-edition-paperback/" TargetMode="External"/><Relationship Id="rId10" Type="http://schemas.openxmlformats.org/officeDocument/2006/relationships/hyperlink" Target="https://www.healthychildren.org/English/health-issues/conditions/prevention/Pages/default.aspx" TargetMode="External"/><Relationship Id="rId4" Type="http://schemas.openxmlformats.org/officeDocument/2006/relationships/hyperlink" Target="https://www.aap.org/en/patient-care/school-health/managing-infectious-diseases-in-schools/" TargetMode="External"/><Relationship Id="rId9" Type="http://schemas.openxmlformats.org/officeDocument/2006/relationships/hyperlink" Target="https://www.healthychildren.org/English/safety-prevention/immunizations/Pages/default.asp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community/schools-childcare/interactive-ventilation-tool.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a:spLocks noGrp="1"/>
          </p:cNvSpPr>
          <p:nvPr>
            <p:ph type="ctrTitle"/>
          </p:nvPr>
        </p:nvSpPr>
        <p:spPr>
          <a:xfrm>
            <a:off x="50" y="2354350"/>
            <a:ext cx="12192000" cy="2049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ts val="6000"/>
              <a:buFont typeface="Calibri"/>
              <a:buNone/>
            </a:pPr>
            <a:r>
              <a:rPr lang="en-US" dirty="0"/>
              <a:t>Strategies to Manage Infectious Diseases </a:t>
            </a:r>
            <a:br>
              <a:rPr lang="en-US" dirty="0"/>
            </a:br>
            <a:r>
              <a:rPr lang="en-US" dirty="0"/>
              <a:t>in K-12 School Settings</a:t>
            </a:r>
            <a:endParaRPr dirty="0"/>
          </a:p>
        </p:txBody>
      </p:sp>
      <p:sp>
        <p:nvSpPr>
          <p:cNvPr id="115" name="Google Shape;115;p13"/>
          <p:cNvSpPr txBox="1">
            <a:spLocks noGrp="1"/>
          </p:cNvSpPr>
          <p:nvPr>
            <p:ph type="subTitle" idx="1"/>
          </p:nvPr>
        </p:nvSpPr>
        <p:spPr>
          <a:xfrm>
            <a:off x="0" y="4107656"/>
            <a:ext cx="12191949" cy="1948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Aft>
                <a:spcPts val="0"/>
              </a:spcAft>
              <a:buClr>
                <a:schemeClr val="lt1"/>
              </a:buClr>
              <a:buSzPts val="2400"/>
              <a:buNone/>
            </a:pPr>
            <a:endParaRPr lang="en-US" dirty="0"/>
          </a:p>
          <a:p>
            <a:pPr marL="0" indent="0" algn="ctr"/>
            <a:r>
              <a:rPr lang="en-US" dirty="0"/>
              <a:t>  </a:t>
            </a:r>
            <a:r>
              <a:rPr lang="en-US" sz="3600" b="1" dirty="0"/>
              <a:t>Learning Burst</a:t>
            </a:r>
            <a:endParaRPr dirty="0"/>
          </a:p>
        </p:txBody>
      </p:sp>
      <p:sp>
        <p:nvSpPr>
          <p:cNvPr id="116" name="Google Shape;116;p13"/>
          <p:cNvSpPr txBox="1"/>
          <p:nvPr/>
        </p:nvSpPr>
        <p:spPr>
          <a:xfrm>
            <a:off x="648000" y="5526750"/>
            <a:ext cx="10896000" cy="936123"/>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1500" i="1" dirty="0">
                <a:solidFill>
                  <a:srgbClr val="FFFFFF"/>
                </a:solidFill>
                <a:latin typeface="Alegreya Sans"/>
                <a:ea typeface="Alegreya Sans"/>
                <a:cs typeface="Alegreya Sans"/>
                <a:sym typeface="Alegreya Sans"/>
              </a:rPr>
              <a:t>This project is supported by the Healthy Schools Branch, School Response Unit at the Centers for Disease Control and Prevention (CDC). Its contents are solely the responsibility of the American Academy of Pediatrics and do not necessarily represent the official views of the Centers for Disease Control and Prevention of the Department of Health and Human Services.</a:t>
            </a:r>
            <a:endParaRPr sz="2800" b="1" dirty="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3C4866-A173-BB29-96D5-2E4FAE2C523C}"/>
              </a:ext>
            </a:extLst>
          </p:cNvPr>
          <p:cNvSpPr>
            <a:spLocks noGrp="1"/>
          </p:cNvSpPr>
          <p:nvPr>
            <p:ph type="title"/>
          </p:nvPr>
        </p:nvSpPr>
        <p:spPr/>
        <p:txBody>
          <a:bodyPr/>
          <a:lstStyle/>
          <a:p>
            <a:r>
              <a:rPr lang="en-US" dirty="0"/>
              <a:t>Framing Discussions about Vaccines</a:t>
            </a:r>
          </a:p>
        </p:txBody>
      </p:sp>
      <p:sp>
        <p:nvSpPr>
          <p:cNvPr id="13" name="Text Placeholder 12">
            <a:extLst>
              <a:ext uri="{FF2B5EF4-FFF2-40B4-BE49-F238E27FC236}">
                <a16:creationId xmlns:a16="http://schemas.microsoft.com/office/drawing/2014/main" id="{FEE50F03-B269-2C58-4272-6D7070E3B9F8}"/>
              </a:ext>
            </a:extLst>
          </p:cNvPr>
          <p:cNvSpPr>
            <a:spLocks noGrp="1"/>
          </p:cNvSpPr>
          <p:nvPr>
            <p:ph type="body" idx="1"/>
          </p:nvPr>
        </p:nvSpPr>
        <p:spPr>
          <a:xfrm>
            <a:off x="838200" y="1825625"/>
            <a:ext cx="7628467" cy="4351338"/>
          </a:xfrm>
        </p:spPr>
        <p:txBody>
          <a:bodyPr>
            <a:normAutofit/>
          </a:bodyPr>
          <a:lstStyle/>
          <a:p>
            <a:pPr marL="514350" indent="-514350">
              <a:buFont typeface="+mj-lt"/>
              <a:buAutoNum type="arabicPeriod"/>
            </a:pPr>
            <a:r>
              <a:rPr lang="en-US" sz="2100" dirty="0"/>
              <a:t>Talk about the benefits of vaccination for the common good.</a:t>
            </a:r>
          </a:p>
          <a:p>
            <a:pPr marL="514350" indent="-514350">
              <a:buFont typeface="+mj-lt"/>
              <a:buAutoNum type="arabicPeriod"/>
            </a:pPr>
            <a:r>
              <a:rPr lang="en-US" sz="2100" dirty="0"/>
              <a:t>Talk about improving vaccination access as a preventive public health measure.</a:t>
            </a:r>
          </a:p>
          <a:p>
            <a:pPr marL="514350" indent="-514350">
              <a:buFont typeface="+mj-lt"/>
              <a:buAutoNum type="arabicPeriod"/>
            </a:pPr>
            <a:r>
              <a:rPr lang="en-US" sz="2100" dirty="0"/>
              <a:t>Focus on how vaccines are beneficial to child and adolescent long-term health and wellbeing.</a:t>
            </a:r>
          </a:p>
          <a:p>
            <a:pPr marL="514350" indent="-514350">
              <a:buFont typeface="+mj-lt"/>
              <a:buAutoNum type="arabicPeriod"/>
            </a:pPr>
            <a:r>
              <a:rPr lang="en-US" sz="2100" dirty="0"/>
              <a:t>Use a computer updates metaphor to explain how the immune system improves its performance through vaccination.</a:t>
            </a:r>
          </a:p>
          <a:p>
            <a:pPr marL="514350" indent="-514350">
              <a:buFont typeface="+mj-lt"/>
              <a:buAutoNum type="arabicPeriod"/>
            </a:pPr>
            <a:r>
              <a:rPr lang="en-US" sz="2100" dirty="0"/>
              <a:t>Use a literacy metaphor to explain how the immune system learns how to respond to viruses through vaccination.</a:t>
            </a:r>
            <a:br>
              <a:rPr lang="en-US" sz="2000" dirty="0"/>
            </a:br>
            <a:endParaRPr lang="en-US" sz="2000" dirty="0"/>
          </a:p>
          <a:p>
            <a:pPr marL="0" indent="0">
              <a:buFont typeface="Arial"/>
              <a:buNone/>
            </a:pPr>
            <a:r>
              <a:rPr lang="en-US" sz="2000" dirty="0">
                <a:hlinkClick r:id="rId3"/>
              </a:rPr>
              <a:t>https://www.frameworksinstitute.org/publication/reframing-the-conversation-about-child-and-adolescent-vaccinations/</a:t>
            </a:r>
            <a:r>
              <a:rPr lang="en-US" sz="2000" dirty="0"/>
              <a:t> </a:t>
            </a:r>
          </a:p>
          <a:p>
            <a:endParaRPr lang="en-US" sz="1800" dirty="0"/>
          </a:p>
        </p:txBody>
      </p:sp>
      <p:pic>
        <p:nvPicPr>
          <p:cNvPr id="11" name="Content Placeholder 5" descr="A picture containing text&#10;&#10;Description automatically generated">
            <a:extLst>
              <a:ext uri="{FF2B5EF4-FFF2-40B4-BE49-F238E27FC236}">
                <a16:creationId xmlns:a16="http://schemas.microsoft.com/office/drawing/2014/main" id="{48382451-FFF1-37E8-CBA8-07E1F45157CB}"/>
              </a:ext>
            </a:extLst>
          </p:cNvPr>
          <p:cNvPicPr>
            <a:picLocks noChangeAspect="1"/>
          </p:cNvPicPr>
          <p:nvPr/>
        </p:nvPicPr>
        <p:blipFill>
          <a:blip r:embed="rId4"/>
          <a:stretch>
            <a:fillRect/>
          </a:stretch>
        </p:blipFill>
        <p:spPr>
          <a:xfrm>
            <a:off x="8628900" y="1690688"/>
            <a:ext cx="3271093" cy="4202642"/>
          </a:xfrm>
          <a:prstGeom prst="rect">
            <a:avLst/>
          </a:prstGeom>
        </p:spPr>
      </p:pic>
    </p:spTree>
    <p:extLst>
      <p:ext uri="{BB962C8B-B14F-4D97-AF65-F5344CB8AC3E}">
        <p14:creationId xmlns:p14="http://schemas.microsoft.com/office/powerpoint/2010/main" val="195270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4"/>
          <p:cNvPicPr preferRelativeResize="0">
            <a:picLocks noGrp="1"/>
          </p:cNvPicPr>
          <p:nvPr>
            <p:ph type="pic" idx="2"/>
          </p:nvPr>
        </p:nvPicPr>
        <p:blipFill rotWithShape="1">
          <a:blip r:embed="rId3">
            <a:alphaModFix/>
          </a:blip>
          <a:srcRect l="12353" r="12353"/>
          <a:stretch/>
        </p:blipFill>
        <p:spPr>
          <a:xfrm>
            <a:off x="5181600" y="0"/>
            <a:ext cx="7010400" cy="6210299"/>
          </a:xfrm>
          <a:prstGeom prst="rect">
            <a:avLst/>
          </a:prstGeom>
          <a:noFill/>
          <a:ln>
            <a:noFill/>
          </a:ln>
        </p:spPr>
      </p:pic>
      <p:sp>
        <p:nvSpPr>
          <p:cNvPr id="203" name="Google Shape;203;p24"/>
          <p:cNvSpPr txBox="1">
            <a:spLocks noGrp="1"/>
          </p:cNvSpPr>
          <p:nvPr>
            <p:ph type="title"/>
          </p:nvPr>
        </p:nvSpPr>
        <p:spPr>
          <a:xfrm>
            <a:off x="254000" y="365125"/>
            <a:ext cx="4762500" cy="1460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Case Scenario(s)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AB98-9654-55E7-64C6-3FC08FEE2D36}"/>
              </a:ext>
            </a:extLst>
          </p:cNvPr>
          <p:cNvSpPr>
            <a:spLocks noGrp="1"/>
          </p:cNvSpPr>
          <p:nvPr>
            <p:ph type="title"/>
          </p:nvPr>
        </p:nvSpPr>
        <p:spPr/>
        <p:txBody>
          <a:bodyPr/>
          <a:lstStyle/>
          <a:p>
            <a:r>
              <a:rPr lang="en-US" dirty="0"/>
              <a:t>Recap</a:t>
            </a:r>
          </a:p>
        </p:txBody>
      </p:sp>
      <p:sp>
        <p:nvSpPr>
          <p:cNvPr id="3" name="Text Placeholder 2">
            <a:extLst>
              <a:ext uri="{FF2B5EF4-FFF2-40B4-BE49-F238E27FC236}">
                <a16:creationId xmlns:a16="http://schemas.microsoft.com/office/drawing/2014/main" id="{50F593B5-3C37-694D-002D-50B73367373E}"/>
              </a:ext>
            </a:extLst>
          </p:cNvPr>
          <p:cNvSpPr>
            <a:spLocks noGrp="1"/>
          </p:cNvSpPr>
          <p:nvPr>
            <p:ph type="body" idx="1"/>
          </p:nvPr>
        </p:nvSpPr>
        <p:spPr/>
        <p:txBody>
          <a:bodyPr/>
          <a:lstStyle/>
          <a:p>
            <a:r>
              <a:rPr lang="en-US" dirty="0"/>
              <a:t>Keeping children and the adults who care for them healthy is the goal.</a:t>
            </a:r>
          </a:p>
          <a:p>
            <a:r>
              <a:rPr lang="en-US" dirty="0"/>
              <a:t>Infection prevention strategies including hand washing, vaccination, and school exclusion, when necessary, help keep students and staff in the learning environment.</a:t>
            </a:r>
          </a:p>
          <a:p>
            <a:r>
              <a:rPr lang="en-US" dirty="0"/>
              <a:t>Ventilation is a win for everyone.</a:t>
            </a:r>
          </a:p>
          <a:p>
            <a:r>
              <a:rPr lang="en-US" dirty="0"/>
              <a:t>Have a plan and know it can be implemented.</a:t>
            </a:r>
          </a:p>
        </p:txBody>
      </p:sp>
    </p:spTree>
    <p:extLst>
      <p:ext uri="{BB962C8B-B14F-4D97-AF65-F5344CB8AC3E}">
        <p14:creationId xmlns:p14="http://schemas.microsoft.com/office/powerpoint/2010/main" val="41047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7"/>
          <p:cNvPicPr preferRelativeResize="0"/>
          <p:nvPr/>
        </p:nvPicPr>
        <p:blipFill rotWithShape="1">
          <a:blip r:embed="rId3">
            <a:alphaModFix/>
          </a:blip>
          <a:srcRect/>
          <a:stretch/>
        </p:blipFill>
        <p:spPr>
          <a:xfrm>
            <a:off x="0" y="-1"/>
            <a:ext cx="12192001" cy="6386946"/>
          </a:xfrm>
          <a:prstGeom prst="rect">
            <a:avLst/>
          </a:prstGeom>
          <a:noFill/>
          <a:ln>
            <a:noFill/>
          </a:ln>
        </p:spPr>
      </p:pic>
      <p:sp>
        <p:nvSpPr>
          <p:cNvPr id="227" name="Google Shape;22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a:t>
            </a:r>
            <a:endParaRPr/>
          </a:p>
        </p:txBody>
      </p:sp>
      <p:sp>
        <p:nvSpPr>
          <p:cNvPr id="228" name="Google Shape;228;p27"/>
          <p:cNvSpPr txBox="1">
            <a:spLocks noGrp="1"/>
          </p:cNvSpPr>
          <p:nvPr>
            <p:ph type="body" idx="1"/>
          </p:nvPr>
        </p:nvSpPr>
        <p:spPr>
          <a:xfrm>
            <a:off x="604075" y="1759550"/>
            <a:ext cx="5107500" cy="4486200"/>
          </a:xfrm>
          <a:prstGeom prst="rect">
            <a:avLst/>
          </a:prstGeom>
          <a:noFill/>
          <a:ln>
            <a:noFill/>
          </a:ln>
        </p:spPr>
        <p:txBody>
          <a:bodyPr spcFirstLastPara="1" wrap="square" lIns="91425" tIns="45700" rIns="91425" bIns="45700" anchor="t" anchorCtr="0">
            <a:normAutofit/>
          </a:bodyPr>
          <a:lstStyle/>
          <a:p>
            <a:pPr marL="228600" lvl="0" indent="-241300" algn="l" rtl="0">
              <a:lnSpc>
                <a:spcPct val="90000"/>
              </a:lnSpc>
              <a:spcBef>
                <a:spcPts val="0"/>
              </a:spcBef>
              <a:spcAft>
                <a:spcPts val="1200"/>
              </a:spcAft>
              <a:buClr>
                <a:schemeClr val="dk1"/>
              </a:buClr>
              <a:buSzPts val="2800"/>
              <a:buChar char="•"/>
            </a:pPr>
            <a:r>
              <a:rPr lang="en-US" sz="2800" dirty="0"/>
              <a:t>Review the school’s current infectious disease prevention strategies/policies.</a:t>
            </a:r>
          </a:p>
          <a:p>
            <a:pPr marL="228600" indent="-241300">
              <a:spcBef>
                <a:spcPts val="0"/>
              </a:spcBef>
              <a:spcAft>
                <a:spcPts val="1200"/>
              </a:spcAft>
              <a:buSzPts val="2800"/>
            </a:pPr>
            <a:r>
              <a:rPr lang="en-US" sz="2800" dirty="0"/>
              <a:t>Identify where improvements can be made.</a:t>
            </a:r>
          </a:p>
          <a:p>
            <a:pPr marL="228600" indent="-241300">
              <a:spcBef>
                <a:spcPts val="0"/>
              </a:spcBef>
              <a:spcAft>
                <a:spcPts val="1200"/>
              </a:spcAft>
              <a:buSzPts val="2800"/>
            </a:pPr>
            <a:r>
              <a:rPr lang="en-US" sz="2800" dirty="0"/>
              <a:t>Identify who to contact to discuss improvements.</a:t>
            </a:r>
          </a:p>
          <a:p>
            <a:pPr marL="228600" indent="-241300">
              <a:spcBef>
                <a:spcPts val="0"/>
              </a:spcBef>
              <a:spcAft>
                <a:spcPts val="1200"/>
              </a:spcAft>
              <a:buSzPts val="2800"/>
            </a:pPr>
            <a:r>
              <a:rPr lang="en-US" sz="2800" dirty="0"/>
              <a:t>Set up a meeting!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Resources</a:t>
            </a:r>
            <a:endParaRPr dirty="0"/>
          </a:p>
        </p:txBody>
      </p:sp>
      <p:sp>
        <p:nvSpPr>
          <p:cNvPr id="235" name="Google Shape;235;p28"/>
          <p:cNvSpPr txBox="1">
            <a:spLocks noGrp="1"/>
          </p:cNvSpPr>
          <p:nvPr>
            <p:ph type="body" idx="1"/>
          </p:nvPr>
        </p:nvSpPr>
        <p:spPr>
          <a:xfrm>
            <a:off x="838200" y="1707641"/>
            <a:ext cx="10515600" cy="4351338"/>
          </a:xfrm>
          <a:prstGeom prst="rect">
            <a:avLst/>
          </a:prstGeom>
          <a:noFill/>
          <a:ln>
            <a:noFill/>
          </a:ln>
        </p:spPr>
        <p:txBody>
          <a:bodyPr spcFirstLastPara="1" wrap="square" lIns="91425" tIns="45700" rIns="91425" bIns="45700" anchor="t" anchorCtr="0">
            <a:noAutofit/>
          </a:bodyPr>
          <a:lstStyle/>
          <a:p>
            <a:pPr marL="342900" marR="0" lvl="0" indent="-342900">
              <a:lnSpc>
                <a:spcPct val="100000"/>
              </a:lnSpc>
              <a:spcBef>
                <a:spcPts val="0"/>
              </a:spcBef>
              <a:buFont typeface="Symbol" panose="05050102010706020507" pitchFamily="18" charset="2"/>
              <a:buChar char=""/>
              <a:tabLst>
                <a:tab pos="457200" algn="l"/>
              </a:tabLst>
            </a:pPr>
            <a:r>
              <a:rPr lang="en-US" sz="2100" b="1" dirty="0">
                <a:effectLst/>
                <a:latin typeface="Calibri" panose="020F0502020204030204" pitchFamily="34" charset="0"/>
                <a:ea typeface="Calibri" panose="020F0502020204030204" pitchFamily="34" charset="0"/>
                <a:cs typeface="Calibri" panose="020F0502020204030204" pitchFamily="34" charset="0"/>
              </a:rPr>
              <a:t>American Academy of Pediatrics (AAP):</a:t>
            </a:r>
            <a:endParaRPr lang="en-US" sz="2100" b="1"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0000"/>
              </a:lnSpc>
              <a:spcBef>
                <a:spcPts val="0"/>
              </a:spcBef>
              <a:tabLst>
                <a:tab pos="457200" algn="l"/>
              </a:tabLst>
            </a:pPr>
            <a:r>
              <a:rPr lang="en-US" sz="2100" dirty="0">
                <a:latin typeface="Calibri" panose="020F0502020204030204" pitchFamily="34" charset="0"/>
                <a:ea typeface="Calibri" panose="020F0502020204030204" pitchFamily="34" charset="0"/>
                <a:cs typeface="Times New Roman" panose="02020603050405020304" pitchFamily="18" charset="0"/>
                <a:hlinkClick r:id="rId3"/>
              </a:rPr>
              <a:t>School Health Resources</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0000"/>
              </a:lnSpc>
              <a:spcBef>
                <a:spcPts val="0"/>
              </a:spcBef>
              <a:tabLst>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hlinkClick r:id="rId4"/>
              </a:rPr>
              <a:t>Managing Infectious Diseases in Schools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800100" lvl="1">
              <a:lnSpc>
                <a:spcPct val="100000"/>
              </a:lnSpc>
              <a:spcBef>
                <a:spcPts val="0"/>
              </a:spcBef>
              <a:buFont typeface="Symbol" panose="05050102010706020507" pitchFamily="18" charset="2"/>
              <a:buChar char=""/>
              <a:tabLst>
                <a:tab pos="457200" algn="l"/>
              </a:tabLst>
            </a:pPr>
            <a:r>
              <a:rPr lang="en-US" sz="21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Managing Infectious Diseases in Child Care and Schools</a:t>
            </a:r>
            <a:r>
              <a:rPr lang="en-US" sz="2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 6th Edition</a:t>
            </a:r>
            <a:br>
              <a:rPr lang="en-US" sz="2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br>
            <a:endParaRPr lang="en-US" sz="2100" dirty="0">
              <a:effectLst/>
              <a:latin typeface="Calibri" panose="020F0502020204030204" pitchFamily="34" charset="0"/>
              <a:ea typeface="Calibri" panose="020F0502020204030204" pitchFamily="34" charset="0"/>
              <a:cs typeface="Calibri" panose="020F0502020204030204" pitchFamily="34" charset="0"/>
            </a:endParaRPr>
          </a:p>
          <a:p>
            <a:pPr marL="342900">
              <a:lnSpc>
                <a:spcPct val="100000"/>
              </a:lnSpc>
              <a:spcBef>
                <a:spcPts val="0"/>
              </a:spcBef>
              <a:buFont typeface="Symbol" panose="05050102010706020507" pitchFamily="18" charset="2"/>
              <a:buChar char=""/>
              <a:tabLst>
                <a:tab pos="457200" algn="l"/>
              </a:tabLst>
            </a:pPr>
            <a:r>
              <a:rPr lang="en-US" sz="2100" b="1" dirty="0">
                <a:latin typeface="Calibri" panose="020F0502020204030204" pitchFamily="34" charset="0"/>
                <a:ea typeface="Calibri" panose="020F0502020204030204" pitchFamily="34" charset="0"/>
                <a:cs typeface="Calibri" panose="020F0502020204030204" pitchFamily="34" charset="0"/>
              </a:rPr>
              <a:t>Centers </a:t>
            </a:r>
            <a:r>
              <a:rPr lang="en-US" sz="2100" b="1" dirty="0">
                <a:solidFill>
                  <a:schemeClr val="bg2"/>
                </a:solidFill>
                <a:latin typeface="Calibri" panose="020F0502020204030204" pitchFamily="34" charset="0"/>
                <a:ea typeface="Calibri" panose="020F0502020204030204" pitchFamily="34" charset="0"/>
                <a:cs typeface="Calibri" panose="020F0502020204030204" pitchFamily="34" charset="0"/>
              </a:rPr>
              <a:t>for</a:t>
            </a:r>
            <a:r>
              <a:rPr lang="en-US" sz="2100" b="1" dirty="0">
                <a:latin typeface="Calibri" panose="020F0502020204030204" pitchFamily="34" charset="0"/>
                <a:ea typeface="Calibri" panose="020F0502020204030204" pitchFamily="34" charset="0"/>
                <a:cs typeface="Calibri" panose="020F0502020204030204" pitchFamily="34" charset="0"/>
              </a:rPr>
              <a:t> Disease Control &amp; Prevention (CDC):</a:t>
            </a:r>
          </a:p>
          <a:p>
            <a:pPr marL="800100" lvl="1">
              <a:lnSpc>
                <a:spcPct val="100000"/>
              </a:lnSpc>
              <a:spcBef>
                <a:spcPts val="0"/>
              </a:spcBef>
              <a:buFont typeface="Symbol" panose="05050102010706020507" pitchFamily="18" charset="2"/>
              <a:buChar char=""/>
              <a:tabLst>
                <a:tab pos="457200" algn="l"/>
              </a:tabLst>
            </a:pPr>
            <a:r>
              <a:rPr lang="en-US" sz="2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Infection Control</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p>
            <a:pPr marL="800100" lvl="1">
              <a:lnSpc>
                <a:spcPct val="100000"/>
              </a:lnSpc>
              <a:spcBef>
                <a:spcPts val="0"/>
              </a:spcBef>
              <a:buFont typeface="Symbol" panose="05050102010706020507" pitchFamily="18" charset="2"/>
              <a:buChar char=""/>
              <a:tabLst>
                <a:tab pos="457200" algn="l"/>
              </a:tabLst>
            </a:pPr>
            <a:r>
              <a:rPr lang="en-US" sz="2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Healthy Schools</a:t>
            </a:r>
            <a:endParaRPr lang="en-US" sz="21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L="800100" lvl="1">
              <a:lnSpc>
                <a:spcPct val="100000"/>
              </a:lnSpc>
              <a:spcBef>
                <a:spcPts val="0"/>
              </a:spcBef>
              <a:buFont typeface="Symbol" panose="05050102010706020507" pitchFamily="18" charset="2"/>
              <a:buChar char=""/>
              <a:tabLst>
                <a:tab pos="457200" algn="l"/>
              </a:tabLst>
            </a:pPr>
            <a:r>
              <a:rPr lang="en-US" sz="2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School Preparedness</a:t>
            </a:r>
            <a:br>
              <a:rPr lang="en-US" sz="2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br>
            <a:endParaRPr lang="en-US" sz="21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L="342900">
              <a:lnSpc>
                <a:spcPct val="100000"/>
              </a:lnSpc>
              <a:spcBef>
                <a:spcPts val="0"/>
              </a:spcBef>
              <a:buFont typeface="Symbol" panose="05050102010706020507" pitchFamily="18" charset="2"/>
              <a:buChar char=""/>
              <a:tabLst>
                <a:tab pos="457200" algn="l"/>
              </a:tabLst>
            </a:pPr>
            <a:r>
              <a:rPr lang="en-US" sz="21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HealthyChildren.org Resources for Parents:</a:t>
            </a:r>
          </a:p>
          <a:p>
            <a:pPr marL="800100" lvl="1">
              <a:lnSpc>
                <a:spcPct val="100000"/>
              </a:lnSpc>
              <a:spcBef>
                <a:spcPts val="0"/>
              </a:spcBef>
              <a:buFont typeface="Symbol" panose="05050102010706020507" pitchFamily="18" charset="2"/>
              <a:buChar char=""/>
              <a:tabLst>
                <a:tab pos="457200" algn="l"/>
              </a:tabLst>
            </a:pPr>
            <a:r>
              <a:rPr lang="en-US" sz="2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Immunizations</a:t>
            </a:r>
            <a:endParaRPr lang="en-US" sz="2100" dirty="0">
              <a:latin typeface="Calibri" panose="020F0502020204030204" pitchFamily="34" charset="0"/>
              <a:ea typeface="Calibri" panose="020F0502020204030204" pitchFamily="34" charset="0"/>
              <a:cs typeface="Calibri" panose="020F0502020204030204" pitchFamily="34" charset="0"/>
            </a:endParaRPr>
          </a:p>
          <a:p>
            <a:pPr marL="800100" lvl="1">
              <a:lnSpc>
                <a:spcPct val="100000"/>
              </a:lnSpc>
              <a:spcBef>
                <a:spcPts val="0"/>
              </a:spcBef>
              <a:buFont typeface="Symbol" panose="05050102010706020507" pitchFamily="18" charset="2"/>
              <a:buChar char=""/>
              <a:tabLst>
                <a:tab pos="457200" algn="l"/>
              </a:tabLst>
            </a:pPr>
            <a:r>
              <a:rPr lang="en-US" sz="2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Disease Prevention</a:t>
            </a:r>
            <a:endParaRPr lang="en-US" sz="2100" dirty="0">
              <a:latin typeface="Calibri" panose="020F0502020204030204" pitchFamily="34" charset="0"/>
              <a:ea typeface="Calibri" panose="020F0502020204030204" pitchFamily="34" charset="0"/>
              <a:cs typeface="Calibri" panose="020F0502020204030204" pitchFamily="34" charset="0"/>
            </a:endParaRPr>
          </a:p>
          <a:p>
            <a:pPr marL="800100" lvl="1">
              <a:lnSpc>
                <a:spcPct val="100000"/>
              </a:lnSpc>
              <a:spcBef>
                <a:spcPts val="0"/>
              </a:spcBef>
              <a:buFont typeface="Symbol" panose="05050102010706020507" pitchFamily="18" charset="2"/>
              <a:buChar char=""/>
              <a:tabLst>
                <a:tab pos="457200" algn="l"/>
              </a:tabLst>
            </a:pPr>
            <a:r>
              <a:rPr lang="en-US" sz="2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Conditions</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legreya Sans"/>
              <a:buNone/>
            </a:pPr>
            <a:r>
              <a:rPr lang="en-US" dirty="0">
                <a:latin typeface="Alegreya Sans"/>
                <a:ea typeface="Alegreya Sans"/>
                <a:cs typeface="Alegreya Sans"/>
                <a:sym typeface="Alegreya Sans"/>
              </a:rPr>
              <a:t>Additional Questions</a:t>
            </a:r>
            <a:endParaRPr dirty="0"/>
          </a:p>
        </p:txBody>
      </p:sp>
      <p:sp>
        <p:nvSpPr>
          <p:cNvPr id="242" name="Google Shape;24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marR="0" lvl="0" indent="0" algn="l" rtl="0">
              <a:lnSpc>
                <a:spcPct val="90000"/>
              </a:lnSpc>
              <a:spcBef>
                <a:spcPts val="0"/>
              </a:spcBef>
              <a:spcAft>
                <a:spcPts val="0"/>
              </a:spcAft>
              <a:buNone/>
            </a:pPr>
            <a:r>
              <a:rPr lang="en-US" sz="1800" i="1">
                <a:latin typeface="Alegreya Sans"/>
                <a:ea typeface="Alegreya Sans"/>
                <a:cs typeface="Alegreya Sans"/>
                <a:sym typeface="Alegreya Sans"/>
              </a:rPr>
              <a:t> </a:t>
            </a:r>
            <a:endParaRPr sz="1800">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Agency</a:t>
            </a:r>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Person and Title</a:t>
            </a:r>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Email Address</a:t>
            </a:r>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Phone Number</a:t>
            </a:r>
            <a:endParaRPr sz="4000">
              <a:latin typeface="Calibri"/>
              <a:ea typeface="Calibri"/>
              <a:cs typeface="Calibri"/>
              <a:sym typeface="Calibri"/>
            </a:endParaRPr>
          </a:p>
          <a:p>
            <a:pPr marL="228600" lvl="0" indent="-63500" algn="l" rtl="0">
              <a:lnSpc>
                <a:spcPct val="90000"/>
              </a:lnSpc>
              <a:spcBef>
                <a:spcPts val="1000"/>
              </a:spcBef>
              <a:spcAft>
                <a:spcPts val="0"/>
              </a:spcAft>
              <a:buClr>
                <a:schemeClr val="dk1"/>
              </a:buClr>
              <a:buSzPts val="2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Learning Outcomes</a:t>
            </a:r>
            <a:endParaRPr/>
          </a:p>
        </p:txBody>
      </p:sp>
      <p:sp>
        <p:nvSpPr>
          <p:cNvPr id="123" name="Google Shape;123;p14"/>
          <p:cNvSpPr txBox="1">
            <a:spLocks noGrp="1"/>
          </p:cNvSpPr>
          <p:nvPr>
            <p:ph type="body" idx="1"/>
          </p:nvPr>
        </p:nvSpPr>
        <p:spPr>
          <a:xfrm>
            <a:off x="838200" y="1825625"/>
            <a:ext cx="10515599"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1200"/>
              </a:spcAft>
              <a:buNone/>
            </a:pPr>
            <a:r>
              <a:rPr lang="en-US" sz="2800" dirty="0"/>
              <a:t>By the end of this learning burst, participants will be able to:</a:t>
            </a:r>
          </a:p>
          <a:p>
            <a:pPr marL="514350" indent="-514350">
              <a:lnSpc>
                <a:spcPct val="100000"/>
              </a:lnSpc>
              <a:spcBef>
                <a:spcPts val="0"/>
              </a:spcBef>
              <a:spcAft>
                <a:spcPts val="1200"/>
              </a:spcAft>
              <a:buFont typeface="+mj-lt"/>
              <a:buAutoNum type="arabicPeriod"/>
            </a:pPr>
            <a:r>
              <a:rPr lang="en-US" sz="2800" dirty="0"/>
              <a:t>Identify the most prevalent infectious disease concerns facing school communities.</a:t>
            </a:r>
          </a:p>
          <a:p>
            <a:pPr marL="514350" indent="-514350">
              <a:lnSpc>
                <a:spcPct val="100000"/>
              </a:lnSpc>
              <a:spcBef>
                <a:spcPts val="0"/>
              </a:spcBef>
              <a:spcAft>
                <a:spcPts val="1200"/>
              </a:spcAft>
              <a:buFont typeface="+mj-lt"/>
              <a:buAutoNum type="arabicPeriod"/>
            </a:pPr>
            <a:r>
              <a:rPr lang="en-US" sz="2800" dirty="0"/>
              <a:t>Describe infectious disease prevention strategies.</a:t>
            </a:r>
          </a:p>
          <a:p>
            <a:pPr marL="514350" indent="-514350">
              <a:lnSpc>
                <a:spcPct val="100000"/>
              </a:lnSpc>
              <a:spcBef>
                <a:spcPts val="0"/>
              </a:spcBef>
              <a:spcAft>
                <a:spcPts val="1200"/>
              </a:spcAft>
              <a:buFont typeface="+mj-lt"/>
              <a:buAutoNum type="arabicPeriod"/>
            </a:pPr>
            <a:r>
              <a:rPr lang="en-US" sz="2800" dirty="0"/>
              <a:t>Learn strategies for communicating with families and promoting vaccine confidence.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13F8-DD76-7AE2-1A54-6051BFC45D2C}"/>
              </a:ext>
            </a:extLst>
          </p:cNvPr>
          <p:cNvSpPr>
            <a:spLocks noGrp="1"/>
          </p:cNvSpPr>
          <p:nvPr>
            <p:ph type="title"/>
          </p:nvPr>
        </p:nvSpPr>
        <p:spPr/>
        <p:txBody>
          <a:bodyPr/>
          <a:lstStyle/>
          <a:p>
            <a:r>
              <a:rPr lang="en-US" dirty="0"/>
              <a:t>Why Managing Infectious Diseases Matters</a:t>
            </a:r>
          </a:p>
        </p:txBody>
      </p:sp>
      <p:sp>
        <p:nvSpPr>
          <p:cNvPr id="3" name="Text Placeholder 2">
            <a:extLst>
              <a:ext uri="{FF2B5EF4-FFF2-40B4-BE49-F238E27FC236}">
                <a16:creationId xmlns:a16="http://schemas.microsoft.com/office/drawing/2014/main" id="{ADA742C0-2CAB-49CA-716B-18AE0A5EA5EB}"/>
              </a:ext>
            </a:extLst>
          </p:cNvPr>
          <p:cNvSpPr>
            <a:spLocks noGrp="1"/>
          </p:cNvSpPr>
          <p:nvPr>
            <p:ph type="body" idx="1"/>
          </p:nvPr>
        </p:nvSpPr>
        <p:spPr>
          <a:xfrm>
            <a:off x="838200" y="1825625"/>
            <a:ext cx="6194368" cy="4351338"/>
          </a:xfrm>
        </p:spPr>
        <p:txBody>
          <a:bodyPr/>
          <a:lstStyle/>
          <a:p>
            <a:r>
              <a:rPr lang="en-US" b="0" i="0" dirty="0">
                <a:solidFill>
                  <a:srgbClr val="1B1F27"/>
                </a:solidFill>
                <a:effectLst/>
                <a:latin typeface="Alegreya Sans" panose="00000500000000000000" pitchFamily="2" charset="0"/>
              </a:rPr>
              <a:t>Healthier students are proven better learners.</a:t>
            </a:r>
          </a:p>
          <a:p>
            <a:r>
              <a:rPr lang="en-US" b="0" i="0" dirty="0">
                <a:solidFill>
                  <a:srgbClr val="1B1F27"/>
                </a:solidFill>
                <a:effectLst/>
                <a:latin typeface="Alegreya Sans" panose="00000500000000000000" pitchFamily="2" charset="0"/>
              </a:rPr>
              <a:t>Children rely on adult caregivers to incorporate and teach them routines and behaviors to help prevent the spread of infectious diseases in schools and at home. </a:t>
            </a:r>
          </a:p>
          <a:p>
            <a:r>
              <a:rPr lang="en-US" b="0" i="0" dirty="0">
                <a:solidFill>
                  <a:srgbClr val="1B1F27"/>
                </a:solidFill>
                <a:effectLst/>
                <a:latin typeface="Alegreya Sans" panose="00000500000000000000" pitchFamily="2" charset="0"/>
              </a:rPr>
              <a:t>Many preventive strategies are simple, safe, and effective.</a:t>
            </a:r>
          </a:p>
          <a:p>
            <a:r>
              <a:rPr lang="en-US" b="1" i="0" dirty="0">
                <a:solidFill>
                  <a:srgbClr val="1B1F27"/>
                </a:solidFill>
                <a:effectLst/>
                <a:latin typeface="Alegreya Sans" panose="00000500000000000000" pitchFamily="2" charset="0"/>
              </a:rPr>
              <a:t>Goal: </a:t>
            </a:r>
            <a:r>
              <a:rPr lang="en-US" b="0" i="0" dirty="0">
                <a:solidFill>
                  <a:srgbClr val="1B1F27"/>
                </a:solidFill>
                <a:effectLst/>
                <a:latin typeface="Alegreya Sans" panose="00000500000000000000" pitchFamily="2" charset="0"/>
              </a:rPr>
              <a:t>Keeping children </a:t>
            </a:r>
            <a:r>
              <a:rPr lang="en-US" b="0" i="0" u="sng" dirty="0">
                <a:solidFill>
                  <a:srgbClr val="1B1F27"/>
                </a:solidFill>
                <a:effectLst/>
                <a:latin typeface="Alegreya Sans" panose="00000500000000000000" pitchFamily="2" charset="0"/>
              </a:rPr>
              <a:t>and</a:t>
            </a:r>
            <a:r>
              <a:rPr lang="en-US" b="0" i="0" dirty="0">
                <a:solidFill>
                  <a:srgbClr val="1B1F27"/>
                </a:solidFill>
                <a:effectLst/>
                <a:latin typeface="Alegreya Sans" panose="00000500000000000000" pitchFamily="2" charset="0"/>
              </a:rPr>
              <a:t> the adults who care for them healthy.</a:t>
            </a:r>
          </a:p>
        </p:txBody>
      </p:sp>
      <p:pic>
        <p:nvPicPr>
          <p:cNvPr id="4" name="Picture 2">
            <a:extLst>
              <a:ext uri="{FF2B5EF4-FFF2-40B4-BE49-F238E27FC236}">
                <a16:creationId xmlns:a16="http://schemas.microsoft.com/office/drawing/2014/main" id="{EB5FC79E-EE82-8949-A090-27ECDADAE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3072" y="1328494"/>
            <a:ext cx="3740728" cy="484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26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94FB-7F7E-414C-9369-2EA26D1002BE}"/>
              </a:ext>
            </a:extLst>
          </p:cNvPr>
          <p:cNvSpPr>
            <a:spLocks noGrp="1"/>
          </p:cNvSpPr>
          <p:nvPr>
            <p:ph type="title"/>
          </p:nvPr>
        </p:nvSpPr>
        <p:spPr/>
        <p:txBody>
          <a:bodyPr/>
          <a:lstStyle/>
          <a:p>
            <a:r>
              <a:rPr lang="en-US" dirty="0"/>
              <a:t>Infectious Diseases in Schools</a:t>
            </a:r>
          </a:p>
        </p:txBody>
      </p:sp>
      <p:sp>
        <p:nvSpPr>
          <p:cNvPr id="3" name="Text Placeholder 2">
            <a:extLst>
              <a:ext uri="{FF2B5EF4-FFF2-40B4-BE49-F238E27FC236}">
                <a16:creationId xmlns:a16="http://schemas.microsoft.com/office/drawing/2014/main" id="{764C1CCA-D220-3541-941E-98402936AB74}"/>
              </a:ext>
            </a:extLst>
          </p:cNvPr>
          <p:cNvSpPr>
            <a:spLocks noGrp="1"/>
          </p:cNvSpPr>
          <p:nvPr>
            <p:ph type="body" idx="1"/>
          </p:nvPr>
        </p:nvSpPr>
        <p:spPr>
          <a:xfrm>
            <a:off x="838200" y="1767749"/>
            <a:ext cx="10515600" cy="4667251"/>
          </a:xfrm>
        </p:spPr>
        <p:txBody>
          <a:bodyPr>
            <a:normAutofit lnSpcReduction="10000"/>
          </a:bodyPr>
          <a:lstStyle/>
          <a:p>
            <a:pPr marL="114300" indent="0">
              <a:buNone/>
            </a:pPr>
            <a:r>
              <a:rPr lang="en-US" dirty="0"/>
              <a:t>Schools are a common place where diseases are rapidly spread into communities</a:t>
            </a:r>
          </a:p>
          <a:p>
            <a:r>
              <a:rPr lang="en-US" dirty="0"/>
              <a:t>Children from different families spend many hours together in close contact.</a:t>
            </a:r>
          </a:p>
          <a:p>
            <a:r>
              <a:rPr lang="en-US" dirty="0"/>
              <a:t>Children are less likely to be immune (they are susceptible) to new infections.</a:t>
            </a:r>
          </a:p>
          <a:p>
            <a:r>
              <a:rPr lang="en-US" dirty="0"/>
              <a:t>Children frequently touch each other and surfaces when playing or interacting.</a:t>
            </a:r>
          </a:p>
          <a:p>
            <a:r>
              <a:rPr lang="en-US" dirty="0"/>
              <a:t>Children may not be as good at covering coughs or sneezes, washing hands, or refraining from scratching themselves.</a:t>
            </a:r>
          </a:p>
          <a:p>
            <a:r>
              <a:rPr lang="en-US" dirty="0"/>
              <a:t>Children and adults who work in schools may spread illness to other people in their family.</a:t>
            </a:r>
          </a:p>
        </p:txBody>
      </p:sp>
    </p:spTree>
    <p:extLst>
      <p:ext uri="{BB962C8B-B14F-4D97-AF65-F5344CB8AC3E}">
        <p14:creationId xmlns:p14="http://schemas.microsoft.com/office/powerpoint/2010/main" val="1074507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AB5F-9588-C34B-AC9A-8532148997B1}"/>
              </a:ext>
            </a:extLst>
          </p:cNvPr>
          <p:cNvSpPr>
            <a:spLocks noGrp="1"/>
          </p:cNvSpPr>
          <p:nvPr>
            <p:ph type="title"/>
          </p:nvPr>
        </p:nvSpPr>
        <p:spPr/>
        <p:txBody>
          <a:bodyPr/>
          <a:lstStyle/>
          <a:p>
            <a:r>
              <a:rPr lang="en-US" dirty="0"/>
              <a:t>Infectious Diseases </a:t>
            </a:r>
            <a:r>
              <a:rPr lang="en-US"/>
              <a:t>in Schools</a:t>
            </a:r>
            <a:endParaRPr lang="en-US" dirty="0"/>
          </a:p>
        </p:txBody>
      </p:sp>
      <p:sp>
        <p:nvSpPr>
          <p:cNvPr id="3" name="Text Placeholder 2">
            <a:extLst>
              <a:ext uri="{FF2B5EF4-FFF2-40B4-BE49-F238E27FC236}">
                <a16:creationId xmlns:a16="http://schemas.microsoft.com/office/drawing/2014/main" id="{280326E0-BB2F-9040-B265-99ECE03482C3}"/>
              </a:ext>
            </a:extLst>
          </p:cNvPr>
          <p:cNvSpPr>
            <a:spLocks noGrp="1"/>
          </p:cNvSpPr>
          <p:nvPr>
            <p:ph type="body" idx="1"/>
          </p:nvPr>
        </p:nvSpPr>
        <p:spPr/>
        <p:txBody>
          <a:bodyPr/>
          <a:lstStyle/>
          <a:p>
            <a:pPr marL="114300" indent="0">
              <a:buNone/>
            </a:pPr>
            <a:r>
              <a:rPr lang="en-US" dirty="0"/>
              <a:t>Primary means of transmission:</a:t>
            </a:r>
          </a:p>
          <a:p>
            <a:r>
              <a:rPr lang="en-US" dirty="0"/>
              <a:t>Fomites (touching contaminated surfaces)</a:t>
            </a:r>
          </a:p>
          <a:p>
            <a:r>
              <a:rPr lang="en-US" dirty="0"/>
              <a:t>Respiratory (shared air, droplets from sneeze or cough)</a:t>
            </a:r>
          </a:p>
          <a:p>
            <a:r>
              <a:rPr lang="en-US" dirty="0"/>
              <a:t>Contact (touching infectious lesions or body fluids)</a:t>
            </a:r>
          </a:p>
          <a:p>
            <a:r>
              <a:rPr lang="en-US" dirty="0"/>
              <a:t>Ingestion (consuming contaminated food or drinks)</a:t>
            </a:r>
          </a:p>
          <a:p>
            <a:endParaRPr lang="en-US" dirty="0"/>
          </a:p>
          <a:p>
            <a:pPr marL="114300" indent="0">
              <a:buNone/>
            </a:pPr>
            <a:r>
              <a:rPr lang="en-US" b="1" dirty="0"/>
              <a:t>Having sick people stay home goes a long way to preventing infection!</a:t>
            </a:r>
          </a:p>
          <a:p>
            <a:endParaRPr lang="en-US" dirty="0"/>
          </a:p>
          <a:p>
            <a:endParaRPr lang="en-US" dirty="0"/>
          </a:p>
        </p:txBody>
      </p:sp>
    </p:spTree>
    <p:extLst>
      <p:ext uri="{BB962C8B-B14F-4D97-AF65-F5344CB8AC3E}">
        <p14:creationId xmlns:p14="http://schemas.microsoft.com/office/powerpoint/2010/main" val="192086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AB98-9654-55E7-64C6-3FC08FEE2D36}"/>
              </a:ext>
            </a:extLst>
          </p:cNvPr>
          <p:cNvSpPr>
            <a:spLocks noGrp="1"/>
          </p:cNvSpPr>
          <p:nvPr>
            <p:ph type="title"/>
          </p:nvPr>
        </p:nvSpPr>
        <p:spPr/>
        <p:txBody>
          <a:bodyPr/>
          <a:lstStyle/>
          <a:p>
            <a:r>
              <a:rPr lang="en-US" dirty="0"/>
              <a:t>Prevention Strategies</a:t>
            </a:r>
          </a:p>
        </p:txBody>
      </p:sp>
      <p:sp>
        <p:nvSpPr>
          <p:cNvPr id="3" name="Text Placeholder 2">
            <a:extLst>
              <a:ext uri="{FF2B5EF4-FFF2-40B4-BE49-F238E27FC236}">
                <a16:creationId xmlns:a16="http://schemas.microsoft.com/office/drawing/2014/main" id="{50F593B5-3C37-694D-002D-50B73367373E}"/>
              </a:ext>
            </a:extLst>
          </p:cNvPr>
          <p:cNvSpPr>
            <a:spLocks noGrp="1"/>
          </p:cNvSpPr>
          <p:nvPr>
            <p:ph type="body" idx="1"/>
          </p:nvPr>
        </p:nvSpPr>
        <p:spPr>
          <a:xfrm>
            <a:off x="838200" y="1825625"/>
            <a:ext cx="7989916" cy="4351338"/>
          </a:xfrm>
        </p:spPr>
        <p:txBody>
          <a:bodyPr>
            <a:normAutofit/>
          </a:bodyPr>
          <a:lstStyle/>
          <a:p>
            <a:pPr algn="l"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Encourage all children and families to:</a:t>
            </a:r>
          </a:p>
          <a:p>
            <a:pPr lvl="1" fontAlgn="base">
              <a:buFont typeface="Arial" panose="020B0604020202020204" pitchFamily="34" charset="0"/>
              <a:buChar char="•"/>
            </a:pPr>
            <a:r>
              <a:rPr lang="en-US" dirty="0">
                <a:solidFill>
                  <a:srgbClr val="1B1F27"/>
                </a:solidFill>
                <a:latin typeface="Calibri" panose="020F0502020204030204" pitchFamily="34" charset="0"/>
                <a:cs typeface="Calibri" panose="020F0502020204030204" pitchFamily="34" charset="0"/>
              </a:rPr>
              <a:t>G</a:t>
            </a:r>
            <a:r>
              <a:rPr lang="en-US" i="0" dirty="0">
                <a:solidFill>
                  <a:srgbClr val="1B1F27"/>
                </a:solidFill>
                <a:effectLst/>
                <a:latin typeface="Calibri" panose="020F0502020204030204" pitchFamily="34" charset="0"/>
                <a:cs typeface="Calibri" panose="020F0502020204030204" pitchFamily="34" charset="0"/>
              </a:rPr>
              <a:t>et sufficient sleep </a:t>
            </a:r>
          </a:p>
          <a:p>
            <a:pPr lvl="1"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Eat nutritious meals</a:t>
            </a:r>
          </a:p>
          <a:p>
            <a:pPr lvl="1"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Practice good oral hygiene</a:t>
            </a:r>
          </a:p>
          <a:p>
            <a:pPr lvl="1"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Get enough physical activity to keep their bodies healthy</a:t>
            </a:r>
          </a:p>
          <a:p>
            <a:pPr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Be an advocate and remind parents about getting their children, and </a:t>
            </a:r>
            <a:r>
              <a:rPr lang="en-US" dirty="0">
                <a:solidFill>
                  <a:srgbClr val="1B1F27"/>
                </a:solidFill>
                <a:latin typeface="Calibri" panose="020F0502020204030204" pitchFamily="34" charset="0"/>
                <a:cs typeface="Calibri" panose="020F0502020204030204" pitchFamily="34" charset="0"/>
              </a:rPr>
              <a:t>themselves, vaccinated.</a:t>
            </a:r>
            <a:endParaRPr lang="en-US" i="0" dirty="0">
              <a:solidFill>
                <a:srgbClr val="1B1F27"/>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Recommend vaccinations to all staff.</a:t>
            </a:r>
          </a:p>
        </p:txBody>
      </p:sp>
      <p:pic>
        <p:nvPicPr>
          <p:cNvPr id="4" name="Picture 3">
            <a:extLst>
              <a:ext uri="{FF2B5EF4-FFF2-40B4-BE49-F238E27FC236}">
                <a16:creationId xmlns:a16="http://schemas.microsoft.com/office/drawing/2014/main" id="{BA0F149D-95D2-8746-BECC-6E25DA22A876}"/>
              </a:ext>
            </a:extLst>
          </p:cNvPr>
          <p:cNvPicPr>
            <a:picLocks noChangeAspect="1"/>
          </p:cNvPicPr>
          <p:nvPr/>
        </p:nvPicPr>
        <p:blipFill>
          <a:blip r:embed="rId3"/>
          <a:stretch>
            <a:fillRect/>
          </a:stretch>
        </p:blipFill>
        <p:spPr>
          <a:xfrm>
            <a:off x="6868548" y="1083336"/>
            <a:ext cx="5009804" cy="2355036"/>
          </a:xfrm>
          <a:prstGeom prst="rect">
            <a:avLst/>
          </a:prstGeom>
        </p:spPr>
      </p:pic>
    </p:spTree>
    <p:extLst>
      <p:ext uri="{BB962C8B-B14F-4D97-AF65-F5344CB8AC3E}">
        <p14:creationId xmlns:p14="http://schemas.microsoft.com/office/powerpoint/2010/main" val="302262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AB98-9654-55E7-64C6-3FC08FEE2D36}"/>
              </a:ext>
            </a:extLst>
          </p:cNvPr>
          <p:cNvSpPr>
            <a:spLocks noGrp="1"/>
          </p:cNvSpPr>
          <p:nvPr>
            <p:ph type="title"/>
          </p:nvPr>
        </p:nvSpPr>
        <p:spPr/>
        <p:txBody>
          <a:bodyPr/>
          <a:lstStyle/>
          <a:p>
            <a:r>
              <a:rPr lang="en-US" dirty="0"/>
              <a:t>Prevention Strategies</a:t>
            </a:r>
          </a:p>
        </p:txBody>
      </p:sp>
      <p:sp>
        <p:nvSpPr>
          <p:cNvPr id="3" name="Text Placeholder 2">
            <a:extLst>
              <a:ext uri="{FF2B5EF4-FFF2-40B4-BE49-F238E27FC236}">
                <a16:creationId xmlns:a16="http://schemas.microsoft.com/office/drawing/2014/main" id="{50F593B5-3C37-694D-002D-50B73367373E}"/>
              </a:ext>
            </a:extLst>
          </p:cNvPr>
          <p:cNvSpPr>
            <a:spLocks noGrp="1"/>
          </p:cNvSpPr>
          <p:nvPr>
            <p:ph type="body" idx="1"/>
          </p:nvPr>
        </p:nvSpPr>
        <p:spPr>
          <a:xfrm>
            <a:off x="838199" y="1825625"/>
            <a:ext cx="6951133" cy="4351338"/>
          </a:xfrm>
        </p:spPr>
        <p:txBody>
          <a:bodyPr>
            <a:normAutofit/>
          </a:bodyPr>
          <a:lstStyle/>
          <a:p>
            <a:pPr algn="l"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Excuse a child from class if the child has a fever, vomiting, or other symptoms like cough, sore throat, sneezing, or runny nose that prevent them from participating in activities and require extra care.</a:t>
            </a:r>
          </a:p>
          <a:p>
            <a:pPr lvl="1" fontAlgn="base">
              <a:buFont typeface="Arial" panose="020B0604020202020204" pitchFamily="34" charset="0"/>
              <a:buChar char="•"/>
            </a:pPr>
            <a:r>
              <a:rPr lang="en-US" dirty="0">
                <a:solidFill>
                  <a:srgbClr val="1B1F27"/>
                </a:solidFill>
                <a:latin typeface="Calibri" panose="020F0502020204030204" pitchFamily="34" charset="0"/>
                <a:cs typeface="Calibri" panose="020F0502020204030204" pitchFamily="34" charset="0"/>
              </a:rPr>
              <a:t>Have clear attendance rules for students </a:t>
            </a:r>
            <a:r>
              <a:rPr lang="en-US" u="sng" dirty="0">
                <a:solidFill>
                  <a:srgbClr val="1B1F27"/>
                </a:solidFill>
                <a:latin typeface="Calibri" panose="020F0502020204030204" pitchFamily="34" charset="0"/>
                <a:cs typeface="Calibri" panose="020F0502020204030204" pitchFamily="34" charset="0"/>
              </a:rPr>
              <a:t>and staff</a:t>
            </a:r>
            <a:r>
              <a:rPr lang="en-US" dirty="0">
                <a:solidFill>
                  <a:srgbClr val="1B1F27"/>
                </a:solidFill>
                <a:latin typeface="Calibri" panose="020F0502020204030204" pitchFamily="34" charset="0"/>
                <a:cs typeface="Calibri" panose="020F0502020204030204" pitchFamily="34" charset="0"/>
              </a:rPr>
              <a:t>.</a:t>
            </a:r>
            <a:endParaRPr lang="en-US" i="0" dirty="0">
              <a:solidFill>
                <a:srgbClr val="1B1F27"/>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i="0" dirty="0">
                <a:solidFill>
                  <a:srgbClr val="1B1F27"/>
                </a:solidFill>
                <a:effectLst/>
                <a:latin typeface="Calibri" panose="020F0502020204030204" pitchFamily="34" charset="0"/>
                <a:cs typeface="Calibri" panose="020F0502020204030204" pitchFamily="34" charset="0"/>
              </a:rPr>
              <a:t>Have an emergency plan in place for seasonal viruses and pandemics to help prepare your school community and minimize disruptions to learning.</a:t>
            </a:r>
          </a:p>
        </p:txBody>
      </p:sp>
      <p:pic>
        <p:nvPicPr>
          <p:cNvPr id="6" name="Picture 2">
            <a:extLst>
              <a:ext uri="{FF2B5EF4-FFF2-40B4-BE49-F238E27FC236}">
                <a16:creationId xmlns:a16="http://schemas.microsoft.com/office/drawing/2014/main" id="{EFE0D8A4-F1A9-B646-4749-1EC07B2B729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45449" y="1266722"/>
            <a:ext cx="3308351" cy="491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03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AB98-9654-55E7-64C6-3FC08FEE2D36}"/>
              </a:ext>
            </a:extLst>
          </p:cNvPr>
          <p:cNvSpPr>
            <a:spLocks noGrp="1"/>
          </p:cNvSpPr>
          <p:nvPr>
            <p:ph type="title"/>
          </p:nvPr>
        </p:nvSpPr>
        <p:spPr/>
        <p:txBody>
          <a:bodyPr/>
          <a:lstStyle/>
          <a:p>
            <a:r>
              <a:rPr lang="en-US" dirty="0"/>
              <a:t>Classroom Infection Prevention and Control Methods</a:t>
            </a:r>
          </a:p>
        </p:txBody>
      </p:sp>
      <p:sp>
        <p:nvSpPr>
          <p:cNvPr id="3" name="Text Placeholder 2">
            <a:extLst>
              <a:ext uri="{FF2B5EF4-FFF2-40B4-BE49-F238E27FC236}">
                <a16:creationId xmlns:a16="http://schemas.microsoft.com/office/drawing/2014/main" id="{50F593B5-3C37-694D-002D-50B73367373E}"/>
              </a:ext>
            </a:extLst>
          </p:cNvPr>
          <p:cNvSpPr>
            <a:spLocks noGrp="1"/>
          </p:cNvSpPr>
          <p:nvPr>
            <p:ph type="body" idx="1"/>
          </p:nvPr>
        </p:nvSpPr>
        <p:spPr>
          <a:xfrm>
            <a:off x="838200" y="1825625"/>
            <a:ext cx="6832600" cy="4351338"/>
          </a:xfrm>
        </p:spPr>
        <p:txBody>
          <a:bodyPr>
            <a:noAutofit/>
          </a:bodyPr>
          <a:lstStyle/>
          <a:p>
            <a:pPr algn="l" fontAlgn="base">
              <a:buFont typeface="Arial" panose="020B0604020202020204" pitchFamily="34" charset="0"/>
              <a:buChar char="•"/>
            </a:pPr>
            <a:r>
              <a:rPr lang="en-US" i="0" dirty="0">
                <a:solidFill>
                  <a:srgbClr val="1B1F27"/>
                </a:solidFill>
                <a:effectLst/>
                <a:latin typeface="inherit"/>
              </a:rPr>
              <a:t>Encourage frequent hand washing to prevent the spread of germs and viruses.</a:t>
            </a:r>
          </a:p>
          <a:p>
            <a:pPr algn="l" fontAlgn="base">
              <a:buFont typeface="Arial" panose="020B0604020202020204" pitchFamily="34" charset="0"/>
              <a:buChar char="•"/>
            </a:pPr>
            <a:r>
              <a:rPr lang="en-US" i="0" dirty="0">
                <a:solidFill>
                  <a:srgbClr val="1B1F27"/>
                </a:solidFill>
                <a:effectLst/>
                <a:latin typeface="inherit"/>
              </a:rPr>
              <a:t>Clean, sanitize, and disinfect surfaces.</a:t>
            </a:r>
          </a:p>
          <a:p>
            <a:pPr algn="l" fontAlgn="base">
              <a:buFont typeface="Arial" panose="020B0604020202020204" pitchFamily="34" charset="0"/>
              <a:buChar char="•"/>
            </a:pPr>
            <a:r>
              <a:rPr lang="en-US" i="0" dirty="0">
                <a:solidFill>
                  <a:srgbClr val="1B1F27"/>
                </a:solidFill>
                <a:effectLst/>
                <a:latin typeface="inherit"/>
              </a:rPr>
              <a:t>Teach children to cough and sneeze in their elbows or into a tissue, then clean hands.</a:t>
            </a:r>
          </a:p>
          <a:p>
            <a:pPr algn="l" fontAlgn="base">
              <a:buFont typeface="Arial" panose="020B0604020202020204" pitchFamily="34" charset="0"/>
              <a:buChar char="•"/>
            </a:pPr>
            <a:r>
              <a:rPr lang="en-US" i="0" dirty="0">
                <a:solidFill>
                  <a:srgbClr val="1B1F27"/>
                </a:solidFill>
                <a:effectLst/>
                <a:latin typeface="inherit"/>
              </a:rPr>
              <a:t>Make sure rooms are well-ventilated.</a:t>
            </a:r>
          </a:p>
          <a:p>
            <a:pPr algn="l" fontAlgn="base">
              <a:buFont typeface="Arial" panose="020B0604020202020204" pitchFamily="34" charset="0"/>
              <a:buChar char="•"/>
            </a:pPr>
            <a:r>
              <a:rPr lang="en-US" i="0" dirty="0">
                <a:solidFill>
                  <a:srgbClr val="1B1F27"/>
                </a:solidFill>
                <a:effectLst/>
                <a:latin typeface="inherit"/>
              </a:rPr>
              <a:t>Handle food safely.</a:t>
            </a:r>
          </a:p>
          <a:p>
            <a:pPr algn="l" fontAlgn="base">
              <a:buFont typeface="Arial" panose="020B0604020202020204" pitchFamily="34" charset="0"/>
              <a:buChar char="•"/>
            </a:pPr>
            <a:r>
              <a:rPr lang="en-US" i="0" dirty="0">
                <a:solidFill>
                  <a:srgbClr val="1B1F27"/>
                </a:solidFill>
                <a:effectLst/>
                <a:latin typeface="inherit"/>
              </a:rPr>
              <a:t>Create a school environment where mask wearing is normal and welcome. </a:t>
            </a:r>
          </a:p>
        </p:txBody>
      </p:sp>
      <p:pic>
        <p:nvPicPr>
          <p:cNvPr id="1026" name="Picture 2" descr="Know When To Wash Your Hands">
            <a:extLst>
              <a:ext uri="{FF2B5EF4-FFF2-40B4-BE49-F238E27FC236}">
                <a16:creationId xmlns:a16="http://schemas.microsoft.com/office/drawing/2014/main" id="{1249A71A-65D7-E800-BE2F-F5C91A432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547" y="1079942"/>
            <a:ext cx="4031720" cy="523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297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AB98-9654-55E7-64C6-3FC08FEE2D36}"/>
              </a:ext>
            </a:extLst>
          </p:cNvPr>
          <p:cNvSpPr>
            <a:spLocks noGrp="1"/>
          </p:cNvSpPr>
          <p:nvPr>
            <p:ph type="title"/>
          </p:nvPr>
        </p:nvSpPr>
        <p:spPr/>
        <p:txBody>
          <a:bodyPr/>
          <a:lstStyle/>
          <a:p>
            <a:r>
              <a:rPr lang="en-US" dirty="0"/>
              <a:t>Ventilation Plays an Important Role in Healthy School Environments</a:t>
            </a:r>
          </a:p>
        </p:txBody>
      </p:sp>
      <p:sp>
        <p:nvSpPr>
          <p:cNvPr id="3" name="Text Placeholder 2">
            <a:extLst>
              <a:ext uri="{FF2B5EF4-FFF2-40B4-BE49-F238E27FC236}">
                <a16:creationId xmlns:a16="http://schemas.microsoft.com/office/drawing/2014/main" id="{50F593B5-3C37-694D-002D-50B73367373E}"/>
              </a:ext>
            </a:extLst>
          </p:cNvPr>
          <p:cNvSpPr>
            <a:spLocks noGrp="1"/>
          </p:cNvSpPr>
          <p:nvPr>
            <p:ph type="body" idx="1"/>
          </p:nvPr>
        </p:nvSpPr>
        <p:spPr>
          <a:xfrm>
            <a:off x="838200" y="5444067"/>
            <a:ext cx="10515600" cy="912488"/>
          </a:xfrm>
        </p:spPr>
        <p:txBody>
          <a:bodyPr>
            <a:normAutofit fontScale="70000" lnSpcReduction="20000"/>
          </a:bodyPr>
          <a:lstStyle/>
          <a:p>
            <a:pPr marL="114300" indent="0">
              <a:buNone/>
            </a:pPr>
            <a:r>
              <a:rPr lang="en-US" sz="2800" dirty="0"/>
              <a:t>CDC: Interactive School Ventilation Tool</a:t>
            </a:r>
            <a:br>
              <a:rPr lang="en-US" sz="2800" dirty="0"/>
            </a:br>
            <a:r>
              <a:rPr lang="en-US" sz="2800" dirty="0">
                <a:hlinkClick r:id="rId3"/>
              </a:rPr>
              <a:t>https://www.cdc.gov/coronavirus/2019-ncov/community/schools-childcare/interactive-ventilation-tool.html</a:t>
            </a:r>
            <a:r>
              <a:rPr lang="en-US" sz="2800" dirty="0"/>
              <a:t> </a:t>
            </a:r>
            <a:endParaRPr lang="en-US" dirty="0"/>
          </a:p>
        </p:txBody>
      </p:sp>
      <p:pic>
        <p:nvPicPr>
          <p:cNvPr id="8" name="Picture 7">
            <a:extLst>
              <a:ext uri="{FF2B5EF4-FFF2-40B4-BE49-F238E27FC236}">
                <a16:creationId xmlns:a16="http://schemas.microsoft.com/office/drawing/2014/main" id="{2F1124DA-B3D3-0619-AD50-194C7645258C}"/>
              </a:ext>
            </a:extLst>
          </p:cNvPr>
          <p:cNvPicPr>
            <a:picLocks noChangeAspect="1"/>
          </p:cNvPicPr>
          <p:nvPr/>
        </p:nvPicPr>
        <p:blipFill>
          <a:blip r:embed="rId4"/>
          <a:stretch>
            <a:fillRect/>
          </a:stretch>
        </p:blipFill>
        <p:spPr>
          <a:xfrm>
            <a:off x="651681" y="1716088"/>
            <a:ext cx="5365223" cy="3727979"/>
          </a:xfrm>
          <a:prstGeom prst="rect">
            <a:avLst/>
          </a:prstGeom>
        </p:spPr>
      </p:pic>
      <p:pic>
        <p:nvPicPr>
          <p:cNvPr id="9" name="Picture 8" descr="Diagram&#10;&#10;Description automatically generated">
            <a:extLst>
              <a:ext uri="{FF2B5EF4-FFF2-40B4-BE49-F238E27FC236}">
                <a16:creationId xmlns:a16="http://schemas.microsoft.com/office/drawing/2014/main" id="{1E5C8351-6570-2EC3-74AD-DAE760BDE4B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05396" y="1716088"/>
            <a:ext cx="5336896" cy="3727979"/>
          </a:xfrm>
          <a:prstGeom prst="rect">
            <a:avLst/>
          </a:prstGeom>
        </p:spPr>
      </p:pic>
    </p:spTree>
    <p:extLst>
      <p:ext uri="{BB962C8B-B14F-4D97-AF65-F5344CB8AC3E}">
        <p14:creationId xmlns:p14="http://schemas.microsoft.com/office/powerpoint/2010/main" val="3391192445"/>
      </p:ext>
    </p:extLst>
  </p:cSld>
  <p:clrMapOvr>
    <a:masterClrMapping/>
  </p:clrMapOvr>
</p:sld>
</file>

<file path=ppt/theme/theme1.xml><?xml version="1.0" encoding="utf-8"?>
<a:theme xmlns:a="http://schemas.openxmlformats.org/drawingml/2006/main" name="Office Theme">
  <a:themeElements>
    <a:clrScheme name="TEAMS brang colors">
      <a:dk1>
        <a:srgbClr val="0E5473"/>
      </a:dk1>
      <a:lt1>
        <a:srgbClr val="FFFFFF"/>
      </a:lt1>
      <a:dk2>
        <a:srgbClr val="0E5473"/>
      </a:dk2>
      <a:lt2>
        <a:srgbClr val="F2FBFF"/>
      </a:lt2>
      <a:accent1>
        <a:srgbClr val="0DA7FF"/>
      </a:accent1>
      <a:accent2>
        <a:srgbClr val="36E8E5"/>
      </a:accent2>
      <a:accent3>
        <a:srgbClr val="FFD276"/>
      </a:accent3>
      <a:accent4>
        <a:srgbClr val="FF6051"/>
      </a:accent4>
      <a:accent5>
        <a:srgbClr val="0DBAFF"/>
      </a:accent5>
      <a:accent6>
        <a:srgbClr val="FFBB73"/>
      </a:accent6>
      <a:hlink>
        <a:srgbClr val="0DA7FF"/>
      </a:hlink>
      <a:folHlink>
        <a:srgbClr val="3AA1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5AB99A-B074-4F03-A64A-D534CEB95010}">
  <ds:schemaRefs>
    <ds:schemaRef ds:uri="http://schemas.microsoft.com/sharepoint/v3/contenttype/forms"/>
  </ds:schemaRefs>
</ds:datastoreItem>
</file>

<file path=customXml/itemProps2.xml><?xml version="1.0" encoding="utf-8"?>
<ds:datastoreItem xmlns:ds="http://schemas.openxmlformats.org/officeDocument/2006/customXml" ds:itemID="{9985C521-9393-4A1A-ACCC-EDB1EA6597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0CAD50E-854A-472F-87C2-678A0EC768A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522</TotalTime>
  <Words>1945</Words>
  <Application>Microsoft Office PowerPoint</Application>
  <PresentationFormat>Widescreen</PresentationFormat>
  <Paragraphs>176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Alegreya Sans</vt:lpstr>
      <vt:lpstr>Symbol</vt:lpstr>
      <vt:lpstr>Calibri</vt:lpstr>
      <vt:lpstr>Arial</vt:lpstr>
      <vt:lpstr>inherit</vt:lpstr>
      <vt:lpstr>Office Theme</vt:lpstr>
      <vt:lpstr>Strategies to Manage Infectious Diseases  in K-12 School Settings</vt:lpstr>
      <vt:lpstr>Learning Outcomes</vt:lpstr>
      <vt:lpstr>Why Managing Infectious Diseases Matters</vt:lpstr>
      <vt:lpstr>Infectious Diseases in Schools</vt:lpstr>
      <vt:lpstr>Infectious Diseases in Schools</vt:lpstr>
      <vt:lpstr>Prevention Strategies</vt:lpstr>
      <vt:lpstr>Prevention Strategies</vt:lpstr>
      <vt:lpstr>Classroom Infection Prevention and Control Methods</vt:lpstr>
      <vt:lpstr>Ventilation Plays an Important Role in Healthy School Environments</vt:lpstr>
      <vt:lpstr>Framing Discussions about Vaccines</vt:lpstr>
      <vt:lpstr>Case Scenario(s)</vt:lpstr>
      <vt:lpstr>Recap</vt:lpstr>
      <vt:lpstr> </vt:lpstr>
      <vt:lpstr>Resources</vt:lpstr>
      <vt:lpstr>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with School Based Health Centers (SBHC)</dc:title>
  <dc:creator>St. George, Abby</dc:creator>
  <cp:lastModifiedBy>Tancun, Ian</cp:lastModifiedBy>
  <cp:revision>31</cp:revision>
  <dcterms:modified xsi:type="dcterms:W3CDTF">2023-12-21T20:38:08Z</dcterms:modified>
</cp:coreProperties>
</file>