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8" r:id="rId5"/>
    <p:sldMasterId id="2147483710" r:id="rId6"/>
  </p:sldMasterIdLst>
  <p:notesMasterIdLst>
    <p:notesMasterId r:id="rId23"/>
  </p:notesMasterIdLst>
  <p:handoutMasterIdLst>
    <p:handoutMasterId r:id="rId24"/>
  </p:handoutMasterIdLst>
  <p:sldIdLst>
    <p:sldId id="533" r:id="rId7"/>
    <p:sldId id="259" r:id="rId8"/>
    <p:sldId id="4486" r:id="rId9"/>
    <p:sldId id="258" r:id="rId10"/>
    <p:sldId id="4481" r:id="rId11"/>
    <p:sldId id="256" r:id="rId12"/>
    <p:sldId id="263" r:id="rId13"/>
    <p:sldId id="320" r:id="rId14"/>
    <p:sldId id="4482" r:id="rId15"/>
    <p:sldId id="4483" r:id="rId16"/>
    <p:sldId id="268" r:id="rId17"/>
    <p:sldId id="275" r:id="rId18"/>
    <p:sldId id="4484" r:id="rId19"/>
    <p:sldId id="276" r:id="rId20"/>
    <p:sldId id="4485"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9D6109-8BEB-35AF-B541-515EB3387967}" name="Salameh, Janine" initials="SJ" userId="S::jsalameh@aap.org::53321777-cb3a-4eba-9beb-38b1004e4d2a" providerId="AD"/>
  <p188:author id="{DA8EF80B-7DA9-491C-6EEA-DEEFBB418739}" name="Boothby, Christina" initials="BC" userId="S::cboothby@aap.org::9bfa7b9f-8009-4b1f-a1d5-cfe467279245" providerId="AD"/>
  <p188:author id="{4B59B762-4C41-170C-018C-0F46112F08DB}" name="Vallejo, Melannie" initials="VM" userId="S::mvallejo@aap.org::fd0e38e8-7c8b-4c21-b0d3-1be26eabf05e" providerId="AD"/>
  <p188:author id="{857A3A68-404D-DB1D-F1B1-2291A402E481}" name="Kuznetsov, Alexandra" initials="KA" userId="S::akuznetsov@aap.org::779ea295-07a0-4014-b191-8c60f62e12b3" providerId="AD"/>
  <p188:author id="{5D2E7FD2-0F96-B2A1-2B12-088334E860A6}" name="McLellan, Sarah (HRSA)" initials="MS(" userId="S::SMcLellan@HRSA.Gov::7b383ce7-56f8-40d2-a65b-e4bb2d7237d3" providerId="AD"/>
  <p188:author id="{F4B0D7EC-49C4-481A-411B-07F9D5321EE5}" name="Waldron, Debra" initials="WD" userId="S::dwaldron@aap.org::a9c0119b-875e-4c31-a8b0-2cdb9a2f84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znetsov, Alexandra" initials="K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A2C"/>
    <a:srgbClr val="D84E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p:restoredTop sz="74490" autoAdjust="0"/>
  </p:normalViewPr>
  <p:slideViewPr>
    <p:cSldViewPr snapToGrid="0">
      <p:cViewPr varScale="1">
        <p:scale>
          <a:sx n="48" d="100"/>
          <a:sy n="48" d="100"/>
        </p:scale>
        <p:origin x="108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3/25/2024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40767-6B96-4D8B-81E5-222A27D637BC}"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18F55-0870-4976-9299-86F55B048F52}" type="slidenum">
              <a:rPr lang="en-US" smtClean="0"/>
              <a:t>‹#›</a:t>
            </a:fld>
            <a:endParaRPr lang="en-US"/>
          </a:p>
        </p:txBody>
      </p:sp>
    </p:spTree>
    <p:extLst>
      <p:ext uri="{BB962C8B-B14F-4D97-AF65-F5344CB8AC3E}">
        <p14:creationId xmlns:p14="http://schemas.microsoft.com/office/powerpoint/2010/main" val="54247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am02.safelinks.protection.outlook.com/?url=https%3A%2F%2Fwww.surveymonkey.com%2Fr%2F2024BlueprintVirtualCafe2&amp;data=05%7C02%7Cjsalameh%40aap.org%7C30706aa24900403c3e1a08dc396618fa%7C686a5effab4f4bad8f3a22a2632445b9%7C0%7C0%7C638448357890389831%7CUnknown%7CTWFpbGZsb3d8eyJWIjoiMC4wLjAwMDAiLCJQIjoiV2luMzIiLCJBTiI6Ik1haWwiLCJXVCI6Mn0%3D%7C0%7C%7C%7C&amp;sdata=gjmUG5Fe0W18o2LgfaGDl6ZCwM0oH6t3rIoo3C4eAtU%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2</a:t>
            </a:r>
            <a:r>
              <a:rPr lang="en-US" baseline="30000" dirty="0"/>
              <a:t>nd</a:t>
            </a:r>
            <a:r>
              <a:rPr lang="en-US" dirty="0"/>
              <a:t> virtual café for title v programs hosted by the ….</a:t>
            </a:r>
          </a:p>
          <a:p>
            <a:r>
              <a:rPr lang="en-US" dirty="0"/>
              <a:t>I’m Janine….</a:t>
            </a:r>
          </a:p>
          <a:p>
            <a:r>
              <a:rPr lang="en-US"/>
              <a:t>HRSA…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D18F55-0870-4976-9299-86F55B048F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97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Dennis</a:t>
            </a:r>
          </a:p>
        </p:txBody>
      </p:sp>
      <p:sp>
        <p:nvSpPr>
          <p:cNvPr id="4" name="Slide Number Placeholder 3"/>
          <p:cNvSpPr>
            <a:spLocks noGrp="1"/>
          </p:cNvSpPr>
          <p:nvPr>
            <p:ph type="sldNum" sz="quarter" idx="5"/>
          </p:nvPr>
        </p:nvSpPr>
        <p:spPr/>
        <p:txBody>
          <a:bodyPr/>
          <a:lstStyle/>
          <a:p>
            <a:fld id="{77D18F55-0870-4976-9299-86F55B048F52}" type="slidenum">
              <a:rPr lang="en-US" smtClean="0"/>
              <a:t>10</a:t>
            </a:fld>
            <a:endParaRPr lang="en-US"/>
          </a:p>
        </p:txBody>
      </p:sp>
    </p:spTree>
    <p:extLst>
      <p:ext uri="{BB962C8B-B14F-4D97-AF65-F5344CB8AC3E}">
        <p14:creationId xmlns:p14="http://schemas.microsoft.com/office/powerpoint/2010/main" val="16478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Dennis</a:t>
            </a:r>
          </a:p>
          <a:p>
            <a:endParaRPr lang="en-US" dirty="0"/>
          </a:p>
          <a:p>
            <a:r>
              <a:rPr lang="en-US" dirty="0"/>
              <a:t>(after this slide – </a:t>
            </a:r>
            <a:r>
              <a:rPr lang="en-US" dirty="0" err="1"/>
              <a:t>Keriann</a:t>
            </a:r>
            <a:r>
              <a:rPr lang="en-US" dirty="0"/>
              <a:t> will share her slides for her portion) </a:t>
            </a:r>
          </a:p>
          <a:p>
            <a:endParaRPr lang="en-US" dirty="0"/>
          </a:p>
        </p:txBody>
      </p:sp>
      <p:sp>
        <p:nvSpPr>
          <p:cNvPr id="4" name="Slide Number Placeholder 3"/>
          <p:cNvSpPr>
            <a:spLocks noGrp="1"/>
          </p:cNvSpPr>
          <p:nvPr>
            <p:ph type="sldNum" sz="quarter" idx="5"/>
          </p:nvPr>
        </p:nvSpPr>
        <p:spPr/>
        <p:txBody>
          <a:bodyPr/>
          <a:lstStyle/>
          <a:p>
            <a:fld id="{77D18F55-0870-4976-9299-86F55B048F52}" type="slidenum">
              <a:rPr lang="en-US" smtClean="0"/>
              <a:t>11</a:t>
            </a:fld>
            <a:endParaRPr lang="en-US"/>
          </a:p>
        </p:txBody>
      </p:sp>
    </p:spTree>
    <p:extLst>
      <p:ext uri="{BB962C8B-B14F-4D97-AF65-F5344CB8AC3E}">
        <p14:creationId xmlns:p14="http://schemas.microsoft.com/office/powerpoint/2010/main" val="198847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endParaRPr lang="en-US" dirty="0"/>
          </a:p>
        </p:txBody>
      </p:sp>
      <p:sp>
        <p:nvSpPr>
          <p:cNvPr id="4" name="Slide Number Placeholder 3"/>
          <p:cNvSpPr>
            <a:spLocks noGrp="1"/>
          </p:cNvSpPr>
          <p:nvPr>
            <p:ph type="sldNum" sz="quarter" idx="5"/>
          </p:nvPr>
        </p:nvSpPr>
        <p:spPr/>
        <p:txBody>
          <a:bodyPr/>
          <a:lstStyle/>
          <a:p>
            <a:fld id="{77D18F55-0870-4976-9299-86F55B048F52}" type="slidenum">
              <a:rPr lang="en-US" smtClean="0"/>
              <a:t>12</a:t>
            </a:fld>
            <a:endParaRPr lang="en-US"/>
          </a:p>
        </p:txBody>
      </p:sp>
    </p:spTree>
    <p:extLst>
      <p:ext uri="{BB962C8B-B14F-4D97-AF65-F5344CB8AC3E}">
        <p14:creationId xmlns:p14="http://schemas.microsoft.com/office/powerpoint/2010/main" val="419871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77D18F55-0870-4976-9299-86F55B048F52}" type="slidenum">
              <a:rPr lang="en-US" smtClean="0"/>
              <a:t>13</a:t>
            </a:fld>
            <a:endParaRPr lang="en-US"/>
          </a:p>
        </p:txBody>
      </p:sp>
    </p:spTree>
    <p:extLst>
      <p:ext uri="{BB962C8B-B14F-4D97-AF65-F5344CB8AC3E}">
        <p14:creationId xmlns:p14="http://schemas.microsoft.com/office/powerpoint/2010/main" val="218062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77D18F55-0870-4976-9299-86F55B048F52}" type="slidenum">
              <a:rPr lang="en-US" smtClean="0"/>
              <a:t>14</a:t>
            </a:fld>
            <a:endParaRPr lang="en-US"/>
          </a:p>
        </p:txBody>
      </p:sp>
    </p:spTree>
    <p:extLst>
      <p:ext uri="{BB962C8B-B14F-4D97-AF65-F5344CB8AC3E}">
        <p14:creationId xmlns:p14="http://schemas.microsoft.com/office/powerpoint/2010/main" val="422999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 </a:t>
            </a:r>
          </a:p>
        </p:txBody>
      </p:sp>
      <p:sp>
        <p:nvSpPr>
          <p:cNvPr id="4" name="Slide Number Placeholder 3"/>
          <p:cNvSpPr>
            <a:spLocks noGrp="1"/>
          </p:cNvSpPr>
          <p:nvPr>
            <p:ph type="sldNum" sz="quarter" idx="5"/>
          </p:nvPr>
        </p:nvSpPr>
        <p:spPr/>
        <p:txBody>
          <a:bodyPr/>
          <a:lstStyle/>
          <a:p>
            <a:fld id="{77D18F55-0870-4976-9299-86F55B048F52}" type="slidenum">
              <a:rPr lang="en-US" smtClean="0"/>
              <a:t>15</a:t>
            </a:fld>
            <a:endParaRPr lang="en-US"/>
          </a:p>
        </p:txBody>
      </p:sp>
    </p:spTree>
    <p:extLst>
      <p:ext uri="{BB962C8B-B14F-4D97-AF65-F5344CB8AC3E}">
        <p14:creationId xmlns:p14="http://schemas.microsoft.com/office/powerpoint/2010/main" val="120756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rgbClr val="467886"/>
                </a:solidFill>
                <a:effectLst/>
                <a:latin typeface="Alegreya Sans" panose="00000500000000000000" pitchFamily="2" charset="0"/>
                <a:hlinkClick r:id="rId3" tooltip="Original URL: https://www.surveymonkey.com/r/2024BlueprintVirtualCafe2. Click or tap if you trust this link."/>
              </a:rPr>
              <a:t>https://www.surveymonkey.com/r/2024BlueprintVirtualCafe2</a:t>
            </a:r>
            <a:r>
              <a:rPr lang="en-US" b="0" i="0" dirty="0">
                <a:solidFill>
                  <a:srgbClr val="242424"/>
                </a:solidFill>
                <a:effectLst/>
                <a:latin typeface="Alegreya Sans" panose="00000500000000000000" pitchFamily="2" charset="0"/>
              </a:rPr>
              <a:t> </a:t>
            </a:r>
            <a:endParaRPr lang="en-US" dirty="0"/>
          </a:p>
        </p:txBody>
      </p:sp>
      <p:sp>
        <p:nvSpPr>
          <p:cNvPr id="4" name="Slide Number Placeholder 3"/>
          <p:cNvSpPr>
            <a:spLocks noGrp="1"/>
          </p:cNvSpPr>
          <p:nvPr>
            <p:ph type="sldNum" sz="quarter" idx="5"/>
          </p:nvPr>
        </p:nvSpPr>
        <p:spPr/>
        <p:txBody>
          <a:bodyPr/>
          <a:lstStyle/>
          <a:p>
            <a:fld id="{39891529-9867-4151-8450-55832561EB79}" type="slidenum">
              <a:rPr lang="en-US" smtClean="0"/>
              <a:t>16</a:t>
            </a:fld>
            <a:endParaRPr lang="en-US"/>
          </a:p>
        </p:txBody>
      </p:sp>
    </p:spTree>
    <p:extLst>
      <p:ext uri="{BB962C8B-B14F-4D97-AF65-F5344CB8AC3E}">
        <p14:creationId xmlns:p14="http://schemas.microsoft.com/office/powerpoint/2010/main" val="62793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endParaRPr lang="en-US" dirty="0"/>
          </a:p>
        </p:txBody>
      </p:sp>
      <p:sp>
        <p:nvSpPr>
          <p:cNvPr id="4" name="Slide Number Placeholder 3"/>
          <p:cNvSpPr>
            <a:spLocks noGrp="1"/>
          </p:cNvSpPr>
          <p:nvPr>
            <p:ph type="sldNum" sz="quarter" idx="5"/>
          </p:nvPr>
        </p:nvSpPr>
        <p:spPr/>
        <p:txBody>
          <a:bodyPr/>
          <a:lstStyle/>
          <a:p>
            <a:fld id="{39891529-9867-4151-8450-55832561EB79}" type="slidenum">
              <a:rPr lang="en-US" smtClean="0"/>
              <a:t>2</a:t>
            </a:fld>
            <a:endParaRPr lang="en-US"/>
          </a:p>
        </p:txBody>
      </p:sp>
    </p:spTree>
    <p:extLst>
      <p:ext uri="{BB962C8B-B14F-4D97-AF65-F5344CB8AC3E}">
        <p14:creationId xmlns:p14="http://schemas.microsoft.com/office/powerpoint/2010/main" val="410585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Janine </a:t>
            </a:r>
          </a:p>
        </p:txBody>
      </p:sp>
      <p:sp>
        <p:nvSpPr>
          <p:cNvPr id="4" name="Slide Number Placeholder 3"/>
          <p:cNvSpPr>
            <a:spLocks noGrp="1"/>
          </p:cNvSpPr>
          <p:nvPr>
            <p:ph type="sldNum" sz="quarter" idx="5"/>
          </p:nvPr>
        </p:nvSpPr>
        <p:spPr/>
        <p:txBody>
          <a:bodyPr/>
          <a:lstStyle/>
          <a:p>
            <a:fld id="{77D18F55-0870-4976-9299-86F55B048F52}" type="slidenum">
              <a:rPr lang="en-US" smtClean="0"/>
              <a:t>3</a:t>
            </a:fld>
            <a:endParaRPr lang="en-US"/>
          </a:p>
        </p:txBody>
      </p:sp>
    </p:spTree>
    <p:extLst>
      <p:ext uri="{BB962C8B-B14F-4D97-AF65-F5344CB8AC3E}">
        <p14:creationId xmlns:p14="http://schemas.microsoft.com/office/powerpoint/2010/main" val="336046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77D18F55-0870-4976-9299-86F55B048F52}" type="slidenum">
              <a:rPr lang="en-US" smtClean="0"/>
              <a:t>4</a:t>
            </a:fld>
            <a:endParaRPr lang="en-US"/>
          </a:p>
        </p:txBody>
      </p:sp>
    </p:spTree>
    <p:extLst>
      <p:ext uri="{BB962C8B-B14F-4D97-AF65-F5344CB8AC3E}">
        <p14:creationId xmlns:p14="http://schemas.microsoft.com/office/powerpoint/2010/main" val="69906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dirty="0">
                <a:solidFill>
                  <a:srgbClr val="000000"/>
                </a:solidFill>
                <a:effectLst/>
                <a:latin typeface="Calibri" panose="020F0502020204030204" pitchFamily="34" charset="0"/>
              </a:rPr>
              <a:t>The National Center is a group of organizations working collaboratively to support state Title V programs and their allies in their efforts to advance the Blueprint for Change. We provide one-on-one technical assistance, tools, training, strategies, expert and peer connections to improve equity, access, quality of life, and financing in the systems that serve children and youth with special health care needs (CYSHCN) so they can flourish throughout the lifespan </a:t>
            </a: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8753673A-2527-4594-9D06-3030861D9577}" type="slidenum">
              <a:rPr lang="en-US" altLang="en-US" smtClean="0"/>
              <a:pPr>
                <a:defRPr/>
              </a:pPr>
              <a:t>5</a:t>
            </a:fld>
            <a:endParaRPr lang="en-US" altLang="en-US"/>
          </a:p>
        </p:txBody>
      </p:sp>
    </p:spTree>
    <p:extLst>
      <p:ext uri="{BB962C8B-B14F-4D97-AF65-F5344CB8AC3E}">
        <p14:creationId xmlns:p14="http://schemas.microsoft.com/office/powerpoint/2010/main" val="425728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77D18F55-0870-4976-9299-86F55B048F52}" type="slidenum">
              <a:rPr lang="en-US" smtClean="0"/>
              <a:t>6</a:t>
            </a:fld>
            <a:endParaRPr lang="en-US"/>
          </a:p>
        </p:txBody>
      </p:sp>
    </p:spTree>
    <p:extLst>
      <p:ext uri="{BB962C8B-B14F-4D97-AF65-F5344CB8AC3E}">
        <p14:creationId xmlns:p14="http://schemas.microsoft.com/office/powerpoint/2010/main" val="347665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Dennis</a:t>
            </a:r>
          </a:p>
        </p:txBody>
      </p:sp>
      <p:sp>
        <p:nvSpPr>
          <p:cNvPr id="4" name="Slide Number Placeholder 3"/>
          <p:cNvSpPr>
            <a:spLocks noGrp="1"/>
          </p:cNvSpPr>
          <p:nvPr>
            <p:ph type="sldNum" sz="quarter" idx="5"/>
          </p:nvPr>
        </p:nvSpPr>
        <p:spPr/>
        <p:txBody>
          <a:bodyPr/>
          <a:lstStyle/>
          <a:p>
            <a:fld id="{77D18F55-0870-4976-9299-86F55B048F52}" type="slidenum">
              <a:rPr lang="en-US" smtClean="0"/>
              <a:t>7</a:t>
            </a:fld>
            <a:endParaRPr lang="en-US"/>
          </a:p>
        </p:txBody>
      </p:sp>
    </p:spTree>
    <p:extLst>
      <p:ext uri="{BB962C8B-B14F-4D97-AF65-F5344CB8AC3E}">
        <p14:creationId xmlns:p14="http://schemas.microsoft.com/office/powerpoint/2010/main" val="143827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C09BB6F-9E62-D26D-7F9F-E22DBF5F63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97D2C90-1785-EA42-4B75-3D20C2446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Speaker: </a:t>
            </a:r>
            <a:r>
              <a:rPr lang="en-US" altLang="en-US"/>
              <a:t>Dennis</a:t>
            </a:r>
            <a:endParaRPr lang="en-US" altLang="en-US" dirty="0"/>
          </a:p>
          <a:p>
            <a:r>
              <a:rPr lang="en-US" altLang="en-US" dirty="0"/>
              <a:t>Let’s look at the data. This is from the 2020-2021 NSCH, showing that less than half of CYSHCN receive care in a medical home.</a:t>
            </a:r>
          </a:p>
          <a:p>
            <a:endParaRPr lang="en-US" altLang="en-US" dirty="0"/>
          </a:p>
          <a:p>
            <a:r>
              <a:rPr lang="en-US" altLang="en-US" dirty="0"/>
              <a:t>It’s important to remember that NSCH data is based on parent responses. </a:t>
            </a:r>
          </a:p>
          <a:p>
            <a:endParaRPr lang="en-US" altLang="en-US" dirty="0"/>
          </a:p>
          <a:p>
            <a:r>
              <a:rPr lang="en-US" altLang="en-US" dirty="0"/>
              <a:t>The Data Resource Center for Child and Adolescent Health has an interactive data query application that allows you to look at data by NPM, NPM, and by each of the components that make up the medical home NPM. You can search nationally and by your state, and filter the data by populations such as CYSHCN.</a:t>
            </a:r>
          </a:p>
          <a:p>
            <a:endParaRPr lang="en-US" altLang="en-US" dirty="0"/>
          </a:p>
          <a:p>
            <a:endParaRPr lang="en-US" altLang="en-US" dirty="0"/>
          </a:p>
        </p:txBody>
      </p:sp>
      <p:sp>
        <p:nvSpPr>
          <p:cNvPr id="32772" name="Slide Number Placeholder 3">
            <a:extLst>
              <a:ext uri="{FF2B5EF4-FFF2-40B4-BE49-F238E27FC236}">
                <a16:creationId xmlns:a16="http://schemas.microsoft.com/office/drawing/2014/main" id="{C76DCE4E-72EF-A198-5400-5EDEB890C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7633C0-B7CA-44EC-93E1-7DDF8F7FD27A}" type="slidenum">
              <a:rPr lang="en-US" altLang="en-US" smtClean="0">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Dennis</a:t>
            </a:r>
          </a:p>
        </p:txBody>
      </p:sp>
      <p:sp>
        <p:nvSpPr>
          <p:cNvPr id="4" name="Slide Number Placeholder 3"/>
          <p:cNvSpPr>
            <a:spLocks noGrp="1"/>
          </p:cNvSpPr>
          <p:nvPr>
            <p:ph type="sldNum" sz="quarter" idx="5"/>
          </p:nvPr>
        </p:nvSpPr>
        <p:spPr/>
        <p:txBody>
          <a:bodyPr/>
          <a:lstStyle/>
          <a:p>
            <a:fld id="{77D18F55-0870-4976-9299-86F55B048F52}" type="slidenum">
              <a:rPr lang="en-US" smtClean="0"/>
              <a:t>9</a:t>
            </a:fld>
            <a:endParaRPr lang="en-US"/>
          </a:p>
        </p:txBody>
      </p:sp>
    </p:spTree>
    <p:extLst>
      <p:ext uri="{BB962C8B-B14F-4D97-AF65-F5344CB8AC3E}">
        <p14:creationId xmlns:p14="http://schemas.microsoft.com/office/powerpoint/2010/main" val="3552399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mchb.hrsa.gov/" TargetMode="External"/><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7661"/>
            <a:ext cx="10363200" cy="923330"/>
          </a:xfrm>
        </p:spPr>
        <p:txBody>
          <a:bodyPr lIns="0" tIns="0" rIns="0" bIns="0" anchor="t" anchorCtr="0">
            <a:spAutoFit/>
          </a:bodyPr>
          <a:lstStyle>
            <a:lvl1pPr>
              <a:defRPr sz="6000" baseline="0">
                <a:solidFill>
                  <a:schemeClr val="bg1"/>
                </a:solidFill>
                <a:latin typeface="+mn-lt"/>
              </a:defRPr>
            </a:lvl1pPr>
          </a:lstStyle>
          <a:p>
            <a:r>
              <a:rPr lang="en-US"/>
              <a:t>Presentation Title</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
        <p:nvSpPr>
          <p:cNvPr id="6"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27361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8108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17142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2221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96133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70887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402860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94001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87975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6606-1BE1-0C42-B5F0-284FCBD50223}"/>
              </a:ext>
            </a:extLst>
          </p:cNvPr>
          <p:cNvSpPr>
            <a:spLocks noGrp="1"/>
          </p:cNvSpPr>
          <p:nvPr>
            <p:ph type="ctrTitle" hasCustomPrompt="1"/>
          </p:nvPr>
        </p:nvSpPr>
        <p:spPr>
          <a:xfrm>
            <a:off x="1460938" y="1069812"/>
            <a:ext cx="5318234" cy="2387600"/>
          </a:xfrm>
        </p:spPr>
        <p:txBody>
          <a:bodyPr anchor="b">
            <a:normAutofit/>
          </a:bodyPr>
          <a:lstStyle>
            <a:lvl1pPr algn="l">
              <a:defRPr sz="4000"/>
            </a:lvl1pPr>
          </a:lstStyle>
          <a:p>
            <a:r>
              <a:rPr lang="en-US"/>
              <a:t>Click to edit Master title style Arial Bold 40 </a:t>
            </a:r>
            <a:r>
              <a:rPr lang="en-US" err="1"/>
              <a:t>pt</a:t>
            </a:r>
            <a:endParaRPr lang="en-US"/>
          </a:p>
        </p:txBody>
      </p:sp>
      <p:sp>
        <p:nvSpPr>
          <p:cNvPr id="3" name="Subtitle 2">
            <a:extLst>
              <a:ext uri="{FF2B5EF4-FFF2-40B4-BE49-F238E27FC236}">
                <a16:creationId xmlns:a16="http://schemas.microsoft.com/office/drawing/2014/main" id="{846CF2BA-524B-4A43-A498-CC026390DD76}"/>
              </a:ext>
            </a:extLst>
          </p:cNvPr>
          <p:cNvSpPr>
            <a:spLocks noGrp="1"/>
          </p:cNvSpPr>
          <p:nvPr>
            <p:ph type="subTitle" idx="1"/>
          </p:nvPr>
        </p:nvSpPr>
        <p:spPr>
          <a:xfrm>
            <a:off x="1460938" y="3549487"/>
            <a:ext cx="531823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Department of Health &amp; Human Services, USA.">
            <a:extLst>
              <a:ext uri="{FF2B5EF4-FFF2-40B4-BE49-F238E27FC236}">
                <a16:creationId xmlns:a16="http://schemas.microsoft.com/office/drawing/2014/main" id="{821F65EA-B6C0-1750-2687-20B22C728360}"/>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42681830-9F54-FA7C-C04C-65135AF07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ECD64518-2354-CAFE-0FDB-273A7B63E60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3858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619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609600" y="2569464"/>
            <a:ext cx="10972800" cy="3439822"/>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8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0576240C-674F-B78C-336F-7667C94A7B19}"/>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F1D816F9-0702-B4BA-2BD7-0D874CC927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9AD41B67-12BB-40FF-395D-8A7827BD9FA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631608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tx1">
                    <a:lumMod val="85000"/>
                    <a:lumOff val="15000"/>
                  </a:schemeClr>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1F61B0BF-038D-4034-BDD6-26DB1559340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E1A973B6-7848-BE48-6747-15D2A45F3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B72070FD-0AF6-9804-954D-C2A970E95B0B}"/>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54850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pic>
        <p:nvPicPr>
          <p:cNvPr id="5" name="Picture 4" descr="Logo: Department of Health &amp; Human Services, USA.">
            <a:extLst>
              <a:ext uri="{FF2B5EF4-FFF2-40B4-BE49-F238E27FC236}">
                <a16:creationId xmlns:a16="http://schemas.microsoft.com/office/drawing/2014/main" id="{031312C4-168F-26B8-BF89-6D039FCA3EEB}"/>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F4A9CC42-9EA9-3952-B66A-81803B507B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Slide Number Placeholder 5">
            <a:extLst>
              <a:ext uri="{FF2B5EF4-FFF2-40B4-BE49-F238E27FC236}">
                <a16:creationId xmlns:a16="http://schemas.microsoft.com/office/drawing/2014/main" id="{20810C44-4070-BEC3-AF8A-B21AE8722903}"/>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50492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178DE227-9492-5F35-638C-75574ED512A4}"/>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583D3175-BC98-882E-1AF2-13E38A2747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912CE5F5-B1DA-8AB5-4647-60C60653493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3355771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3EAE-D20E-5C43-9EF6-191FFFCDF88C}"/>
              </a:ext>
            </a:extLst>
          </p:cNvPr>
          <p:cNvSpPr>
            <a:spLocks noGrp="1"/>
          </p:cNvSpPr>
          <p:nvPr>
            <p:ph type="title" hasCustomPrompt="1"/>
          </p:nvPr>
        </p:nvSpPr>
        <p:spPr>
          <a:xfrm>
            <a:off x="831850" y="585131"/>
            <a:ext cx="10515600" cy="2852737"/>
          </a:xfrm>
        </p:spPr>
        <p:txBody>
          <a:bodyPr anchor="b"/>
          <a:lstStyle>
            <a:lvl1pPr>
              <a:defRPr sz="6000"/>
            </a:lvl1pPr>
          </a:lstStyle>
          <a:p>
            <a:r>
              <a:rPr lang="en-US"/>
              <a:t>Arial Bold 60pt</a:t>
            </a:r>
          </a:p>
        </p:txBody>
      </p:sp>
      <p:sp>
        <p:nvSpPr>
          <p:cNvPr id="3" name="Text Placeholder 2">
            <a:extLst>
              <a:ext uri="{FF2B5EF4-FFF2-40B4-BE49-F238E27FC236}">
                <a16:creationId xmlns:a16="http://schemas.microsoft.com/office/drawing/2014/main" id="{518B59A5-120B-2946-BF87-45DBBC6F2F4F}"/>
              </a:ext>
            </a:extLst>
          </p:cNvPr>
          <p:cNvSpPr>
            <a:spLocks noGrp="1"/>
          </p:cNvSpPr>
          <p:nvPr>
            <p:ph type="body" idx="1"/>
          </p:nvPr>
        </p:nvSpPr>
        <p:spPr>
          <a:xfrm>
            <a:off x="831850" y="346485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Logo: Department of Health &amp; Human Services, USA.">
            <a:extLst>
              <a:ext uri="{FF2B5EF4-FFF2-40B4-BE49-F238E27FC236}">
                <a16:creationId xmlns:a16="http://schemas.microsoft.com/office/drawing/2014/main" id="{B933AE94-BE8F-68AF-A107-70541E2F753A}"/>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D2E7FA87-89AE-FB27-8D74-72DF41E8DA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AC9F9310-E106-249D-E276-14FFE0FC85C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AC2C22-79F6-3540-DC98-1BCE554B8AA1}"/>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407814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0C108C9-68A9-724A-A771-79B29D4B9486}"/>
              </a:ext>
            </a:extLst>
          </p:cNvPr>
          <p:cNvSpPr>
            <a:spLocks noGrp="1"/>
          </p:cNvSpPr>
          <p:nvPr>
            <p:ph type="title" hasCustomPrompt="1"/>
          </p:nvPr>
        </p:nvSpPr>
        <p:spPr>
          <a:xfrm>
            <a:off x="841248" y="182880"/>
            <a:ext cx="10515600" cy="932252"/>
          </a:xfrm>
          <a:prstGeom prst="rect">
            <a:avLst/>
          </a:prstGeom>
        </p:spPr>
        <p:txBody>
          <a:bodyPr vert="horz" lIns="91440" tIns="45720" rIns="91440" bIns="45720" rtlCol="0" anchor="b">
            <a:normAutofit/>
          </a:bodyPr>
          <a:lstStyle>
            <a:lvl1pPr>
              <a:defRPr>
                <a:solidFill>
                  <a:srgbClr val="1E3262"/>
                </a:solidFill>
              </a:defRPr>
            </a:lvl1pPr>
          </a:lstStyle>
          <a:p>
            <a:r>
              <a:rPr lang="en-US" sz="2800"/>
              <a:t>Arial (Body) Bold 28pt, Blue RGB (30, 50, 98)</a:t>
            </a:r>
            <a:endParaRPr lang="en-US"/>
          </a:p>
        </p:txBody>
      </p:sp>
      <p:sp>
        <p:nvSpPr>
          <p:cNvPr id="3" name="Text Placeholder 2">
            <a:extLst>
              <a:ext uri="{FF2B5EF4-FFF2-40B4-BE49-F238E27FC236}">
                <a16:creationId xmlns:a16="http://schemas.microsoft.com/office/drawing/2014/main" id="{2C9C968A-00A1-D22B-E366-24CF6DDD05BD}"/>
              </a:ext>
            </a:extLst>
          </p:cNvPr>
          <p:cNvSpPr>
            <a:spLocks noGrp="1"/>
          </p:cNvSpPr>
          <p:nvPr>
            <p:ph idx="1"/>
          </p:nvPr>
        </p:nvSpPr>
        <p:spPr>
          <a:xfrm>
            <a:off x="838200" y="1502979"/>
            <a:ext cx="10515600" cy="41548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8A01ED35-F539-6D02-0F30-8C41E9630341}"/>
              </a:ext>
            </a:extLst>
          </p:cNvPr>
          <p:cNvSpPr>
            <a:spLocks noGrp="1"/>
          </p:cNvSpPr>
          <p:nvPr>
            <p:ph type="body" sz="quarter" idx="14" hasCustomPrompt="1"/>
          </p:nvPr>
        </p:nvSpPr>
        <p:spPr>
          <a:xfrm>
            <a:off x="838199" y="5714670"/>
            <a:ext cx="10515599" cy="365125"/>
          </a:xfrm>
        </p:spPr>
        <p:txBody>
          <a:bodyPr>
            <a:normAutofit/>
          </a:bodyPr>
          <a:lstStyle>
            <a:lvl1pPr marL="0" indent="0">
              <a:spcBef>
                <a:spcPts val="0"/>
              </a:spcBef>
              <a:buNone/>
              <a:defRPr sz="1000"/>
            </a:lvl1pPr>
          </a:lstStyle>
          <a:p>
            <a:pPr lvl="0"/>
            <a:r>
              <a:rPr lang="en-US"/>
              <a:t>Citations and Sources</a:t>
            </a:r>
          </a:p>
        </p:txBody>
      </p:sp>
      <p:pic>
        <p:nvPicPr>
          <p:cNvPr id="8" name="Picture 7" descr="Logo: Department of Health &amp; Human Services, USA.">
            <a:extLst>
              <a:ext uri="{FF2B5EF4-FFF2-40B4-BE49-F238E27FC236}">
                <a16:creationId xmlns:a16="http://schemas.microsoft.com/office/drawing/2014/main" id="{E222FACF-6838-E484-D06D-9AC9B62D5A6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9" name="Picture 8" descr="Logo: HRSA Maternal &amp; Child Health.">
            <a:extLst>
              <a:ext uri="{FF2B5EF4-FFF2-40B4-BE49-F238E27FC236}">
                <a16:creationId xmlns:a16="http://schemas.microsoft.com/office/drawing/2014/main" id="{0FC5DFE6-2EDD-D74E-863F-F8956C6D6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EB2C00A9-BFD4-DAAB-142F-C76FA6FC0025}"/>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7BB7856-CCA7-BF58-DC59-B4A0DB3ADB2E}"/>
              </a:ext>
            </a:extLst>
          </p:cNvPr>
          <p:cNvSpPr>
            <a:spLocks noGrp="1"/>
          </p:cNvSpPr>
          <p:nvPr>
            <p:ph type="sldNum" sz="quarter" idx="10"/>
          </p:nvPr>
        </p:nvSpPr>
        <p:spPr/>
        <p:txBody>
          <a:bodyPr/>
          <a:lstStyle/>
          <a:p>
            <a:fld id="{8B6A7256-8B75-41D7-B6BF-DA41552230BB}" type="slidenum">
              <a:rPr lang="en-US" smtClean="0"/>
              <a:pPr/>
              <a:t>‹#›</a:t>
            </a:fld>
            <a:endParaRPr lang="en-US"/>
          </a:p>
        </p:txBody>
      </p:sp>
      <p:sp>
        <p:nvSpPr>
          <p:cNvPr id="6" name="Rectangle 5">
            <a:extLst>
              <a:ext uri="{FF2B5EF4-FFF2-40B4-BE49-F238E27FC236}">
                <a16:creationId xmlns:a16="http://schemas.microsoft.com/office/drawing/2014/main" id="{76C346F9-E8FC-7677-9FD6-5A94E04BCDE9}"/>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6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6FB197-4794-57F1-26AE-BB0686AF79BB}"/>
              </a:ext>
            </a:extLst>
          </p:cNvPr>
          <p:cNvSpPr>
            <a:spLocks noGrp="1"/>
          </p:cNvSpPr>
          <p:nvPr>
            <p:ph type="title" hasCustomPrompt="1"/>
          </p:nvPr>
        </p:nvSpPr>
        <p:spPr>
          <a:xfrm>
            <a:off x="841248" y="182880"/>
            <a:ext cx="10515599" cy="932252"/>
          </a:xfrm>
          <a:prstGeom prst="rect">
            <a:avLst/>
          </a:prstGeom>
        </p:spPr>
        <p:txBody>
          <a:bodyPr vert="horz" lIns="91440" tIns="45720" rIns="91440" bIns="45720" rtlCol="0" anchor="b">
            <a:normAutofit/>
          </a:bodyPr>
          <a:lstStyle/>
          <a:p>
            <a:r>
              <a:rPr lang="en-US"/>
              <a:t>CLICK TO EDIT MASTER TITLE STYLE</a:t>
            </a:r>
          </a:p>
        </p:txBody>
      </p:sp>
      <p:sp>
        <p:nvSpPr>
          <p:cNvPr id="4" name="Content Placeholder 2">
            <a:extLst>
              <a:ext uri="{FF2B5EF4-FFF2-40B4-BE49-F238E27FC236}">
                <a16:creationId xmlns:a16="http://schemas.microsoft.com/office/drawing/2014/main" id="{3771B87F-D98C-0698-3C86-BE1680BA990B}"/>
              </a:ext>
            </a:extLst>
          </p:cNvPr>
          <p:cNvSpPr>
            <a:spLocks noGrp="1"/>
          </p:cNvSpPr>
          <p:nvPr>
            <p:ph sz="half" idx="1"/>
          </p:nvPr>
        </p:nvSpPr>
        <p:spPr>
          <a:xfrm>
            <a:off x="838200" y="1825625"/>
            <a:ext cx="5181600" cy="373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9C68E65-EF14-566F-56A8-746F7EEF7527}"/>
              </a:ext>
            </a:extLst>
          </p:cNvPr>
          <p:cNvSpPr>
            <a:spLocks noGrp="1"/>
          </p:cNvSpPr>
          <p:nvPr>
            <p:ph sz="half" idx="2"/>
          </p:nvPr>
        </p:nvSpPr>
        <p:spPr>
          <a:xfrm>
            <a:off x="6172200" y="1825625"/>
            <a:ext cx="5181600" cy="373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1D2617D-3269-D0EB-572E-AA8118DC175D}"/>
              </a:ext>
            </a:extLst>
          </p:cNvPr>
          <p:cNvSpPr>
            <a:spLocks noGrp="1"/>
          </p:cNvSpPr>
          <p:nvPr>
            <p:ph type="body" sz="quarter" idx="14" hasCustomPrompt="1"/>
          </p:nvPr>
        </p:nvSpPr>
        <p:spPr>
          <a:xfrm>
            <a:off x="838199" y="5726393"/>
            <a:ext cx="10515599" cy="365125"/>
          </a:xfrm>
        </p:spPr>
        <p:txBody>
          <a:bodyPr>
            <a:normAutofit/>
          </a:bodyPr>
          <a:lstStyle>
            <a:lvl1pPr marL="0" indent="0">
              <a:spcBef>
                <a:spcPts val="0"/>
              </a:spcBef>
              <a:buNone/>
              <a:defRPr sz="1000"/>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E9928A67-5438-2F7A-949C-BE7CB5AB8F8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7C15498F-1502-7D4B-94B0-6D36677B69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70E496A9-CFCD-36E8-DBE6-BD13F09F83D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FEF6FEE-1E09-5FC7-07EE-A95E87D32B6D}"/>
              </a:ext>
            </a:extLst>
          </p:cNvPr>
          <p:cNvSpPr>
            <a:spLocks noGrp="1"/>
          </p:cNvSpPr>
          <p:nvPr>
            <p:ph type="sldNum" sz="quarter" idx="10"/>
          </p:nvPr>
        </p:nvSpPr>
        <p:spPr>
          <a:xfrm>
            <a:off x="9830501" y="6155535"/>
            <a:ext cx="372197" cy="365125"/>
          </a:xfrm>
          <a:prstGeom prst="rect">
            <a:avLst/>
          </a:prstGeom>
        </p:spPr>
        <p:txBody>
          <a:bodyPr/>
          <a:lstStyle/>
          <a:p>
            <a:fld id="{8B6A7256-8B75-41D7-B6BF-DA41552230BB}" type="slidenum">
              <a:rPr lang="en-US" smtClean="0"/>
              <a:pPr/>
              <a:t>‹#›</a:t>
            </a:fld>
            <a:endParaRPr lang="en-US"/>
          </a:p>
        </p:txBody>
      </p:sp>
      <p:sp>
        <p:nvSpPr>
          <p:cNvPr id="11" name="Rectangle 10">
            <a:extLst>
              <a:ext uri="{FF2B5EF4-FFF2-40B4-BE49-F238E27FC236}">
                <a16:creationId xmlns:a16="http://schemas.microsoft.com/office/drawing/2014/main" id="{188644C3-A273-5524-1658-43EFD6D476DD}"/>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99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79"/>
            <a:ext cx="5696607" cy="932253"/>
          </a:xfrm>
          <a:prstGeom prst="rect">
            <a:avLst/>
          </a:prstGeom>
        </p:spPr>
        <p:txBody>
          <a:bodyPr vert="horz" lIns="91440" tIns="45720" rIns="91440" bIns="45720" rtlCol="0" anchor="b">
            <a:normAutofit/>
          </a:bodyPr>
          <a:lstStyle/>
          <a:p>
            <a:r>
              <a:rPr lang="en-US"/>
              <a:t>SAMPLE TITLE (use 28 pt. font)</a:t>
            </a:r>
          </a:p>
        </p:txBody>
      </p:sp>
      <p:sp>
        <p:nvSpPr>
          <p:cNvPr id="10" name="Content Placeholder 2">
            <a:extLst>
              <a:ext uri="{FF2B5EF4-FFF2-40B4-BE49-F238E27FC236}">
                <a16:creationId xmlns:a16="http://schemas.microsoft.com/office/drawing/2014/main" id="{79AE1A74-5B39-4B08-84CA-ADB6870E18E2}"/>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8" name="Text Placeholder 6">
            <a:extLst>
              <a:ext uri="{FF2B5EF4-FFF2-40B4-BE49-F238E27FC236}">
                <a16:creationId xmlns:a16="http://schemas.microsoft.com/office/drawing/2014/main" id="{78604A49-BEDB-EB1A-B916-609C272DF050}"/>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7" name="Picture 6" descr="Logo: Department of Health &amp; Human Services, USA.">
            <a:extLst>
              <a:ext uri="{FF2B5EF4-FFF2-40B4-BE49-F238E27FC236}">
                <a16:creationId xmlns:a16="http://schemas.microsoft.com/office/drawing/2014/main" id="{AB481C8A-0B67-45D5-E8E7-F23D74A0D68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2" name="Picture 11" descr="Logo: HRSA Maternal &amp; Child Health.">
            <a:extLst>
              <a:ext uri="{FF2B5EF4-FFF2-40B4-BE49-F238E27FC236}">
                <a16:creationId xmlns:a16="http://schemas.microsoft.com/office/drawing/2014/main" id="{6D06FCDF-A2F8-25C4-94C1-0AA89354D6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F95FC66C-4001-9373-E364-A448218A10C2}"/>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6" name="Group 5">
            <a:extLst>
              <a:ext uri="{FF2B5EF4-FFF2-40B4-BE49-F238E27FC236}">
                <a16:creationId xmlns:a16="http://schemas.microsoft.com/office/drawing/2014/main" id="{C6BD4B62-D1B0-55AC-3258-F44CDAB0D126}"/>
              </a:ext>
              <a:ext uri="{C183D7F6-B498-43B3-948B-1728B52AA6E4}">
                <adec:decorative xmlns:adec="http://schemas.microsoft.com/office/drawing/2017/decorative" val="1"/>
              </a:ext>
            </a:extLst>
          </p:cNvPr>
          <p:cNvGrpSpPr/>
          <p:nvPr userDrawn="1"/>
        </p:nvGrpSpPr>
        <p:grpSpPr>
          <a:xfrm>
            <a:off x="943303" y="0"/>
            <a:ext cx="11248697" cy="6851274"/>
            <a:chOff x="943303" y="0"/>
            <a:chExt cx="11248697" cy="6851274"/>
          </a:xfrm>
        </p:grpSpPr>
        <p:sp>
          <p:nvSpPr>
            <p:cNvPr id="13" name="Rectangle 12">
              <a:extLst>
                <a:ext uri="{FF2B5EF4-FFF2-40B4-BE49-F238E27FC236}">
                  <a16:creationId xmlns:a16="http://schemas.microsoft.com/office/drawing/2014/main" id="{1CCC51A9-68C8-AC73-88BE-D4BBEB843EAA}"/>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CB25B9-115E-DA6F-EE52-06FA4AFE729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0"/>
              <a:ext cx="5475890" cy="5990897"/>
            </a:xfrm>
            <a:prstGeom prst="rect">
              <a:avLst/>
            </a:prstGeom>
          </p:spPr>
        </p:pic>
        <p:pic>
          <p:nvPicPr>
            <p:cNvPr id="11" name="Picture 10">
              <a:extLst>
                <a:ext uri="{FF2B5EF4-FFF2-40B4-BE49-F238E27FC236}">
                  <a16:creationId xmlns:a16="http://schemas.microsoft.com/office/drawing/2014/main" id="{7740875F-02BD-855C-F838-D1731D4519CD}"/>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6685298"/>
              <a:ext cx="5475890" cy="165976"/>
            </a:xfrm>
            <a:prstGeom prst="rect">
              <a:avLst/>
            </a:prstGeom>
          </p:spPr>
        </p:pic>
      </p:grpSp>
    </p:spTree>
    <p:extLst>
      <p:ext uri="{BB962C8B-B14F-4D97-AF65-F5344CB8AC3E}">
        <p14:creationId xmlns:p14="http://schemas.microsoft.com/office/powerpoint/2010/main" val="3059325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03D5D9FD-7974-C36B-D0A2-83B05677A3A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BB82CD1F-D748-1330-6B4D-83099402B5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7D12FFB6-B46D-929F-5E28-9A9B04DCE2C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10" name="Group 9">
            <a:extLst>
              <a:ext uri="{FF2B5EF4-FFF2-40B4-BE49-F238E27FC236}">
                <a16:creationId xmlns:a16="http://schemas.microsoft.com/office/drawing/2014/main" id="{EBF052D6-6D94-65BB-BC54-2EA9CDAA138D}"/>
              </a:ext>
              <a:ext uri="{C183D7F6-B498-43B3-948B-1728B52AA6E4}">
                <adec:decorative xmlns:adec="http://schemas.microsoft.com/office/drawing/2017/decorative" val="1"/>
              </a:ext>
            </a:extLst>
          </p:cNvPr>
          <p:cNvGrpSpPr/>
          <p:nvPr userDrawn="1"/>
        </p:nvGrpSpPr>
        <p:grpSpPr>
          <a:xfrm>
            <a:off x="943303" y="0"/>
            <a:ext cx="11248697" cy="6858001"/>
            <a:chOff x="943303" y="0"/>
            <a:chExt cx="11248697" cy="6858001"/>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E59111-CF25-FBC3-522E-5978CC4B3E81}"/>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56395"/>
              <a:ext cx="5475890" cy="201606"/>
            </a:xfrm>
            <a:prstGeom prst="rect">
              <a:avLst/>
            </a:prstGeom>
          </p:spPr>
        </p:pic>
        <p:pic>
          <p:nvPicPr>
            <p:cNvPr id="3" name="Picture 2">
              <a:extLst>
                <a:ext uri="{FF2B5EF4-FFF2-40B4-BE49-F238E27FC236}">
                  <a16:creationId xmlns:a16="http://schemas.microsoft.com/office/drawing/2014/main" id="{B320DE94-0703-34F7-872F-37FE47BB3A58}"/>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0"/>
              <a:ext cx="5475890" cy="6019800"/>
            </a:xfrm>
            <a:prstGeom prst="rect">
              <a:avLst/>
            </a:prstGeom>
          </p:spPr>
        </p:pic>
      </p:grpSp>
    </p:spTree>
    <p:extLst>
      <p:ext uri="{BB962C8B-B14F-4D97-AF65-F5344CB8AC3E}">
        <p14:creationId xmlns:p14="http://schemas.microsoft.com/office/powerpoint/2010/main" val="1037542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F8CEF282-066C-9A60-0506-26457D5C64E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832BD7FF-AA09-9EDA-AF33-723FDF5D7E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AE9EC4A3-3FDF-0086-C9F7-1A28EB8EC727}"/>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6847B4C9-7831-D287-6489-599B098CF4D5}"/>
              </a:ext>
              <a:ext uri="{C183D7F6-B498-43B3-948B-1728B52AA6E4}">
                <adec:decorative xmlns:adec="http://schemas.microsoft.com/office/drawing/2017/decorative" val="1"/>
              </a:ext>
            </a:extLst>
          </p:cNvPr>
          <p:cNvGrpSpPr/>
          <p:nvPr userDrawn="1"/>
        </p:nvGrpSpPr>
        <p:grpSpPr>
          <a:xfrm>
            <a:off x="943303" y="1"/>
            <a:ext cx="11248697" cy="6857997"/>
            <a:chOff x="943303" y="1"/>
            <a:chExt cx="11248697" cy="6857997"/>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79A01BF-92D8-BB8C-2AD1-937123C7892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43141"/>
              <a:ext cx="5475890" cy="214857"/>
            </a:xfrm>
            <a:prstGeom prst="rect">
              <a:avLst/>
            </a:prstGeom>
          </p:spPr>
        </p:pic>
        <p:pic>
          <p:nvPicPr>
            <p:cNvPr id="4" name="Picture 3">
              <a:extLst>
                <a:ext uri="{FF2B5EF4-FFF2-40B4-BE49-F238E27FC236}">
                  <a16:creationId xmlns:a16="http://schemas.microsoft.com/office/drawing/2014/main" id="{913A640A-73AC-8918-B141-57FC46A6DF0E}"/>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1"/>
              <a:ext cx="5475890" cy="6033052"/>
            </a:xfrm>
            <a:prstGeom prst="rect">
              <a:avLst/>
            </a:prstGeom>
          </p:spPr>
        </p:pic>
      </p:grpSp>
    </p:spTree>
    <p:extLst>
      <p:ext uri="{BB962C8B-B14F-4D97-AF65-F5344CB8AC3E}">
        <p14:creationId xmlns:p14="http://schemas.microsoft.com/office/powerpoint/2010/main" val="227126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0903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609600" y="2194560"/>
            <a:ext cx="53848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4560"/>
            <a:ext cx="53848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63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0A304FE0-683E-9074-9931-F69AA92C8EAA}"/>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A3D5207-1B19-FB06-0324-121AA8FF42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794F9C04-5B06-8CE4-9F21-C6BD475B38F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8B81478D-728C-C6AC-28E8-B6606CA1C1B7}"/>
              </a:ext>
              <a:ext uri="{C183D7F6-B498-43B3-948B-1728B52AA6E4}">
                <adec:decorative xmlns:adec="http://schemas.microsoft.com/office/drawing/2017/decorative" val="1"/>
              </a:ext>
            </a:extLst>
          </p:cNvPr>
          <p:cNvGrpSpPr/>
          <p:nvPr userDrawn="1"/>
        </p:nvGrpSpPr>
        <p:grpSpPr>
          <a:xfrm>
            <a:off x="943303" y="0"/>
            <a:ext cx="11248697" cy="6858000"/>
            <a:chOff x="943303" y="0"/>
            <a:chExt cx="11248697" cy="6858000"/>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F29861-7884-C20E-ADC0-934A600B7015}"/>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7322" y="6643142"/>
              <a:ext cx="5474677" cy="214858"/>
            </a:xfrm>
            <a:prstGeom prst="rect">
              <a:avLst/>
            </a:prstGeom>
          </p:spPr>
        </p:pic>
        <p:pic>
          <p:nvPicPr>
            <p:cNvPr id="4" name="Picture 3">
              <a:extLst>
                <a:ext uri="{FF2B5EF4-FFF2-40B4-BE49-F238E27FC236}">
                  <a16:creationId xmlns:a16="http://schemas.microsoft.com/office/drawing/2014/main" id="{37A3F5D1-E9C3-15B3-3E59-67ED27B28FB1}"/>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7323" y="0"/>
              <a:ext cx="5474677" cy="6033053"/>
            </a:xfrm>
            <a:prstGeom prst="rect">
              <a:avLst/>
            </a:prstGeom>
          </p:spPr>
        </p:pic>
      </p:grpSp>
    </p:spTree>
    <p:extLst>
      <p:ext uri="{BB962C8B-B14F-4D97-AF65-F5344CB8AC3E}">
        <p14:creationId xmlns:p14="http://schemas.microsoft.com/office/powerpoint/2010/main" val="141730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FD565A5E-86F1-DD9B-9C04-05E31A0DFC16}"/>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754FE4B-75CE-814A-5C53-72CF2E4F79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18F68A06-1E0C-E19A-8E95-FF8A9285D1E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26CB52E0-397C-8F9D-58AC-4785A1AED84B}"/>
              </a:ext>
              <a:ext uri="{C183D7F6-B498-43B3-948B-1728B52AA6E4}">
                <adec:decorative xmlns:adec="http://schemas.microsoft.com/office/drawing/2017/decorative" val="1"/>
              </a:ext>
            </a:extLst>
          </p:cNvPr>
          <p:cNvGrpSpPr/>
          <p:nvPr userDrawn="1"/>
        </p:nvGrpSpPr>
        <p:grpSpPr>
          <a:xfrm>
            <a:off x="943303" y="2"/>
            <a:ext cx="11248697" cy="6979021"/>
            <a:chOff x="943303" y="2"/>
            <a:chExt cx="11248697" cy="6979021"/>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EB3D13-26F2-A320-5D35-695CE390C458}"/>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6304"/>
            <a:stretch/>
          </p:blipFill>
          <p:spPr>
            <a:xfrm>
              <a:off x="6716110" y="6643140"/>
              <a:ext cx="5475890" cy="335883"/>
            </a:xfrm>
            <a:prstGeom prst="rect">
              <a:avLst/>
            </a:prstGeom>
          </p:spPr>
        </p:pic>
        <p:pic>
          <p:nvPicPr>
            <p:cNvPr id="4" name="Picture 3">
              <a:extLst>
                <a:ext uri="{FF2B5EF4-FFF2-40B4-BE49-F238E27FC236}">
                  <a16:creationId xmlns:a16="http://schemas.microsoft.com/office/drawing/2014/main" id="{02E80A50-D523-D08B-617B-9CAF26A0ABEF}"/>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2"/>
              <a:ext cx="5475890" cy="6033052"/>
            </a:xfrm>
            <a:prstGeom prst="rect">
              <a:avLst/>
            </a:prstGeom>
          </p:spPr>
        </p:pic>
      </p:grpSp>
    </p:spTree>
    <p:extLst>
      <p:ext uri="{BB962C8B-B14F-4D97-AF65-F5344CB8AC3E}">
        <p14:creationId xmlns:p14="http://schemas.microsoft.com/office/powerpoint/2010/main" val="4222138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7C80A0E9-CFF9-3C59-6ADA-82ABA8F919F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F72A6ED-9807-E223-5486-B020B32D3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BB66D11F-C3BD-25AA-1219-251A560388A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10" name="Group 9">
            <a:extLst>
              <a:ext uri="{FF2B5EF4-FFF2-40B4-BE49-F238E27FC236}">
                <a16:creationId xmlns:a16="http://schemas.microsoft.com/office/drawing/2014/main" id="{E4CEFE91-024B-58B9-37E5-04534DBD898A}"/>
              </a:ext>
              <a:ext uri="{C183D7F6-B498-43B3-948B-1728B52AA6E4}">
                <adec:decorative xmlns:adec="http://schemas.microsoft.com/office/drawing/2017/decorative" val="1"/>
              </a:ext>
            </a:extLst>
          </p:cNvPr>
          <p:cNvGrpSpPr/>
          <p:nvPr userDrawn="1"/>
        </p:nvGrpSpPr>
        <p:grpSpPr>
          <a:xfrm>
            <a:off x="943303" y="0"/>
            <a:ext cx="11248697" cy="6857999"/>
            <a:chOff x="943303" y="0"/>
            <a:chExt cx="11248697" cy="6857999"/>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5F9FBA-B09B-DD13-7689-6E4058E7A710}"/>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43142"/>
              <a:ext cx="5475890" cy="214857"/>
            </a:xfrm>
            <a:prstGeom prst="rect">
              <a:avLst/>
            </a:prstGeom>
          </p:spPr>
        </p:pic>
        <p:pic>
          <p:nvPicPr>
            <p:cNvPr id="3" name="Picture 2">
              <a:extLst>
                <a:ext uri="{FF2B5EF4-FFF2-40B4-BE49-F238E27FC236}">
                  <a16:creationId xmlns:a16="http://schemas.microsoft.com/office/drawing/2014/main" id="{E7208E85-6EDE-4C57-F820-CFB1453211D8}"/>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0"/>
              <a:ext cx="5475890" cy="6033052"/>
            </a:xfrm>
            <a:prstGeom prst="rect">
              <a:avLst/>
            </a:prstGeom>
          </p:spPr>
        </p:pic>
      </p:grpSp>
    </p:spTree>
    <p:extLst>
      <p:ext uri="{BB962C8B-B14F-4D97-AF65-F5344CB8AC3E}">
        <p14:creationId xmlns:p14="http://schemas.microsoft.com/office/powerpoint/2010/main" val="363595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10515599" cy="932252"/>
          </a:xfrm>
          <a:prstGeom prst="rect">
            <a:avLst/>
          </a:prstGeom>
        </p:spPr>
        <p:txBody>
          <a:bodyPr vert="horz" lIns="91440" tIns="45720" rIns="91440" bIns="45720" rtlCol="0" anchor="b">
            <a:normAutofit/>
          </a:bodyPr>
          <a:lstStyle/>
          <a:p>
            <a:r>
              <a:rPr lang="en-US"/>
              <a:t>CLICK TO EDIT MASTER TITLE STYLE</a:t>
            </a:r>
          </a:p>
        </p:txBody>
      </p:sp>
      <p:sp>
        <p:nvSpPr>
          <p:cNvPr id="3" name="Content Placeholder 2">
            <a:extLst>
              <a:ext uri="{FF2B5EF4-FFF2-40B4-BE49-F238E27FC236}">
                <a16:creationId xmlns:a16="http://schemas.microsoft.com/office/drawing/2014/main" id="{FBFF4511-5BAB-934C-9872-56A38E475C05}"/>
              </a:ext>
            </a:extLst>
          </p:cNvPr>
          <p:cNvSpPr>
            <a:spLocks noGrp="1"/>
          </p:cNvSpPr>
          <p:nvPr>
            <p:ph sz="half" idx="1"/>
          </p:nvPr>
        </p:nvSpPr>
        <p:spPr>
          <a:xfrm>
            <a:off x="838200" y="1387367"/>
            <a:ext cx="5181600" cy="44774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D9C5DF-E08B-734D-BCD7-5844248C0482}"/>
              </a:ext>
            </a:extLst>
          </p:cNvPr>
          <p:cNvSpPr>
            <a:spLocks noGrp="1"/>
          </p:cNvSpPr>
          <p:nvPr>
            <p:ph sz="half" idx="2"/>
          </p:nvPr>
        </p:nvSpPr>
        <p:spPr>
          <a:xfrm>
            <a:off x="6172200" y="1387367"/>
            <a:ext cx="5181600" cy="44774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Department of Health &amp; Human Services, USA.">
            <a:extLst>
              <a:ext uri="{FF2B5EF4-FFF2-40B4-BE49-F238E27FC236}">
                <a16:creationId xmlns:a16="http://schemas.microsoft.com/office/drawing/2014/main" id="{DDCCDD1A-74E1-FA72-AB4F-21BECD97DC2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0" name="Picture 9" descr="Logo: HRSA Maternal &amp; Child Health.">
            <a:extLst>
              <a:ext uri="{FF2B5EF4-FFF2-40B4-BE49-F238E27FC236}">
                <a16:creationId xmlns:a16="http://schemas.microsoft.com/office/drawing/2014/main" id="{E28AAAC3-BD88-74E2-758F-FFE49F15B0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Slide Number Placeholder 5">
            <a:extLst>
              <a:ext uri="{FF2B5EF4-FFF2-40B4-BE49-F238E27FC236}">
                <a16:creationId xmlns:a16="http://schemas.microsoft.com/office/drawing/2014/main" id="{7B601E08-6C5C-81FA-E641-F6B0A67F9431}"/>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BFD4F8F-DB9E-2BA4-F033-4F5CD26B6FCB}"/>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7" name="Rectangle 6">
            <a:extLst>
              <a:ext uri="{FF2B5EF4-FFF2-40B4-BE49-F238E27FC236}">
                <a16:creationId xmlns:a16="http://schemas.microsoft.com/office/drawing/2014/main" id="{08A63814-F53D-0CA7-2E69-6336D519A1F1}"/>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461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B47E-433C-934A-A195-9377170F2E12}"/>
              </a:ext>
            </a:extLst>
          </p:cNvPr>
          <p:cNvSpPr>
            <a:spLocks noGrp="1"/>
          </p:cNvSpPr>
          <p:nvPr>
            <p:ph type="title" hasCustomPrompt="1"/>
          </p:nvPr>
        </p:nvSpPr>
        <p:spPr>
          <a:xfrm>
            <a:off x="841248" y="182880"/>
            <a:ext cx="10515600" cy="932252"/>
          </a:xfrm>
          <a:prstGeom prst="rect">
            <a:avLst/>
          </a:prstGeo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C5B5067C-F9BF-9644-AA2F-35A7D96F7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E3787A1D-BC5C-5AE1-5FCC-AC69B0293190}"/>
              </a:ext>
            </a:extLst>
          </p:cNvPr>
          <p:cNvSpPr>
            <a:spLocks noGrp="1"/>
          </p:cNvSpPr>
          <p:nvPr>
            <p:ph sz="half" idx="2"/>
          </p:nvPr>
        </p:nvSpPr>
        <p:spPr>
          <a:xfrm>
            <a:off x="839788" y="2505075"/>
            <a:ext cx="5157787" cy="3012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94D3F-28C0-4B4E-9E87-847B22746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5">
            <a:extLst>
              <a:ext uri="{FF2B5EF4-FFF2-40B4-BE49-F238E27FC236}">
                <a16:creationId xmlns:a16="http://schemas.microsoft.com/office/drawing/2014/main" id="{FB8A1FC2-2230-0A0D-87B3-298F9F18F6B4}"/>
              </a:ext>
            </a:extLst>
          </p:cNvPr>
          <p:cNvSpPr>
            <a:spLocks noGrp="1"/>
          </p:cNvSpPr>
          <p:nvPr>
            <p:ph sz="quarter" idx="4"/>
          </p:nvPr>
        </p:nvSpPr>
        <p:spPr>
          <a:xfrm>
            <a:off x="6172200" y="2505075"/>
            <a:ext cx="5183188" cy="3012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19820BE7-A35F-F563-00CE-024FE06B80B2}"/>
              </a:ext>
            </a:extLst>
          </p:cNvPr>
          <p:cNvSpPr>
            <a:spLocks noGrp="1"/>
          </p:cNvSpPr>
          <p:nvPr>
            <p:ph type="body" sz="quarter" idx="14" hasCustomPrompt="1"/>
          </p:nvPr>
        </p:nvSpPr>
        <p:spPr>
          <a:xfrm>
            <a:off x="1175656" y="5726393"/>
            <a:ext cx="10176555" cy="365125"/>
          </a:xfrm>
        </p:spPr>
        <p:txBody>
          <a:bodyPr>
            <a:normAutofit/>
          </a:bodyPr>
          <a:lstStyle>
            <a:lvl1pPr marL="0" indent="0">
              <a:spcBef>
                <a:spcPts val="0"/>
              </a:spcBef>
              <a:buNone/>
              <a:defRPr sz="1000"/>
            </a:lvl1pPr>
          </a:lstStyle>
          <a:p>
            <a:pPr lvl="0"/>
            <a:r>
              <a:rPr lang="en-US"/>
              <a:t>Citations and Sources</a:t>
            </a:r>
          </a:p>
        </p:txBody>
      </p:sp>
      <p:pic>
        <p:nvPicPr>
          <p:cNvPr id="11" name="Picture 10" descr="Logo: Department of Health &amp; Human Services, USA.">
            <a:extLst>
              <a:ext uri="{FF2B5EF4-FFF2-40B4-BE49-F238E27FC236}">
                <a16:creationId xmlns:a16="http://schemas.microsoft.com/office/drawing/2014/main" id="{F5B19F98-7B8F-79EB-C21D-9352EDE59A7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2" name="Picture 11" descr="Logo: HRSA Maternal &amp; Child Health.">
            <a:extLst>
              <a:ext uri="{FF2B5EF4-FFF2-40B4-BE49-F238E27FC236}">
                <a16:creationId xmlns:a16="http://schemas.microsoft.com/office/drawing/2014/main" id="{04051EEC-6526-34E7-701A-D59F85ADEE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85D0A994-7E2D-52D8-D0FB-4F13441F8BA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6" name="Rectangle 5">
            <a:extLst>
              <a:ext uri="{FF2B5EF4-FFF2-40B4-BE49-F238E27FC236}">
                <a16:creationId xmlns:a16="http://schemas.microsoft.com/office/drawing/2014/main" id="{470C343B-F7C9-A93E-A5C7-13639EF52F49}"/>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954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F9FC-1885-DFCE-82D6-AFC4A6F521A8}"/>
              </a:ext>
            </a:extLst>
          </p:cNvPr>
          <p:cNvSpPr>
            <a:spLocks noGrp="1"/>
          </p:cNvSpPr>
          <p:nvPr>
            <p:ph type="title"/>
          </p:nvPr>
        </p:nvSpPr>
        <p:spPr>
          <a:xfrm>
            <a:off x="838200" y="215840"/>
            <a:ext cx="10515599" cy="899292"/>
          </a:xfrm>
        </p:spPr>
        <p:txBody>
          <a:bodyPr anchor="b"/>
          <a:lstStyle/>
          <a:p>
            <a:r>
              <a:rPr lang="en-US"/>
              <a:t>Click to edit Master title style</a:t>
            </a:r>
          </a:p>
        </p:txBody>
      </p:sp>
      <p:sp>
        <p:nvSpPr>
          <p:cNvPr id="4" name="Content Placeholder 3">
            <a:extLst>
              <a:ext uri="{FF2B5EF4-FFF2-40B4-BE49-F238E27FC236}">
                <a16:creationId xmlns:a16="http://schemas.microsoft.com/office/drawing/2014/main" id="{3768DE34-D40E-CBA5-695C-4A391FEF0C37}"/>
              </a:ext>
            </a:extLst>
          </p:cNvPr>
          <p:cNvSpPr>
            <a:spLocks noGrp="1"/>
          </p:cNvSpPr>
          <p:nvPr>
            <p:ph sz="half" idx="1"/>
          </p:nvPr>
        </p:nvSpPr>
        <p:spPr>
          <a:xfrm>
            <a:off x="836611" y="1444752"/>
            <a:ext cx="3389515"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D4020E9-CEA3-D4B0-3F87-637EB088835F}"/>
              </a:ext>
            </a:extLst>
          </p:cNvPr>
          <p:cNvSpPr>
            <a:spLocks noGrp="1"/>
          </p:cNvSpPr>
          <p:nvPr>
            <p:ph sz="half" idx="2"/>
          </p:nvPr>
        </p:nvSpPr>
        <p:spPr>
          <a:xfrm>
            <a:off x="4399654" y="1437761"/>
            <a:ext cx="3389515"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06662F-4EF4-58C8-314E-5A3E074F2F01}"/>
              </a:ext>
            </a:extLst>
          </p:cNvPr>
          <p:cNvSpPr>
            <a:spLocks noGrp="1"/>
          </p:cNvSpPr>
          <p:nvPr>
            <p:ph sz="quarter" idx="13" hasCustomPrompt="1"/>
          </p:nvPr>
        </p:nvSpPr>
        <p:spPr>
          <a:xfrm>
            <a:off x="7962697" y="1444752"/>
            <a:ext cx="3389515" cy="4041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A3C31F28-12E6-C359-D905-073626EE0E70}"/>
              </a:ext>
            </a:extLst>
          </p:cNvPr>
          <p:cNvSpPr>
            <a:spLocks noGrp="1"/>
          </p:cNvSpPr>
          <p:nvPr>
            <p:ph type="body" sz="quarter" idx="14" hasCustomPrompt="1"/>
          </p:nvPr>
        </p:nvSpPr>
        <p:spPr>
          <a:xfrm>
            <a:off x="838200" y="5726393"/>
            <a:ext cx="10514012" cy="365125"/>
          </a:xfrm>
        </p:spPr>
        <p:txBody>
          <a:bodyPr>
            <a:normAutofit/>
          </a:bodyPr>
          <a:lstStyle>
            <a:lvl1pPr marL="0" indent="0">
              <a:spcBef>
                <a:spcPts val="0"/>
              </a:spcBef>
              <a:buNone/>
              <a:defRPr sz="1000"/>
            </a:lvl1pPr>
          </a:lstStyle>
          <a:p>
            <a:pPr lvl="0"/>
            <a:r>
              <a:rPr lang="en-US"/>
              <a:t>Citations and Sources</a:t>
            </a:r>
          </a:p>
        </p:txBody>
      </p:sp>
      <p:pic>
        <p:nvPicPr>
          <p:cNvPr id="10" name="Picture 9" descr="Logo: Department of Health &amp; Human Services, USA.">
            <a:extLst>
              <a:ext uri="{FF2B5EF4-FFF2-40B4-BE49-F238E27FC236}">
                <a16:creationId xmlns:a16="http://schemas.microsoft.com/office/drawing/2014/main" id="{503FA2F1-8B77-6DCE-D385-37EE007F23A2}"/>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1" name="Picture 10" descr="Logo: HRSA Maternal &amp; Child Health.">
            <a:extLst>
              <a:ext uri="{FF2B5EF4-FFF2-40B4-BE49-F238E27FC236}">
                <a16:creationId xmlns:a16="http://schemas.microsoft.com/office/drawing/2014/main" id="{4B095735-F10E-FA78-C0D2-6BF5A1166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Slide Number Placeholder 5">
            <a:extLst>
              <a:ext uri="{FF2B5EF4-FFF2-40B4-BE49-F238E27FC236}">
                <a16:creationId xmlns:a16="http://schemas.microsoft.com/office/drawing/2014/main" id="{5193C0BA-9DA8-94D3-5DEB-F4357BA8D77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3AE955D-294E-5F23-B02B-14AABF4978D3}"/>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9" name="Rectangle 8">
            <a:extLst>
              <a:ext uri="{FF2B5EF4-FFF2-40B4-BE49-F238E27FC236}">
                <a16:creationId xmlns:a16="http://schemas.microsoft.com/office/drawing/2014/main" id="{B69DBF88-7E5C-5AD7-8B03-69736BA3F745}"/>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79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E29-D996-79EB-1520-9646F0F46D7B}"/>
              </a:ext>
            </a:extLst>
          </p:cNvPr>
          <p:cNvSpPr>
            <a:spLocks noGrp="1"/>
          </p:cNvSpPr>
          <p:nvPr>
            <p:ph type="title"/>
          </p:nvPr>
        </p:nvSpPr>
        <p:spPr>
          <a:xfrm>
            <a:off x="838200" y="215840"/>
            <a:ext cx="10515599" cy="899292"/>
          </a:xfrm>
        </p:spPr>
        <p:txBody>
          <a:bodyPr anchor="b"/>
          <a:lstStyle/>
          <a:p>
            <a:r>
              <a:rPr lang="en-US"/>
              <a:t>Click to edit Master title style</a:t>
            </a:r>
          </a:p>
        </p:txBody>
      </p:sp>
      <p:sp>
        <p:nvSpPr>
          <p:cNvPr id="9" name="Content Placeholder 3">
            <a:extLst>
              <a:ext uri="{FF2B5EF4-FFF2-40B4-BE49-F238E27FC236}">
                <a16:creationId xmlns:a16="http://schemas.microsoft.com/office/drawing/2014/main" id="{F68552ED-A49E-C2E3-86A8-9F30C8728722}"/>
              </a:ext>
            </a:extLst>
          </p:cNvPr>
          <p:cNvSpPr>
            <a:spLocks noGrp="1"/>
          </p:cNvSpPr>
          <p:nvPr>
            <p:ph sz="half" idx="1"/>
          </p:nvPr>
        </p:nvSpPr>
        <p:spPr>
          <a:xfrm>
            <a:off x="836612" y="1444752"/>
            <a:ext cx="2517434" cy="4098798"/>
          </a:xfrm>
        </p:spPr>
        <p:txBody>
          <a:bodyPr/>
          <a:lstStyle/>
          <a:p>
            <a:pPr lvl="0"/>
            <a:r>
              <a:rPr lang="en-US"/>
              <a:t>Click to edit Master text styles</a:t>
            </a:r>
          </a:p>
          <a:p>
            <a:pPr lvl="1"/>
            <a:r>
              <a:rPr lang="en-US"/>
              <a:t>Second level</a:t>
            </a:r>
          </a:p>
          <a:p>
            <a:pPr lvl="2"/>
            <a:r>
              <a:rPr lang="en-US"/>
              <a:t>Third level</a:t>
            </a:r>
          </a:p>
        </p:txBody>
      </p:sp>
      <p:sp>
        <p:nvSpPr>
          <p:cNvPr id="10" name="Content Placeholder 4">
            <a:extLst>
              <a:ext uri="{FF2B5EF4-FFF2-40B4-BE49-F238E27FC236}">
                <a16:creationId xmlns:a16="http://schemas.microsoft.com/office/drawing/2014/main" id="{FD114489-9EEF-1940-971C-692D3BADC7EE}"/>
              </a:ext>
            </a:extLst>
          </p:cNvPr>
          <p:cNvSpPr>
            <a:spLocks noGrp="1"/>
          </p:cNvSpPr>
          <p:nvPr>
            <p:ph sz="half" idx="2"/>
          </p:nvPr>
        </p:nvSpPr>
        <p:spPr>
          <a:xfrm>
            <a:off x="3501608" y="1444752"/>
            <a:ext cx="2517434" cy="4098798"/>
          </a:xfrm>
        </p:spPr>
        <p:txBody>
          <a:bodyPr/>
          <a:lstStyle/>
          <a:p>
            <a:pPr lvl="0"/>
            <a:r>
              <a:rPr lang="en-US"/>
              <a:t>Click to edit Master text styles</a:t>
            </a:r>
          </a:p>
          <a:p>
            <a:pPr lvl="1"/>
            <a:r>
              <a:rPr lang="en-US"/>
              <a:t>Second level</a:t>
            </a:r>
          </a:p>
          <a:p>
            <a:pPr lvl="2"/>
            <a:r>
              <a:rPr lang="en-US"/>
              <a:t>Third level</a:t>
            </a:r>
          </a:p>
        </p:txBody>
      </p:sp>
      <p:sp>
        <p:nvSpPr>
          <p:cNvPr id="11" name="Content Placeholder 5">
            <a:extLst>
              <a:ext uri="{FF2B5EF4-FFF2-40B4-BE49-F238E27FC236}">
                <a16:creationId xmlns:a16="http://schemas.microsoft.com/office/drawing/2014/main" id="{37E87029-CEC5-EF5C-4129-C73D053608ED}"/>
              </a:ext>
            </a:extLst>
          </p:cNvPr>
          <p:cNvSpPr>
            <a:spLocks noGrp="1"/>
          </p:cNvSpPr>
          <p:nvPr>
            <p:ph sz="quarter" idx="13" hasCustomPrompt="1"/>
          </p:nvPr>
        </p:nvSpPr>
        <p:spPr>
          <a:xfrm>
            <a:off x="6168193" y="1444752"/>
            <a:ext cx="2517434" cy="4098798"/>
          </a:xfrm>
        </p:spPr>
        <p:txBody>
          <a:bodyPr/>
          <a:lstStyle/>
          <a:p>
            <a:pPr lvl="0"/>
            <a:r>
              <a:rPr lang="en-US"/>
              <a:t>Edit Master text styles</a:t>
            </a:r>
          </a:p>
          <a:p>
            <a:pPr lvl="1"/>
            <a:r>
              <a:rPr lang="en-US"/>
              <a:t>Second level</a:t>
            </a:r>
          </a:p>
          <a:p>
            <a:pPr lvl="2"/>
            <a:r>
              <a:rPr lang="en-US"/>
              <a:t>Third level</a:t>
            </a:r>
          </a:p>
        </p:txBody>
      </p:sp>
      <p:sp>
        <p:nvSpPr>
          <p:cNvPr id="12" name="Content Placeholder 5">
            <a:extLst>
              <a:ext uri="{FF2B5EF4-FFF2-40B4-BE49-F238E27FC236}">
                <a16:creationId xmlns:a16="http://schemas.microsoft.com/office/drawing/2014/main" id="{31848755-1217-FC51-67E3-7568692D8879}"/>
              </a:ext>
            </a:extLst>
          </p:cNvPr>
          <p:cNvSpPr>
            <a:spLocks noGrp="1"/>
          </p:cNvSpPr>
          <p:nvPr>
            <p:ph sz="quarter" idx="15" hasCustomPrompt="1"/>
          </p:nvPr>
        </p:nvSpPr>
        <p:spPr>
          <a:xfrm>
            <a:off x="8834778" y="1444752"/>
            <a:ext cx="2517434" cy="4098798"/>
          </a:xfrm>
        </p:spPr>
        <p:txBody>
          <a:bodyPr/>
          <a:lstStyle/>
          <a:p>
            <a:pPr lvl="0"/>
            <a:r>
              <a:rPr lang="en-US"/>
              <a:t>Edit Master text styles</a:t>
            </a:r>
          </a:p>
          <a:p>
            <a:pPr lvl="1"/>
            <a:r>
              <a:rPr lang="en-US"/>
              <a:t>Second level</a:t>
            </a:r>
          </a:p>
          <a:p>
            <a:pPr lvl="2"/>
            <a:r>
              <a:rPr lang="en-US"/>
              <a:t>Third level</a:t>
            </a:r>
          </a:p>
        </p:txBody>
      </p:sp>
      <p:sp>
        <p:nvSpPr>
          <p:cNvPr id="8" name="Text Placeholder 6">
            <a:extLst>
              <a:ext uri="{FF2B5EF4-FFF2-40B4-BE49-F238E27FC236}">
                <a16:creationId xmlns:a16="http://schemas.microsoft.com/office/drawing/2014/main" id="{FD5DE77D-8E05-3CE5-A8DD-7266CEEFEBF8}"/>
              </a:ext>
            </a:extLst>
          </p:cNvPr>
          <p:cNvSpPr>
            <a:spLocks noGrp="1"/>
          </p:cNvSpPr>
          <p:nvPr>
            <p:ph type="body" sz="quarter" idx="14" hasCustomPrompt="1"/>
          </p:nvPr>
        </p:nvSpPr>
        <p:spPr>
          <a:xfrm>
            <a:off x="838200" y="5726393"/>
            <a:ext cx="10514012" cy="365125"/>
          </a:xfrm>
        </p:spPr>
        <p:txBody>
          <a:bodyPr>
            <a:normAutofit/>
          </a:bodyPr>
          <a:lstStyle>
            <a:lvl1pPr marL="0" indent="0">
              <a:spcBef>
                <a:spcPts val="0"/>
              </a:spcBef>
              <a:buNone/>
              <a:defRPr sz="1000"/>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54A030D9-DE97-BAA2-039A-92F921468756}"/>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00B2F6A0-955B-3B59-03C3-CC32843C0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CE2621C2-AD19-FFA4-9729-EFF7AAA809A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A64BAA5-E800-6031-0890-5EF12D04B4E5}"/>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5" name="Rectangle 4">
            <a:extLst>
              <a:ext uri="{FF2B5EF4-FFF2-40B4-BE49-F238E27FC236}">
                <a16:creationId xmlns:a16="http://schemas.microsoft.com/office/drawing/2014/main" id="{FC944BAC-EBB9-E283-AE93-C5648E5637B0}"/>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168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3D4831-81CF-6C5E-F6F5-3BE8EA0BF963}"/>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16" name="Rectangle 15">
              <a:extLst>
                <a:ext uri="{FF2B5EF4-FFF2-40B4-BE49-F238E27FC236}">
                  <a16:creationId xmlns:a16="http://schemas.microsoft.com/office/drawing/2014/main" id="{ADDDB51F-247A-B80E-CA8A-5F3CFC65A94B}"/>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FD9FED-14CB-8D1D-0A16-8F14F1170AB1}"/>
                </a:ext>
              </a:extLst>
            </p:cNvPr>
            <p:cNvSpPr/>
            <p:nvPr userDrawn="1"/>
          </p:nvSpPr>
          <p:spPr>
            <a:xfrm>
              <a:off x="3423138" y="164"/>
              <a:ext cx="8768862" cy="6035360"/>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38DF9F-DFFA-DA46-798C-BE41E795E9C0}"/>
                </a:ext>
              </a:extLst>
            </p:cNvPr>
            <p:cNvSpPr/>
            <p:nvPr userDrawn="1"/>
          </p:nvSpPr>
          <p:spPr>
            <a:xfrm>
              <a:off x="3423138" y="6633107"/>
              <a:ext cx="8768862" cy="227363"/>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C2CB47E-433C-934A-A195-9377170F2E12}"/>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1" name="Text Placeholder 2">
            <a:extLst>
              <a:ext uri="{FF2B5EF4-FFF2-40B4-BE49-F238E27FC236}">
                <a16:creationId xmlns:a16="http://schemas.microsoft.com/office/drawing/2014/main" id="{C4B37989-4A16-F213-52F7-DB7D67B64878}"/>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a:extLst>
              <a:ext uri="{FF2B5EF4-FFF2-40B4-BE49-F238E27FC236}">
                <a16:creationId xmlns:a16="http://schemas.microsoft.com/office/drawing/2014/main" id="{A1B145AF-DC83-1539-2189-FCBE3A91D282}"/>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2" name="Text Placeholder 4">
            <a:extLst>
              <a:ext uri="{FF2B5EF4-FFF2-40B4-BE49-F238E27FC236}">
                <a16:creationId xmlns:a16="http://schemas.microsoft.com/office/drawing/2014/main" id="{F0040D8C-818A-AEF2-DE95-C19DF7823FB3}"/>
              </a:ext>
            </a:extLst>
          </p:cNvPr>
          <p:cNvSpPr>
            <a:spLocks noGrp="1"/>
          </p:cNvSpPr>
          <p:nvPr>
            <p:ph type="body" sz="quarter" idx="15"/>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a:extLst>
              <a:ext uri="{FF2B5EF4-FFF2-40B4-BE49-F238E27FC236}">
                <a16:creationId xmlns:a16="http://schemas.microsoft.com/office/drawing/2014/main" id="{27030591-FCBA-9C02-33EF-095D361724DF}"/>
              </a:ext>
            </a:extLst>
          </p:cNvPr>
          <p:cNvSpPr>
            <a:spLocks noGrp="1"/>
          </p:cNvSpPr>
          <p:nvPr>
            <p:ph sz="quarter" idx="16"/>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94D3F-28C0-4B4E-9E87-847B2274653D}"/>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C757E-1B87-EB4C-978B-31196FBB5085}"/>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20FDE1C0-350B-273D-0B8D-E8F518CE8F2D}"/>
              </a:ext>
            </a:extLst>
          </p:cNvPr>
          <p:cNvSpPr>
            <a:spLocks noGrp="1"/>
          </p:cNvSpPr>
          <p:nvPr>
            <p:ph type="body" sz="quarter" idx="14"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pic>
        <p:nvPicPr>
          <p:cNvPr id="10" name="Picture 9" descr="Logo: Department of Health &amp; Human Services, USA.">
            <a:extLst>
              <a:ext uri="{FF2B5EF4-FFF2-40B4-BE49-F238E27FC236}">
                <a16:creationId xmlns:a16="http://schemas.microsoft.com/office/drawing/2014/main" id="{A1E08D2B-DAF6-F686-A9FC-BE55A2F1592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4" name="Picture 13" descr="Logo: HRSA Maternal &amp; Child Health.">
            <a:extLst>
              <a:ext uri="{FF2B5EF4-FFF2-40B4-BE49-F238E27FC236}">
                <a16:creationId xmlns:a16="http://schemas.microsoft.com/office/drawing/2014/main" id="{EE1C838F-DF72-62C3-CDEC-1456F2BA52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Slide Number Placeholder 5">
            <a:extLst>
              <a:ext uri="{FF2B5EF4-FFF2-40B4-BE49-F238E27FC236}">
                <a16:creationId xmlns:a16="http://schemas.microsoft.com/office/drawing/2014/main" id="{504D20CC-7469-7AB8-201D-CA4A07F8E755}"/>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18167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D113DF7-248F-4C71-9624-DE4CE653A8AE}"/>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4" name="Rectangle 3">
              <a:extLst>
                <a:ext uri="{FF2B5EF4-FFF2-40B4-BE49-F238E27FC236}">
                  <a16:creationId xmlns:a16="http://schemas.microsoft.com/office/drawing/2014/main" id="{B4718C2E-DD13-D94F-FCDA-7CABBACE59F2}"/>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7671A1-7E95-5C93-EFF4-14DC156A5E1A}"/>
                </a:ext>
              </a:extLst>
            </p:cNvPr>
            <p:cNvSpPr/>
            <p:nvPr userDrawn="1"/>
          </p:nvSpPr>
          <p:spPr>
            <a:xfrm>
              <a:off x="3422904" y="164"/>
              <a:ext cx="8769096" cy="6035360"/>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87983D-A29A-24C0-B6C5-4BEC1EA4038D}"/>
                </a:ext>
              </a:extLst>
            </p:cNvPr>
            <p:cNvSpPr/>
            <p:nvPr userDrawn="1"/>
          </p:nvSpPr>
          <p:spPr>
            <a:xfrm>
              <a:off x="3422904" y="6633107"/>
              <a:ext cx="8769096" cy="227363"/>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3B767AD5-EADC-A649-8674-B714E550E853}"/>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3" name="Text Placeholder 2">
            <a:extLst>
              <a:ext uri="{FF2B5EF4-FFF2-40B4-BE49-F238E27FC236}">
                <a16:creationId xmlns:a16="http://schemas.microsoft.com/office/drawing/2014/main" id="{A4379496-55AF-FF82-B6C0-634B6CE2E044}"/>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a:extLst>
              <a:ext uri="{FF2B5EF4-FFF2-40B4-BE49-F238E27FC236}">
                <a16:creationId xmlns:a16="http://schemas.microsoft.com/office/drawing/2014/main" id="{D5E06E2A-5E99-CD3B-5BFE-B9A1EDDE9728}"/>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3" name="Text Placeholder 4">
            <a:extLst>
              <a:ext uri="{FF2B5EF4-FFF2-40B4-BE49-F238E27FC236}">
                <a16:creationId xmlns:a16="http://schemas.microsoft.com/office/drawing/2014/main" id="{83A733A5-F8AA-7D55-5686-F14759C14FB4}"/>
              </a:ext>
            </a:extLst>
          </p:cNvPr>
          <p:cNvSpPr>
            <a:spLocks noGrp="1"/>
          </p:cNvSpPr>
          <p:nvPr>
            <p:ph type="body" sz="quarter" idx="15"/>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Content Placeholder 5">
            <a:extLst>
              <a:ext uri="{FF2B5EF4-FFF2-40B4-BE49-F238E27FC236}">
                <a16:creationId xmlns:a16="http://schemas.microsoft.com/office/drawing/2014/main" id="{16C8A4BA-3D23-A4D8-5F06-D86E842D6BFD}"/>
              </a:ext>
            </a:extLst>
          </p:cNvPr>
          <p:cNvSpPr>
            <a:spLocks noGrp="1"/>
          </p:cNvSpPr>
          <p:nvPr>
            <p:ph sz="quarter" idx="16"/>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77FC8DAA-5688-040B-0B7E-860409923C05}"/>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8B046DFF-B6B0-E6C2-B536-D3120C825A02}"/>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29FDF0C5-866D-CCA8-BF10-6E8748841745}"/>
              </a:ext>
            </a:extLst>
          </p:cNvPr>
          <p:cNvSpPr>
            <a:spLocks noGrp="1"/>
          </p:cNvSpPr>
          <p:nvPr>
            <p:ph type="body" sz="quarter" idx="14"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pic>
        <p:nvPicPr>
          <p:cNvPr id="8" name="Picture 7" descr="Logo: Department of Health &amp; Human Services, USA.">
            <a:extLst>
              <a:ext uri="{FF2B5EF4-FFF2-40B4-BE49-F238E27FC236}">
                <a16:creationId xmlns:a16="http://schemas.microsoft.com/office/drawing/2014/main" id="{E471BF7B-40EA-39A0-CC72-A4B86C96DB6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9" name="Picture 8" descr="Logo: HRSA Maternal &amp; Child Health.">
            <a:extLst>
              <a:ext uri="{FF2B5EF4-FFF2-40B4-BE49-F238E27FC236}">
                <a16:creationId xmlns:a16="http://schemas.microsoft.com/office/drawing/2014/main" id="{AE6F2F7C-799B-899A-D017-A983D0D036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15B1C91D-A9BC-D267-9905-90921FE22EB2}"/>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78637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61BE631-A881-209E-6A7C-AC974A0AB530}"/>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2" name="Rectangle 1">
              <a:extLst>
                <a:ext uri="{FF2B5EF4-FFF2-40B4-BE49-F238E27FC236}">
                  <a16:creationId xmlns:a16="http://schemas.microsoft.com/office/drawing/2014/main" id="{367A0695-5A2C-17E6-9CDA-9DD980EEFD5A}"/>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009AB5-9225-C932-A930-AC1AF9CC0CC4}"/>
                </a:ext>
              </a:extLst>
            </p:cNvPr>
            <p:cNvSpPr/>
            <p:nvPr userDrawn="1"/>
          </p:nvSpPr>
          <p:spPr>
            <a:xfrm>
              <a:off x="3422903" y="164"/>
              <a:ext cx="8769097" cy="6035360"/>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2B82A8-A0ED-F2F2-18A5-A1669785CEFD}"/>
                </a:ext>
              </a:extLst>
            </p:cNvPr>
            <p:cNvSpPr/>
            <p:nvPr userDrawn="1"/>
          </p:nvSpPr>
          <p:spPr>
            <a:xfrm>
              <a:off x="3422903" y="6633107"/>
              <a:ext cx="8769097" cy="227363"/>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Logo: Department of Health &amp; Human Services, USA.">
            <a:extLst>
              <a:ext uri="{FF2B5EF4-FFF2-40B4-BE49-F238E27FC236}">
                <a16:creationId xmlns:a16="http://schemas.microsoft.com/office/drawing/2014/main" id="{FBA7A891-0FAC-819F-12A2-78B61199935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8" name="Picture 17" descr="Logo: HRSA Maternal &amp; Child Health.">
            <a:extLst>
              <a:ext uri="{FF2B5EF4-FFF2-40B4-BE49-F238E27FC236}">
                <a16:creationId xmlns:a16="http://schemas.microsoft.com/office/drawing/2014/main" id="{8D0BADDA-2F13-DAF3-E398-4031B93D95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Slide Number Placeholder 5">
            <a:extLst>
              <a:ext uri="{FF2B5EF4-FFF2-40B4-BE49-F238E27FC236}">
                <a16:creationId xmlns:a16="http://schemas.microsoft.com/office/drawing/2014/main" id="{D8586B78-2890-3E9B-9F62-5E25DF4C8D43}"/>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5" name="Title 1">
            <a:extLst>
              <a:ext uri="{FF2B5EF4-FFF2-40B4-BE49-F238E27FC236}">
                <a16:creationId xmlns:a16="http://schemas.microsoft.com/office/drawing/2014/main" id="{ECE25870-3C4D-3BA7-AD80-3F0696422FDD}"/>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2" name="Text Placeholder 2">
            <a:extLst>
              <a:ext uri="{FF2B5EF4-FFF2-40B4-BE49-F238E27FC236}">
                <a16:creationId xmlns:a16="http://schemas.microsoft.com/office/drawing/2014/main" id="{B4F47031-8C39-5201-1EC5-19A97732FBCC}"/>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902E3D13-7450-0FB8-A408-95742C7552E7}"/>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6F9EF84F-C463-5DBA-BCA1-C5C3A04777A0}"/>
              </a:ext>
            </a:extLst>
          </p:cNvPr>
          <p:cNvSpPr>
            <a:spLocks noGrp="1"/>
          </p:cNvSpPr>
          <p:nvPr>
            <p:ph type="body" sz="quarter" idx="16"/>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924DB266-268D-618D-6B85-CD7EF81A7B67}"/>
              </a:ext>
            </a:extLst>
          </p:cNvPr>
          <p:cNvSpPr>
            <a:spLocks noGrp="1"/>
          </p:cNvSpPr>
          <p:nvPr>
            <p:ph sz="quarter" idx="17"/>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1537D5CE-C6E9-9064-7F3E-C90D00F747B3}"/>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a:extLst>
              <a:ext uri="{FF2B5EF4-FFF2-40B4-BE49-F238E27FC236}">
                <a16:creationId xmlns:a16="http://schemas.microsoft.com/office/drawing/2014/main" id="{BE396C8E-BB85-0118-3A03-2316CD8D2BF5}"/>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6">
            <a:extLst>
              <a:ext uri="{FF2B5EF4-FFF2-40B4-BE49-F238E27FC236}">
                <a16:creationId xmlns:a16="http://schemas.microsoft.com/office/drawing/2014/main" id="{2C23F222-D4E6-CBC2-D4A4-18F0B55BE8EE}"/>
              </a:ext>
            </a:extLst>
          </p:cNvPr>
          <p:cNvSpPr>
            <a:spLocks noGrp="1"/>
          </p:cNvSpPr>
          <p:nvPr>
            <p:ph type="body" sz="quarter" idx="15"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spTree>
    <p:extLst>
      <p:ext uri="{BB962C8B-B14F-4D97-AF65-F5344CB8AC3E}">
        <p14:creationId xmlns:p14="http://schemas.microsoft.com/office/powerpoint/2010/main" val="374509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40865"/>
            <a:ext cx="11132187" cy="830997"/>
          </a:xfrm>
        </p:spPr>
        <p:txBody>
          <a:bodyPr anchor="t">
            <a:spAutoFit/>
          </a:bodyPr>
          <a:lstStyle>
            <a:lvl1pPr algn="ctr">
              <a:defRPr lang="en-US" sz="4800" b="1" i="0" dirty="0">
                <a:solidFill>
                  <a:srgbClr val="F5AA2C"/>
                </a:solidFill>
                <a:latin typeface="+mn-lt"/>
              </a:defRPr>
            </a:lvl1pPr>
          </a:lstStyle>
          <a:p>
            <a:r>
              <a:rPr lang="en-US"/>
              <a:t>Section title</a:t>
            </a:r>
          </a:p>
        </p:txBody>
      </p:sp>
      <p:sp>
        <p:nvSpPr>
          <p:cNvPr id="3"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08FDEE-7B32-4C32-F463-FF7A067A222B}"/>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9" name="Rectangle 8">
              <a:extLst>
                <a:ext uri="{FF2B5EF4-FFF2-40B4-BE49-F238E27FC236}">
                  <a16:creationId xmlns:a16="http://schemas.microsoft.com/office/drawing/2014/main" id="{1E0CEAF2-E619-5DE9-C174-E2C5B6B35069}"/>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43BF01-CC3D-6FAD-7839-7C58D5FB0B9D}"/>
                </a:ext>
              </a:extLst>
            </p:cNvPr>
            <p:cNvSpPr/>
            <p:nvPr userDrawn="1"/>
          </p:nvSpPr>
          <p:spPr>
            <a:xfrm>
              <a:off x="3422904" y="164"/>
              <a:ext cx="8769096" cy="6035360"/>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D49CBE-DA45-90C6-CF28-26A084077F99}"/>
                </a:ext>
              </a:extLst>
            </p:cNvPr>
            <p:cNvSpPr/>
            <p:nvPr userDrawn="1"/>
          </p:nvSpPr>
          <p:spPr>
            <a:xfrm>
              <a:off x="3422904" y="6633107"/>
              <a:ext cx="8769096" cy="227363"/>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9B33795A-ED44-761D-0A80-01476B5CBFF3}"/>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1" name="Text Placeholder 2">
            <a:extLst>
              <a:ext uri="{FF2B5EF4-FFF2-40B4-BE49-F238E27FC236}">
                <a16:creationId xmlns:a16="http://schemas.microsoft.com/office/drawing/2014/main" id="{7C666FC7-D00C-6EBB-67F3-B0BC530EC364}"/>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a:extLst>
              <a:ext uri="{FF2B5EF4-FFF2-40B4-BE49-F238E27FC236}">
                <a16:creationId xmlns:a16="http://schemas.microsoft.com/office/drawing/2014/main" id="{7639A6B9-A798-953D-14BA-D1729EF60D0B}"/>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6C8E814A-C72B-3A0F-941F-7DCD7CD21761}"/>
              </a:ext>
            </a:extLst>
          </p:cNvPr>
          <p:cNvSpPr>
            <a:spLocks noGrp="1"/>
          </p:cNvSpPr>
          <p:nvPr>
            <p:ph type="body" sz="quarter" idx="16"/>
          </p:nvPr>
        </p:nvSpPr>
        <p:spPr>
          <a:xfrm>
            <a:off x="3984696" y="529320"/>
            <a:ext cx="3696471"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1F33502A-A8EA-D967-68B4-06F9B65F378A}"/>
              </a:ext>
            </a:extLst>
          </p:cNvPr>
          <p:cNvSpPr>
            <a:spLocks noGrp="1"/>
          </p:cNvSpPr>
          <p:nvPr>
            <p:ph sz="quarter" idx="17"/>
          </p:nvPr>
        </p:nvSpPr>
        <p:spPr>
          <a:xfrm>
            <a:off x="3984696" y="1353231"/>
            <a:ext cx="3696471" cy="392250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D6B71270-953A-9F3B-7230-55E3346B7553}"/>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5">
            <a:extLst>
              <a:ext uri="{FF2B5EF4-FFF2-40B4-BE49-F238E27FC236}">
                <a16:creationId xmlns:a16="http://schemas.microsoft.com/office/drawing/2014/main" id="{B6F8663C-E0B2-2DBC-11F6-E7161D9212F2}"/>
              </a:ext>
            </a:extLst>
          </p:cNvPr>
          <p:cNvSpPr>
            <a:spLocks noGrp="1"/>
          </p:cNvSpPr>
          <p:nvPr>
            <p:ph sz="quarter" idx="4"/>
          </p:nvPr>
        </p:nvSpPr>
        <p:spPr>
          <a:xfrm>
            <a:off x="7982265" y="1353231"/>
            <a:ext cx="3696471" cy="392250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4F4DE68D-5931-58C4-10FD-32C5FEDFE811}"/>
              </a:ext>
            </a:extLst>
          </p:cNvPr>
          <p:cNvSpPr>
            <a:spLocks noGrp="1"/>
          </p:cNvSpPr>
          <p:nvPr>
            <p:ph type="body" sz="quarter" idx="15" hasCustomPrompt="1"/>
          </p:nvPr>
        </p:nvSpPr>
        <p:spPr>
          <a:xfrm>
            <a:off x="3587261" y="5486401"/>
            <a:ext cx="8369469" cy="478727"/>
          </a:xfrm>
        </p:spPr>
        <p:txBody>
          <a:bodyPr>
            <a:normAutofit/>
          </a:bodyPr>
          <a:lstStyle>
            <a:lvl1pPr marL="0" indent="0">
              <a:spcBef>
                <a:spcPts val="0"/>
              </a:spcBef>
              <a:buNone/>
              <a:defRPr sz="1000">
                <a:solidFill>
                  <a:schemeClr val="tx1">
                    <a:lumMod val="75000"/>
                    <a:lumOff val="25000"/>
                  </a:schemeClr>
                </a:solidFill>
              </a:defRPr>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90D64254-D7D0-9259-5DD0-3CD588989BDF}"/>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8" name="Picture 7" descr="Logo: HRSA Maternal &amp; Child Health.">
            <a:extLst>
              <a:ext uri="{FF2B5EF4-FFF2-40B4-BE49-F238E27FC236}">
                <a16:creationId xmlns:a16="http://schemas.microsoft.com/office/drawing/2014/main" id="{EE93FB67-BA24-9D52-42AB-A2EDEAC780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56D4870A-ED9E-CAD9-C77B-83E48BC6755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52202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6DA18D7-3522-CF72-786E-113C088BA7BD}"/>
              </a:ext>
              <a:ext uri="{C183D7F6-B498-43B3-948B-1728B52AA6E4}">
                <adec:decorative xmlns:adec="http://schemas.microsoft.com/office/drawing/2017/decorative" val="1"/>
              </a:ext>
            </a:extLst>
          </p:cNvPr>
          <p:cNvGrpSpPr/>
          <p:nvPr userDrawn="1"/>
        </p:nvGrpSpPr>
        <p:grpSpPr>
          <a:xfrm>
            <a:off x="455357" y="277760"/>
            <a:ext cx="798097" cy="867068"/>
            <a:chOff x="455357" y="277760"/>
            <a:chExt cx="798097" cy="867068"/>
          </a:xfrm>
        </p:grpSpPr>
        <p:pic>
          <p:nvPicPr>
            <p:cNvPr id="22" name="Picture 21">
              <a:extLst>
                <a:ext uri="{FF2B5EF4-FFF2-40B4-BE49-F238E27FC236}">
                  <a16:creationId xmlns:a16="http://schemas.microsoft.com/office/drawing/2014/main" id="{051E4625-5816-4EDC-48A9-2A861B12EDBB}"/>
                </a:ext>
                <a:ext uri="{C183D7F6-B498-43B3-948B-1728B52AA6E4}">
                  <adec:decorative xmlns:adec="http://schemas.microsoft.com/office/drawing/2017/decorative" val="1"/>
                </a:ext>
              </a:extLst>
            </p:cNvPr>
            <p:cNvPicPr>
              <a:picLocks noChangeAspect="1"/>
            </p:cNvPicPr>
            <p:nvPr userDrawn="1"/>
          </p:nvPicPr>
          <p:blipFill>
            <a:blip r:embed="rId2" cstate="screen">
              <a:alphaModFix amt="95000"/>
              <a:extLst>
                <a:ext uri="{28A0092B-C50C-407E-A947-70E740481C1C}">
                  <a14:useLocalDpi xmlns:a14="http://schemas.microsoft.com/office/drawing/2010/main"/>
                </a:ext>
              </a:extLst>
            </a:blip>
            <a:stretch>
              <a:fillRect/>
            </a:stretch>
          </p:blipFill>
          <p:spPr>
            <a:xfrm rot="5232511">
              <a:off x="420872" y="312245"/>
              <a:ext cx="867068" cy="798097"/>
            </a:xfrm>
            <a:prstGeom prst="rect">
              <a:avLst/>
            </a:prstGeom>
          </p:spPr>
        </p:pic>
        <p:pic>
          <p:nvPicPr>
            <p:cNvPr id="3" name="Picture 2">
              <a:extLst>
                <a:ext uri="{FF2B5EF4-FFF2-40B4-BE49-F238E27FC236}">
                  <a16:creationId xmlns:a16="http://schemas.microsoft.com/office/drawing/2014/main" id="{C622F091-3A39-E216-79CB-88E71047FF7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149" y="441434"/>
              <a:ext cx="524166" cy="524166"/>
            </a:xfrm>
            <a:prstGeom prst="rect">
              <a:avLst/>
            </a:prstGeom>
          </p:spPr>
        </p:pic>
      </p:grpSp>
      <p:sp>
        <p:nvSpPr>
          <p:cNvPr id="4" name="Title 4">
            <a:extLst>
              <a:ext uri="{FF2B5EF4-FFF2-40B4-BE49-F238E27FC236}">
                <a16:creationId xmlns:a16="http://schemas.microsoft.com/office/drawing/2014/main" id="{A0CEC481-F170-90A1-5BC7-1A39BC7E9264}"/>
              </a:ext>
            </a:extLst>
          </p:cNvPr>
          <p:cNvSpPr>
            <a:spLocks noGrp="1"/>
          </p:cNvSpPr>
          <p:nvPr>
            <p:ph type="title" hasCustomPrompt="1"/>
          </p:nvPr>
        </p:nvSpPr>
        <p:spPr>
          <a:xfrm>
            <a:off x="1397876" y="182880"/>
            <a:ext cx="9955923" cy="704194"/>
          </a:xfrm>
        </p:spPr>
        <p:txBody>
          <a:bodyPr anchor="b"/>
          <a:lstStyle/>
          <a:p>
            <a:r>
              <a:rPr lang="en-US"/>
              <a:t>STRATEGIC PLANNING ROADMAP </a:t>
            </a:r>
            <a:r>
              <a:rPr lang="en-US" sz="500">
                <a:solidFill>
                  <a:schemeClr val="bg1"/>
                </a:solidFill>
              </a:rPr>
              <a:t>Continued</a:t>
            </a:r>
          </a:p>
        </p:txBody>
      </p:sp>
      <p:sp>
        <p:nvSpPr>
          <p:cNvPr id="5" name="Rectangle 4" descr="Graphic of a roadmap with yellow circles along the way depicting milestones in the Strategic Planning process. Each milestone has a graphical icon corresponding to the text.">
            <a:extLst>
              <a:ext uri="{FF2B5EF4-FFF2-40B4-BE49-F238E27FC236}">
                <a16:creationId xmlns:a16="http://schemas.microsoft.com/office/drawing/2014/main" id="{B25321AD-CC49-305B-7DCC-072F9A61721D}"/>
              </a:ext>
            </a:extLst>
          </p:cNvPr>
          <p:cNvSpPr/>
          <p:nvPr userDrawn="1"/>
        </p:nvSpPr>
        <p:spPr>
          <a:xfrm>
            <a:off x="1477572" y="914401"/>
            <a:ext cx="9282813"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9DE5F5-C840-D384-30F6-07512368BA41}"/>
              </a:ext>
              <a:ext uri="{C183D7F6-B498-43B3-948B-1728B52AA6E4}">
                <adec:decorative xmlns:adec="http://schemas.microsoft.com/office/drawing/2017/decorative" val="0"/>
              </a:ext>
            </a:extLst>
          </p:cNvPr>
          <p:cNvSpPr txBox="1"/>
          <p:nvPr userDrawn="1"/>
        </p:nvSpPr>
        <p:spPr>
          <a:xfrm>
            <a:off x="2262408" y="1091781"/>
            <a:ext cx="1199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more than 40 internal documents and program data</a:t>
            </a:r>
          </a:p>
        </p:txBody>
      </p:sp>
      <p:sp>
        <p:nvSpPr>
          <p:cNvPr id="8" name="TextBox 7">
            <a:extLst>
              <a:ext uri="{FF2B5EF4-FFF2-40B4-BE49-F238E27FC236}">
                <a16:creationId xmlns:a16="http://schemas.microsoft.com/office/drawing/2014/main" id="{497D1189-6911-D87C-EFF4-7B8EF4AE2E24}"/>
              </a:ext>
              <a:ext uri="{C183D7F6-B498-43B3-948B-1728B52AA6E4}">
                <adec:decorative xmlns:adec="http://schemas.microsoft.com/office/drawing/2017/decorative" val="0"/>
              </a:ext>
            </a:extLst>
          </p:cNvPr>
          <p:cNvSpPr txBox="1"/>
          <p:nvPr userDrawn="1"/>
        </p:nvSpPr>
        <p:spPr>
          <a:xfrm>
            <a:off x="1048361" y="2606368"/>
            <a:ext cx="1064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more than 65 published articles</a:t>
            </a:r>
          </a:p>
        </p:txBody>
      </p:sp>
      <p:sp>
        <p:nvSpPr>
          <p:cNvPr id="9" name="TextBox 8">
            <a:extLst>
              <a:ext uri="{FF2B5EF4-FFF2-40B4-BE49-F238E27FC236}">
                <a16:creationId xmlns:a16="http://schemas.microsoft.com/office/drawing/2014/main" id="{5ABE8BA7-8F14-B921-C68C-528453CCB348}"/>
              </a:ext>
              <a:ext uri="{C183D7F6-B498-43B3-948B-1728B52AA6E4}">
                <adec:decorative xmlns:adec="http://schemas.microsoft.com/office/drawing/2017/decorative" val="0"/>
              </a:ext>
            </a:extLst>
          </p:cNvPr>
          <p:cNvSpPr txBox="1"/>
          <p:nvPr userDrawn="1"/>
        </p:nvSpPr>
        <p:spPr>
          <a:xfrm>
            <a:off x="3011260" y="2670076"/>
            <a:ext cx="9991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Interviews with 19 federal partners</a:t>
            </a:r>
          </a:p>
        </p:txBody>
      </p:sp>
      <p:sp>
        <p:nvSpPr>
          <p:cNvPr id="10" name="TextBox 4">
            <a:extLst>
              <a:ext uri="{FF2B5EF4-FFF2-40B4-BE49-F238E27FC236}">
                <a16:creationId xmlns:a16="http://schemas.microsoft.com/office/drawing/2014/main" id="{05B42565-E11C-0851-D45B-FAB082B1277B}"/>
              </a:ext>
              <a:ext uri="{C183D7F6-B498-43B3-948B-1728B52AA6E4}">
                <adec:decorative xmlns:adec="http://schemas.microsoft.com/office/drawing/2017/decorative" val="0"/>
              </a:ext>
            </a:extLst>
          </p:cNvPr>
          <p:cNvSpPr txBox="1"/>
          <p:nvPr userDrawn="1"/>
        </p:nvSpPr>
        <p:spPr>
          <a:xfrm>
            <a:off x="3422602" y="3618538"/>
            <a:ext cx="11142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Analysis of 18 public and private sector strategic plans</a:t>
            </a:r>
          </a:p>
        </p:txBody>
      </p:sp>
      <p:sp>
        <p:nvSpPr>
          <p:cNvPr id="11" name="TextBox 5">
            <a:extLst>
              <a:ext uri="{FF2B5EF4-FFF2-40B4-BE49-F238E27FC236}">
                <a16:creationId xmlns:a16="http://schemas.microsoft.com/office/drawing/2014/main" id="{488E55A6-9372-9EF0-71FE-44168B49307B}"/>
              </a:ext>
              <a:ext uri="{C183D7F6-B498-43B3-948B-1728B52AA6E4}">
                <adec:decorative xmlns:adec="http://schemas.microsoft.com/office/drawing/2017/decorative" val="0"/>
              </a:ext>
            </a:extLst>
          </p:cNvPr>
          <p:cNvSpPr txBox="1"/>
          <p:nvPr userDrawn="1"/>
        </p:nvSpPr>
        <p:spPr>
          <a:xfrm>
            <a:off x="1024159" y="4935778"/>
            <a:ext cx="1211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Interviews with 15 private sector maternal and child health leaders</a:t>
            </a:r>
          </a:p>
        </p:txBody>
      </p:sp>
      <p:sp>
        <p:nvSpPr>
          <p:cNvPr id="12" name="TextBox 6">
            <a:extLst>
              <a:ext uri="{FF2B5EF4-FFF2-40B4-BE49-F238E27FC236}">
                <a16:creationId xmlns:a16="http://schemas.microsoft.com/office/drawing/2014/main" id="{C6FD01ED-DAF5-A6A3-88F5-AF776638BC39}"/>
              </a:ext>
              <a:ext uri="{C183D7F6-B498-43B3-948B-1728B52AA6E4}">
                <adec:decorative xmlns:adec="http://schemas.microsoft.com/office/drawing/2017/decorative" val="0"/>
              </a:ext>
            </a:extLst>
          </p:cNvPr>
          <p:cNvSpPr txBox="1"/>
          <p:nvPr userDrawn="1"/>
        </p:nvSpPr>
        <p:spPr>
          <a:xfrm>
            <a:off x="3686460" y="4965579"/>
            <a:ext cx="14170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MCH population heath data trends and emerging issues</a:t>
            </a:r>
          </a:p>
        </p:txBody>
      </p:sp>
      <p:sp>
        <p:nvSpPr>
          <p:cNvPr id="13" name="TextBox 7">
            <a:extLst>
              <a:ext uri="{FF2B5EF4-FFF2-40B4-BE49-F238E27FC236}">
                <a16:creationId xmlns:a16="http://schemas.microsoft.com/office/drawing/2014/main" id="{4CFED6F3-4F5A-2DED-2470-75F88693B99B}"/>
              </a:ext>
              <a:ext uri="{C183D7F6-B498-43B3-948B-1728B52AA6E4}">
                <adec:decorative xmlns:adec="http://schemas.microsoft.com/office/drawing/2017/decorative" val="0"/>
              </a:ext>
            </a:extLst>
          </p:cNvPr>
          <p:cNvSpPr txBox="1"/>
          <p:nvPr userDrawn="1"/>
        </p:nvSpPr>
        <p:spPr>
          <a:xfrm>
            <a:off x="4138954" y="2113925"/>
            <a:ext cx="11112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Calibri" panose="020F0502020204030204"/>
                <a:ea typeface="+mn-ea"/>
                <a:cs typeface="+mn-cs"/>
              </a:rPr>
              <a:t>Discussion with 200 stakeholders including those with lived experience and experts in health equity</a:t>
            </a:r>
          </a:p>
        </p:txBody>
      </p:sp>
      <p:sp>
        <p:nvSpPr>
          <p:cNvPr id="14" name="TextBox 8">
            <a:extLst>
              <a:ext uri="{FF2B5EF4-FFF2-40B4-BE49-F238E27FC236}">
                <a16:creationId xmlns:a16="http://schemas.microsoft.com/office/drawing/2014/main" id="{ACB59905-ACEA-A6A9-279D-ED352A0AEBE1}"/>
              </a:ext>
              <a:ext uri="{C183D7F6-B498-43B3-948B-1728B52AA6E4}">
                <adec:decorative xmlns:adec="http://schemas.microsoft.com/office/drawing/2017/decorative" val="0"/>
              </a:ext>
            </a:extLst>
          </p:cNvPr>
          <p:cNvSpPr txBox="1"/>
          <p:nvPr userDrawn="1"/>
        </p:nvSpPr>
        <p:spPr>
          <a:xfrm>
            <a:off x="5692442" y="1039340"/>
            <a:ext cx="1306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123 responses through the Request for Information (RFI) process</a:t>
            </a:r>
          </a:p>
        </p:txBody>
      </p:sp>
      <p:sp>
        <p:nvSpPr>
          <p:cNvPr id="15" name="TextBox 9">
            <a:extLst>
              <a:ext uri="{FF2B5EF4-FFF2-40B4-BE49-F238E27FC236}">
                <a16:creationId xmlns:a16="http://schemas.microsoft.com/office/drawing/2014/main" id="{4BDC2BAC-B6C0-F89D-CDC1-D26DD0B9353C}"/>
              </a:ext>
              <a:ext uri="{C183D7F6-B498-43B3-948B-1728B52AA6E4}">
                <adec:decorative xmlns:adec="http://schemas.microsoft.com/office/drawing/2017/decorative" val="0"/>
              </a:ext>
            </a:extLst>
          </p:cNvPr>
          <p:cNvSpPr txBox="1"/>
          <p:nvPr userDrawn="1"/>
        </p:nvSpPr>
        <p:spPr>
          <a:xfrm>
            <a:off x="6679540" y="2202225"/>
            <a:ext cx="12858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Engagement with more than 200 MCHB staff from all Divisions and Offices</a:t>
            </a:r>
          </a:p>
        </p:txBody>
      </p:sp>
      <p:sp>
        <p:nvSpPr>
          <p:cNvPr id="16" name="TextBox 10">
            <a:extLst>
              <a:ext uri="{FF2B5EF4-FFF2-40B4-BE49-F238E27FC236}">
                <a16:creationId xmlns:a16="http://schemas.microsoft.com/office/drawing/2014/main" id="{FF7395CC-3FFD-E763-5110-4DCADF40E9D3}"/>
              </a:ext>
              <a:ext uri="{C183D7F6-B498-43B3-948B-1728B52AA6E4}">
                <adec:decorative xmlns:adec="http://schemas.microsoft.com/office/drawing/2017/decorative" val="0"/>
              </a:ext>
            </a:extLst>
          </p:cNvPr>
          <p:cNvSpPr txBox="1"/>
          <p:nvPr userDrawn="1"/>
        </p:nvSpPr>
        <p:spPr>
          <a:xfrm>
            <a:off x="8679729" y="2076854"/>
            <a:ext cx="14331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Town hall engagement with thousands of stakeholders including state and local grantees</a:t>
            </a:r>
          </a:p>
        </p:txBody>
      </p:sp>
      <p:sp>
        <p:nvSpPr>
          <p:cNvPr id="17" name="TextBox 11">
            <a:extLst>
              <a:ext uri="{FF2B5EF4-FFF2-40B4-BE49-F238E27FC236}">
                <a16:creationId xmlns:a16="http://schemas.microsoft.com/office/drawing/2014/main" id="{DD9C9332-2548-0E43-283E-B6733D954313}"/>
              </a:ext>
              <a:ext uri="{C183D7F6-B498-43B3-948B-1728B52AA6E4}">
                <adec:decorative xmlns:adec="http://schemas.microsoft.com/office/drawing/2017/decorative" val="0"/>
              </a:ext>
            </a:extLst>
          </p:cNvPr>
          <p:cNvSpPr txBox="1"/>
          <p:nvPr userDrawn="1"/>
        </p:nvSpPr>
        <p:spPr>
          <a:xfrm>
            <a:off x="6961835" y="3680323"/>
            <a:ext cx="1211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Development of the strategies, actions, and measures (SAMs)</a:t>
            </a:r>
          </a:p>
        </p:txBody>
      </p:sp>
      <p:sp>
        <p:nvSpPr>
          <p:cNvPr id="18" name="TextBox 12">
            <a:extLst>
              <a:ext uri="{FF2B5EF4-FFF2-40B4-BE49-F238E27FC236}">
                <a16:creationId xmlns:a16="http://schemas.microsoft.com/office/drawing/2014/main" id="{5DE3393E-BAE2-3619-C49A-CBC02D160722}"/>
              </a:ext>
              <a:ext uri="{C183D7F6-B498-43B3-948B-1728B52AA6E4}">
                <adec:decorative xmlns:adec="http://schemas.microsoft.com/office/drawing/2017/decorative" val="0"/>
              </a:ext>
            </a:extLst>
          </p:cNvPr>
          <p:cNvSpPr txBox="1"/>
          <p:nvPr userDrawn="1"/>
        </p:nvSpPr>
        <p:spPr>
          <a:xfrm>
            <a:off x="7026635" y="5071873"/>
            <a:ext cx="100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Roll out to partners and stakeholders</a:t>
            </a:r>
          </a:p>
        </p:txBody>
      </p:sp>
      <p:sp>
        <p:nvSpPr>
          <p:cNvPr id="19" name="TextBox 13">
            <a:extLst>
              <a:ext uri="{FF2B5EF4-FFF2-40B4-BE49-F238E27FC236}">
                <a16:creationId xmlns:a16="http://schemas.microsoft.com/office/drawing/2014/main" id="{AC08B619-D147-3B19-B3BC-37B3D21A634C}"/>
              </a:ext>
              <a:ext uri="{C183D7F6-B498-43B3-948B-1728B52AA6E4}">
                <adec:decorative xmlns:adec="http://schemas.microsoft.com/office/drawing/2017/decorative" val="0"/>
              </a:ext>
            </a:extLst>
          </p:cNvPr>
          <p:cNvSpPr txBox="1"/>
          <p:nvPr userDrawn="1"/>
        </p:nvSpPr>
        <p:spPr>
          <a:xfrm>
            <a:off x="8400331" y="3908094"/>
            <a:ext cx="100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Implementation of the strategic plan</a:t>
            </a:r>
          </a:p>
        </p:txBody>
      </p:sp>
      <p:pic>
        <p:nvPicPr>
          <p:cNvPr id="20" name="Picture 19">
            <a:extLst>
              <a:ext uri="{FF2B5EF4-FFF2-40B4-BE49-F238E27FC236}">
                <a16:creationId xmlns:a16="http://schemas.microsoft.com/office/drawing/2014/main" id="{0657003D-3214-857A-27AC-ED0665A7DC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51416" y="827430"/>
            <a:ext cx="9408969" cy="5203140"/>
          </a:xfrm>
          <a:prstGeom prst="rect">
            <a:avLst/>
          </a:prstGeom>
        </p:spPr>
      </p:pic>
      <p:pic>
        <p:nvPicPr>
          <p:cNvPr id="24" name="Picture 23" descr="Logo: Department of Health &amp; Human Services, USA.">
            <a:extLst>
              <a:ext uri="{FF2B5EF4-FFF2-40B4-BE49-F238E27FC236}">
                <a16:creationId xmlns:a16="http://schemas.microsoft.com/office/drawing/2014/main" id="{DAB37228-F7F6-72C4-5DB9-B963E1230287}"/>
              </a:ext>
            </a:extLst>
          </p:cNvPr>
          <p:cNvPicPr>
            <a:picLocks noChangeAspect="1"/>
          </p:cNvPicPr>
          <p:nvPr userDrawn="1"/>
        </p:nvPicPr>
        <p:blipFill>
          <a:blip r:embed="rId5"/>
          <a:srcRect/>
          <a:stretch/>
        </p:blipFill>
        <p:spPr>
          <a:xfrm>
            <a:off x="235269" y="5918181"/>
            <a:ext cx="768352" cy="768352"/>
          </a:xfrm>
          <a:prstGeom prst="rect">
            <a:avLst/>
          </a:prstGeom>
        </p:spPr>
      </p:pic>
      <p:pic>
        <p:nvPicPr>
          <p:cNvPr id="25" name="Picture 24" descr="Logo: HRSA Maternal &amp; Child Health.">
            <a:extLst>
              <a:ext uri="{FF2B5EF4-FFF2-40B4-BE49-F238E27FC236}">
                <a16:creationId xmlns:a16="http://schemas.microsoft.com/office/drawing/2014/main" id="{B35124BF-841A-E6A3-2CBA-1DE81D6019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7" name="Slide Number Placeholder 5">
            <a:extLst>
              <a:ext uri="{FF2B5EF4-FFF2-40B4-BE49-F238E27FC236}">
                <a16:creationId xmlns:a16="http://schemas.microsoft.com/office/drawing/2014/main" id="{018DE2AA-9D9E-9094-9FFE-F218ECEB8AA6}"/>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60ABE6-D9D6-B26C-60B9-32262241AB21}"/>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852579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0C11CA1-E596-FC48-B3B2-CEF864D5B1B4}"/>
              </a:ext>
            </a:extLst>
          </p:cNvPr>
          <p:cNvSpPr>
            <a:spLocks noGrp="1"/>
          </p:cNvSpPr>
          <p:nvPr>
            <p:ph type="title" hasCustomPrompt="1"/>
          </p:nvPr>
        </p:nvSpPr>
        <p:spPr>
          <a:xfrm>
            <a:off x="925676" y="182880"/>
            <a:ext cx="9955923" cy="932252"/>
          </a:xfrm>
          <a:prstGeom prst="rect">
            <a:avLst/>
          </a:prstGeom>
        </p:spPr>
        <p:txBody>
          <a:bodyPr vert="horz" lIns="91440" tIns="45720" rIns="91440" bIns="45720" rtlCol="0" anchor="b">
            <a:normAutofit/>
          </a:bodyPr>
          <a:lstStyle/>
          <a:p>
            <a:r>
              <a:rPr lang="en-US"/>
              <a:t>CLICK TO EDIT MASTER TITLE STYLE</a:t>
            </a:r>
          </a:p>
        </p:txBody>
      </p:sp>
      <p:sp>
        <p:nvSpPr>
          <p:cNvPr id="4" name="Rectangle 3">
            <a:extLst>
              <a:ext uri="{FF2B5EF4-FFF2-40B4-BE49-F238E27FC236}">
                <a16:creationId xmlns:a16="http://schemas.microsoft.com/office/drawing/2014/main" id="{46791FA5-C0B0-5C3D-108A-85587261C45C}"/>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Department of Health &amp; Human Services, USA.">
            <a:extLst>
              <a:ext uri="{FF2B5EF4-FFF2-40B4-BE49-F238E27FC236}">
                <a16:creationId xmlns:a16="http://schemas.microsoft.com/office/drawing/2014/main" id="{84453D73-F804-FB82-9E29-69A615198C4E}"/>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65C0E239-CF05-8AC2-137D-04FC7DDA43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11D741D1-86FF-7468-09CD-575362AF080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60ABE6-D9D6-B26C-60B9-32262241AB21}"/>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4073909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Logo: Department of Health &amp; Human Services, USA.">
            <a:extLst>
              <a:ext uri="{FF2B5EF4-FFF2-40B4-BE49-F238E27FC236}">
                <a16:creationId xmlns:a16="http://schemas.microsoft.com/office/drawing/2014/main" id="{4DF4FEDC-7A3F-961E-A1C2-A330285B5459}"/>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5" name="Picture 4" descr="Logo: HRSA Maternal &amp; Child Health.">
            <a:extLst>
              <a:ext uri="{FF2B5EF4-FFF2-40B4-BE49-F238E27FC236}">
                <a16:creationId xmlns:a16="http://schemas.microsoft.com/office/drawing/2014/main" id="{B6673963-F19E-51AC-F04F-F990EC6984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74473E3E-1FC1-9946-6355-52F60AD3F17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8B5E61D-707A-EB6D-72DE-4CD68D1613F8}"/>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4147750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B9D987-331F-BEED-C75F-721CB6A0DD34}"/>
              </a:ext>
              <a:ext uri="{C183D7F6-B498-43B3-948B-1728B52AA6E4}">
                <adec:decorative xmlns:adec="http://schemas.microsoft.com/office/drawing/2017/decorative" val="1"/>
              </a:ext>
            </a:extLst>
          </p:cNvPr>
          <p:cNvGrpSpPr/>
          <p:nvPr userDrawn="1"/>
        </p:nvGrpSpPr>
        <p:grpSpPr>
          <a:xfrm>
            <a:off x="6796102" y="164"/>
            <a:ext cx="5395897" cy="6860306"/>
            <a:chOff x="6796102" y="164"/>
            <a:chExt cx="5395897" cy="6860306"/>
          </a:xfrm>
        </p:grpSpPr>
        <p:sp>
          <p:nvSpPr>
            <p:cNvPr id="3" name="Rectangle 2">
              <a:extLst>
                <a:ext uri="{FF2B5EF4-FFF2-40B4-BE49-F238E27FC236}">
                  <a16:creationId xmlns:a16="http://schemas.microsoft.com/office/drawing/2014/main" id="{ED3FFC9B-6A3B-6B14-0B83-077499A4473C}"/>
                </a:ext>
              </a:extLst>
            </p:cNvPr>
            <p:cNvSpPr/>
            <p:nvPr userDrawn="1"/>
          </p:nvSpPr>
          <p:spPr>
            <a:xfrm>
              <a:off x="8247184" y="164"/>
              <a:ext cx="3944815" cy="6035360"/>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E944CF-B947-7011-F93C-3A998C1C4398}"/>
                </a:ext>
              </a:extLst>
            </p:cNvPr>
            <p:cNvSpPr/>
            <p:nvPr userDrawn="1"/>
          </p:nvSpPr>
          <p:spPr>
            <a:xfrm>
              <a:off x="6796102" y="1863969"/>
              <a:ext cx="2902163" cy="2902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BE19FE-560D-4662-E6DF-28BB6517E13E}"/>
                </a:ext>
              </a:extLst>
            </p:cNvPr>
            <p:cNvSpPr/>
            <p:nvPr userDrawn="1"/>
          </p:nvSpPr>
          <p:spPr>
            <a:xfrm>
              <a:off x="8247184" y="6633107"/>
              <a:ext cx="3944815" cy="227363"/>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C04808-D9C4-BD17-4599-4D039E769285}"/>
                </a:ext>
              </a:extLst>
            </p:cNvPr>
            <p:cNvPicPr>
              <a:picLocks noChangeAspect="1"/>
            </p:cNvPicPr>
            <p:nvPr userDrawn="1"/>
          </p:nvPicPr>
          <p:blipFill>
            <a:blip r:embed="rId2"/>
            <a:stretch>
              <a:fillRect/>
            </a:stretch>
          </p:blipFill>
          <p:spPr>
            <a:xfrm>
              <a:off x="7388558" y="2456424"/>
              <a:ext cx="1717251" cy="1717251"/>
            </a:xfrm>
            <a:prstGeom prst="rect">
              <a:avLst/>
            </a:prstGeom>
          </p:spPr>
        </p:pic>
      </p:grpSp>
      <p:sp>
        <p:nvSpPr>
          <p:cNvPr id="5" name="Title 6">
            <a:extLst>
              <a:ext uri="{FF2B5EF4-FFF2-40B4-BE49-F238E27FC236}">
                <a16:creationId xmlns:a16="http://schemas.microsoft.com/office/drawing/2014/main" id="{EDDACD6F-3A55-854D-709A-5F04D3997487}"/>
              </a:ext>
            </a:extLst>
          </p:cNvPr>
          <p:cNvSpPr>
            <a:spLocks noGrp="1"/>
          </p:cNvSpPr>
          <p:nvPr userDrawn="1">
            <p:ph type="ctrTitle" hasCustomPrompt="1"/>
          </p:nvPr>
        </p:nvSpPr>
        <p:spPr>
          <a:xfrm>
            <a:off x="1460938" y="1069812"/>
            <a:ext cx="5318234" cy="2387600"/>
          </a:xfrm>
        </p:spPr>
        <p:txBody>
          <a:bodyPr anchor="b">
            <a:normAutofit/>
          </a:bodyPr>
          <a:lstStyle>
            <a:lvl1pPr>
              <a:defRPr sz="4800"/>
            </a:lvl1pPr>
          </a:lstStyle>
          <a:p>
            <a:r>
              <a:rPr lang="en-US"/>
              <a:t>Contact Information</a:t>
            </a:r>
          </a:p>
        </p:txBody>
      </p:sp>
      <p:sp>
        <p:nvSpPr>
          <p:cNvPr id="6" name="Subtitle 7">
            <a:extLst>
              <a:ext uri="{FF2B5EF4-FFF2-40B4-BE49-F238E27FC236}">
                <a16:creationId xmlns:a16="http://schemas.microsoft.com/office/drawing/2014/main" id="{1171CEA6-2BAA-EAEE-AED2-1D2378491724}"/>
              </a:ext>
            </a:extLst>
          </p:cNvPr>
          <p:cNvSpPr>
            <a:spLocks noGrp="1"/>
          </p:cNvSpPr>
          <p:nvPr userDrawn="1">
            <p:ph type="subTitle" idx="1"/>
          </p:nvPr>
        </p:nvSpPr>
        <p:spPr>
          <a:xfrm>
            <a:off x="1460938" y="3549485"/>
            <a:ext cx="5318234" cy="2238703"/>
          </a:xfrm>
        </p:spPr>
        <p:txBody>
          <a:bodyPr>
            <a:normAutofit/>
          </a:bodyPr>
          <a:lstStyle>
            <a:lvl1pPr>
              <a:defRPr>
                <a:solidFill>
                  <a:srgbClr val="1E326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[Insert Name]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[Insert Office / Division]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Maternal and Child Health Bureau (MCHB)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Health Resources and Services Administration (HRSA)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Email: [Insert email]@hrsa.gov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Phone: [Insert phone number]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Web: </a:t>
            </a: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mchb.hrsa.gov </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pic>
        <p:nvPicPr>
          <p:cNvPr id="12" name="Picture 11" descr="Logo: Department of Health &amp; Human Services, USA.">
            <a:extLst>
              <a:ext uri="{FF2B5EF4-FFF2-40B4-BE49-F238E27FC236}">
                <a16:creationId xmlns:a16="http://schemas.microsoft.com/office/drawing/2014/main" id="{A911E4F3-48AC-E94C-FD7C-75434CB2F0B7}"/>
              </a:ext>
            </a:extLst>
          </p:cNvPr>
          <p:cNvPicPr>
            <a:picLocks noChangeAspect="1"/>
          </p:cNvPicPr>
          <p:nvPr userDrawn="1"/>
        </p:nvPicPr>
        <p:blipFill>
          <a:blip r:embed="rId4"/>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7FA6241-1051-9E04-B255-89CF8415F7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7" name="Slide Number Placeholder 5">
            <a:extLst>
              <a:ext uri="{FF2B5EF4-FFF2-40B4-BE49-F238E27FC236}">
                <a16:creationId xmlns:a16="http://schemas.microsoft.com/office/drawing/2014/main" id="{D368FB32-A499-0861-7C17-5BB43C34350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AC2C22-79F6-3540-DC98-1BCE554B8AA1}"/>
              </a:ext>
            </a:extLst>
          </p:cNvPr>
          <p:cNvSpPr>
            <a:spLocks noGrp="1"/>
          </p:cNvSpPr>
          <p:nvPr userDrawn="1">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635682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B0F947-E7A3-FE88-6950-AEDF3D8658DD}"/>
              </a:ext>
            </a:extLst>
          </p:cNvPr>
          <p:cNvSpPr>
            <a:spLocks noGrp="1"/>
          </p:cNvSpPr>
          <p:nvPr>
            <p:ph type="ctrTitle" hasCustomPrompt="1"/>
          </p:nvPr>
        </p:nvSpPr>
        <p:spPr>
          <a:xfrm>
            <a:off x="1676400" y="2151889"/>
            <a:ext cx="10515600" cy="735690"/>
          </a:xfrm>
        </p:spPr>
        <p:txBody>
          <a:bodyPr/>
          <a:lstStyle/>
          <a:p>
            <a:pPr>
              <a:spcBef>
                <a:spcPts val="0"/>
              </a:spcBef>
            </a:pPr>
            <a:r>
              <a:rPr lang="en-US" sz="4300"/>
              <a:t>Title is Arial (Body) Bold 43pt</a:t>
            </a:r>
            <a:endParaRPr lang="en-US"/>
          </a:p>
        </p:txBody>
      </p:sp>
      <p:sp>
        <p:nvSpPr>
          <p:cNvPr id="3" name="Subtitle 2">
            <a:extLst>
              <a:ext uri="{FF2B5EF4-FFF2-40B4-BE49-F238E27FC236}">
                <a16:creationId xmlns:a16="http://schemas.microsoft.com/office/drawing/2014/main" id="{A8CFCD63-8B0F-6131-6C7F-5B52FABAC53D}"/>
              </a:ext>
            </a:extLst>
          </p:cNvPr>
          <p:cNvSpPr>
            <a:spLocks noGrp="1"/>
          </p:cNvSpPr>
          <p:nvPr>
            <p:ph type="subTitle" idx="1" hasCustomPrompt="1"/>
          </p:nvPr>
        </p:nvSpPr>
        <p:spPr>
          <a:xfrm>
            <a:off x="1676400" y="4469151"/>
            <a:ext cx="10515600" cy="914400"/>
          </a:xfrm>
        </p:spPr>
        <p:txBody>
          <a:bodyPr>
            <a:noAutofit/>
          </a:bodyPr>
          <a:lstStyle>
            <a:lvl1pPr marL="0" indent="0">
              <a:buNone/>
              <a:defRPr/>
            </a:lvl1pPr>
          </a:lstStyle>
          <a:p>
            <a:pPr algn="l">
              <a:spcBef>
                <a:spcPts val="0"/>
              </a:spcBef>
            </a:pPr>
            <a:r>
              <a:rPr lang="en-US" sz="2000"/>
              <a:t>[Speaker Name(s)] is Arial (Body) Bold 20pt, </a:t>
            </a:r>
            <a:r>
              <a:rPr lang="es-ES" sz="2000"/>
              <a:t>Red RGB (64, 64, 64)</a:t>
            </a:r>
          </a:p>
          <a:p>
            <a:pPr algn="l">
              <a:spcBef>
                <a:spcPts val="0"/>
              </a:spcBef>
            </a:pPr>
            <a:r>
              <a:rPr lang="en-US" sz="2000"/>
              <a:t>[Title, Office] is Arial (Body) Bold 20pt, </a:t>
            </a:r>
            <a:r>
              <a:rPr lang="es-ES" sz="2000"/>
              <a:t>Red RGB (64, 64, 64)</a:t>
            </a:r>
            <a:endParaRPr lang="en-US" sz="2000"/>
          </a:p>
          <a:p>
            <a:pPr algn="l">
              <a:spcBef>
                <a:spcPts val="0"/>
              </a:spcBef>
            </a:pPr>
            <a:r>
              <a:rPr lang="en-US" sz="2000">
                <a:solidFill>
                  <a:srgbClr val="0F4D7B"/>
                </a:solidFill>
              </a:rPr>
              <a:t>Maternal and Child Health Bureau (MCHB)</a:t>
            </a:r>
            <a:endParaRPr lang="en-US"/>
          </a:p>
        </p:txBody>
      </p:sp>
      <p:sp>
        <p:nvSpPr>
          <p:cNvPr id="7" name="Text Placeholder 6">
            <a:extLst>
              <a:ext uri="{FF2B5EF4-FFF2-40B4-BE49-F238E27FC236}">
                <a16:creationId xmlns:a16="http://schemas.microsoft.com/office/drawing/2014/main" id="{41CD2C93-0B19-81D5-5FFA-C1DB98171D97}"/>
              </a:ext>
            </a:extLst>
          </p:cNvPr>
          <p:cNvSpPr>
            <a:spLocks noGrp="1"/>
          </p:cNvSpPr>
          <p:nvPr>
            <p:ph type="body" sz="quarter" idx="10" hasCustomPrompt="1"/>
          </p:nvPr>
        </p:nvSpPr>
        <p:spPr>
          <a:xfrm>
            <a:off x="1676400" y="2740450"/>
            <a:ext cx="8566233" cy="942401"/>
          </a:xfrm>
        </p:spPr>
        <p:txBody>
          <a:bodyPr/>
          <a:lstStyle>
            <a:lvl1pPr marL="0" indent="0">
              <a:buNone/>
              <a:defRPr/>
            </a:lvl1pPr>
          </a:lstStyle>
          <a:p>
            <a:pPr lvl="0"/>
            <a: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Organization to whom or event at which speaking </a:t>
            </a:r>
            <a:b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br>
            <a: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Arial (Body) Bold 27pt, Blue RGB (30, 50, 98)</a:t>
            </a:r>
            <a:b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br>
            <a:endParaRPr lang="en-US"/>
          </a:p>
        </p:txBody>
      </p:sp>
      <p:sp>
        <p:nvSpPr>
          <p:cNvPr id="9" name="Text Placeholder 8">
            <a:extLst>
              <a:ext uri="{FF2B5EF4-FFF2-40B4-BE49-F238E27FC236}">
                <a16:creationId xmlns:a16="http://schemas.microsoft.com/office/drawing/2014/main" id="{01656928-C074-2410-8C02-CB3E0E0E3C38}"/>
              </a:ext>
            </a:extLst>
          </p:cNvPr>
          <p:cNvSpPr>
            <a:spLocks noGrp="1"/>
          </p:cNvSpPr>
          <p:nvPr>
            <p:ph type="body" sz="quarter" idx="11" hasCustomPrompt="1"/>
          </p:nvPr>
        </p:nvSpPr>
        <p:spPr>
          <a:xfrm>
            <a:off x="1676400" y="3840191"/>
            <a:ext cx="10948987" cy="431221"/>
          </a:xfrm>
        </p:spPr>
        <p:txBody>
          <a:bodyPr/>
          <a:lstStyle>
            <a:lvl1pPr marL="0" indent="0">
              <a:buNone/>
              <a:defRPr/>
            </a:lvl1pPr>
          </a:lstStyle>
          <a:p>
            <a:pPr lvl="0"/>
            <a:r>
              <a:rPr kumimoji="0" lang="en-US" sz="2500" b="1" i="1"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Month DD, YYYY is Arial (Body) Bold Italic 25pt</a:t>
            </a:r>
            <a:endParaRPr lang="en-US"/>
          </a:p>
        </p:txBody>
      </p:sp>
    </p:spTree>
    <p:extLst>
      <p:ext uri="{BB962C8B-B14F-4D97-AF65-F5344CB8AC3E}">
        <p14:creationId xmlns:p14="http://schemas.microsoft.com/office/powerpoint/2010/main" val="1194712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40508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1"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bg1"/>
                </a:solidFill>
                <a:latin typeface="+mj-lt"/>
              </a:defRPr>
            </a:lvl1pPr>
            <a:lvl2pPr marL="313259" indent="-313259">
              <a:buFont typeface="Arial" panose="020B0604020202020204" pitchFamily="34" charset="0"/>
              <a:buChar char="•"/>
              <a:defRPr sz="1867">
                <a:solidFill>
                  <a:schemeClr val="bg1"/>
                </a:solidFill>
              </a:defRPr>
            </a:lvl2pPr>
            <a:lvl3pPr marL="609585" indent="-296326">
              <a:buFont typeface="Arial" panose="020B0604020202020204" pitchFamily="34" charset="0"/>
              <a:buChar char="–"/>
              <a:defRPr sz="1600">
                <a:solidFill>
                  <a:schemeClr val="bg1"/>
                </a:solidFill>
              </a:defRPr>
            </a:lvl3pPr>
            <a:lvl4pPr marL="922844" indent="-313259">
              <a:buNone/>
              <a:defRPr sz="1467">
                <a:solidFill>
                  <a:schemeClr val="bg1"/>
                </a:solidFill>
              </a:defRPr>
            </a:lvl4pPr>
            <a:lvl5pPr marL="1219170" indent="-296326">
              <a:buNone/>
              <a:defRPr sz="13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58051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619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609600" y="2569464"/>
            <a:ext cx="10972800" cy="3439822"/>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9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831" y="2514601"/>
            <a:ext cx="2889504" cy="307777"/>
          </a:xfrm>
        </p:spPr>
        <p:txBody>
          <a:bodyPr lIns="0" tIns="0" rIns="0" bIns="0" anchor="t" anchorCtr="0">
            <a:spAutoFit/>
          </a:bodyPr>
          <a:lstStyle>
            <a:lvl1pPr algn="l">
              <a:defRPr sz="2000" b="1" baseline="0">
                <a:solidFill>
                  <a:schemeClr val="accent1"/>
                </a:solidFill>
                <a:latin typeface="+mn-lt"/>
              </a:defRPr>
            </a:lvl1pPr>
          </a:lstStyle>
          <a:p>
            <a:r>
              <a:rPr lang="en-US"/>
              <a:t>Text here.</a:t>
            </a:r>
          </a:p>
        </p:txBody>
      </p:sp>
      <p:sp>
        <p:nvSpPr>
          <p:cNvPr id="3" name="Picture Placeholder 2"/>
          <p:cNvSpPr>
            <a:spLocks noGrp="1"/>
          </p:cNvSpPr>
          <p:nvPr>
            <p:ph type="pic" idx="1"/>
          </p:nvPr>
        </p:nvSpPr>
        <p:spPr>
          <a:xfrm>
            <a:off x="4181856" y="1371600"/>
            <a:ext cx="3474720"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3"/>
          </p:nvPr>
        </p:nvSpPr>
        <p:spPr>
          <a:xfrm>
            <a:off x="7924800" y="1371600"/>
            <a:ext cx="3486912"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Content Placeholder 2"/>
          <p:cNvSpPr>
            <a:spLocks noGrp="1"/>
          </p:cNvSpPr>
          <p:nvPr>
            <p:ph idx="14" hasCustomPrompt="1"/>
          </p:nvPr>
        </p:nvSpPr>
        <p:spPr>
          <a:xfrm>
            <a:off x="4181856" y="5349240"/>
            <a:ext cx="7217664"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7951" y="594360"/>
            <a:ext cx="11412799" cy="51389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Table or graph</a:t>
            </a:r>
          </a:p>
        </p:txBody>
      </p:sp>
      <p:sp>
        <p:nvSpPr>
          <p:cNvPr id="7" name="Content Placeholder 2"/>
          <p:cNvSpPr>
            <a:spLocks noGrp="1"/>
          </p:cNvSpPr>
          <p:nvPr>
            <p:ph idx="14" hasCustomPrompt="1"/>
          </p:nvPr>
        </p:nvSpPr>
        <p:spPr>
          <a:xfrm>
            <a:off x="377950" y="5741663"/>
            <a:ext cx="114127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9D8A-5397-EAD9-9540-E01240AF4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1AAE6-86C2-2676-8BB5-3F720202F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F32D3-3D48-5C64-2D8D-9BE63AD0897D}"/>
              </a:ext>
            </a:extLst>
          </p:cNvPr>
          <p:cNvSpPr>
            <a:spLocks noGrp="1"/>
          </p:cNvSpPr>
          <p:nvPr>
            <p:ph type="dt" sz="half" idx="10"/>
          </p:nvPr>
        </p:nvSpPr>
        <p:spPr/>
        <p:txBody>
          <a:bodyPr/>
          <a:lstStyle/>
          <a:p>
            <a:fld id="{ED9F6D9F-8700-4EDD-A7E9-A0972684C2AD}" type="datetimeFigureOut">
              <a:rPr lang="en-US" smtClean="0"/>
              <a:t>3/25/2024</a:t>
            </a:fld>
            <a:endParaRPr lang="en-US"/>
          </a:p>
        </p:txBody>
      </p:sp>
      <p:sp>
        <p:nvSpPr>
          <p:cNvPr id="5" name="Footer Placeholder 4">
            <a:extLst>
              <a:ext uri="{FF2B5EF4-FFF2-40B4-BE49-F238E27FC236}">
                <a16:creationId xmlns:a16="http://schemas.microsoft.com/office/drawing/2014/main" id="{898A91CD-127D-78D6-01A3-C1D39171A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CA456-86E1-2AAF-50DC-27245A3A700E}"/>
              </a:ext>
            </a:extLst>
          </p:cNvPr>
          <p:cNvSpPr>
            <a:spLocks noGrp="1"/>
          </p:cNvSpPr>
          <p:nvPr>
            <p:ph type="sldNum" sz="quarter" idx="12"/>
          </p:nvPr>
        </p:nvSpPr>
        <p:spPr/>
        <p:txBody>
          <a:bodyPr/>
          <a:lstStyle/>
          <a:p>
            <a:fld id="{370F8381-05A9-469D-AF94-A7BEC2B6039F}" type="slidenum">
              <a:rPr lang="en-US" smtClean="0"/>
              <a:t>‹#›</a:t>
            </a:fld>
            <a:endParaRPr lang="en-US"/>
          </a:p>
        </p:txBody>
      </p:sp>
    </p:spTree>
    <p:extLst>
      <p:ext uri="{BB962C8B-B14F-4D97-AF65-F5344CB8AC3E}">
        <p14:creationId xmlns:p14="http://schemas.microsoft.com/office/powerpoint/2010/main" val="27449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63584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048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5.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4.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1"/>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1LineAAPLogoPositive280_blu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17511" y="6126164"/>
            <a:ext cx="4592668" cy="509149"/>
          </a:xfrm>
          <a:prstGeom prst="rect">
            <a:avLst/>
          </a:prstGeom>
        </p:spPr>
      </p:pic>
      <p:cxnSp>
        <p:nvCxnSpPr>
          <p:cNvPr id="11" name="Straight Connector 10"/>
          <p:cNvCxnSpPr/>
          <p:nvPr/>
        </p:nvCxnSpPr>
        <p:spPr>
          <a:xfrm>
            <a:off x="485159" y="6499491"/>
            <a:ext cx="667631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70" r:id="rId5"/>
    <p:sldLayoutId id="2147483672" r:id="rId6"/>
    <p:sldLayoutId id="214748378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926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F9F73-7279-6C48-AC84-4962AFFBCD63}"/>
              </a:ext>
            </a:extLst>
          </p:cNvPr>
          <p:cNvSpPr>
            <a:spLocks noGrp="1"/>
          </p:cNvSpPr>
          <p:nvPr>
            <p:ph type="title"/>
          </p:nvPr>
        </p:nvSpPr>
        <p:spPr>
          <a:xfrm>
            <a:off x="838200" y="365125"/>
            <a:ext cx="10515599" cy="780503"/>
          </a:xfrm>
          <a:prstGeom prst="rect">
            <a:avLst/>
          </a:prstGeom>
        </p:spPr>
        <p:txBody>
          <a:bodyPr vert="horz" lIns="91440" tIns="45720" rIns="91440" bIns="45720" rtlCol="0" anchor="t">
            <a:normAutofit/>
          </a:bodyPr>
          <a:lstStyle/>
          <a:p>
            <a:r>
              <a:rPr lang="en-US" sz="2800"/>
              <a:t>Arial Bold 28pt, Blue RGB (15, 77, 123)</a:t>
            </a:r>
            <a:endParaRPr lang="en-US"/>
          </a:p>
        </p:txBody>
      </p:sp>
      <p:sp>
        <p:nvSpPr>
          <p:cNvPr id="3" name="Text Placeholder 2">
            <a:extLst>
              <a:ext uri="{FF2B5EF4-FFF2-40B4-BE49-F238E27FC236}">
                <a16:creationId xmlns:a16="http://schemas.microsoft.com/office/drawing/2014/main" id="{34BF8A71-A7B8-2945-8DEC-1B8F3B69957C}"/>
              </a:ext>
            </a:extLst>
          </p:cNvPr>
          <p:cNvSpPr>
            <a:spLocks noGrp="1"/>
          </p:cNvSpPr>
          <p:nvPr>
            <p:ph type="body" idx="1"/>
          </p:nvPr>
        </p:nvSpPr>
        <p:spPr>
          <a:xfrm>
            <a:off x="838200" y="1502979"/>
            <a:ext cx="10515600" cy="433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 Department of Health &amp; Human Services, USA.">
            <a:extLst>
              <a:ext uri="{FF2B5EF4-FFF2-40B4-BE49-F238E27FC236}">
                <a16:creationId xmlns:a16="http://schemas.microsoft.com/office/drawing/2014/main" id="{EFA224C0-2E38-9844-7231-CA1E1973EE76}"/>
              </a:ext>
            </a:extLst>
          </p:cNvPr>
          <p:cNvPicPr>
            <a:picLocks noChangeAspect="1"/>
          </p:cNvPicPr>
          <p:nvPr userDrawn="1"/>
        </p:nvPicPr>
        <p:blipFill>
          <a:blip r:embed="rId32"/>
          <a:srcRect/>
          <a:stretch/>
        </p:blipFill>
        <p:spPr>
          <a:xfrm>
            <a:off x="235269" y="5918181"/>
            <a:ext cx="768352" cy="768352"/>
          </a:xfrm>
          <a:prstGeom prst="rect">
            <a:avLst/>
          </a:prstGeom>
        </p:spPr>
      </p:pic>
      <p:pic>
        <p:nvPicPr>
          <p:cNvPr id="18" name="Picture 17" descr="Logo: HRSA Maternal &amp; Child Health.">
            <a:extLst>
              <a:ext uri="{FF2B5EF4-FFF2-40B4-BE49-F238E27FC236}">
                <a16:creationId xmlns:a16="http://schemas.microsoft.com/office/drawing/2014/main" id="{E3869660-2CCB-0248-A95E-18B83776FD34}"/>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Rounded Rectangle 5">
            <a:extLst>
              <a:ext uri="{FF2B5EF4-FFF2-40B4-BE49-F238E27FC236}">
                <a16:creationId xmlns:a16="http://schemas.microsoft.com/office/drawing/2014/main" id="{C8B10AB5-D714-E3B6-45F2-FA890A058B35}"/>
              </a:ext>
            </a:extLst>
          </p:cNvPr>
          <p:cNvSpPr/>
          <p:nvPr userDrawn="1"/>
        </p:nvSpPr>
        <p:spPr>
          <a:xfrm>
            <a:off x="1152538" y="6140230"/>
            <a:ext cx="9148750" cy="388172"/>
          </a:xfrm>
          <a:prstGeom prst="round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5F84D1A2-DC79-3737-3E4D-B0AEDE48195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507C5563-2EB9-BC4E-1F33-89D990AA9968}"/>
              </a:ext>
            </a:extLst>
          </p:cNvPr>
          <p:cNvSpPr>
            <a:spLocks noGrp="1"/>
          </p:cNvSpPr>
          <p:nvPr>
            <p:ph type="sldNum" sz="quarter" idx="4"/>
          </p:nvPr>
        </p:nvSpPr>
        <p:spPr>
          <a:xfrm>
            <a:off x="9830501" y="6155535"/>
            <a:ext cx="372197"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EB2964-82D0-4712-8443-E5C852A32913}" type="slidenum">
              <a:rPr lang="en-US" smtClean="0"/>
              <a:pPr/>
              <a:t>‹#›</a:t>
            </a:fld>
            <a:endParaRPr lang="en-US"/>
          </a:p>
        </p:txBody>
      </p:sp>
    </p:spTree>
    <p:extLst>
      <p:ext uri="{BB962C8B-B14F-4D97-AF65-F5344CB8AC3E}">
        <p14:creationId xmlns:p14="http://schemas.microsoft.com/office/powerpoint/2010/main" val="29735778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80" r:id="rId30"/>
  </p:sldLayoutIdLst>
  <p:hf hdr="0" ftr="0" dt="0"/>
  <p:txStyles>
    <p:titleStyle>
      <a:lvl1pPr algn="l" defTabSz="914400" rtl="0" eaLnBrk="1" latinLnBrk="0" hangingPunct="1">
        <a:lnSpc>
          <a:spcPct val="90000"/>
        </a:lnSpc>
        <a:spcBef>
          <a:spcPct val="0"/>
        </a:spcBef>
        <a:buNone/>
        <a:defRPr sz="2800" b="1" i="0" kern="1200">
          <a:solidFill>
            <a:srgbClr val="1E326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q"/>
        <a:defRPr sz="1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v"/>
        <a:defRPr sz="1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EF66-8576-210A-B185-04300148DEEE}"/>
              </a:ext>
            </a:extLst>
          </p:cNvPr>
          <p:cNvSpPr>
            <a:spLocks noGrp="1"/>
          </p:cNvSpPr>
          <p:nvPr>
            <p:ph type="ctrTitle"/>
          </p:nvPr>
        </p:nvSpPr>
        <p:spPr>
          <a:xfrm>
            <a:off x="537410" y="643878"/>
            <a:ext cx="11309684" cy="5986254"/>
          </a:xfrm>
        </p:spPr>
        <p:txBody>
          <a:bodyPr/>
          <a:lstStyle/>
          <a:p>
            <a:r>
              <a:rPr lang="en-US" dirty="0">
                <a:latin typeface="Alegreya Sans"/>
              </a:rPr>
              <a:t>The National Center for a System of Services for CYSHCN</a:t>
            </a:r>
            <a:br>
              <a:rPr lang="en-US" dirty="0">
                <a:latin typeface="Alegreya Sans" panose="00000500000000000000" pitchFamily="2" charset="0"/>
              </a:rPr>
            </a:br>
            <a:br>
              <a:rPr lang="en-US" sz="1050" dirty="0">
                <a:latin typeface="Alegreya Sans" panose="00000500000000000000" pitchFamily="2" charset="0"/>
              </a:rPr>
            </a:br>
            <a:br>
              <a:rPr lang="en-US" sz="1050" dirty="0">
                <a:latin typeface="Alegreya Sans" panose="00000500000000000000" pitchFamily="2" charset="0"/>
              </a:rPr>
            </a:br>
            <a:r>
              <a:rPr lang="en-US" sz="3200" i="1" dirty="0">
                <a:latin typeface="Alegreya Sans" panose="00000500000000000000" pitchFamily="2" charset="0"/>
              </a:rPr>
              <a:t>Title V Virtual Cafes</a:t>
            </a:r>
            <a:br>
              <a:rPr lang="en-US" sz="3200" i="1" dirty="0">
                <a:latin typeface="Alegreya Sans" panose="00000500000000000000" pitchFamily="2" charset="0"/>
              </a:rPr>
            </a:br>
            <a:r>
              <a:rPr lang="en-US" sz="3200" b="1" i="1" dirty="0">
                <a:latin typeface="Alegreya Sans" panose="00000500000000000000" pitchFamily="2" charset="0"/>
              </a:rPr>
              <a:t>Ask the Experts: Medical Home NPM</a:t>
            </a:r>
            <a:br>
              <a:rPr lang="en-US" sz="3200" i="1" dirty="0">
                <a:latin typeface="Alegreya Sans" panose="00000500000000000000" pitchFamily="2" charset="0"/>
              </a:rPr>
            </a:br>
            <a:r>
              <a:rPr lang="en-US" sz="3200" i="1" dirty="0">
                <a:latin typeface="Alegreya Sans" panose="00000500000000000000" pitchFamily="2" charset="0"/>
              </a:rPr>
              <a:t>Friday March 8, 2024m 12-1pm CT/1-2pm ET</a:t>
            </a:r>
            <a:br>
              <a:rPr lang="en-US" sz="2600" i="1" dirty="0">
                <a:latin typeface="Alegreya Sans" panose="00000500000000000000" pitchFamily="2" charset="0"/>
              </a:rPr>
            </a:br>
            <a:br>
              <a:rPr lang="en-US" sz="3200" i="1" dirty="0">
                <a:latin typeface="Alegreya Sans" panose="00000500000000000000" pitchFamily="2" charset="0"/>
              </a:rPr>
            </a:br>
            <a:br>
              <a:rPr lang="en-US" dirty="0">
                <a:latin typeface="Alegreya Sans" panose="00000500000000000000" pitchFamily="2" charset="0"/>
              </a:rPr>
            </a:br>
            <a:endParaRPr lang="en-US" i="1" dirty="0">
              <a:latin typeface="Alegreya Sans" panose="00000500000000000000" pitchFamily="2" charset="0"/>
            </a:endParaRPr>
          </a:p>
        </p:txBody>
      </p:sp>
      <p:sp>
        <p:nvSpPr>
          <p:cNvPr id="3" name="TextBox 2">
            <a:extLst>
              <a:ext uri="{FF2B5EF4-FFF2-40B4-BE49-F238E27FC236}">
                <a16:creationId xmlns:a16="http://schemas.microsoft.com/office/drawing/2014/main" id="{4F3B7BD5-21A2-D2A2-377F-7A866665E2B3}"/>
              </a:ext>
            </a:extLst>
          </p:cNvPr>
          <p:cNvSpPr txBox="1"/>
          <p:nvPr/>
        </p:nvSpPr>
        <p:spPr>
          <a:xfrm>
            <a:off x="802105" y="4608517"/>
            <a:ext cx="10587790"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Alegreya Sans" panose="00000500000000000000" pitchFamily="2" charset="0"/>
                <a:ea typeface="+mn-lt"/>
                <a:cs typeface="+mn-lt"/>
              </a:rPr>
              <a:t>The National Center for a System of Services for CYSHCN is supported by the Health Resources and Services Administration (HRSA) of the U.S. Department of Health and Human Services (HHS) as part of an award totaling $1,500,000 with no funding from nongovernmental sources. The information or content are those of the author(s) and do not necessarily represent the official views of, nor an endorsement, by HRSA, HHS or the U.S. Government.</a:t>
            </a:r>
            <a:endParaRPr lang="en-US" sz="1600">
              <a:solidFill>
                <a:schemeClr val="bg1"/>
              </a:solidFill>
              <a:latin typeface="Alegreya Sans" panose="00000500000000000000" pitchFamily="2" charset="0"/>
              <a:cs typeface="Calibri"/>
            </a:endParaRPr>
          </a:p>
        </p:txBody>
      </p:sp>
    </p:spTree>
    <p:extLst>
      <p:ext uri="{BB962C8B-B14F-4D97-AF65-F5344CB8AC3E}">
        <p14:creationId xmlns:p14="http://schemas.microsoft.com/office/powerpoint/2010/main" val="368325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7A4C-DAA7-E348-78BD-4C28A35DD3E6}"/>
              </a:ext>
            </a:extLst>
          </p:cNvPr>
          <p:cNvSpPr>
            <a:spLocks noGrp="1"/>
          </p:cNvSpPr>
          <p:nvPr>
            <p:ph type="title"/>
          </p:nvPr>
        </p:nvSpPr>
        <p:spPr>
          <a:xfrm>
            <a:off x="609600" y="723244"/>
            <a:ext cx="10972800" cy="646331"/>
          </a:xfrm>
        </p:spPr>
        <p:txBody>
          <a:bodyPr/>
          <a:lstStyle/>
          <a:p>
            <a:r>
              <a:rPr lang="en-US" dirty="0">
                <a:latin typeface="Alegreya Sans" panose="00000500000000000000" pitchFamily="2" charset="0"/>
              </a:rPr>
              <a:t>Population Health and Medical Home </a:t>
            </a:r>
          </a:p>
        </p:txBody>
      </p:sp>
      <p:sp>
        <p:nvSpPr>
          <p:cNvPr id="3" name="Content Placeholder 2">
            <a:extLst>
              <a:ext uri="{FF2B5EF4-FFF2-40B4-BE49-F238E27FC236}">
                <a16:creationId xmlns:a16="http://schemas.microsoft.com/office/drawing/2014/main" id="{BE915DCF-9A18-5514-109F-7006014EA77B}"/>
              </a:ext>
            </a:extLst>
          </p:cNvPr>
          <p:cNvSpPr>
            <a:spLocks noGrp="1"/>
          </p:cNvSpPr>
          <p:nvPr>
            <p:ph idx="1"/>
          </p:nvPr>
        </p:nvSpPr>
        <p:spPr>
          <a:xfrm>
            <a:off x="609600" y="1709089"/>
            <a:ext cx="10972800" cy="3439822"/>
          </a:xfrm>
        </p:spPr>
        <p:txBody>
          <a:bodyPr/>
          <a:lstStyle/>
          <a:p>
            <a:r>
              <a:rPr lang="en-US" dirty="0">
                <a:latin typeface="Alegreya Sans" panose="00000500000000000000" pitchFamily="2" charset="0"/>
              </a:rPr>
              <a:t>Example population health strategies around medical home: </a:t>
            </a:r>
          </a:p>
          <a:p>
            <a:pPr lvl="1"/>
            <a:r>
              <a:rPr lang="en-US" dirty="0">
                <a:latin typeface="Alegreya Sans" panose="00000500000000000000" pitchFamily="2" charset="0"/>
              </a:rPr>
              <a:t>Practice transformation to support population health and targeted case management</a:t>
            </a:r>
          </a:p>
          <a:p>
            <a:pPr lvl="1"/>
            <a:r>
              <a:rPr lang="en-US" dirty="0">
                <a:latin typeface="Alegreya Sans" panose="00000500000000000000" pitchFamily="2" charset="0"/>
              </a:rPr>
              <a:t>Community referral system for families and providers</a:t>
            </a:r>
          </a:p>
          <a:p>
            <a:pPr lvl="1"/>
            <a:r>
              <a:rPr lang="en-US" dirty="0">
                <a:latin typeface="Alegreya Sans" panose="00000500000000000000" pitchFamily="2" charset="0"/>
              </a:rPr>
              <a:t>Statewide registry to track screening and provide feedback to providers across sectors</a:t>
            </a:r>
          </a:p>
          <a:p>
            <a:pPr lvl="1"/>
            <a:r>
              <a:rPr lang="en-US" dirty="0">
                <a:latin typeface="Alegreya Sans" panose="00000500000000000000" pitchFamily="2" charset="0"/>
              </a:rPr>
              <a:t>Language access and cultural responsiveness across sectors</a:t>
            </a:r>
          </a:p>
          <a:p>
            <a:pPr lvl="1"/>
            <a:r>
              <a:rPr lang="en-US" dirty="0">
                <a:latin typeface="Alegreya Sans" panose="00000500000000000000" pitchFamily="2" charset="0"/>
              </a:rPr>
              <a:t>Workforce development to navigate sectors and support the comprehensive care of the medical home</a:t>
            </a:r>
          </a:p>
          <a:p>
            <a:pPr lvl="2"/>
            <a:endParaRPr lang="en-US" dirty="0">
              <a:latin typeface="Alegreya Sans" panose="00000500000000000000" pitchFamily="2" charset="0"/>
            </a:endParaRPr>
          </a:p>
        </p:txBody>
      </p:sp>
    </p:spTree>
    <p:extLst>
      <p:ext uri="{BB962C8B-B14F-4D97-AF65-F5344CB8AC3E}">
        <p14:creationId xmlns:p14="http://schemas.microsoft.com/office/powerpoint/2010/main" val="41457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8C70D-F78B-FDF0-5477-9A1DC982D43E}"/>
              </a:ext>
            </a:extLst>
          </p:cNvPr>
          <p:cNvSpPr>
            <a:spLocks noGrp="1"/>
          </p:cNvSpPr>
          <p:nvPr>
            <p:ph idx="1"/>
          </p:nvPr>
        </p:nvSpPr>
        <p:spPr>
          <a:xfrm>
            <a:off x="609600" y="1436172"/>
            <a:ext cx="10972800" cy="3985655"/>
          </a:xfrm>
        </p:spPr>
        <p:txBody>
          <a:bodyPr/>
          <a:lstStyle/>
          <a:p>
            <a:r>
              <a:rPr lang="en-US" sz="3000" b="1" dirty="0">
                <a:latin typeface="Alegreya Sans" panose="00000500000000000000" pitchFamily="2" charset="0"/>
              </a:rPr>
              <a:t>Medical Home Implementation Advances the Blueprint for Change</a:t>
            </a:r>
          </a:p>
          <a:p>
            <a:pPr lvl="1"/>
            <a:r>
              <a:rPr lang="en-US" dirty="0">
                <a:latin typeface="Alegreya Sans" panose="00000500000000000000" pitchFamily="2" charset="0"/>
              </a:rPr>
              <a:t>A Title V program supports access to non-emergency medical transportation through Medicaid for CYSHCN medical appointments.</a:t>
            </a:r>
          </a:p>
          <a:p>
            <a:pPr lvl="2"/>
            <a:r>
              <a:rPr lang="en-US" dirty="0">
                <a:solidFill>
                  <a:srgbClr val="FF0000"/>
                </a:solidFill>
                <a:latin typeface="Alegreya Sans" panose="00000500000000000000" pitchFamily="2" charset="0"/>
              </a:rPr>
              <a:t>Blueprint: Access to care, financing, equity</a:t>
            </a:r>
          </a:p>
          <a:p>
            <a:pPr lvl="2"/>
            <a:r>
              <a:rPr lang="en-US" dirty="0">
                <a:solidFill>
                  <a:srgbClr val="FF0000"/>
                </a:solidFill>
                <a:latin typeface="Alegreya Sans" panose="00000500000000000000" pitchFamily="2" charset="0"/>
              </a:rPr>
              <a:t>Medical home: Accessible, family-centered, coordinated</a:t>
            </a:r>
          </a:p>
          <a:p>
            <a:pPr lvl="1"/>
            <a:r>
              <a:rPr lang="en-US" dirty="0">
                <a:latin typeface="Alegreya Sans" panose="00000500000000000000" pitchFamily="2" charset="0"/>
              </a:rPr>
              <a:t>A Title V program provides training for pediatric providers on disability justice and anti-ableism.</a:t>
            </a:r>
          </a:p>
          <a:p>
            <a:pPr lvl="2"/>
            <a:r>
              <a:rPr lang="en-US" dirty="0">
                <a:solidFill>
                  <a:srgbClr val="FF0000"/>
                </a:solidFill>
                <a:latin typeface="Alegreya Sans" panose="00000500000000000000" pitchFamily="2" charset="0"/>
              </a:rPr>
              <a:t>Blueprint: Access to care, equity, quality of life</a:t>
            </a:r>
          </a:p>
          <a:p>
            <a:pPr lvl="2"/>
            <a:r>
              <a:rPr lang="en-US" dirty="0">
                <a:solidFill>
                  <a:srgbClr val="FF0000"/>
                </a:solidFill>
                <a:latin typeface="Alegreya Sans" panose="00000500000000000000" pitchFamily="2" charset="0"/>
              </a:rPr>
              <a:t>Medical home: culturally effective, accessible, compassionate, family centered</a:t>
            </a:r>
            <a:endParaRPr lang="en-US" dirty="0">
              <a:solidFill>
                <a:srgbClr val="FF0000"/>
              </a:solidFill>
            </a:endParaRPr>
          </a:p>
        </p:txBody>
      </p:sp>
      <p:sp>
        <p:nvSpPr>
          <p:cNvPr id="6" name="Title 1">
            <a:extLst>
              <a:ext uri="{FF2B5EF4-FFF2-40B4-BE49-F238E27FC236}">
                <a16:creationId xmlns:a16="http://schemas.microsoft.com/office/drawing/2014/main" id="{8592C616-0A14-5631-BA4E-93E9654C6564}"/>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dirty="0">
                <a:latin typeface="Alegreya Sans" panose="00000500000000000000" pitchFamily="2" charset="0"/>
              </a:rPr>
              <a:t>Connection to the Blueprint for Change </a:t>
            </a:r>
          </a:p>
        </p:txBody>
      </p:sp>
    </p:spTree>
    <p:extLst>
      <p:ext uri="{BB962C8B-B14F-4D97-AF65-F5344CB8AC3E}">
        <p14:creationId xmlns:p14="http://schemas.microsoft.com/office/powerpoint/2010/main" val="386207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E50-7B7E-79DD-8CCC-6EDBEB1916DE}"/>
              </a:ext>
            </a:extLst>
          </p:cNvPr>
          <p:cNvSpPr>
            <a:spLocks noGrp="1"/>
          </p:cNvSpPr>
          <p:nvPr>
            <p:ph type="title"/>
          </p:nvPr>
        </p:nvSpPr>
        <p:spPr>
          <a:xfrm>
            <a:off x="609600" y="637677"/>
            <a:ext cx="10972800" cy="646331"/>
          </a:xfrm>
        </p:spPr>
        <p:txBody>
          <a:bodyPr/>
          <a:lstStyle/>
          <a:p>
            <a:r>
              <a:rPr lang="en-US">
                <a:latin typeface="Alegreya Sans" panose="00000500000000000000" pitchFamily="2" charset="0"/>
              </a:rPr>
              <a:t>Discussion Questions</a:t>
            </a:r>
          </a:p>
        </p:txBody>
      </p:sp>
      <p:sp>
        <p:nvSpPr>
          <p:cNvPr id="3" name="Content Placeholder 2">
            <a:extLst>
              <a:ext uri="{FF2B5EF4-FFF2-40B4-BE49-F238E27FC236}">
                <a16:creationId xmlns:a16="http://schemas.microsoft.com/office/drawing/2014/main" id="{5FE1DDD9-B224-4F19-F4A5-EFF3B53ED0A3}"/>
              </a:ext>
            </a:extLst>
          </p:cNvPr>
          <p:cNvSpPr>
            <a:spLocks noGrp="1"/>
          </p:cNvSpPr>
          <p:nvPr>
            <p:ph idx="1"/>
          </p:nvPr>
        </p:nvSpPr>
        <p:spPr>
          <a:xfrm>
            <a:off x="609600" y="1709089"/>
            <a:ext cx="10972800" cy="3439822"/>
          </a:xfrm>
        </p:spPr>
        <p:txBody>
          <a:bodyPr/>
          <a:lstStyle/>
          <a:p>
            <a:r>
              <a:rPr lang="en-US" sz="3000" dirty="0">
                <a:latin typeface="Alegreya Sans" panose="00000500000000000000" pitchFamily="2" charset="0"/>
              </a:rPr>
              <a:t>If you have been choosing medical home as an NPM for your state: </a:t>
            </a:r>
          </a:p>
          <a:p>
            <a:endParaRPr lang="en-US" sz="3000" dirty="0">
              <a:latin typeface="Alegreya Sans" panose="00000500000000000000" pitchFamily="2" charset="0"/>
            </a:endParaRPr>
          </a:p>
          <a:p>
            <a:pPr marL="914400" lvl="1" indent="-514350"/>
            <a:r>
              <a:rPr lang="en-US" sz="2600" dirty="0">
                <a:latin typeface="Alegreya Sans" panose="00000500000000000000" pitchFamily="2" charset="0"/>
              </a:rPr>
              <a:t>What strategies can you share and how do they align with the Blueprint (health equity, access, financing, QoL)? </a:t>
            </a:r>
          </a:p>
          <a:p>
            <a:pPr marL="914400" lvl="1" indent="-514350"/>
            <a:r>
              <a:rPr lang="en-US" sz="2600" dirty="0">
                <a:latin typeface="Alegreya Sans" panose="00000500000000000000" pitchFamily="2" charset="0"/>
              </a:rPr>
              <a:t>What challenges have you encountered?  </a:t>
            </a:r>
          </a:p>
          <a:p>
            <a:pPr marL="914400" lvl="1" indent="-514350"/>
            <a:endParaRPr lang="en-US" sz="2600" dirty="0">
              <a:latin typeface="Alegreya Sans" panose="00000500000000000000" pitchFamily="2" charset="0"/>
            </a:endParaRPr>
          </a:p>
          <a:p>
            <a:r>
              <a:rPr lang="en-US" sz="3000" dirty="0">
                <a:latin typeface="Alegreya Sans" panose="00000500000000000000" pitchFamily="2" charset="0"/>
              </a:rPr>
              <a:t>If you will be choosing medical home as an NPM for the first time, what challenges do you anticipate and/or what questions do you have as you embark on this work?  </a:t>
            </a:r>
          </a:p>
        </p:txBody>
      </p:sp>
    </p:spTree>
    <p:extLst>
      <p:ext uri="{BB962C8B-B14F-4D97-AF65-F5344CB8AC3E}">
        <p14:creationId xmlns:p14="http://schemas.microsoft.com/office/powerpoint/2010/main" val="74717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E50-7B7E-79DD-8CCC-6EDBEB1916DE}"/>
              </a:ext>
            </a:extLst>
          </p:cNvPr>
          <p:cNvSpPr>
            <a:spLocks noGrp="1"/>
          </p:cNvSpPr>
          <p:nvPr>
            <p:ph type="title"/>
          </p:nvPr>
        </p:nvSpPr>
        <p:spPr>
          <a:xfrm>
            <a:off x="609600" y="637677"/>
            <a:ext cx="10972800" cy="646331"/>
          </a:xfrm>
        </p:spPr>
        <p:txBody>
          <a:bodyPr/>
          <a:lstStyle/>
          <a:p>
            <a:r>
              <a:rPr lang="en-US">
                <a:latin typeface="Alegreya Sans" panose="00000500000000000000" pitchFamily="2" charset="0"/>
              </a:rPr>
              <a:t>Discussion Questions</a:t>
            </a:r>
          </a:p>
        </p:txBody>
      </p:sp>
      <p:sp>
        <p:nvSpPr>
          <p:cNvPr id="3" name="Content Placeholder 2">
            <a:extLst>
              <a:ext uri="{FF2B5EF4-FFF2-40B4-BE49-F238E27FC236}">
                <a16:creationId xmlns:a16="http://schemas.microsoft.com/office/drawing/2014/main" id="{5FE1DDD9-B224-4F19-F4A5-EFF3B53ED0A3}"/>
              </a:ext>
            </a:extLst>
          </p:cNvPr>
          <p:cNvSpPr>
            <a:spLocks noGrp="1"/>
          </p:cNvSpPr>
          <p:nvPr>
            <p:ph idx="1"/>
          </p:nvPr>
        </p:nvSpPr>
        <p:spPr>
          <a:xfrm>
            <a:off x="609600" y="1626676"/>
            <a:ext cx="10972800" cy="3439822"/>
          </a:xfrm>
        </p:spPr>
        <p:txBody>
          <a:bodyPr/>
          <a:lstStyle/>
          <a:p>
            <a:r>
              <a:rPr lang="en-US" sz="3000" dirty="0">
                <a:latin typeface="Alegreya Sans" panose="00000500000000000000" pitchFamily="2" charset="0"/>
              </a:rPr>
              <a:t>Family centered care is an important component of the medical home measure. How have your states integrated the expertise of families/caregivers into your medical home efforts, or how might you plan to do so in the future? </a:t>
            </a:r>
          </a:p>
          <a:p>
            <a:endParaRPr lang="en-US" sz="3000" dirty="0">
              <a:latin typeface="Alegreya Sans" panose="00000500000000000000" pitchFamily="2" charset="0"/>
            </a:endParaRPr>
          </a:p>
          <a:p>
            <a:r>
              <a:rPr lang="en-US" sz="3000" dirty="0">
                <a:latin typeface="Alegreya Sans" panose="00000500000000000000" pitchFamily="2" charset="0"/>
              </a:rPr>
              <a:t>What tools/resources might be helpful to your state as you consider implementing strategies around medical home? </a:t>
            </a:r>
          </a:p>
        </p:txBody>
      </p:sp>
    </p:spTree>
    <p:extLst>
      <p:ext uri="{BB962C8B-B14F-4D97-AF65-F5344CB8AC3E}">
        <p14:creationId xmlns:p14="http://schemas.microsoft.com/office/powerpoint/2010/main" val="25398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AD8E-3459-970C-8243-C1ABE68F82AF}"/>
              </a:ext>
            </a:extLst>
          </p:cNvPr>
          <p:cNvSpPr>
            <a:spLocks noGrp="1"/>
          </p:cNvSpPr>
          <p:nvPr>
            <p:ph type="title"/>
          </p:nvPr>
        </p:nvSpPr>
        <p:spPr>
          <a:xfrm>
            <a:off x="838200" y="3105834"/>
            <a:ext cx="10515600" cy="646331"/>
          </a:xfrm>
        </p:spPr>
        <p:txBody>
          <a:bodyPr/>
          <a:lstStyle/>
          <a:p>
            <a:pPr algn="ctr"/>
            <a:r>
              <a:rPr lang="en-US" b="1">
                <a:latin typeface="Alegreya Sans" panose="00000500000000000000" pitchFamily="2" charset="0"/>
              </a:rPr>
              <a:t>Any other questions?</a:t>
            </a:r>
          </a:p>
        </p:txBody>
      </p:sp>
    </p:spTree>
    <p:extLst>
      <p:ext uri="{BB962C8B-B14F-4D97-AF65-F5344CB8AC3E}">
        <p14:creationId xmlns:p14="http://schemas.microsoft.com/office/powerpoint/2010/main" val="326930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33F8-8D83-7AB4-78CB-E87BDA443C6B}"/>
              </a:ext>
            </a:extLst>
          </p:cNvPr>
          <p:cNvSpPr>
            <a:spLocks noGrp="1"/>
          </p:cNvSpPr>
          <p:nvPr>
            <p:ph type="title"/>
          </p:nvPr>
        </p:nvSpPr>
        <p:spPr/>
        <p:txBody>
          <a:bodyPr/>
          <a:lstStyle/>
          <a:p>
            <a:r>
              <a:rPr lang="en-US" dirty="0"/>
              <a:t>Contact us! </a:t>
            </a:r>
          </a:p>
        </p:txBody>
      </p:sp>
      <p:sp>
        <p:nvSpPr>
          <p:cNvPr id="3" name="Content Placeholder 2">
            <a:extLst>
              <a:ext uri="{FF2B5EF4-FFF2-40B4-BE49-F238E27FC236}">
                <a16:creationId xmlns:a16="http://schemas.microsoft.com/office/drawing/2014/main" id="{58A98A6E-412C-8F46-9702-77ECFEDC034D}"/>
              </a:ext>
            </a:extLst>
          </p:cNvPr>
          <p:cNvSpPr>
            <a:spLocks noGrp="1"/>
          </p:cNvSpPr>
          <p:nvPr>
            <p:ph idx="1"/>
          </p:nvPr>
        </p:nvSpPr>
        <p:spPr>
          <a:xfrm>
            <a:off x="609600" y="2280213"/>
            <a:ext cx="10972800" cy="3729073"/>
          </a:xfrm>
        </p:spPr>
        <p:txBody>
          <a:bodyPr/>
          <a:lstStyle/>
          <a:p>
            <a:pPr algn="l"/>
            <a:endParaRPr lang="en-US" sz="1200" b="0" i="0" u="none" strike="noStrike" baseline="0" dirty="0">
              <a:solidFill>
                <a:srgbClr val="000000"/>
              </a:solidFill>
              <a:latin typeface="Alegreya Sans" panose="00000500000000000000" pitchFamily="2" charset="0"/>
            </a:endParaRPr>
          </a:p>
          <a:p>
            <a:r>
              <a:rPr lang="en-US" sz="3200" b="0" i="0" u="none" strike="noStrike" baseline="0" dirty="0">
                <a:solidFill>
                  <a:srgbClr val="2263D7"/>
                </a:solidFill>
                <a:latin typeface="Alegreya Sans" panose="00000500000000000000" pitchFamily="2" charset="0"/>
              </a:rPr>
              <a:t>Blueprint4CYSHCN@aap.org</a:t>
            </a:r>
          </a:p>
          <a:p>
            <a:r>
              <a:rPr lang="en-US" sz="3200" b="0" i="0" u="none" strike="noStrike" baseline="0" dirty="0">
                <a:solidFill>
                  <a:srgbClr val="2263D7"/>
                </a:solidFill>
                <a:latin typeface="Alegreya Sans" panose="00000500000000000000" pitchFamily="2" charset="0"/>
              </a:rPr>
              <a:t>National Center for a System of Services for CYSHCN Web site</a:t>
            </a:r>
          </a:p>
          <a:p>
            <a:r>
              <a:rPr lang="en-US" sz="3200" b="0" i="0" u="none" strike="noStrike" baseline="0" dirty="0">
                <a:solidFill>
                  <a:srgbClr val="000000"/>
                </a:solidFill>
                <a:latin typeface="Alegreya Sans" panose="00000500000000000000" pitchFamily="2" charset="0"/>
              </a:rPr>
              <a:t>Subscribe to the </a:t>
            </a:r>
            <a:r>
              <a:rPr lang="en-US" sz="3200" b="0" i="0" u="none" strike="noStrike" baseline="0" dirty="0">
                <a:solidFill>
                  <a:srgbClr val="2263D7"/>
                </a:solidFill>
                <a:latin typeface="Alegreya Sans" panose="00000500000000000000" pitchFamily="2" charset="0"/>
              </a:rPr>
              <a:t>National Center for a system of services for CYSHCN listserv </a:t>
            </a:r>
            <a:r>
              <a:rPr lang="en-US" sz="3200" b="0" i="0" u="none" strike="noStrike" baseline="0" dirty="0">
                <a:solidFill>
                  <a:srgbClr val="000000"/>
                </a:solidFill>
                <a:latin typeface="Alegreya Sans" panose="00000500000000000000" pitchFamily="2" charset="0"/>
              </a:rPr>
              <a:t>to get access to valuable resources, event notifications, and so much more!</a:t>
            </a:r>
          </a:p>
          <a:p>
            <a:endParaRPr lang="en-US" dirty="0"/>
          </a:p>
        </p:txBody>
      </p:sp>
    </p:spTree>
    <p:extLst>
      <p:ext uri="{BB962C8B-B14F-4D97-AF65-F5344CB8AC3E}">
        <p14:creationId xmlns:p14="http://schemas.microsoft.com/office/powerpoint/2010/main" val="244033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60DB-FE19-6524-C819-F28D9CFCFC5F}"/>
              </a:ext>
            </a:extLst>
          </p:cNvPr>
          <p:cNvSpPr>
            <a:spLocks noGrp="1"/>
          </p:cNvSpPr>
          <p:nvPr>
            <p:ph type="title"/>
          </p:nvPr>
        </p:nvSpPr>
        <p:spPr>
          <a:xfrm>
            <a:off x="609600" y="849433"/>
            <a:ext cx="10972800" cy="646331"/>
          </a:xfrm>
        </p:spPr>
        <p:txBody>
          <a:bodyPr/>
          <a:lstStyle/>
          <a:p>
            <a:r>
              <a:rPr lang="en-US">
                <a:latin typeface="Alegreya Sans" panose="00000500000000000000" pitchFamily="2" charset="0"/>
              </a:rPr>
              <a:t>Virtual Café Evaluation Survey</a:t>
            </a:r>
          </a:p>
        </p:txBody>
      </p:sp>
      <p:pic>
        <p:nvPicPr>
          <p:cNvPr id="9" name="Content Placeholder 8" descr="A qr code with black squares&#10;&#10;Description automatically generated">
            <a:extLst>
              <a:ext uri="{FF2B5EF4-FFF2-40B4-BE49-F238E27FC236}">
                <a16:creationId xmlns:a16="http://schemas.microsoft.com/office/drawing/2014/main" id="{09792FF5-814A-7484-4BB9-186B2391CD45}"/>
              </a:ext>
            </a:extLst>
          </p:cNvPr>
          <p:cNvPicPr>
            <a:picLocks noGrp="1" noChangeAspect="1"/>
          </p:cNvPicPr>
          <p:nvPr>
            <p:ph idx="1"/>
          </p:nvPr>
        </p:nvPicPr>
        <p:blipFill>
          <a:blip r:embed="rId3"/>
          <a:stretch>
            <a:fillRect/>
          </a:stretch>
        </p:blipFill>
        <p:spPr>
          <a:xfrm>
            <a:off x="4587433" y="2190549"/>
            <a:ext cx="3017134" cy="3017134"/>
          </a:xfrm>
        </p:spPr>
      </p:pic>
    </p:spTree>
    <p:extLst>
      <p:ext uri="{BB962C8B-B14F-4D97-AF65-F5344CB8AC3E}">
        <p14:creationId xmlns:p14="http://schemas.microsoft.com/office/powerpoint/2010/main" val="326363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2FD3-CC1A-555F-E035-3E80BB3E2BDD}"/>
              </a:ext>
            </a:extLst>
          </p:cNvPr>
          <p:cNvSpPr>
            <a:spLocks noGrp="1"/>
          </p:cNvSpPr>
          <p:nvPr>
            <p:ph type="title"/>
          </p:nvPr>
        </p:nvSpPr>
        <p:spPr>
          <a:xfrm>
            <a:off x="609600" y="566531"/>
            <a:ext cx="10972800" cy="646331"/>
          </a:xfrm>
        </p:spPr>
        <p:txBody>
          <a:bodyPr/>
          <a:lstStyle/>
          <a:p>
            <a:r>
              <a:rPr lang="en-US">
                <a:latin typeface="Alegreya Sans" panose="00000500000000000000" pitchFamily="2" charset="0"/>
              </a:rPr>
              <a:t>Housekeeping</a:t>
            </a:r>
          </a:p>
        </p:txBody>
      </p:sp>
      <p:sp>
        <p:nvSpPr>
          <p:cNvPr id="4" name="Content Placeholder 12">
            <a:extLst>
              <a:ext uri="{FF2B5EF4-FFF2-40B4-BE49-F238E27FC236}">
                <a16:creationId xmlns:a16="http://schemas.microsoft.com/office/drawing/2014/main" id="{D7EE1F14-5F49-946D-3584-16602E71BF6F}"/>
              </a:ext>
            </a:extLst>
          </p:cNvPr>
          <p:cNvSpPr>
            <a:spLocks noGrp="1"/>
          </p:cNvSpPr>
          <p:nvPr>
            <p:ph sz="half" idx="1"/>
          </p:nvPr>
        </p:nvSpPr>
        <p:spPr>
          <a:xfrm>
            <a:off x="838200" y="1524455"/>
            <a:ext cx="5257800" cy="4600781"/>
          </a:xfrm>
        </p:spPr>
        <p:txBody>
          <a:bodyPr vert="horz" lIns="91440" tIns="45720" rIns="91440" bIns="45720" rtlCol="0" anchor="t">
            <a:noAutofit/>
          </a:bodyPr>
          <a:lstStyle/>
          <a:p>
            <a:r>
              <a:rPr lang="en-US" sz="2800" dirty="0">
                <a:latin typeface="Alegreya Sans" panose="00000500000000000000" pitchFamily="2" charset="0"/>
                <a:ea typeface="Segoe UI" panose="020B0502040204020203" pitchFamily="34" charset="0"/>
                <a:cs typeface="Calibri"/>
              </a:rPr>
              <a:t>All participants have been muted</a:t>
            </a:r>
          </a:p>
          <a:p>
            <a:r>
              <a:rPr lang="en-US" sz="2800" dirty="0">
                <a:latin typeface="Alegreya Sans"/>
                <a:ea typeface="Segoe UI" panose="020B0502040204020203" pitchFamily="34" charset="0"/>
                <a:cs typeface="Calibri"/>
              </a:rPr>
              <a:t>Utilize chat box to share comments, questions, or relevant resources</a:t>
            </a:r>
          </a:p>
          <a:p>
            <a:r>
              <a:rPr lang="en-US" sz="2800" dirty="0">
                <a:latin typeface="Alegreya Sans"/>
                <a:ea typeface="Segoe UI" panose="020B0502040204020203" pitchFamily="34" charset="0"/>
                <a:cs typeface="Calibri"/>
              </a:rPr>
              <a:t>Utilize hand raising feature during discussion portion</a:t>
            </a:r>
          </a:p>
          <a:p>
            <a:r>
              <a:rPr lang="en-US" sz="2800" dirty="0">
                <a:latin typeface="Alegreya Sans"/>
                <a:ea typeface="Segoe UI" panose="020B0502040204020203" pitchFamily="34" charset="0"/>
                <a:cs typeface="Calibri"/>
              </a:rPr>
              <a:t>Rename yourself to include your name and state </a:t>
            </a:r>
          </a:p>
          <a:p>
            <a:r>
              <a:rPr lang="en-US" sz="2800" dirty="0">
                <a:latin typeface="Alegreya Sans"/>
                <a:ea typeface="Segoe UI" panose="020B0502040204020203" pitchFamily="34" charset="0"/>
                <a:cs typeface="Calibri"/>
              </a:rPr>
              <a:t>Direct chat AAP staff with technical issues </a:t>
            </a:r>
          </a:p>
          <a:p>
            <a:pPr marL="0" indent="0">
              <a:buNone/>
            </a:pPr>
            <a:endParaRPr lang="en-US" dirty="0">
              <a:latin typeface="Alegreya Sans"/>
              <a:ea typeface="Segoe UI" panose="020B0502040204020203" pitchFamily="34" charset="0"/>
              <a:cs typeface="Calibri"/>
            </a:endParaRPr>
          </a:p>
        </p:txBody>
      </p:sp>
      <p:pic>
        <p:nvPicPr>
          <p:cNvPr id="5" name="Picture 4">
            <a:extLst>
              <a:ext uri="{FF2B5EF4-FFF2-40B4-BE49-F238E27FC236}">
                <a16:creationId xmlns:a16="http://schemas.microsoft.com/office/drawing/2014/main" id="{08A7FE81-A3BF-738F-C510-559ED4D16BE0}"/>
              </a:ext>
            </a:extLst>
          </p:cNvPr>
          <p:cNvPicPr>
            <a:picLocks noChangeAspect="1"/>
          </p:cNvPicPr>
          <p:nvPr/>
        </p:nvPicPr>
        <p:blipFill rotWithShape="1">
          <a:blip r:embed="rId3"/>
          <a:srcRect l="58949" t="44781" r="34470" b="28619"/>
          <a:stretch/>
        </p:blipFill>
        <p:spPr bwMode="auto">
          <a:xfrm>
            <a:off x="8117222" y="1040410"/>
            <a:ext cx="2011763" cy="228675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3DDA33B-EBBA-4C8D-C038-6C0E7832B2DA}"/>
              </a:ext>
            </a:extLst>
          </p:cNvPr>
          <p:cNvPicPr>
            <a:picLocks noChangeAspect="1"/>
          </p:cNvPicPr>
          <p:nvPr/>
        </p:nvPicPr>
        <p:blipFill rotWithShape="1">
          <a:blip r:embed="rId4"/>
          <a:srcRect l="74064" t="48671" r="19068" b="35858"/>
          <a:stretch/>
        </p:blipFill>
        <p:spPr bwMode="auto">
          <a:xfrm>
            <a:off x="7125921" y="3838484"/>
            <a:ext cx="3609351" cy="2286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675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FD8D-48E0-0640-BB38-BA9280D5B072}"/>
              </a:ext>
            </a:extLst>
          </p:cNvPr>
          <p:cNvSpPr>
            <a:spLocks noGrp="1"/>
          </p:cNvSpPr>
          <p:nvPr>
            <p:ph type="title"/>
          </p:nvPr>
        </p:nvSpPr>
        <p:spPr>
          <a:xfrm>
            <a:off x="609600" y="994786"/>
            <a:ext cx="10972800" cy="646331"/>
          </a:xfrm>
        </p:spPr>
        <p:txBody>
          <a:bodyPr/>
          <a:lstStyle/>
          <a:p>
            <a:r>
              <a:rPr lang="en-US" dirty="0"/>
              <a:t>Session Objectives </a:t>
            </a:r>
          </a:p>
        </p:txBody>
      </p:sp>
      <p:sp>
        <p:nvSpPr>
          <p:cNvPr id="3" name="Content Placeholder 2">
            <a:extLst>
              <a:ext uri="{FF2B5EF4-FFF2-40B4-BE49-F238E27FC236}">
                <a16:creationId xmlns:a16="http://schemas.microsoft.com/office/drawing/2014/main" id="{3556E832-90B6-4B4C-D597-3C5E76B1D8F3}"/>
              </a:ext>
            </a:extLst>
          </p:cNvPr>
          <p:cNvSpPr>
            <a:spLocks noGrp="1"/>
          </p:cNvSpPr>
          <p:nvPr>
            <p:ph idx="1"/>
          </p:nvPr>
        </p:nvSpPr>
        <p:spPr>
          <a:xfrm>
            <a:off x="609600" y="1840259"/>
            <a:ext cx="10972800" cy="3439822"/>
          </a:xfrm>
        </p:spPr>
        <p:txBody>
          <a:bodyPr/>
          <a:lstStyle/>
          <a:p>
            <a:r>
              <a:rPr lang="en-US" dirty="0">
                <a:latin typeface="Alegreya Sans" panose="00000500000000000000" pitchFamily="2" charset="0"/>
              </a:rPr>
              <a:t>Describe how the medical home universal performance measure is measured in the National Survey of Children’s Health, including the composite measures and its five components.  </a:t>
            </a:r>
          </a:p>
          <a:p>
            <a:endParaRPr lang="en-US" dirty="0">
              <a:latin typeface="Alegreya Sans" panose="00000500000000000000" pitchFamily="2" charset="0"/>
            </a:endParaRPr>
          </a:p>
          <a:p>
            <a:r>
              <a:rPr lang="en-US" dirty="0">
                <a:latin typeface="Alegreya Sans" panose="00000500000000000000" pitchFamily="2" charset="0"/>
              </a:rPr>
              <a:t>Understand how Title V population health activities to advance medical home align with/advance the Blueprint for Change strategies.</a:t>
            </a:r>
          </a:p>
        </p:txBody>
      </p:sp>
    </p:spTree>
    <p:extLst>
      <p:ext uri="{BB962C8B-B14F-4D97-AF65-F5344CB8AC3E}">
        <p14:creationId xmlns:p14="http://schemas.microsoft.com/office/powerpoint/2010/main" val="174244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3BEB-7A8C-C4A2-7716-242474E4B8B0}"/>
              </a:ext>
            </a:extLst>
          </p:cNvPr>
          <p:cNvSpPr>
            <a:spLocks noGrp="1"/>
          </p:cNvSpPr>
          <p:nvPr>
            <p:ph idx="1"/>
          </p:nvPr>
        </p:nvSpPr>
        <p:spPr>
          <a:xfrm>
            <a:off x="609600" y="1466021"/>
            <a:ext cx="10972800" cy="3439822"/>
          </a:xfrm>
        </p:spPr>
        <p:txBody>
          <a:bodyPr>
            <a:noAutofit/>
          </a:bodyPr>
          <a:lstStyle/>
          <a:p>
            <a:pPr marL="514350" indent="-514350">
              <a:spcBef>
                <a:spcPts val="1200"/>
              </a:spcBef>
              <a:spcAft>
                <a:spcPts val="1200"/>
              </a:spcAft>
              <a:buFont typeface="+mj-lt"/>
              <a:buAutoNum type="arabicPeriod"/>
            </a:pPr>
            <a:r>
              <a:rPr lang="en-US" sz="2800" dirty="0">
                <a:latin typeface="Alegreya Sans" panose="00000500000000000000" pitchFamily="2" charset="0"/>
              </a:rPr>
              <a:t>Introduction</a:t>
            </a:r>
          </a:p>
          <a:p>
            <a:pPr marL="914400" lvl="1" indent="-514350">
              <a:spcBef>
                <a:spcPts val="1200"/>
              </a:spcBef>
              <a:spcAft>
                <a:spcPts val="1200"/>
              </a:spcAft>
            </a:pPr>
            <a:r>
              <a:rPr lang="en-US" sz="2400" dirty="0">
                <a:latin typeface="Alegreya Sans" panose="00000500000000000000" pitchFamily="2" charset="0"/>
              </a:rPr>
              <a:t>National Center for a System of Services for CYSHCN </a:t>
            </a:r>
          </a:p>
          <a:p>
            <a:pPr marL="914400" lvl="1" indent="-514350">
              <a:spcBef>
                <a:spcPts val="1200"/>
              </a:spcBef>
              <a:spcAft>
                <a:spcPts val="1200"/>
              </a:spcAft>
            </a:pPr>
            <a:r>
              <a:rPr lang="en-US" sz="2400" dirty="0">
                <a:latin typeface="Alegreya Sans" panose="00000500000000000000" pitchFamily="2" charset="0"/>
              </a:rPr>
              <a:t>Why Medical Home? Why does this matter for advancing the Blueprint for Change?</a:t>
            </a:r>
          </a:p>
          <a:p>
            <a:pPr marL="514350" indent="-514350">
              <a:spcBef>
                <a:spcPts val="1200"/>
              </a:spcBef>
              <a:spcAft>
                <a:spcPts val="1200"/>
              </a:spcAft>
              <a:buFont typeface="+mj-lt"/>
              <a:buAutoNum type="arabicPeriod"/>
            </a:pPr>
            <a:r>
              <a:rPr lang="en-US" sz="2800" dirty="0">
                <a:latin typeface="Alegreya Sans" panose="00000500000000000000" pitchFamily="2" charset="0"/>
              </a:rPr>
              <a:t>Overview of Medical Home NPM and Q&amp;A</a:t>
            </a:r>
          </a:p>
          <a:p>
            <a:pPr marL="514350" indent="-514350">
              <a:spcBef>
                <a:spcPts val="1200"/>
              </a:spcBef>
              <a:spcAft>
                <a:spcPts val="1200"/>
              </a:spcAft>
              <a:buFont typeface="+mj-lt"/>
              <a:buAutoNum type="arabicPeriod"/>
            </a:pPr>
            <a:r>
              <a:rPr lang="en-US" sz="2800" dirty="0">
                <a:latin typeface="Alegreya Sans" panose="00000500000000000000" pitchFamily="2" charset="0"/>
              </a:rPr>
              <a:t>Discussion/Peer Sharing </a:t>
            </a:r>
          </a:p>
          <a:p>
            <a:pPr marL="514350" indent="-514350">
              <a:spcBef>
                <a:spcPts val="1200"/>
              </a:spcBef>
              <a:spcAft>
                <a:spcPts val="1200"/>
              </a:spcAft>
              <a:buFont typeface="+mj-lt"/>
              <a:buAutoNum type="arabicPeriod"/>
            </a:pPr>
            <a:r>
              <a:rPr lang="en-US" sz="2800" dirty="0">
                <a:latin typeface="Alegreya Sans" panose="00000500000000000000" pitchFamily="2" charset="0"/>
              </a:rPr>
              <a:t>Closing/Evaluation Poll</a:t>
            </a:r>
          </a:p>
          <a:p>
            <a:endParaRPr lang="en-US" sz="2800" dirty="0">
              <a:latin typeface="Alegreya Sans" panose="00000500000000000000" pitchFamily="2" charset="0"/>
            </a:endParaRPr>
          </a:p>
          <a:p>
            <a:endParaRPr lang="en-US" sz="2800" dirty="0">
              <a:latin typeface="Alegreya Sans" panose="00000500000000000000" pitchFamily="2" charset="0"/>
            </a:endParaRPr>
          </a:p>
        </p:txBody>
      </p:sp>
      <p:sp>
        <p:nvSpPr>
          <p:cNvPr id="4" name="Title 1">
            <a:extLst>
              <a:ext uri="{FF2B5EF4-FFF2-40B4-BE49-F238E27FC236}">
                <a16:creationId xmlns:a16="http://schemas.microsoft.com/office/drawing/2014/main" id="{340C9409-EB94-853E-04CE-09A48EC5C20B}"/>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dirty="0">
                <a:latin typeface="Alegreya Sans" panose="00000500000000000000" pitchFamily="2" charset="0"/>
              </a:rPr>
              <a:t>Session Agenda</a:t>
            </a:r>
          </a:p>
        </p:txBody>
      </p:sp>
    </p:spTree>
    <p:extLst>
      <p:ext uri="{BB962C8B-B14F-4D97-AF65-F5344CB8AC3E}">
        <p14:creationId xmlns:p14="http://schemas.microsoft.com/office/powerpoint/2010/main" val="348797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693B-97F1-B983-61FE-D6E5F2289FA3}"/>
              </a:ext>
            </a:extLst>
          </p:cNvPr>
          <p:cNvSpPr>
            <a:spLocks noGrp="1"/>
          </p:cNvSpPr>
          <p:nvPr>
            <p:ph type="title"/>
          </p:nvPr>
        </p:nvSpPr>
        <p:spPr>
          <a:xfrm>
            <a:off x="917609" y="256011"/>
            <a:ext cx="10356782" cy="1754326"/>
          </a:xfrm>
        </p:spPr>
        <p:txBody>
          <a:bodyPr/>
          <a:lstStyle/>
          <a:p>
            <a:r>
              <a:rPr lang="en-US">
                <a:latin typeface="Alegreya Sans" panose="00000500000000000000" pitchFamily="2" charset="0"/>
              </a:rPr>
              <a:t>National Center for a System of Services for CYSHCN (aka Blueprint National Center)</a:t>
            </a:r>
          </a:p>
        </p:txBody>
      </p:sp>
      <p:sp>
        <p:nvSpPr>
          <p:cNvPr id="3" name="Content Placeholder 2">
            <a:extLst>
              <a:ext uri="{FF2B5EF4-FFF2-40B4-BE49-F238E27FC236}">
                <a16:creationId xmlns:a16="http://schemas.microsoft.com/office/drawing/2014/main" id="{754391B1-4231-6168-FCB3-B64A188C7744}"/>
              </a:ext>
            </a:extLst>
          </p:cNvPr>
          <p:cNvSpPr>
            <a:spLocks noGrp="1"/>
          </p:cNvSpPr>
          <p:nvPr>
            <p:ph idx="1"/>
          </p:nvPr>
        </p:nvSpPr>
        <p:spPr>
          <a:xfrm>
            <a:off x="1062625" y="1719322"/>
            <a:ext cx="10077188" cy="729699"/>
          </a:xfrm>
        </p:spPr>
        <p:txBody>
          <a:bodyPr vert="horz" lIns="91440" tIns="45720" rIns="91440" bIns="45720" rtlCol="0" anchor="t">
            <a:noAutofit/>
          </a:bodyPr>
          <a:lstStyle/>
          <a:p>
            <a:pPr marL="0" indent="0">
              <a:buNone/>
            </a:pPr>
            <a:r>
              <a:rPr lang="en-US" sz="1800" b="1">
                <a:latin typeface="Alegreya Sans"/>
              </a:rPr>
              <a:t>Goal:</a:t>
            </a:r>
            <a:r>
              <a:rPr lang="en-US" sz="2400" b="1">
                <a:latin typeface="Alegreya Sans"/>
              </a:rPr>
              <a:t> </a:t>
            </a:r>
            <a:r>
              <a:rPr lang="en-US" sz="1800">
                <a:latin typeface="Alegreya Sans"/>
                <a:ea typeface="+mn-lt"/>
                <a:cs typeface="+mn-lt"/>
              </a:rPr>
              <a:t>To advance and strengthen the system of services for CYSHCN and their families/caregivers at the community, state, and national levels by leading the field to promote health care and other supports that are integrated, family-centered, evidence-informed, and culturally responsive. </a:t>
            </a:r>
            <a:endParaRPr lang="en-US" sz="1800">
              <a:latin typeface="Calibri"/>
              <a:ea typeface="Calibri"/>
              <a:cs typeface="Calibri"/>
            </a:endParaRPr>
          </a:p>
          <a:p>
            <a:endParaRPr lang="en-US" sz="1800">
              <a:highlight>
                <a:srgbClr val="FFFF00"/>
              </a:highlight>
              <a:ea typeface="Calibri"/>
              <a:cs typeface="Calibri"/>
            </a:endParaRPr>
          </a:p>
        </p:txBody>
      </p:sp>
      <p:sp>
        <p:nvSpPr>
          <p:cNvPr id="4" name="TextBox 3">
            <a:extLst>
              <a:ext uri="{FF2B5EF4-FFF2-40B4-BE49-F238E27FC236}">
                <a16:creationId xmlns:a16="http://schemas.microsoft.com/office/drawing/2014/main" id="{6271FF43-A032-3AAE-59C5-2A2CFF1FE44C}"/>
              </a:ext>
            </a:extLst>
          </p:cNvPr>
          <p:cNvSpPr txBox="1"/>
          <p:nvPr/>
        </p:nvSpPr>
        <p:spPr>
          <a:xfrm>
            <a:off x="4477512" y="2790085"/>
            <a:ext cx="3236976" cy="523220"/>
          </a:xfrm>
          <a:prstGeom prst="rect">
            <a:avLst/>
          </a:prstGeom>
          <a:noFill/>
        </p:spPr>
        <p:txBody>
          <a:bodyPr wrap="square" rtlCol="0">
            <a:spAutoFit/>
          </a:bodyPr>
          <a:lstStyle/>
          <a:p>
            <a:pPr algn="ctr"/>
            <a:r>
              <a:rPr lang="en-US" sz="2800" b="1">
                <a:solidFill>
                  <a:srgbClr val="001F60"/>
                </a:solidFill>
                <a:latin typeface="Alegreya Sans" panose="00000500000000000000" pitchFamily="2" charset="0"/>
              </a:rPr>
              <a:t>What We Do</a:t>
            </a:r>
            <a:endParaRPr lang="en-US" sz="2800" b="1">
              <a:solidFill>
                <a:srgbClr val="001F60"/>
              </a:solidFill>
            </a:endParaRPr>
          </a:p>
        </p:txBody>
      </p:sp>
      <p:pic>
        <p:nvPicPr>
          <p:cNvPr id="11" name="Picture 10" descr="A blue and white chat bubbles with a question mark&#10;&#10;Description automatically generated">
            <a:extLst>
              <a:ext uri="{FF2B5EF4-FFF2-40B4-BE49-F238E27FC236}">
                <a16:creationId xmlns:a16="http://schemas.microsoft.com/office/drawing/2014/main" id="{7FB3BF82-F27D-D852-C31E-30B85BA9A9A6}"/>
              </a:ext>
            </a:extLst>
          </p:cNvPr>
          <p:cNvPicPr>
            <a:picLocks noChangeAspect="1"/>
          </p:cNvPicPr>
          <p:nvPr/>
        </p:nvPicPr>
        <p:blipFill>
          <a:blip r:embed="rId3"/>
          <a:stretch>
            <a:fillRect/>
          </a:stretch>
        </p:blipFill>
        <p:spPr>
          <a:xfrm>
            <a:off x="1670011" y="3339174"/>
            <a:ext cx="1640331" cy="1640331"/>
          </a:xfrm>
          <a:prstGeom prst="rect">
            <a:avLst/>
          </a:prstGeom>
        </p:spPr>
      </p:pic>
      <p:sp>
        <p:nvSpPr>
          <p:cNvPr id="17" name="TextBox 16">
            <a:extLst>
              <a:ext uri="{FF2B5EF4-FFF2-40B4-BE49-F238E27FC236}">
                <a16:creationId xmlns:a16="http://schemas.microsoft.com/office/drawing/2014/main" id="{631E901C-E594-8BD8-C268-7B656C6C54A0}"/>
              </a:ext>
            </a:extLst>
          </p:cNvPr>
          <p:cNvSpPr txBox="1"/>
          <p:nvPr/>
        </p:nvSpPr>
        <p:spPr>
          <a:xfrm>
            <a:off x="1670011" y="4896383"/>
            <a:ext cx="1640331" cy="1015663"/>
          </a:xfrm>
          <a:prstGeom prst="rect">
            <a:avLst/>
          </a:prstGeom>
          <a:noFill/>
        </p:spPr>
        <p:txBody>
          <a:bodyPr wrap="square" rtlCol="0">
            <a:spAutoFit/>
          </a:bodyPr>
          <a:lstStyle/>
          <a:p>
            <a:pPr algn="ctr"/>
            <a:r>
              <a:rPr lang="en-US" sz="2000">
                <a:latin typeface="Alegreya Sans Medium" pitchFamily="2" charset="0"/>
              </a:rPr>
              <a:t>One-on-one technical assistance</a:t>
            </a:r>
          </a:p>
        </p:txBody>
      </p:sp>
      <p:pic>
        <p:nvPicPr>
          <p:cNvPr id="15" name="Picture 14" descr="A computer with a social media profile&#10;&#10;Description automatically generated">
            <a:extLst>
              <a:ext uri="{FF2B5EF4-FFF2-40B4-BE49-F238E27FC236}">
                <a16:creationId xmlns:a16="http://schemas.microsoft.com/office/drawing/2014/main" id="{61C0384B-974D-831B-B24E-5FDCA7007643}"/>
              </a:ext>
            </a:extLst>
          </p:cNvPr>
          <p:cNvPicPr>
            <a:picLocks noChangeAspect="1"/>
          </p:cNvPicPr>
          <p:nvPr/>
        </p:nvPicPr>
        <p:blipFill>
          <a:blip r:embed="rId4"/>
          <a:stretch>
            <a:fillRect/>
          </a:stretch>
        </p:blipFill>
        <p:spPr>
          <a:xfrm>
            <a:off x="5279127" y="3339174"/>
            <a:ext cx="1640331" cy="1640331"/>
          </a:xfrm>
          <a:prstGeom prst="rect">
            <a:avLst/>
          </a:prstGeom>
        </p:spPr>
      </p:pic>
      <p:sp>
        <p:nvSpPr>
          <p:cNvPr id="18" name="TextBox 17">
            <a:extLst>
              <a:ext uri="{FF2B5EF4-FFF2-40B4-BE49-F238E27FC236}">
                <a16:creationId xmlns:a16="http://schemas.microsoft.com/office/drawing/2014/main" id="{82DE28FD-98D2-FC56-9E74-4081FABC2226}"/>
              </a:ext>
            </a:extLst>
          </p:cNvPr>
          <p:cNvSpPr txBox="1"/>
          <p:nvPr/>
        </p:nvSpPr>
        <p:spPr>
          <a:xfrm>
            <a:off x="5399067" y="4896389"/>
            <a:ext cx="1400451" cy="400110"/>
          </a:xfrm>
          <a:prstGeom prst="rect">
            <a:avLst/>
          </a:prstGeom>
          <a:noFill/>
        </p:spPr>
        <p:txBody>
          <a:bodyPr wrap="square" rtlCol="0">
            <a:spAutoFit/>
          </a:bodyPr>
          <a:lstStyle/>
          <a:p>
            <a:pPr algn="ctr"/>
            <a:r>
              <a:rPr lang="en-US" sz="2000">
                <a:latin typeface="Alegreya Sans Medium" pitchFamily="2" charset="0"/>
              </a:rPr>
              <a:t>Training</a:t>
            </a:r>
          </a:p>
        </p:txBody>
      </p:sp>
      <p:pic>
        <p:nvPicPr>
          <p:cNvPr id="7" name="Picture 6" descr="A blue circle with white people icons&#10;&#10;Description automatically generated">
            <a:extLst>
              <a:ext uri="{FF2B5EF4-FFF2-40B4-BE49-F238E27FC236}">
                <a16:creationId xmlns:a16="http://schemas.microsoft.com/office/drawing/2014/main" id="{6973A784-BCAA-DDE8-81C9-C8D2E826AAB9}"/>
              </a:ext>
            </a:extLst>
          </p:cNvPr>
          <p:cNvPicPr>
            <a:picLocks noChangeAspect="1"/>
          </p:cNvPicPr>
          <p:nvPr/>
        </p:nvPicPr>
        <p:blipFill>
          <a:blip r:embed="rId5"/>
          <a:stretch>
            <a:fillRect/>
          </a:stretch>
        </p:blipFill>
        <p:spPr>
          <a:xfrm>
            <a:off x="8888243" y="3339174"/>
            <a:ext cx="1640331" cy="1640331"/>
          </a:xfrm>
          <a:prstGeom prst="rect">
            <a:avLst/>
          </a:prstGeom>
        </p:spPr>
      </p:pic>
      <p:sp>
        <p:nvSpPr>
          <p:cNvPr id="19" name="TextBox 18">
            <a:extLst>
              <a:ext uri="{FF2B5EF4-FFF2-40B4-BE49-F238E27FC236}">
                <a16:creationId xmlns:a16="http://schemas.microsoft.com/office/drawing/2014/main" id="{3F6691A3-AAA4-E9A4-06D5-7AD8C6765245}"/>
              </a:ext>
            </a:extLst>
          </p:cNvPr>
          <p:cNvSpPr txBox="1"/>
          <p:nvPr/>
        </p:nvSpPr>
        <p:spPr>
          <a:xfrm>
            <a:off x="8949582" y="4888839"/>
            <a:ext cx="1517650" cy="1015663"/>
          </a:xfrm>
          <a:prstGeom prst="rect">
            <a:avLst/>
          </a:prstGeom>
          <a:noFill/>
        </p:spPr>
        <p:txBody>
          <a:bodyPr wrap="square" rtlCol="0">
            <a:spAutoFit/>
          </a:bodyPr>
          <a:lstStyle/>
          <a:p>
            <a:pPr algn="ctr"/>
            <a:r>
              <a:rPr lang="en-US" sz="2000">
                <a:latin typeface="Alegreya Sans Medium" pitchFamily="2" charset="0"/>
              </a:rPr>
              <a:t>Connections to peers and experts</a:t>
            </a:r>
          </a:p>
        </p:txBody>
      </p:sp>
      <p:pic>
        <p:nvPicPr>
          <p:cNvPr id="13" name="Picture 12" descr="A blue clipboard with papers and a pen&#10;&#10;Description automatically generated">
            <a:extLst>
              <a:ext uri="{FF2B5EF4-FFF2-40B4-BE49-F238E27FC236}">
                <a16:creationId xmlns:a16="http://schemas.microsoft.com/office/drawing/2014/main" id="{31FD4680-8DF9-A7F7-DD26-2005CE7697AD}"/>
              </a:ext>
            </a:extLst>
          </p:cNvPr>
          <p:cNvPicPr>
            <a:picLocks noChangeAspect="1"/>
          </p:cNvPicPr>
          <p:nvPr/>
        </p:nvPicPr>
        <p:blipFill>
          <a:blip r:embed="rId6"/>
          <a:stretch>
            <a:fillRect/>
          </a:stretch>
        </p:blipFill>
        <p:spPr>
          <a:xfrm>
            <a:off x="3474569" y="3339174"/>
            <a:ext cx="1640331" cy="1640331"/>
          </a:xfrm>
          <a:prstGeom prst="rect">
            <a:avLst/>
          </a:prstGeom>
        </p:spPr>
      </p:pic>
      <p:sp>
        <p:nvSpPr>
          <p:cNvPr id="21" name="TextBox 20">
            <a:extLst>
              <a:ext uri="{FF2B5EF4-FFF2-40B4-BE49-F238E27FC236}">
                <a16:creationId xmlns:a16="http://schemas.microsoft.com/office/drawing/2014/main" id="{9C98C022-B39E-F181-EEFE-4806C0299850}"/>
              </a:ext>
            </a:extLst>
          </p:cNvPr>
          <p:cNvSpPr txBox="1"/>
          <p:nvPr/>
        </p:nvSpPr>
        <p:spPr>
          <a:xfrm>
            <a:off x="3594509" y="4896385"/>
            <a:ext cx="1400451" cy="400110"/>
          </a:xfrm>
          <a:prstGeom prst="rect">
            <a:avLst/>
          </a:prstGeom>
          <a:noFill/>
        </p:spPr>
        <p:txBody>
          <a:bodyPr wrap="square" rtlCol="0">
            <a:spAutoFit/>
          </a:bodyPr>
          <a:lstStyle/>
          <a:p>
            <a:pPr algn="ctr"/>
            <a:r>
              <a:rPr lang="en-US" sz="2000">
                <a:latin typeface="Alegreya Sans Medium" pitchFamily="2" charset="0"/>
              </a:rPr>
              <a:t>Tools</a:t>
            </a:r>
          </a:p>
        </p:txBody>
      </p:sp>
      <p:pic>
        <p:nvPicPr>
          <p:cNvPr id="9" name="Picture 8" descr="A light bulb with puzzle pieces&#10;&#10;Description automatically generated">
            <a:extLst>
              <a:ext uri="{FF2B5EF4-FFF2-40B4-BE49-F238E27FC236}">
                <a16:creationId xmlns:a16="http://schemas.microsoft.com/office/drawing/2014/main" id="{32446B45-8652-3560-9069-847D147BF8C7}"/>
              </a:ext>
            </a:extLst>
          </p:cNvPr>
          <p:cNvPicPr>
            <a:picLocks noChangeAspect="1"/>
          </p:cNvPicPr>
          <p:nvPr/>
        </p:nvPicPr>
        <p:blipFill>
          <a:blip r:embed="rId7"/>
          <a:stretch>
            <a:fillRect/>
          </a:stretch>
        </p:blipFill>
        <p:spPr>
          <a:xfrm>
            <a:off x="7083685" y="3339174"/>
            <a:ext cx="1640331" cy="1640331"/>
          </a:xfrm>
          <a:prstGeom prst="rect">
            <a:avLst/>
          </a:prstGeom>
        </p:spPr>
      </p:pic>
      <p:sp>
        <p:nvSpPr>
          <p:cNvPr id="22" name="TextBox 21">
            <a:extLst>
              <a:ext uri="{FF2B5EF4-FFF2-40B4-BE49-F238E27FC236}">
                <a16:creationId xmlns:a16="http://schemas.microsoft.com/office/drawing/2014/main" id="{37330F80-E9EB-AE37-8F86-9467B8F8EA65}"/>
              </a:ext>
            </a:extLst>
          </p:cNvPr>
          <p:cNvSpPr txBox="1"/>
          <p:nvPr/>
        </p:nvSpPr>
        <p:spPr>
          <a:xfrm>
            <a:off x="7203625" y="4898670"/>
            <a:ext cx="1400451" cy="400110"/>
          </a:xfrm>
          <a:prstGeom prst="rect">
            <a:avLst/>
          </a:prstGeom>
          <a:noFill/>
        </p:spPr>
        <p:txBody>
          <a:bodyPr wrap="square" rtlCol="0">
            <a:spAutoFit/>
          </a:bodyPr>
          <a:lstStyle/>
          <a:p>
            <a:pPr algn="ctr"/>
            <a:r>
              <a:rPr lang="en-US" sz="2000">
                <a:latin typeface="Alegreya Sans Medium" pitchFamily="2" charset="0"/>
              </a:rPr>
              <a:t>Strategies</a:t>
            </a:r>
          </a:p>
        </p:txBody>
      </p:sp>
    </p:spTree>
    <p:extLst>
      <p:ext uri="{BB962C8B-B14F-4D97-AF65-F5344CB8AC3E}">
        <p14:creationId xmlns:p14="http://schemas.microsoft.com/office/powerpoint/2010/main" val="2190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DEB9934-BD94-D7F7-9058-5E9EB42FFBD3}"/>
              </a:ext>
            </a:extLst>
          </p:cNvPr>
          <p:cNvSpPr>
            <a:spLocks noGrp="1"/>
          </p:cNvSpPr>
          <p:nvPr>
            <p:ph type="ctrTitle"/>
          </p:nvPr>
        </p:nvSpPr>
        <p:spPr>
          <a:xfrm>
            <a:off x="1524000" y="900448"/>
            <a:ext cx="9144000" cy="2387600"/>
          </a:xfrm>
        </p:spPr>
        <p:txBody>
          <a:bodyPr>
            <a:noAutofit/>
          </a:bodyPr>
          <a:lstStyle/>
          <a:p>
            <a:pPr>
              <a:lnSpc>
                <a:spcPct val="100000"/>
              </a:lnSpc>
            </a:pPr>
            <a:r>
              <a:rPr lang="en-US" sz="4400" b="1" dirty="0">
                <a:latin typeface="Alegreya Sans" panose="00000500000000000000" pitchFamily="2" charset="0"/>
              </a:rPr>
              <a:t>Ask the Experts: Medical Home NPM</a:t>
            </a:r>
            <a:br>
              <a:rPr lang="en-US" sz="4400" dirty="0">
                <a:latin typeface="Alegreya Sans" panose="00000500000000000000" pitchFamily="2" charset="0"/>
              </a:rPr>
            </a:br>
            <a:endParaRPr lang="en-US" sz="4400" b="1" dirty="0">
              <a:latin typeface="Alegreya Sans" panose="00000500000000000000" pitchFamily="2" charset="0"/>
            </a:endParaRPr>
          </a:p>
        </p:txBody>
      </p:sp>
      <p:sp>
        <p:nvSpPr>
          <p:cNvPr id="18" name="Subtitle 17">
            <a:extLst>
              <a:ext uri="{FF2B5EF4-FFF2-40B4-BE49-F238E27FC236}">
                <a16:creationId xmlns:a16="http://schemas.microsoft.com/office/drawing/2014/main" id="{0A981954-3390-1435-47D8-8A0230BCC8FA}"/>
              </a:ext>
            </a:extLst>
          </p:cNvPr>
          <p:cNvSpPr>
            <a:spLocks noGrp="1"/>
          </p:cNvSpPr>
          <p:nvPr>
            <p:ph type="subTitle" idx="1"/>
          </p:nvPr>
        </p:nvSpPr>
        <p:spPr>
          <a:xfrm>
            <a:off x="517002" y="2968070"/>
            <a:ext cx="11157995" cy="2860040"/>
          </a:xfrm>
        </p:spPr>
        <p:txBody>
          <a:bodyPr>
            <a:normAutofit/>
          </a:bodyPr>
          <a:lstStyle/>
          <a:p>
            <a:endParaRPr lang="en-US" dirty="0">
              <a:latin typeface="Alegreya Sans" panose="00000500000000000000" pitchFamily="2" charset="0"/>
            </a:endParaRPr>
          </a:p>
          <a:p>
            <a:r>
              <a:rPr lang="en-US" i="1" dirty="0">
                <a:latin typeface="Alegreya Sans" panose="00000500000000000000" pitchFamily="2" charset="0"/>
              </a:rPr>
              <a:t>Presented by: </a:t>
            </a:r>
          </a:p>
          <a:p>
            <a:endParaRPr lang="en-US" i="1" dirty="0">
              <a:latin typeface="Alegreya Sans" panose="00000500000000000000" pitchFamily="2" charset="0"/>
            </a:endParaRPr>
          </a:p>
          <a:p>
            <a:r>
              <a:rPr lang="en-US" i="1" dirty="0">
                <a:latin typeface="Alegreya Sans" panose="00000500000000000000" pitchFamily="2" charset="0"/>
              </a:rPr>
              <a:t>Dennis Z. Kuo, MD, MHS, FAAP, University of Rochester Medical Center/Golisano Children’s Hospital</a:t>
            </a:r>
          </a:p>
          <a:p>
            <a:r>
              <a:rPr lang="en-US" i="1" dirty="0" err="1">
                <a:latin typeface="Alegreya Sans" panose="00000500000000000000" pitchFamily="2" charset="0"/>
              </a:rPr>
              <a:t>Keriann</a:t>
            </a:r>
            <a:r>
              <a:rPr lang="en-US" i="1" dirty="0">
                <a:latin typeface="Alegreya Sans" panose="00000500000000000000" pitchFamily="2" charset="0"/>
              </a:rPr>
              <a:t> </a:t>
            </a:r>
            <a:r>
              <a:rPr lang="en-US" i="1" dirty="0" err="1">
                <a:latin typeface="Alegreya Sans" panose="00000500000000000000" pitchFamily="2" charset="0"/>
              </a:rPr>
              <a:t>Uesugi</a:t>
            </a:r>
            <a:r>
              <a:rPr lang="en-US" i="1" dirty="0">
                <a:latin typeface="Alegreya Sans" panose="00000500000000000000" pitchFamily="2" charset="0"/>
              </a:rPr>
              <a:t>, PhD, MPH, Division of State and Community Health, MCHB</a:t>
            </a:r>
          </a:p>
        </p:txBody>
      </p:sp>
    </p:spTree>
    <p:extLst>
      <p:ext uri="{BB962C8B-B14F-4D97-AF65-F5344CB8AC3E}">
        <p14:creationId xmlns:p14="http://schemas.microsoft.com/office/powerpoint/2010/main" val="369493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06034-842F-E94F-D34E-8EDCB4DBE7B9}"/>
              </a:ext>
            </a:extLst>
          </p:cNvPr>
          <p:cNvSpPr>
            <a:spLocks noGrp="1"/>
          </p:cNvSpPr>
          <p:nvPr>
            <p:ph idx="1"/>
          </p:nvPr>
        </p:nvSpPr>
        <p:spPr>
          <a:xfrm>
            <a:off x="609600" y="1212861"/>
            <a:ext cx="10972800" cy="5078607"/>
          </a:xfrm>
        </p:spPr>
        <p:txBody>
          <a:bodyPr>
            <a:noAutofit/>
          </a:bodyPr>
          <a:lstStyle/>
          <a:p>
            <a:r>
              <a:rPr lang="en-US" sz="3000" dirty="0">
                <a:latin typeface="Alegreya Sans" panose="00000500000000000000" pitchFamily="2" charset="0"/>
              </a:rPr>
              <a:t>Care that is accessible, family-centered, continuous, comprehensive, coordinated, compassionate, culturally effective</a:t>
            </a:r>
          </a:p>
          <a:p>
            <a:pPr lvl="1"/>
            <a:r>
              <a:rPr lang="en-US" sz="2600" b="1" u="sng" dirty="0">
                <a:latin typeface="Alegreya Sans" panose="00000500000000000000" pitchFamily="2" charset="0"/>
              </a:rPr>
              <a:t>Standard of care for all children, including CYSHCN</a:t>
            </a:r>
          </a:p>
          <a:p>
            <a:pPr lvl="1"/>
            <a:r>
              <a:rPr lang="en-US" sz="2600" dirty="0">
                <a:latin typeface="Alegreya Sans" panose="00000500000000000000" pitchFamily="2" charset="0"/>
              </a:rPr>
              <a:t>Key driver of comprehensive system of services for CYSHCN</a:t>
            </a:r>
          </a:p>
          <a:p>
            <a:r>
              <a:rPr lang="en-US" sz="3000" dirty="0">
                <a:latin typeface="Alegreya Sans" panose="00000500000000000000" pitchFamily="2" charset="0"/>
              </a:rPr>
              <a:t>New universal National Performance Measure (NPM) for Title V Programs</a:t>
            </a:r>
          </a:p>
          <a:p>
            <a:pPr lvl="1"/>
            <a:r>
              <a:rPr lang="en-US" dirty="0">
                <a:latin typeface="Alegreya Sans" panose="00000500000000000000" pitchFamily="2" charset="0"/>
              </a:rPr>
              <a:t>Focus on access and quality of primary and preventive care</a:t>
            </a:r>
          </a:p>
          <a:p>
            <a:pPr lvl="1"/>
            <a:r>
              <a:rPr lang="en-US" dirty="0">
                <a:latin typeface="Alegreya Sans" panose="00000500000000000000" pitchFamily="2" charset="0"/>
              </a:rPr>
              <a:t>Intended to drive improvement in CYSHCN systems of care National Outcome Measure (NOM)</a:t>
            </a:r>
          </a:p>
          <a:p>
            <a:pPr lvl="1"/>
            <a:r>
              <a:rPr lang="en-US" dirty="0">
                <a:latin typeface="Alegreya Sans" panose="00000500000000000000" pitchFamily="2" charset="0"/>
              </a:rPr>
              <a:t>NPM is derived from lived experience reported by families</a:t>
            </a:r>
          </a:p>
          <a:p>
            <a:pPr lvl="1"/>
            <a:endParaRPr lang="en-US" dirty="0"/>
          </a:p>
        </p:txBody>
      </p:sp>
      <p:sp>
        <p:nvSpPr>
          <p:cNvPr id="4" name="Title 1">
            <a:extLst>
              <a:ext uri="{FF2B5EF4-FFF2-40B4-BE49-F238E27FC236}">
                <a16:creationId xmlns:a16="http://schemas.microsoft.com/office/drawing/2014/main" id="{2ECBDE90-D291-A5CD-F4EA-B1B6A2FDE40E}"/>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dirty="0">
                <a:latin typeface="Alegreya Sans" panose="00000500000000000000" pitchFamily="2" charset="0"/>
              </a:rPr>
              <a:t>Why Medical Home Matters </a:t>
            </a:r>
          </a:p>
        </p:txBody>
      </p:sp>
      <p:sp>
        <p:nvSpPr>
          <p:cNvPr id="7" name="TextBox 6">
            <a:extLst>
              <a:ext uri="{FF2B5EF4-FFF2-40B4-BE49-F238E27FC236}">
                <a16:creationId xmlns:a16="http://schemas.microsoft.com/office/drawing/2014/main" id="{6397C726-6334-1B89-17F0-D190E24CA1DC}"/>
              </a:ext>
            </a:extLst>
          </p:cNvPr>
          <p:cNvSpPr txBox="1"/>
          <p:nvPr/>
        </p:nvSpPr>
        <p:spPr>
          <a:xfrm>
            <a:off x="0" y="6519446"/>
            <a:ext cx="10636829" cy="338554"/>
          </a:xfrm>
          <a:prstGeom prst="rect">
            <a:avLst/>
          </a:prstGeom>
          <a:noFill/>
        </p:spPr>
        <p:txBody>
          <a:bodyPr wrap="square">
            <a:spAutoFit/>
          </a:bodyPr>
          <a:lstStyle/>
          <a:p>
            <a:r>
              <a:rPr lang="en-US" sz="1600" dirty="0"/>
              <a:t>https://</a:t>
            </a:r>
            <a:r>
              <a:rPr lang="en-US" sz="1600" dirty="0" err="1"/>
              <a:t>www.aap.org</a:t>
            </a:r>
            <a:r>
              <a:rPr lang="en-US" sz="1600" dirty="0"/>
              <a:t>/</a:t>
            </a:r>
            <a:r>
              <a:rPr lang="en-US" sz="1600" dirty="0" err="1"/>
              <a:t>en</a:t>
            </a:r>
            <a:r>
              <a:rPr lang="en-US" sz="1600" dirty="0"/>
              <a:t>/practice-management/medical-home/medical-home-overview/what-is-medical-home</a:t>
            </a:r>
          </a:p>
        </p:txBody>
      </p:sp>
    </p:spTree>
    <p:extLst>
      <p:ext uri="{BB962C8B-B14F-4D97-AF65-F5344CB8AC3E}">
        <p14:creationId xmlns:p14="http://schemas.microsoft.com/office/powerpoint/2010/main" val="362050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a:extLst>
              <a:ext uri="{FF2B5EF4-FFF2-40B4-BE49-F238E27FC236}">
                <a16:creationId xmlns:a16="http://schemas.microsoft.com/office/drawing/2014/main" id="{D5E0082F-27E6-D75E-CB82-4F8D8E8BE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144" y="534947"/>
            <a:ext cx="8044405" cy="573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029D-4847-2CC8-29F2-587EF1ACF2E8}"/>
              </a:ext>
            </a:extLst>
          </p:cNvPr>
          <p:cNvSpPr>
            <a:spLocks noGrp="1"/>
          </p:cNvSpPr>
          <p:nvPr>
            <p:ph type="title"/>
          </p:nvPr>
        </p:nvSpPr>
        <p:spPr>
          <a:xfrm>
            <a:off x="609600" y="652870"/>
            <a:ext cx="10972800" cy="646331"/>
          </a:xfrm>
        </p:spPr>
        <p:txBody>
          <a:bodyPr/>
          <a:lstStyle/>
          <a:p>
            <a:r>
              <a:rPr lang="en-US">
                <a:latin typeface="Alegreya Sans" panose="00000500000000000000" pitchFamily="2" charset="0"/>
              </a:rPr>
              <a:t>Population Health</a:t>
            </a:r>
          </a:p>
        </p:txBody>
      </p:sp>
      <p:sp>
        <p:nvSpPr>
          <p:cNvPr id="3" name="Content Placeholder 2">
            <a:extLst>
              <a:ext uri="{FF2B5EF4-FFF2-40B4-BE49-F238E27FC236}">
                <a16:creationId xmlns:a16="http://schemas.microsoft.com/office/drawing/2014/main" id="{F3E20E04-B0D8-F79A-7A13-89B8996AF0F8}"/>
              </a:ext>
            </a:extLst>
          </p:cNvPr>
          <p:cNvSpPr>
            <a:spLocks noGrp="1"/>
          </p:cNvSpPr>
          <p:nvPr>
            <p:ph idx="1"/>
          </p:nvPr>
        </p:nvSpPr>
        <p:spPr>
          <a:xfrm>
            <a:off x="609600" y="1332969"/>
            <a:ext cx="10972800" cy="4192061"/>
          </a:xfrm>
        </p:spPr>
        <p:txBody>
          <a:bodyPr/>
          <a:lstStyle/>
          <a:p>
            <a:r>
              <a:rPr lang="en-US" sz="3000" dirty="0">
                <a:latin typeface="Alegreya Sans" panose="00000500000000000000" pitchFamily="2" charset="0"/>
              </a:rPr>
              <a:t>Population health </a:t>
            </a:r>
          </a:p>
          <a:p>
            <a:pPr lvl="1"/>
            <a:r>
              <a:rPr lang="en-US" sz="2600" dirty="0">
                <a:latin typeface="Alegreya Sans" panose="00000500000000000000" pitchFamily="2" charset="0"/>
              </a:rPr>
              <a:t>Intends to improve health and wellbeing of an entire group or subgroup.</a:t>
            </a:r>
          </a:p>
          <a:p>
            <a:pPr lvl="1"/>
            <a:r>
              <a:rPr lang="en-US" sz="2600" dirty="0">
                <a:latin typeface="Alegreya Sans" panose="00000500000000000000" pitchFamily="2" charset="0"/>
              </a:rPr>
              <a:t>Strategies occur at the policy or systems level and are measurable over time. </a:t>
            </a:r>
          </a:p>
          <a:p>
            <a:pPr lvl="1"/>
            <a:r>
              <a:rPr lang="en-US" sz="2600" dirty="0">
                <a:latin typeface="Alegreya Sans" panose="00000500000000000000" pitchFamily="2" charset="0"/>
              </a:rPr>
              <a:t>Designed to improve health equity and often focus on social and environmental factors.</a:t>
            </a:r>
          </a:p>
          <a:p>
            <a:r>
              <a:rPr lang="en-US" sz="3000" b="1" u="sng" dirty="0">
                <a:latin typeface="Alegreya Sans" panose="00000500000000000000" pitchFamily="2" charset="0"/>
              </a:rPr>
              <a:t>Medical Home is not a building or a place; </a:t>
            </a:r>
            <a:r>
              <a:rPr lang="en-US" sz="3000" dirty="0">
                <a:latin typeface="Alegreya Sans" panose="00000500000000000000" pitchFamily="2" charset="0"/>
              </a:rPr>
              <a:t>it extends beyond the walls of a clinical practice, including partnerships with specialists, families, and community resources – and thus is a population health strategy.</a:t>
            </a:r>
          </a:p>
        </p:txBody>
      </p:sp>
    </p:spTree>
    <p:extLst>
      <p:ext uri="{BB962C8B-B14F-4D97-AF65-F5344CB8AC3E}">
        <p14:creationId xmlns:p14="http://schemas.microsoft.com/office/powerpoint/2010/main" val="2804443318"/>
      </p:ext>
    </p:extLst>
  </p:cSld>
  <p:clrMapOvr>
    <a:masterClrMapping/>
  </p:clrMapOvr>
</p:sld>
</file>

<file path=ppt/theme/theme1.xml><?xml version="1.0" encoding="utf-8"?>
<a:theme xmlns:a="http://schemas.openxmlformats.org/drawingml/2006/main" name="AAP_slides_final">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id="{5586907D-722F-4D27-805A-F69EE57FB22B}" vid="{9C2F13FD-8CD1-44AF-93FA-BACB4C31251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id="{5586907D-722F-4D27-805A-F69EE57FB22B}" vid="{05EC91E1-C0BE-491F-9A9E-19F76B9FF4E4}"/>
    </a:ext>
  </a:extLst>
</a:theme>
</file>

<file path=ppt/theme/theme3.xml><?xml version="1.0" encoding="utf-8"?>
<a:theme xmlns:a="http://schemas.openxmlformats.org/drawingml/2006/main" name="2_MCHB_Theme">
  <a:themeElements>
    <a:clrScheme name="MCHB colors">
      <a:dk1>
        <a:srgbClr val="000000"/>
      </a:dk1>
      <a:lt1>
        <a:srgbClr val="FFFFFF"/>
      </a:lt1>
      <a:dk2>
        <a:srgbClr val="44546A"/>
      </a:dk2>
      <a:lt2>
        <a:srgbClr val="E7E6E6"/>
      </a:lt2>
      <a:accent1>
        <a:srgbClr val="1D3162"/>
      </a:accent1>
      <a:accent2>
        <a:srgbClr val="2171A2"/>
      </a:accent2>
      <a:accent3>
        <a:srgbClr val="A13233"/>
      </a:accent3>
      <a:accent4>
        <a:srgbClr val="EBA220"/>
      </a:accent4>
      <a:accent5>
        <a:srgbClr val="D9D9D9"/>
      </a:accent5>
      <a:accent6>
        <a:srgbClr val="E0B9B9"/>
      </a:accent6>
      <a:hlink>
        <a:srgbClr val="137F7C"/>
      </a:hlink>
      <a:folHlink>
        <a:srgbClr val="F9DC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1F0A2354DF214BA67051C0187423FE" ma:contentTypeVersion="14" ma:contentTypeDescription="Create a new document." ma:contentTypeScope="" ma:versionID="e3a4b893c104a257194c2f3e1bc13e2a">
  <xsd:schema xmlns:xsd="http://www.w3.org/2001/XMLSchema" xmlns:xs="http://www.w3.org/2001/XMLSchema" xmlns:p="http://schemas.microsoft.com/office/2006/metadata/properties" xmlns:ns2="50fef1c1-d404-4295-8524-90ce6041f4e0" xmlns:ns3="1921c409-97e8-4719-a6bd-4e13a0ff2e25" targetNamespace="http://schemas.microsoft.com/office/2006/metadata/properties" ma:root="true" ma:fieldsID="759c1e97caacb534794af022673bb1ee" ns2:_="" ns3:_="">
    <xsd:import namespace="50fef1c1-d404-4295-8524-90ce6041f4e0"/>
    <xsd:import namespace="1921c409-97e8-4719-a6bd-4e13a0ff2e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ef1c1-d404-4295-8524-90ce6041f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234ffa-7caa-425e-ac4c-2fbcad3f6b8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1c409-97e8-4719-a6bd-4e13a0ff2e2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12b80b9-c948-4454-acac-6e1cd98463e0}" ma:internalName="TaxCatchAll" ma:showField="CatchAllData" ma:web="1921c409-97e8-4719-a6bd-4e13a0ff2e2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fef1c1-d404-4295-8524-90ce6041f4e0">
      <Terms xmlns="http://schemas.microsoft.com/office/infopath/2007/PartnerControls"/>
    </lcf76f155ced4ddcb4097134ff3c332f>
    <TaxCatchAll xmlns="1921c409-97e8-4719-a6bd-4e13a0ff2e25" xsi:nil="true"/>
    <SharedWithUsers xmlns="1921c409-97e8-4719-a6bd-4e13a0ff2e25">
      <UserInfo>
        <DisplayName>Salameh, Janine</DisplayName>
        <AccountId>1381</AccountId>
        <AccountType/>
      </UserInfo>
      <UserInfo>
        <DisplayName>Kuznetsov, Alexandra</DisplayName>
        <AccountId>26</AccountId>
        <AccountType/>
      </UserInfo>
      <UserInfo>
        <DisplayName>Vallejo, Melannie</DisplayName>
        <AccountId>34</AccountId>
        <AccountType/>
      </UserInfo>
      <UserInfo>
        <DisplayName>Tancun, Ian</DisplayName>
        <AccountId>374</AccountId>
        <AccountType/>
      </UserInfo>
    </SharedWithUsers>
  </documentManagement>
</p:properties>
</file>

<file path=customXml/itemProps1.xml><?xml version="1.0" encoding="utf-8"?>
<ds:datastoreItem xmlns:ds="http://schemas.openxmlformats.org/officeDocument/2006/customXml" ds:itemID="{34A86657-EF5E-49ED-A85D-D8F5538BC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ef1c1-d404-4295-8524-90ce6041f4e0"/>
    <ds:schemaRef ds:uri="1921c409-97e8-4719-a6bd-4e13a0ff2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4DFF5-7D23-4741-B60A-3E504ECBF6A3}">
  <ds:schemaRefs>
    <ds:schemaRef ds:uri="http://schemas.microsoft.com/sharepoint/v3/contenttype/forms"/>
  </ds:schemaRefs>
</ds:datastoreItem>
</file>

<file path=customXml/itemProps3.xml><?xml version="1.0" encoding="utf-8"?>
<ds:datastoreItem xmlns:ds="http://schemas.openxmlformats.org/officeDocument/2006/customXml" ds:itemID="{AC859012-EBF6-4B01-9E46-74B947E7620C}">
  <ds:schemaRefs>
    <ds:schemaRef ds:uri="1921c409-97e8-4719-a6bd-4e13a0ff2e25"/>
    <ds:schemaRef ds:uri="http://purl.org/dc/elements/1.1/"/>
    <ds:schemaRef ds:uri="http://schemas.microsoft.com/office/2006/metadata/properties"/>
    <ds:schemaRef ds:uri="50fef1c1-d404-4295-8524-90ce6041f4e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AAP_slides_final</Template>
  <TotalTime>7720</TotalTime>
  <Words>1176</Words>
  <Application>Microsoft Office PowerPoint</Application>
  <PresentationFormat>Widescreen</PresentationFormat>
  <Paragraphs>122</Paragraphs>
  <Slides>16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Alegreya Sans</vt:lpstr>
      <vt:lpstr>Alegreya Sans Medium</vt:lpstr>
      <vt:lpstr>Arial</vt:lpstr>
      <vt:lpstr>Calibri</vt:lpstr>
      <vt:lpstr>Cambria</vt:lpstr>
      <vt:lpstr>Courier New</vt:lpstr>
      <vt:lpstr>Georgia</vt:lpstr>
      <vt:lpstr>Lucida Grande</vt:lpstr>
      <vt:lpstr>Wingdings</vt:lpstr>
      <vt:lpstr>AAP_slides_final</vt:lpstr>
      <vt:lpstr>1_Custom Design</vt:lpstr>
      <vt:lpstr>2_MCHB_Theme</vt:lpstr>
      <vt:lpstr>The National Center for a System of Services for CYSHCN   Title V Virtual Cafes Ask the Experts: Medical Home NPM Friday March 8, 2024m 12-1pm CT/1-2pm ET   </vt:lpstr>
      <vt:lpstr>Housekeeping</vt:lpstr>
      <vt:lpstr>Session Objectives </vt:lpstr>
      <vt:lpstr>PowerPoint Presentation</vt:lpstr>
      <vt:lpstr>National Center for a System of Services for CYSHCN (aka Blueprint National Center)</vt:lpstr>
      <vt:lpstr>Ask the Experts: Medical Home NPM </vt:lpstr>
      <vt:lpstr>PowerPoint Presentation</vt:lpstr>
      <vt:lpstr>PowerPoint Presentation</vt:lpstr>
      <vt:lpstr>Population Health</vt:lpstr>
      <vt:lpstr>Population Health and Medical Home </vt:lpstr>
      <vt:lpstr>PowerPoint Presentation</vt:lpstr>
      <vt:lpstr>Discussion Questions</vt:lpstr>
      <vt:lpstr>Discussion Questions</vt:lpstr>
      <vt:lpstr>Any other questions?</vt:lpstr>
      <vt:lpstr>Contact us! </vt:lpstr>
      <vt:lpstr>Virtual Café Evaluation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and Management of Medical Complexity</dc:title>
  <dc:creator>Kuznetsov, Alexandra</dc:creator>
  <cp:lastModifiedBy>Tancun, Ian</cp:lastModifiedBy>
  <cp:revision>13</cp:revision>
  <cp:lastPrinted>2019-12-05T22:17:53Z</cp:lastPrinted>
  <dcterms:created xsi:type="dcterms:W3CDTF">2016-12-09T18:29:06Z</dcterms:created>
  <dcterms:modified xsi:type="dcterms:W3CDTF">2024-03-25T17:29:35Z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0x010100AC1F0A2354DF214BA67051C0187423FE</vt:lpwstr>
  </property>
  <property fmtid="{D5CDD505-2E9C-101B-9397-08002B2CF9AE}" pid="3" name="MediaServiceImageTags">
    <vt:lpwstr/>
  </property>
</Properties>
</file>