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98" r:id="rId5"/>
    <p:sldMasterId id="2147483710" r:id="rId6"/>
  </p:sldMasterIdLst>
  <p:notesMasterIdLst>
    <p:notesMasterId r:id="rId29"/>
  </p:notesMasterIdLst>
  <p:handoutMasterIdLst>
    <p:handoutMasterId r:id="rId30"/>
  </p:handoutMasterIdLst>
  <p:sldIdLst>
    <p:sldId id="533" r:id="rId7"/>
    <p:sldId id="259" r:id="rId8"/>
    <p:sldId id="258" r:id="rId9"/>
    <p:sldId id="4482" r:id="rId10"/>
    <p:sldId id="4481" r:id="rId11"/>
    <p:sldId id="262" r:id="rId12"/>
    <p:sldId id="256" r:id="rId13"/>
    <p:sldId id="263" r:id="rId14"/>
    <p:sldId id="268" r:id="rId15"/>
    <p:sldId id="265" r:id="rId16"/>
    <p:sldId id="266" r:id="rId17"/>
    <p:sldId id="267" r:id="rId18"/>
    <p:sldId id="269" r:id="rId19"/>
    <p:sldId id="270" r:id="rId20"/>
    <p:sldId id="264" r:id="rId21"/>
    <p:sldId id="271" r:id="rId22"/>
    <p:sldId id="272" r:id="rId23"/>
    <p:sldId id="273" r:id="rId24"/>
    <p:sldId id="274" r:id="rId25"/>
    <p:sldId id="275" r:id="rId26"/>
    <p:sldId id="276" r:id="rId27"/>
    <p:sldId id="26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9D6109-8BEB-35AF-B541-515EB3387967}" name="Salameh, Janine" initials="SJ" userId="S::jsalameh@aap.org::53321777-cb3a-4eba-9beb-38b1004e4d2a" providerId="AD"/>
  <p188:author id="{DA8EF80B-7DA9-491C-6EEA-DEEFBB418739}" name="Boothby, Christina" initials="BC" userId="S::cboothby@aap.org::9bfa7b9f-8009-4b1f-a1d5-cfe467279245" providerId="AD"/>
  <p188:author id="{4B59B762-4C41-170C-018C-0F46112F08DB}" name="Vallejo, Melannie" initials="VM" userId="S::mvallejo@aap.org::fd0e38e8-7c8b-4c21-b0d3-1be26eabf05e" providerId="AD"/>
  <p188:author id="{857A3A68-404D-DB1D-F1B1-2291A402E481}" name="Kuznetsov, Alexandra" initials="KA" userId="S::akuznetsov@aap.org::779ea295-07a0-4014-b191-8c60f62e12b3" providerId="AD"/>
  <p188:author id="{5D2E7FD2-0F96-B2A1-2B12-088334E860A6}" name="McLellan, Sarah (HRSA)" initials="MS(" userId="S::SMcLellan@HRSA.Gov::7b383ce7-56f8-40d2-a65b-e4bb2d7237d3" providerId="AD"/>
  <p188:author id="{F4B0D7EC-49C4-481A-411B-07F9D5321EE5}" name="Waldron, Debra" initials="WD" userId="S::dwaldron@aap.org::a9c0119b-875e-4c31-a8b0-2cdb9a2f84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znetsov, Alexandra" initials="KA"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A2C"/>
    <a:srgbClr val="D84E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B8BE2-B901-77D8-FF72-6223BB86BEC9}" v="14" dt="2024-03-05T18:04:28.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01" autoAdjust="0"/>
  </p:normalViewPr>
  <p:slideViewPr>
    <p:cSldViewPr snapToGrid="0">
      <p:cViewPr varScale="1">
        <p:scale>
          <a:sx n="48" d="100"/>
          <a:sy n="48" d="100"/>
        </p:scale>
        <p:origin x="134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D23B3-DE60-ED42-AE8E-A0FBA97BEC2A}" type="datetimeFigureOut">
              <a:rPr lang="en-US" smtClean="0"/>
              <a:t>3/25/2024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65E1E0-18A5-C543-ADFB-252B23D393FE}" type="slidenum">
              <a:rPr lang="en-US" smtClean="0"/>
              <a:t>‹#›</a:t>
            </a:fld>
            <a:endParaRPr lang="en-US"/>
          </a:p>
        </p:txBody>
      </p:sp>
    </p:spTree>
    <p:extLst>
      <p:ext uri="{BB962C8B-B14F-4D97-AF65-F5344CB8AC3E}">
        <p14:creationId xmlns:p14="http://schemas.microsoft.com/office/powerpoint/2010/main" val="3819435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40767-6B96-4D8B-81E5-222A27D637BC}"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18F55-0870-4976-9299-86F55B048F52}" type="slidenum">
              <a:rPr lang="en-US" smtClean="0"/>
              <a:t>‹#›</a:t>
            </a:fld>
            <a:endParaRPr lang="en-US"/>
          </a:p>
        </p:txBody>
      </p:sp>
    </p:spTree>
    <p:extLst>
      <p:ext uri="{BB962C8B-B14F-4D97-AF65-F5344CB8AC3E}">
        <p14:creationId xmlns:p14="http://schemas.microsoft.com/office/powerpoint/2010/main" val="54247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urveymonkey.com/r/2024BlueprintVirtualCaf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D18F55-0870-4976-9299-86F55B048F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997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latin typeface="Alegreya Sans" panose="00000500000000000000" pitchFamily="2" charset="0"/>
              </a:rPr>
              <a:t>childhealthdata.org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891529-9867-4151-8450-55832561EB79}" type="slidenum">
              <a:rPr lang="en-US" smtClean="0"/>
              <a:t>16</a:t>
            </a:fld>
            <a:endParaRPr lang="en-US"/>
          </a:p>
        </p:txBody>
      </p:sp>
    </p:spTree>
    <p:extLst>
      <p:ext uri="{BB962C8B-B14F-4D97-AF65-F5344CB8AC3E}">
        <p14:creationId xmlns:p14="http://schemas.microsoft.com/office/powerpoint/2010/main" val="77439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Worksheet: https://www.aap.org/en/patient-care/national-center-for-a-system-of-services-for-children-and-youth-with-special-health-care-needs/aligning-your-work-with-the-blueprint-for-change-for-cyshcn/</a:t>
            </a:r>
          </a:p>
        </p:txBody>
      </p:sp>
      <p:sp>
        <p:nvSpPr>
          <p:cNvPr id="4" name="Slide Number Placeholder 3"/>
          <p:cNvSpPr>
            <a:spLocks noGrp="1"/>
          </p:cNvSpPr>
          <p:nvPr>
            <p:ph type="sldNum" sz="quarter" idx="5"/>
          </p:nvPr>
        </p:nvSpPr>
        <p:spPr/>
        <p:txBody>
          <a:bodyPr/>
          <a:lstStyle/>
          <a:p>
            <a:fld id="{39891529-9867-4151-8450-55832561EB79}" type="slidenum">
              <a:rPr lang="en-US" smtClean="0"/>
              <a:t>17</a:t>
            </a:fld>
            <a:endParaRPr lang="en-US"/>
          </a:p>
        </p:txBody>
      </p:sp>
    </p:spTree>
    <p:extLst>
      <p:ext uri="{BB962C8B-B14F-4D97-AF65-F5344CB8AC3E}">
        <p14:creationId xmlns:p14="http://schemas.microsoft.com/office/powerpoint/2010/main" val="263588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18F55-0870-4976-9299-86F55B048F52}" type="slidenum">
              <a:rPr lang="en-US" smtClean="0"/>
              <a:t>18</a:t>
            </a:fld>
            <a:endParaRPr lang="en-US"/>
          </a:p>
        </p:txBody>
      </p:sp>
    </p:spTree>
    <p:extLst>
      <p:ext uri="{BB962C8B-B14F-4D97-AF65-F5344CB8AC3E}">
        <p14:creationId xmlns:p14="http://schemas.microsoft.com/office/powerpoint/2010/main" val="268338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https://www.surveymonkey.com/r/2024BlueprintVirtualCafes</a:t>
            </a:r>
            <a:r>
              <a:rPr lang="en-US"/>
              <a:t> </a:t>
            </a:r>
          </a:p>
        </p:txBody>
      </p:sp>
      <p:sp>
        <p:nvSpPr>
          <p:cNvPr id="4" name="Slide Number Placeholder 3"/>
          <p:cNvSpPr>
            <a:spLocks noGrp="1"/>
          </p:cNvSpPr>
          <p:nvPr>
            <p:ph type="sldNum" sz="quarter" idx="5"/>
          </p:nvPr>
        </p:nvSpPr>
        <p:spPr/>
        <p:txBody>
          <a:bodyPr/>
          <a:lstStyle/>
          <a:p>
            <a:fld id="{39891529-9867-4151-8450-55832561EB79}" type="slidenum">
              <a:rPr lang="en-US" smtClean="0"/>
              <a:t>22</a:t>
            </a:fld>
            <a:endParaRPr lang="en-US"/>
          </a:p>
        </p:txBody>
      </p:sp>
    </p:spTree>
    <p:extLst>
      <p:ext uri="{BB962C8B-B14F-4D97-AF65-F5344CB8AC3E}">
        <p14:creationId xmlns:p14="http://schemas.microsoft.com/office/powerpoint/2010/main" val="62793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91529-9867-4151-8450-55832561EB79}" type="slidenum">
              <a:rPr lang="en-US" smtClean="0"/>
              <a:t>2</a:t>
            </a:fld>
            <a:endParaRPr lang="en-US"/>
          </a:p>
        </p:txBody>
      </p:sp>
    </p:spTree>
    <p:extLst>
      <p:ext uri="{BB962C8B-B14F-4D97-AF65-F5344CB8AC3E}">
        <p14:creationId xmlns:p14="http://schemas.microsoft.com/office/powerpoint/2010/main" val="410585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8753673A-2527-4594-9D06-3030861D9577}" type="slidenum">
              <a:rPr lang="en-US" altLang="en-US" smtClean="0"/>
              <a:pPr>
                <a:defRPr/>
              </a:pPr>
              <a:t>5</a:t>
            </a:fld>
            <a:endParaRPr lang="en-US" altLang="en-US"/>
          </a:p>
        </p:txBody>
      </p:sp>
    </p:spTree>
    <p:extLst>
      <p:ext uri="{BB962C8B-B14F-4D97-AF65-F5344CB8AC3E}">
        <p14:creationId xmlns:p14="http://schemas.microsoft.com/office/powerpoint/2010/main" val="425728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891529-9867-4151-8450-55832561EB79}" type="slidenum">
              <a:rPr lang="en-US" smtClean="0"/>
              <a:t>6</a:t>
            </a:fld>
            <a:endParaRPr lang="en-US"/>
          </a:p>
        </p:txBody>
      </p:sp>
    </p:spTree>
    <p:extLst>
      <p:ext uri="{BB962C8B-B14F-4D97-AF65-F5344CB8AC3E}">
        <p14:creationId xmlns:p14="http://schemas.microsoft.com/office/powerpoint/2010/main" val="89651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18F55-0870-4976-9299-86F55B048F52}" type="slidenum">
              <a:rPr lang="en-US" smtClean="0"/>
              <a:t>8</a:t>
            </a:fld>
            <a:endParaRPr lang="en-US"/>
          </a:p>
        </p:txBody>
      </p:sp>
    </p:spTree>
    <p:extLst>
      <p:ext uri="{BB962C8B-B14F-4D97-AF65-F5344CB8AC3E}">
        <p14:creationId xmlns:p14="http://schemas.microsoft.com/office/powerpoint/2010/main" val="143827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D18F55-0870-4976-9299-86F55B048F52}" type="slidenum">
              <a:rPr lang="en-US" smtClean="0"/>
              <a:t>11</a:t>
            </a:fld>
            <a:endParaRPr lang="en-US"/>
          </a:p>
        </p:txBody>
      </p:sp>
    </p:spTree>
    <p:extLst>
      <p:ext uri="{BB962C8B-B14F-4D97-AF65-F5344CB8AC3E}">
        <p14:creationId xmlns:p14="http://schemas.microsoft.com/office/powerpoint/2010/main" val="216744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https://www.childhealthdata.org/docs/default-source/nsch-docs/2022-nsch-sampling-and-administration_cahmi.pdf</a:t>
            </a:r>
          </a:p>
          <a:p>
            <a:endParaRPr lang="en-US" dirty="0"/>
          </a:p>
        </p:txBody>
      </p:sp>
      <p:sp>
        <p:nvSpPr>
          <p:cNvPr id="4" name="Slide Number Placeholder 3"/>
          <p:cNvSpPr>
            <a:spLocks noGrp="1"/>
          </p:cNvSpPr>
          <p:nvPr>
            <p:ph type="sldNum" sz="quarter" idx="5"/>
          </p:nvPr>
        </p:nvSpPr>
        <p:spPr/>
        <p:txBody>
          <a:bodyPr/>
          <a:lstStyle/>
          <a:p>
            <a:fld id="{39891529-9867-4151-8450-55832561EB79}" type="slidenum">
              <a:rPr lang="en-US" smtClean="0"/>
              <a:t>12</a:t>
            </a:fld>
            <a:endParaRPr lang="en-US"/>
          </a:p>
        </p:txBody>
      </p:sp>
    </p:spTree>
    <p:extLst>
      <p:ext uri="{BB962C8B-B14F-4D97-AF65-F5344CB8AC3E}">
        <p14:creationId xmlns:p14="http://schemas.microsoft.com/office/powerpoint/2010/main" val="2700539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D18F55-0870-4976-9299-86F55B048F52}" type="slidenum">
              <a:rPr lang="en-US" smtClean="0"/>
              <a:t>13</a:t>
            </a:fld>
            <a:endParaRPr lang="en-US"/>
          </a:p>
        </p:txBody>
      </p:sp>
    </p:spTree>
    <p:extLst>
      <p:ext uri="{BB962C8B-B14F-4D97-AF65-F5344CB8AC3E}">
        <p14:creationId xmlns:p14="http://schemas.microsoft.com/office/powerpoint/2010/main" val="15860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333333"/>
                </a:solidFill>
                <a:effectLst/>
                <a:latin typeface="Roboto" panose="02000000000000000000" pitchFamily="2" charset="0"/>
              </a:rPr>
              <a:t>In order for a child to meet CSHCN Screener criteria for having a special health care need, all three parts of at least one screener question (or in the case of question 5, the two parts) must be answered “YES”</a:t>
            </a:r>
            <a:br>
              <a:rPr lang="en-US" b="0" i="0" dirty="0">
                <a:solidFill>
                  <a:srgbClr val="333333"/>
                </a:solidFill>
                <a:effectLst/>
                <a:latin typeface="Roboto" panose="02000000000000000000" pitchFamily="2" charset="0"/>
              </a:rPr>
            </a:br>
            <a:br>
              <a:rPr lang="en-US" b="0" i="0" dirty="0">
                <a:solidFill>
                  <a:srgbClr val="333333"/>
                </a:solidFill>
                <a:effectLst/>
                <a:latin typeface="Roboto" panose="02000000000000000000" pitchFamily="2" charset="0"/>
              </a:rPr>
            </a:br>
            <a:r>
              <a:rPr lang="en-US" b="0" i="0" dirty="0">
                <a:solidFill>
                  <a:srgbClr val="333333"/>
                </a:solidFill>
                <a:effectLst/>
                <a:latin typeface="Roboto" panose="02000000000000000000" pitchFamily="2" charset="0"/>
              </a:rPr>
              <a:t>Source: https://www.census.gov/content/dam/Census/programs-surveys/nsch/tech-documentation/questionnaires/2022/NSCH-S1.pdf</a:t>
            </a:r>
          </a:p>
        </p:txBody>
      </p:sp>
      <p:sp>
        <p:nvSpPr>
          <p:cNvPr id="4" name="Slide Number Placeholder 3"/>
          <p:cNvSpPr>
            <a:spLocks noGrp="1"/>
          </p:cNvSpPr>
          <p:nvPr>
            <p:ph type="sldNum" sz="quarter" idx="5"/>
          </p:nvPr>
        </p:nvSpPr>
        <p:spPr/>
        <p:txBody>
          <a:bodyPr/>
          <a:lstStyle/>
          <a:p>
            <a:fld id="{77D18F55-0870-4976-9299-86F55B048F52}" type="slidenum">
              <a:rPr lang="en-US" smtClean="0"/>
              <a:t>14</a:t>
            </a:fld>
            <a:endParaRPr lang="en-US"/>
          </a:p>
        </p:txBody>
      </p:sp>
    </p:spTree>
    <p:extLst>
      <p:ext uri="{BB962C8B-B14F-4D97-AF65-F5344CB8AC3E}">
        <p14:creationId xmlns:p14="http://schemas.microsoft.com/office/powerpoint/2010/main" val="2716874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mchb.hrsa.gov/" TargetMode="External"/><Relationship Id="rId2" Type="http://schemas.openxmlformats.org/officeDocument/2006/relationships/image" Target="../media/image21.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7661"/>
            <a:ext cx="10363200" cy="923330"/>
          </a:xfrm>
        </p:spPr>
        <p:txBody>
          <a:bodyPr lIns="0" tIns="0" rIns="0" bIns="0" anchor="t" anchorCtr="0">
            <a:spAutoFit/>
          </a:bodyPr>
          <a:lstStyle>
            <a:lvl1pPr>
              <a:defRPr sz="6000" baseline="0">
                <a:solidFill>
                  <a:schemeClr val="bg1"/>
                </a:solidFill>
                <a:latin typeface="+mn-lt"/>
              </a:defRPr>
            </a:lvl1pPr>
          </a:lstStyle>
          <a:p>
            <a:r>
              <a:rPr lang="en-US"/>
              <a:t>Presentation Title</a:t>
            </a:r>
          </a:p>
        </p:txBody>
      </p:sp>
      <p:pic>
        <p:nvPicPr>
          <p:cNvPr id="4" name="Picture 3" descr="1LineAAPLogo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3755" y="5874485"/>
            <a:ext cx="4908032" cy="542020"/>
          </a:xfrm>
          <a:prstGeom prst="rect">
            <a:avLst/>
          </a:prstGeom>
        </p:spPr>
      </p:pic>
      <p:sp>
        <p:nvSpPr>
          <p:cNvPr id="6" name="Picture Placeholder 2"/>
          <p:cNvSpPr>
            <a:spLocks noGrp="1"/>
          </p:cNvSpPr>
          <p:nvPr>
            <p:ph type="pic" idx="1" hasCustomPrompt="1"/>
          </p:nvPr>
        </p:nvSpPr>
        <p:spPr>
          <a:xfrm>
            <a:off x="0" y="3337686"/>
            <a:ext cx="5562344" cy="3520314"/>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To outline a photo, see http://</a:t>
            </a:r>
            <a:r>
              <a:rPr lang="en-US" err="1"/>
              <a:t>www.gcflearnfree.org</a:t>
            </a:r>
            <a:r>
              <a:rPr lang="en-US"/>
              <a:t>/powerpoint2013/17.4</a:t>
            </a:r>
          </a:p>
        </p:txBody>
      </p:sp>
    </p:spTree>
    <p:extLst>
      <p:ext uri="{BB962C8B-B14F-4D97-AF65-F5344CB8AC3E}">
        <p14:creationId xmlns:p14="http://schemas.microsoft.com/office/powerpoint/2010/main" val="323340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27361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38108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317142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32221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961334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170887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4028603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1940018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387975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B6606-1BE1-0C42-B5F0-284FCBD50223}"/>
              </a:ext>
            </a:extLst>
          </p:cNvPr>
          <p:cNvSpPr>
            <a:spLocks noGrp="1"/>
          </p:cNvSpPr>
          <p:nvPr>
            <p:ph type="ctrTitle" hasCustomPrompt="1"/>
          </p:nvPr>
        </p:nvSpPr>
        <p:spPr>
          <a:xfrm>
            <a:off x="1460938" y="1069812"/>
            <a:ext cx="5318234" cy="2387600"/>
          </a:xfrm>
        </p:spPr>
        <p:txBody>
          <a:bodyPr anchor="b">
            <a:normAutofit/>
          </a:bodyPr>
          <a:lstStyle>
            <a:lvl1pPr algn="l">
              <a:defRPr sz="4000"/>
            </a:lvl1pPr>
          </a:lstStyle>
          <a:p>
            <a:r>
              <a:rPr lang="en-US"/>
              <a:t>Click to edit Master title style Arial Bold 40 </a:t>
            </a:r>
            <a:r>
              <a:rPr lang="en-US" err="1"/>
              <a:t>pt</a:t>
            </a:r>
            <a:endParaRPr lang="en-US"/>
          </a:p>
        </p:txBody>
      </p:sp>
      <p:sp>
        <p:nvSpPr>
          <p:cNvPr id="3" name="Subtitle 2">
            <a:extLst>
              <a:ext uri="{FF2B5EF4-FFF2-40B4-BE49-F238E27FC236}">
                <a16:creationId xmlns:a16="http://schemas.microsoft.com/office/drawing/2014/main" id="{846CF2BA-524B-4A43-A498-CC026390DD76}"/>
              </a:ext>
            </a:extLst>
          </p:cNvPr>
          <p:cNvSpPr>
            <a:spLocks noGrp="1"/>
          </p:cNvSpPr>
          <p:nvPr>
            <p:ph type="subTitle" idx="1"/>
          </p:nvPr>
        </p:nvSpPr>
        <p:spPr>
          <a:xfrm>
            <a:off x="1460938" y="3549487"/>
            <a:ext cx="531823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Logo: Department of Health &amp; Human Services, USA.">
            <a:extLst>
              <a:ext uri="{FF2B5EF4-FFF2-40B4-BE49-F238E27FC236}">
                <a16:creationId xmlns:a16="http://schemas.microsoft.com/office/drawing/2014/main" id="{821F65EA-B6C0-1750-2687-20B22C728360}"/>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7" name="Picture 6" descr="Logo: HRSA Maternal &amp; Child Health.">
            <a:extLst>
              <a:ext uri="{FF2B5EF4-FFF2-40B4-BE49-F238E27FC236}">
                <a16:creationId xmlns:a16="http://schemas.microsoft.com/office/drawing/2014/main" id="{42681830-9F54-FA7C-C04C-65135AF070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ECD64518-2354-CAFE-0FDB-273A7B63E60D}"/>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38584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46199"/>
            <a:ext cx="109728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idx="1"/>
          </p:nvPr>
        </p:nvSpPr>
        <p:spPr>
          <a:xfrm>
            <a:off x="609600" y="2569464"/>
            <a:ext cx="10972800" cy="3439822"/>
          </a:xfrm>
        </p:spPr>
        <p:txBody>
          <a:bodyPr>
            <a:noAutofit/>
          </a:bodyPr>
          <a:lstStyle>
            <a:lvl1pPr>
              <a:buClr>
                <a:srgbClr val="F5AA2C"/>
              </a:buClr>
              <a:defRPr/>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987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5698DF-06DE-0D90-AA9B-A64DDB030FA7}"/>
              </a:ext>
            </a:extLst>
          </p:cNvPr>
          <p:cNvSpPr/>
          <p:nvPr userDrawn="1"/>
        </p:nvSpPr>
        <p:spPr>
          <a:xfrm>
            <a:off x="0" y="8869"/>
            <a:ext cx="12192000" cy="5827156"/>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CC8127-221E-EA9D-12B7-5A310F2309D1}"/>
              </a:ext>
            </a:extLst>
          </p:cNvPr>
          <p:cNvSpPr>
            <a:spLocks noGrp="1"/>
          </p:cNvSpPr>
          <p:nvPr>
            <p:ph type="title" hasCustomPrompt="1"/>
          </p:nvPr>
        </p:nvSpPr>
        <p:spPr>
          <a:xfrm>
            <a:off x="831850" y="585131"/>
            <a:ext cx="10515600" cy="2852737"/>
          </a:xfrm>
        </p:spPr>
        <p:txBody>
          <a:bodyPr anchor="b"/>
          <a:lstStyle>
            <a:lvl1pPr>
              <a:defRPr sz="6000">
                <a:solidFill>
                  <a:schemeClr val="bg1"/>
                </a:solidFill>
              </a:defRPr>
            </a:lvl1pPr>
          </a:lstStyle>
          <a:p>
            <a:r>
              <a:rPr lang="en-US"/>
              <a:t>Arial Bold 60pt</a:t>
            </a:r>
          </a:p>
        </p:txBody>
      </p:sp>
      <p:sp>
        <p:nvSpPr>
          <p:cNvPr id="8" name="Text Placeholder 2">
            <a:extLst>
              <a:ext uri="{FF2B5EF4-FFF2-40B4-BE49-F238E27FC236}">
                <a16:creationId xmlns:a16="http://schemas.microsoft.com/office/drawing/2014/main" id="{9A34E260-D9DA-3F10-85AB-C6033E3F678C}"/>
              </a:ext>
            </a:extLst>
          </p:cNvPr>
          <p:cNvSpPr>
            <a:spLocks noGrp="1"/>
          </p:cNvSpPr>
          <p:nvPr>
            <p:ph type="body" idx="1"/>
          </p:nvPr>
        </p:nvSpPr>
        <p:spPr>
          <a:xfrm>
            <a:off x="831850" y="346485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descr="Logo: Department of Health &amp; Human Services, USA.">
            <a:extLst>
              <a:ext uri="{FF2B5EF4-FFF2-40B4-BE49-F238E27FC236}">
                <a16:creationId xmlns:a16="http://schemas.microsoft.com/office/drawing/2014/main" id="{0576240C-674F-B78C-336F-7667C94A7B19}"/>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F1D816F9-0702-B4BA-2BD7-0D874CC927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9AD41B67-12BB-40FF-395D-8A7827BD9FAF}"/>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631608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5698DF-06DE-0D90-AA9B-A64DDB030FA7}"/>
              </a:ext>
            </a:extLst>
          </p:cNvPr>
          <p:cNvSpPr/>
          <p:nvPr userDrawn="1"/>
        </p:nvSpPr>
        <p:spPr>
          <a:xfrm>
            <a:off x="0" y="8869"/>
            <a:ext cx="12192000" cy="5827156"/>
          </a:xfrm>
          <a:prstGeom prst="rect">
            <a:avLst/>
          </a:prstGeom>
          <a:solidFill>
            <a:srgbClr val="FFD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CC8127-221E-EA9D-12B7-5A310F2309D1}"/>
              </a:ext>
            </a:extLst>
          </p:cNvPr>
          <p:cNvSpPr>
            <a:spLocks noGrp="1"/>
          </p:cNvSpPr>
          <p:nvPr>
            <p:ph type="title" hasCustomPrompt="1"/>
          </p:nvPr>
        </p:nvSpPr>
        <p:spPr>
          <a:xfrm>
            <a:off x="831850" y="585131"/>
            <a:ext cx="10515600" cy="2852737"/>
          </a:xfrm>
        </p:spPr>
        <p:txBody>
          <a:bodyPr anchor="b"/>
          <a:lstStyle>
            <a:lvl1pPr>
              <a:defRPr sz="6000">
                <a:solidFill>
                  <a:schemeClr val="tx1">
                    <a:lumMod val="85000"/>
                    <a:lumOff val="15000"/>
                  </a:schemeClr>
                </a:solidFill>
              </a:defRPr>
            </a:lvl1pPr>
          </a:lstStyle>
          <a:p>
            <a:r>
              <a:rPr lang="en-US"/>
              <a:t>Arial Bold 60pt</a:t>
            </a:r>
          </a:p>
        </p:txBody>
      </p:sp>
      <p:sp>
        <p:nvSpPr>
          <p:cNvPr id="8" name="Text Placeholder 2">
            <a:extLst>
              <a:ext uri="{FF2B5EF4-FFF2-40B4-BE49-F238E27FC236}">
                <a16:creationId xmlns:a16="http://schemas.microsoft.com/office/drawing/2014/main" id="{9A34E260-D9DA-3F10-85AB-C6033E3F678C}"/>
              </a:ext>
            </a:extLst>
          </p:cNvPr>
          <p:cNvSpPr>
            <a:spLocks noGrp="1"/>
          </p:cNvSpPr>
          <p:nvPr>
            <p:ph type="body" idx="1"/>
          </p:nvPr>
        </p:nvSpPr>
        <p:spPr>
          <a:xfrm>
            <a:off x="831850" y="3464856"/>
            <a:ext cx="10515600" cy="1500187"/>
          </a:xfrm>
        </p:spPr>
        <p:txBody>
          <a:bodyPr/>
          <a:lstStyle>
            <a:lvl1pPr marL="0" indent="0">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descr="Logo: Department of Health &amp; Human Services, USA.">
            <a:extLst>
              <a:ext uri="{FF2B5EF4-FFF2-40B4-BE49-F238E27FC236}">
                <a16:creationId xmlns:a16="http://schemas.microsoft.com/office/drawing/2014/main" id="{1F61B0BF-038D-4034-BDD6-26DB1559340C}"/>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E1A973B6-7848-BE48-6747-15D2A45F3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B72070FD-0AF6-9804-954D-C2A970E95B0B}"/>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2548508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5698DF-06DE-0D90-AA9B-A64DDB030FA7}"/>
              </a:ext>
            </a:extLst>
          </p:cNvPr>
          <p:cNvSpPr/>
          <p:nvPr userDrawn="1"/>
        </p:nvSpPr>
        <p:spPr>
          <a:xfrm>
            <a:off x="0" y="8869"/>
            <a:ext cx="12192000" cy="5827156"/>
          </a:xfrm>
          <a:prstGeom prst="rect">
            <a:avLst/>
          </a:prstGeom>
          <a:solidFill>
            <a:srgbClr val="15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CC8127-221E-EA9D-12B7-5A310F2309D1}"/>
              </a:ext>
            </a:extLst>
          </p:cNvPr>
          <p:cNvSpPr>
            <a:spLocks noGrp="1"/>
          </p:cNvSpPr>
          <p:nvPr>
            <p:ph type="title" hasCustomPrompt="1"/>
          </p:nvPr>
        </p:nvSpPr>
        <p:spPr>
          <a:xfrm>
            <a:off x="831850" y="585131"/>
            <a:ext cx="10515600" cy="2852737"/>
          </a:xfrm>
        </p:spPr>
        <p:txBody>
          <a:bodyPr anchor="b"/>
          <a:lstStyle>
            <a:lvl1pPr>
              <a:defRPr sz="6000">
                <a:solidFill>
                  <a:schemeClr val="bg1"/>
                </a:solidFill>
              </a:defRPr>
            </a:lvl1pPr>
          </a:lstStyle>
          <a:p>
            <a:r>
              <a:rPr lang="en-US"/>
              <a:t>Arial Bold 60pt</a:t>
            </a:r>
          </a:p>
        </p:txBody>
      </p:sp>
      <p:pic>
        <p:nvPicPr>
          <p:cNvPr id="5" name="Picture 4" descr="Logo: Department of Health &amp; Human Services, USA.">
            <a:extLst>
              <a:ext uri="{FF2B5EF4-FFF2-40B4-BE49-F238E27FC236}">
                <a16:creationId xmlns:a16="http://schemas.microsoft.com/office/drawing/2014/main" id="{031312C4-168F-26B8-BF89-6D039FCA3EEB}"/>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F4A9CC42-9EA9-3952-B66A-81803B507B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8" name="Text Placeholder 2">
            <a:extLst>
              <a:ext uri="{FF2B5EF4-FFF2-40B4-BE49-F238E27FC236}">
                <a16:creationId xmlns:a16="http://schemas.microsoft.com/office/drawing/2014/main" id="{9A34E260-D9DA-3F10-85AB-C6033E3F678C}"/>
              </a:ext>
            </a:extLst>
          </p:cNvPr>
          <p:cNvSpPr>
            <a:spLocks noGrp="1"/>
          </p:cNvSpPr>
          <p:nvPr>
            <p:ph type="body" idx="1"/>
          </p:nvPr>
        </p:nvSpPr>
        <p:spPr>
          <a:xfrm>
            <a:off x="831850" y="346485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Slide Number Placeholder 5">
            <a:extLst>
              <a:ext uri="{FF2B5EF4-FFF2-40B4-BE49-F238E27FC236}">
                <a16:creationId xmlns:a16="http://schemas.microsoft.com/office/drawing/2014/main" id="{20810C44-4070-BEC3-AF8A-B21AE8722903}"/>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504927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5698DF-06DE-0D90-AA9B-A64DDB030FA7}"/>
              </a:ext>
            </a:extLst>
          </p:cNvPr>
          <p:cNvSpPr/>
          <p:nvPr userDrawn="1"/>
        </p:nvSpPr>
        <p:spPr>
          <a:xfrm>
            <a:off x="0" y="8869"/>
            <a:ext cx="12192000" cy="5827156"/>
          </a:xfrm>
          <a:prstGeom prst="rect">
            <a:avLst/>
          </a:prstGeom>
          <a:solidFill>
            <a:srgbClr val="267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DCC8127-221E-EA9D-12B7-5A310F2309D1}"/>
              </a:ext>
            </a:extLst>
          </p:cNvPr>
          <p:cNvSpPr>
            <a:spLocks noGrp="1"/>
          </p:cNvSpPr>
          <p:nvPr>
            <p:ph type="title" hasCustomPrompt="1"/>
          </p:nvPr>
        </p:nvSpPr>
        <p:spPr>
          <a:xfrm>
            <a:off x="831850" y="585131"/>
            <a:ext cx="10515600" cy="2852737"/>
          </a:xfrm>
        </p:spPr>
        <p:txBody>
          <a:bodyPr anchor="b"/>
          <a:lstStyle>
            <a:lvl1pPr>
              <a:defRPr sz="6000">
                <a:solidFill>
                  <a:schemeClr val="bg1"/>
                </a:solidFill>
              </a:defRPr>
            </a:lvl1pPr>
          </a:lstStyle>
          <a:p>
            <a:r>
              <a:rPr lang="en-US"/>
              <a:t>Arial Bold 60pt</a:t>
            </a:r>
          </a:p>
        </p:txBody>
      </p:sp>
      <p:sp>
        <p:nvSpPr>
          <p:cNvPr id="8" name="Text Placeholder 2">
            <a:extLst>
              <a:ext uri="{FF2B5EF4-FFF2-40B4-BE49-F238E27FC236}">
                <a16:creationId xmlns:a16="http://schemas.microsoft.com/office/drawing/2014/main" id="{9A34E260-D9DA-3F10-85AB-C6033E3F678C}"/>
              </a:ext>
            </a:extLst>
          </p:cNvPr>
          <p:cNvSpPr>
            <a:spLocks noGrp="1"/>
          </p:cNvSpPr>
          <p:nvPr>
            <p:ph type="body" idx="1"/>
          </p:nvPr>
        </p:nvSpPr>
        <p:spPr>
          <a:xfrm>
            <a:off x="831850" y="346485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descr="Logo: Department of Health &amp; Human Services, USA.">
            <a:extLst>
              <a:ext uri="{FF2B5EF4-FFF2-40B4-BE49-F238E27FC236}">
                <a16:creationId xmlns:a16="http://schemas.microsoft.com/office/drawing/2014/main" id="{178DE227-9492-5F35-638C-75574ED512A4}"/>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583D3175-BC98-882E-1AF2-13E38A2747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912CE5F5-B1DA-8AB5-4647-60C606534930}"/>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DA0999-0A4D-4DD5-70EF-839E4FFFFBA9}"/>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3355771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3EAE-D20E-5C43-9EF6-191FFFCDF88C}"/>
              </a:ext>
            </a:extLst>
          </p:cNvPr>
          <p:cNvSpPr>
            <a:spLocks noGrp="1"/>
          </p:cNvSpPr>
          <p:nvPr>
            <p:ph type="title" hasCustomPrompt="1"/>
          </p:nvPr>
        </p:nvSpPr>
        <p:spPr>
          <a:xfrm>
            <a:off x="831850" y="585131"/>
            <a:ext cx="10515600" cy="2852737"/>
          </a:xfrm>
        </p:spPr>
        <p:txBody>
          <a:bodyPr anchor="b"/>
          <a:lstStyle>
            <a:lvl1pPr>
              <a:defRPr sz="6000"/>
            </a:lvl1pPr>
          </a:lstStyle>
          <a:p>
            <a:r>
              <a:rPr lang="en-US"/>
              <a:t>Arial Bold 60pt</a:t>
            </a:r>
          </a:p>
        </p:txBody>
      </p:sp>
      <p:sp>
        <p:nvSpPr>
          <p:cNvPr id="3" name="Text Placeholder 2">
            <a:extLst>
              <a:ext uri="{FF2B5EF4-FFF2-40B4-BE49-F238E27FC236}">
                <a16:creationId xmlns:a16="http://schemas.microsoft.com/office/drawing/2014/main" id="{518B59A5-120B-2946-BF87-45DBBC6F2F4F}"/>
              </a:ext>
            </a:extLst>
          </p:cNvPr>
          <p:cNvSpPr>
            <a:spLocks noGrp="1"/>
          </p:cNvSpPr>
          <p:nvPr>
            <p:ph type="body" idx="1"/>
          </p:nvPr>
        </p:nvSpPr>
        <p:spPr>
          <a:xfrm>
            <a:off x="831850" y="346485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6" name="Picture 5" descr="Logo: Department of Health &amp; Human Services, USA.">
            <a:extLst>
              <a:ext uri="{FF2B5EF4-FFF2-40B4-BE49-F238E27FC236}">
                <a16:creationId xmlns:a16="http://schemas.microsoft.com/office/drawing/2014/main" id="{B933AE94-BE8F-68AF-A107-70541E2F753A}"/>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7" name="Picture 6" descr="Logo: HRSA Maternal &amp; Child Health.">
            <a:extLst>
              <a:ext uri="{FF2B5EF4-FFF2-40B4-BE49-F238E27FC236}">
                <a16:creationId xmlns:a16="http://schemas.microsoft.com/office/drawing/2014/main" id="{D2E7FA87-89AE-FB27-8D74-72DF41E8DA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AC9F9310-E106-249D-E276-14FFE0FC85C0}"/>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2AC2C22-79F6-3540-DC98-1BCE554B8AA1}"/>
              </a:ext>
            </a:extLst>
          </p:cNvPr>
          <p:cNvSpPr>
            <a:spLocks noGrp="1"/>
          </p:cNvSpPr>
          <p:nvPr>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2407814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0C108C9-68A9-724A-A771-79B29D4B9486}"/>
              </a:ext>
            </a:extLst>
          </p:cNvPr>
          <p:cNvSpPr>
            <a:spLocks noGrp="1"/>
          </p:cNvSpPr>
          <p:nvPr>
            <p:ph type="title" hasCustomPrompt="1"/>
          </p:nvPr>
        </p:nvSpPr>
        <p:spPr>
          <a:xfrm>
            <a:off x="841248" y="182880"/>
            <a:ext cx="10515600" cy="932252"/>
          </a:xfrm>
          <a:prstGeom prst="rect">
            <a:avLst/>
          </a:prstGeom>
        </p:spPr>
        <p:txBody>
          <a:bodyPr vert="horz" lIns="91440" tIns="45720" rIns="91440" bIns="45720" rtlCol="0" anchor="b">
            <a:normAutofit/>
          </a:bodyPr>
          <a:lstStyle>
            <a:lvl1pPr>
              <a:defRPr>
                <a:solidFill>
                  <a:srgbClr val="1E3262"/>
                </a:solidFill>
              </a:defRPr>
            </a:lvl1pPr>
          </a:lstStyle>
          <a:p>
            <a:r>
              <a:rPr lang="en-US" sz="2800"/>
              <a:t>Arial (Body) Bold 28pt, Blue RGB (30, 50, 98)</a:t>
            </a:r>
            <a:endParaRPr lang="en-US"/>
          </a:p>
        </p:txBody>
      </p:sp>
      <p:sp>
        <p:nvSpPr>
          <p:cNvPr id="3" name="Text Placeholder 2">
            <a:extLst>
              <a:ext uri="{FF2B5EF4-FFF2-40B4-BE49-F238E27FC236}">
                <a16:creationId xmlns:a16="http://schemas.microsoft.com/office/drawing/2014/main" id="{2C9C968A-00A1-D22B-E366-24CF6DDD05BD}"/>
              </a:ext>
            </a:extLst>
          </p:cNvPr>
          <p:cNvSpPr>
            <a:spLocks noGrp="1"/>
          </p:cNvSpPr>
          <p:nvPr>
            <p:ph idx="1"/>
          </p:nvPr>
        </p:nvSpPr>
        <p:spPr>
          <a:xfrm>
            <a:off x="838200" y="1502979"/>
            <a:ext cx="10515600" cy="41548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8A01ED35-F539-6D02-0F30-8C41E9630341}"/>
              </a:ext>
            </a:extLst>
          </p:cNvPr>
          <p:cNvSpPr>
            <a:spLocks noGrp="1"/>
          </p:cNvSpPr>
          <p:nvPr>
            <p:ph type="body" sz="quarter" idx="14" hasCustomPrompt="1"/>
          </p:nvPr>
        </p:nvSpPr>
        <p:spPr>
          <a:xfrm>
            <a:off x="838199" y="5714670"/>
            <a:ext cx="10515599" cy="365125"/>
          </a:xfrm>
        </p:spPr>
        <p:txBody>
          <a:bodyPr>
            <a:normAutofit/>
          </a:bodyPr>
          <a:lstStyle>
            <a:lvl1pPr marL="0" indent="0">
              <a:spcBef>
                <a:spcPts val="0"/>
              </a:spcBef>
              <a:buNone/>
              <a:defRPr sz="1000"/>
            </a:lvl1pPr>
          </a:lstStyle>
          <a:p>
            <a:pPr lvl="0"/>
            <a:r>
              <a:rPr lang="en-US"/>
              <a:t>Citations and Sources</a:t>
            </a:r>
          </a:p>
        </p:txBody>
      </p:sp>
      <p:pic>
        <p:nvPicPr>
          <p:cNvPr id="8" name="Picture 7" descr="Logo: Department of Health &amp; Human Services, USA.">
            <a:extLst>
              <a:ext uri="{FF2B5EF4-FFF2-40B4-BE49-F238E27FC236}">
                <a16:creationId xmlns:a16="http://schemas.microsoft.com/office/drawing/2014/main" id="{E222FACF-6838-E484-D06D-9AC9B62D5A6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9" name="Picture 8" descr="Logo: HRSA Maternal &amp; Child Health.">
            <a:extLst>
              <a:ext uri="{FF2B5EF4-FFF2-40B4-BE49-F238E27FC236}">
                <a16:creationId xmlns:a16="http://schemas.microsoft.com/office/drawing/2014/main" id="{0FC5DFE6-2EDD-D74E-863F-F8956C6D6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EB2C00A9-BFD4-DAAB-142F-C76FA6FC0025}"/>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7BB7856-CCA7-BF58-DC59-B4A0DB3ADB2E}"/>
              </a:ext>
            </a:extLst>
          </p:cNvPr>
          <p:cNvSpPr>
            <a:spLocks noGrp="1"/>
          </p:cNvSpPr>
          <p:nvPr>
            <p:ph type="sldNum" sz="quarter" idx="10"/>
          </p:nvPr>
        </p:nvSpPr>
        <p:spPr/>
        <p:txBody>
          <a:bodyPr/>
          <a:lstStyle/>
          <a:p>
            <a:fld id="{8B6A7256-8B75-41D7-B6BF-DA41552230BB}" type="slidenum">
              <a:rPr lang="en-US" smtClean="0"/>
              <a:pPr/>
              <a:t>‹#›</a:t>
            </a:fld>
            <a:endParaRPr lang="en-US"/>
          </a:p>
        </p:txBody>
      </p:sp>
      <p:sp>
        <p:nvSpPr>
          <p:cNvPr id="6" name="Rectangle 5">
            <a:extLst>
              <a:ext uri="{FF2B5EF4-FFF2-40B4-BE49-F238E27FC236}">
                <a16:creationId xmlns:a16="http://schemas.microsoft.com/office/drawing/2014/main" id="{76C346F9-E8FC-7677-9FD6-5A94E04BCDE9}"/>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36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6FB197-4794-57F1-26AE-BB0686AF79BB}"/>
              </a:ext>
            </a:extLst>
          </p:cNvPr>
          <p:cNvSpPr>
            <a:spLocks noGrp="1"/>
          </p:cNvSpPr>
          <p:nvPr>
            <p:ph type="title" hasCustomPrompt="1"/>
          </p:nvPr>
        </p:nvSpPr>
        <p:spPr>
          <a:xfrm>
            <a:off x="841248" y="182880"/>
            <a:ext cx="10515599" cy="932252"/>
          </a:xfrm>
          <a:prstGeom prst="rect">
            <a:avLst/>
          </a:prstGeom>
        </p:spPr>
        <p:txBody>
          <a:bodyPr vert="horz" lIns="91440" tIns="45720" rIns="91440" bIns="45720" rtlCol="0" anchor="b">
            <a:normAutofit/>
          </a:bodyPr>
          <a:lstStyle/>
          <a:p>
            <a:r>
              <a:rPr lang="en-US"/>
              <a:t>CLICK TO EDIT MASTER TITLE STYLE</a:t>
            </a:r>
          </a:p>
        </p:txBody>
      </p:sp>
      <p:sp>
        <p:nvSpPr>
          <p:cNvPr id="4" name="Content Placeholder 2">
            <a:extLst>
              <a:ext uri="{FF2B5EF4-FFF2-40B4-BE49-F238E27FC236}">
                <a16:creationId xmlns:a16="http://schemas.microsoft.com/office/drawing/2014/main" id="{3771B87F-D98C-0698-3C86-BE1680BA990B}"/>
              </a:ext>
            </a:extLst>
          </p:cNvPr>
          <p:cNvSpPr>
            <a:spLocks noGrp="1"/>
          </p:cNvSpPr>
          <p:nvPr>
            <p:ph sz="half" idx="1"/>
          </p:nvPr>
        </p:nvSpPr>
        <p:spPr>
          <a:xfrm>
            <a:off x="838200" y="1825625"/>
            <a:ext cx="5181600" cy="373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9C68E65-EF14-566F-56A8-746F7EEF7527}"/>
              </a:ext>
            </a:extLst>
          </p:cNvPr>
          <p:cNvSpPr>
            <a:spLocks noGrp="1"/>
          </p:cNvSpPr>
          <p:nvPr>
            <p:ph sz="half" idx="2"/>
          </p:nvPr>
        </p:nvSpPr>
        <p:spPr>
          <a:xfrm>
            <a:off x="6172200" y="1825625"/>
            <a:ext cx="5181600" cy="373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C1D2617D-3269-D0EB-572E-AA8118DC175D}"/>
              </a:ext>
            </a:extLst>
          </p:cNvPr>
          <p:cNvSpPr>
            <a:spLocks noGrp="1"/>
          </p:cNvSpPr>
          <p:nvPr>
            <p:ph type="body" sz="quarter" idx="14" hasCustomPrompt="1"/>
          </p:nvPr>
        </p:nvSpPr>
        <p:spPr>
          <a:xfrm>
            <a:off x="838199" y="5726393"/>
            <a:ext cx="10515599" cy="365125"/>
          </a:xfrm>
        </p:spPr>
        <p:txBody>
          <a:bodyPr>
            <a:normAutofit/>
          </a:bodyPr>
          <a:lstStyle>
            <a:lvl1pPr marL="0" indent="0">
              <a:spcBef>
                <a:spcPts val="0"/>
              </a:spcBef>
              <a:buNone/>
              <a:defRPr sz="1000"/>
            </a:lvl1pPr>
          </a:lstStyle>
          <a:p>
            <a:pPr lvl="0"/>
            <a:r>
              <a:rPr lang="en-US"/>
              <a:t>Citations and Sources</a:t>
            </a:r>
          </a:p>
        </p:txBody>
      </p:sp>
      <p:pic>
        <p:nvPicPr>
          <p:cNvPr id="6" name="Picture 5" descr="Logo: Department of Health &amp; Human Services, USA.">
            <a:extLst>
              <a:ext uri="{FF2B5EF4-FFF2-40B4-BE49-F238E27FC236}">
                <a16:creationId xmlns:a16="http://schemas.microsoft.com/office/drawing/2014/main" id="{E9928A67-5438-2F7A-949C-BE7CB5AB8F8C}"/>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7" name="Picture 6" descr="Logo: HRSA Maternal &amp; Child Health.">
            <a:extLst>
              <a:ext uri="{FF2B5EF4-FFF2-40B4-BE49-F238E27FC236}">
                <a16:creationId xmlns:a16="http://schemas.microsoft.com/office/drawing/2014/main" id="{7C15498F-1502-7D4B-94B0-6D36677B69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70E496A9-CFCD-36E8-DBE6-BD13F09F83DF}"/>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FEF6FEE-1E09-5FC7-07EE-A95E87D32B6D}"/>
              </a:ext>
            </a:extLst>
          </p:cNvPr>
          <p:cNvSpPr>
            <a:spLocks noGrp="1"/>
          </p:cNvSpPr>
          <p:nvPr>
            <p:ph type="sldNum" sz="quarter" idx="10"/>
          </p:nvPr>
        </p:nvSpPr>
        <p:spPr>
          <a:xfrm>
            <a:off x="9830501" y="6155535"/>
            <a:ext cx="372197" cy="365125"/>
          </a:xfrm>
          <a:prstGeom prst="rect">
            <a:avLst/>
          </a:prstGeom>
        </p:spPr>
        <p:txBody>
          <a:bodyPr/>
          <a:lstStyle/>
          <a:p>
            <a:fld id="{8B6A7256-8B75-41D7-B6BF-DA41552230BB}" type="slidenum">
              <a:rPr lang="en-US" smtClean="0"/>
              <a:pPr/>
              <a:t>‹#›</a:t>
            </a:fld>
            <a:endParaRPr lang="en-US"/>
          </a:p>
        </p:txBody>
      </p:sp>
      <p:sp>
        <p:nvSpPr>
          <p:cNvPr id="11" name="Rectangle 10">
            <a:extLst>
              <a:ext uri="{FF2B5EF4-FFF2-40B4-BE49-F238E27FC236}">
                <a16:creationId xmlns:a16="http://schemas.microsoft.com/office/drawing/2014/main" id="{188644C3-A273-5524-1658-43EFD6D476DD}"/>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991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79"/>
            <a:ext cx="5696607" cy="932253"/>
          </a:xfrm>
          <a:prstGeom prst="rect">
            <a:avLst/>
          </a:prstGeom>
        </p:spPr>
        <p:txBody>
          <a:bodyPr vert="horz" lIns="91440" tIns="45720" rIns="91440" bIns="45720" rtlCol="0" anchor="b">
            <a:normAutofit/>
          </a:bodyPr>
          <a:lstStyle/>
          <a:p>
            <a:r>
              <a:rPr lang="en-US"/>
              <a:t>SAMPLE TITLE (use 28 pt. font)</a:t>
            </a:r>
          </a:p>
        </p:txBody>
      </p:sp>
      <p:sp>
        <p:nvSpPr>
          <p:cNvPr id="10" name="Content Placeholder 2">
            <a:extLst>
              <a:ext uri="{FF2B5EF4-FFF2-40B4-BE49-F238E27FC236}">
                <a16:creationId xmlns:a16="http://schemas.microsoft.com/office/drawing/2014/main" id="{79AE1A74-5B39-4B08-84CA-ADB6870E18E2}"/>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8" name="Text Placeholder 6">
            <a:extLst>
              <a:ext uri="{FF2B5EF4-FFF2-40B4-BE49-F238E27FC236}">
                <a16:creationId xmlns:a16="http://schemas.microsoft.com/office/drawing/2014/main" id="{78604A49-BEDB-EB1A-B916-609C272DF050}"/>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7" name="Picture 6" descr="Logo: Department of Health &amp; Human Services, USA.">
            <a:extLst>
              <a:ext uri="{FF2B5EF4-FFF2-40B4-BE49-F238E27FC236}">
                <a16:creationId xmlns:a16="http://schemas.microsoft.com/office/drawing/2014/main" id="{AB481C8A-0B67-45D5-E8E7-F23D74A0D68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2" name="Picture 11" descr="Logo: HRSA Maternal &amp; Child Health.">
            <a:extLst>
              <a:ext uri="{FF2B5EF4-FFF2-40B4-BE49-F238E27FC236}">
                <a16:creationId xmlns:a16="http://schemas.microsoft.com/office/drawing/2014/main" id="{6D06FCDF-A2F8-25C4-94C1-0AA89354D6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F95FC66C-4001-9373-E364-A448218A10C2}"/>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6" name="Group 5">
            <a:extLst>
              <a:ext uri="{FF2B5EF4-FFF2-40B4-BE49-F238E27FC236}">
                <a16:creationId xmlns:a16="http://schemas.microsoft.com/office/drawing/2014/main" id="{C6BD4B62-D1B0-55AC-3258-F44CDAB0D126}"/>
              </a:ext>
              <a:ext uri="{C183D7F6-B498-43B3-948B-1728B52AA6E4}">
                <adec:decorative xmlns:adec="http://schemas.microsoft.com/office/drawing/2017/decorative" val="1"/>
              </a:ext>
            </a:extLst>
          </p:cNvPr>
          <p:cNvGrpSpPr/>
          <p:nvPr userDrawn="1"/>
        </p:nvGrpSpPr>
        <p:grpSpPr>
          <a:xfrm>
            <a:off x="943303" y="0"/>
            <a:ext cx="11248697" cy="6851274"/>
            <a:chOff x="943303" y="0"/>
            <a:chExt cx="11248697" cy="6851274"/>
          </a:xfrm>
        </p:grpSpPr>
        <p:sp>
          <p:nvSpPr>
            <p:cNvPr id="13" name="Rectangle 12">
              <a:extLst>
                <a:ext uri="{FF2B5EF4-FFF2-40B4-BE49-F238E27FC236}">
                  <a16:creationId xmlns:a16="http://schemas.microsoft.com/office/drawing/2014/main" id="{1CCC51A9-68C8-AC73-88BE-D4BBEB843EAA}"/>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CB25B9-115E-DA6F-EE52-06FA4AFE729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6110" y="0"/>
              <a:ext cx="5475890" cy="5990897"/>
            </a:xfrm>
            <a:prstGeom prst="rect">
              <a:avLst/>
            </a:prstGeom>
          </p:spPr>
        </p:pic>
        <p:pic>
          <p:nvPicPr>
            <p:cNvPr id="11" name="Picture 10">
              <a:extLst>
                <a:ext uri="{FF2B5EF4-FFF2-40B4-BE49-F238E27FC236}">
                  <a16:creationId xmlns:a16="http://schemas.microsoft.com/office/drawing/2014/main" id="{7740875F-02BD-855C-F838-D1731D4519CD}"/>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6685298"/>
              <a:ext cx="5475890" cy="165976"/>
            </a:xfrm>
            <a:prstGeom prst="rect">
              <a:avLst/>
            </a:prstGeom>
          </p:spPr>
        </p:pic>
      </p:grpSp>
    </p:spTree>
    <p:extLst>
      <p:ext uri="{BB962C8B-B14F-4D97-AF65-F5344CB8AC3E}">
        <p14:creationId xmlns:p14="http://schemas.microsoft.com/office/powerpoint/2010/main" val="3059325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03D5D9FD-7974-C36B-D0A2-83B05677A3A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BB82CD1F-D748-1330-6B4D-83099402B5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7D12FFB6-B46D-929F-5E28-9A9B04DCE2CF}"/>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10" name="Group 9">
            <a:extLst>
              <a:ext uri="{FF2B5EF4-FFF2-40B4-BE49-F238E27FC236}">
                <a16:creationId xmlns:a16="http://schemas.microsoft.com/office/drawing/2014/main" id="{EBF052D6-6D94-65BB-BC54-2EA9CDAA138D}"/>
              </a:ext>
              <a:ext uri="{C183D7F6-B498-43B3-948B-1728B52AA6E4}">
                <adec:decorative xmlns:adec="http://schemas.microsoft.com/office/drawing/2017/decorative" val="1"/>
              </a:ext>
            </a:extLst>
          </p:cNvPr>
          <p:cNvGrpSpPr/>
          <p:nvPr userDrawn="1"/>
        </p:nvGrpSpPr>
        <p:grpSpPr>
          <a:xfrm>
            <a:off x="943303" y="0"/>
            <a:ext cx="11248697" cy="6858001"/>
            <a:chOff x="943303" y="0"/>
            <a:chExt cx="11248697" cy="6858001"/>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E59111-CF25-FBC3-522E-5978CC4B3E81}"/>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6110" y="6656395"/>
              <a:ext cx="5475890" cy="201606"/>
            </a:xfrm>
            <a:prstGeom prst="rect">
              <a:avLst/>
            </a:prstGeom>
          </p:spPr>
        </p:pic>
        <p:pic>
          <p:nvPicPr>
            <p:cNvPr id="3" name="Picture 2">
              <a:extLst>
                <a:ext uri="{FF2B5EF4-FFF2-40B4-BE49-F238E27FC236}">
                  <a16:creationId xmlns:a16="http://schemas.microsoft.com/office/drawing/2014/main" id="{B320DE94-0703-34F7-872F-37FE47BB3A58}"/>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0"/>
              <a:ext cx="5475890" cy="6019800"/>
            </a:xfrm>
            <a:prstGeom prst="rect">
              <a:avLst/>
            </a:prstGeom>
          </p:spPr>
        </p:pic>
      </p:grpSp>
    </p:spTree>
    <p:extLst>
      <p:ext uri="{BB962C8B-B14F-4D97-AF65-F5344CB8AC3E}">
        <p14:creationId xmlns:p14="http://schemas.microsoft.com/office/powerpoint/2010/main" val="1037542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F8CEF282-066C-9A60-0506-26457D5C64E7}"/>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832BD7FF-AA09-9EDA-AF33-723FDF5D7E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AE9EC4A3-3FDF-0086-C9F7-1A28EB8EC727}"/>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8" name="Group 7">
            <a:extLst>
              <a:ext uri="{FF2B5EF4-FFF2-40B4-BE49-F238E27FC236}">
                <a16:creationId xmlns:a16="http://schemas.microsoft.com/office/drawing/2014/main" id="{6847B4C9-7831-D287-6489-599B098CF4D5}"/>
              </a:ext>
              <a:ext uri="{C183D7F6-B498-43B3-948B-1728B52AA6E4}">
                <adec:decorative xmlns:adec="http://schemas.microsoft.com/office/drawing/2017/decorative" val="1"/>
              </a:ext>
            </a:extLst>
          </p:cNvPr>
          <p:cNvGrpSpPr/>
          <p:nvPr userDrawn="1"/>
        </p:nvGrpSpPr>
        <p:grpSpPr>
          <a:xfrm>
            <a:off x="943303" y="1"/>
            <a:ext cx="11248697" cy="6857997"/>
            <a:chOff x="943303" y="1"/>
            <a:chExt cx="11248697" cy="6857997"/>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79A01BF-92D8-BB8C-2AD1-937123C7892F}"/>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6110" y="6643141"/>
              <a:ext cx="5475890" cy="214857"/>
            </a:xfrm>
            <a:prstGeom prst="rect">
              <a:avLst/>
            </a:prstGeom>
          </p:spPr>
        </p:pic>
        <p:pic>
          <p:nvPicPr>
            <p:cNvPr id="4" name="Picture 3">
              <a:extLst>
                <a:ext uri="{FF2B5EF4-FFF2-40B4-BE49-F238E27FC236}">
                  <a16:creationId xmlns:a16="http://schemas.microsoft.com/office/drawing/2014/main" id="{913A640A-73AC-8918-B141-57FC46A6DF0E}"/>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1"/>
              <a:ext cx="5475890" cy="6033052"/>
            </a:xfrm>
            <a:prstGeom prst="rect">
              <a:avLst/>
            </a:prstGeom>
          </p:spPr>
        </p:pic>
      </p:grpSp>
    </p:spTree>
    <p:extLst>
      <p:ext uri="{BB962C8B-B14F-4D97-AF65-F5344CB8AC3E}">
        <p14:creationId xmlns:p14="http://schemas.microsoft.com/office/powerpoint/2010/main" val="227126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09039"/>
            <a:ext cx="109728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sz="half" idx="1"/>
          </p:nvPr>
        </p:nvSpPr>
        <p:spPr>
          <a:xfrm>
            <a:off x="609600" y="2194560"/>
            <a:ext cx="5384800" cy="3836010"/>
          </a:xfrm>
        </p:spPr>
        <p:txBody>
          <a:bodyPr>
            <a:noAutofit/>
          </a:bodyPr>
          <a:lstStyle>
            <a:lvl1pPr>
              <a:buClr>
                <a:schemeClr val="accent3"/>
              </a:buClr>
              <a:defRPr sz="2800"/>
            </a:lvl1pPr>
            <a:lvl2pPr>
              <a:defRPr sz="2400"/>
            </a:lvl2pPr>
            <a:lvl3pPr marL="1143000" indent="-228600">
              <a:buClr>
                <a:schemeClr val="tx1">
                  <a:lumMod val="50000"/>
                  <a:lumOff val="50000"/>
                </a:schemeClr>
              </a:buClr>
              <a:buSzPct val="100000"/>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94560"/>
            <a:ext cx="5384800" cy="3836010"/>
          </a:xfrm>
        </p:spPr>
        <p:txBody>
          <a:bodyPr>
            <a:noAutofit/>
          </a:bodyPr>
          <a:lstStyle>
            <a:lvl1pPr>
              <a:buClr>
                <a:schemeClr val="accent3"/>
              </a:buClr>
              <a:defRPr sz="2800"/>
            </a:lvl1pPr>
            <a:lvl2pPr>
              <a:defRPr sz="2400"/>
            </a:lvl2pPr>
            <a:lvl3pPr marL="1143000" indent="-228600">
              <a:buClr>
                <a:schemeClr val="tx1">
                  <a:lumMod val="50000"/>
                  <a:lumOff val="50000"/>
                </a:schemeClr>
              </a:buClr>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632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0A304FE0-683E-9074-9931-F69AA92C8EAA}"/>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6A3D5207-1B19-FB06-0324-121AA8FF42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794F9C04-5B06-8CE4-9F21-C6BD475B38F9}"/>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8" name="Group 7">
            <a:extLst>
              <a:ext uri="{FF2B5EF4-FFF2-40B4-BE49-F238E27FC236}">
                <a16:creationId xmlns:a16="http://schemas.microsoft.com/office/drawing/2014/main" id="{8B81478D-728C-C6AC-28E8-B6606CA1C1B7}"/>
              </a:ext>
              <a:ext uri="{C183D7F6-B498-43B3-948B-1728B52AA6E4}">
                <adec:decorative xmlns:adec="http://schemas.microsoft.com/office/drawing/2017/decorative" val="1"/>
              </a:ext>
            </a:extLst>
          </p:cNvPr>
          <p:cNvGrpSpPr/>
          <p:nvPr userDrawn="1"/>
        </p:nvGrpSpPr>
        <p:grpSpPr>
          <a:xfrm>
            <a:off x="943303" y="0"/>
            <a:ext cx="11248697" cy="6858000"/>
            <a:chOff x="943303" y="0"/>
            <a:chExt cx="11248697" cy="6858000"/>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3F29861-7884-C20E-ADC0-934A600B7015}"/>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7322" y="6643142"/>
              <a:ext cx="5474677" cy="214858"/>
            </a:xfrm>
            <a:prstGeom prst="rect">
              <a:avLst/>
            </a:prstGeom>
          </p:spPr>
        </p:pic>
        <p:pic>
          <p:nvPicPr>
            <p:cNvPr id="4" name="Picture 3">
              <a:extLst>
                <a:ext uri="{FF2B5EF4-FFF2-40B4-BE49-F238E27FC236}">
                  <a16:creationId xmlns:a16="http://schemas.microsoft.com/office/drawing/2014/main" id="{37A3F5D1-E9C3-15B3-3E59-67ED27B28FB1}"/>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7323" y="0"/>
              <a:ext cx="5474677" cy="6033053"/>
            </a:xfrm>
            <a:prstGeom prst="rect">
              <a:avLst/>
            </a:prstGeom>
          </p:spPr>
        </p:pic>
      </p:grpSp>
    </p:spTree>
    <p:extLst>
      <p:ext uri="{BB962C8B-B14F-4D97-AF65-F5344CB8AC3E}">
        <p14:creationId xmlns:p14="http://schemas.microsoft.com/office/powerpoint/2010/main" val="1417305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FD565A5E-86F1-DD9B-9C04-05E31A0DFC16}"/>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6754FE4B-75CE-814A-5C53-72CF2E4F79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18F68A06-1E0C-E19A-8E95-FF8A9285D1ED}"/>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8" name="Group 7">
            <a:extLst>
              <a:ext uri="{FF2B5EF4-FFF2-40B4-BE49-F238E27FC236}">
                <a16:creationId xmlns:a16="http://schemas.microsoft.com/office/drawing/2014/main" id="{26CB52E0-397C-8F9D-58AC-4785A1AED84B}"/>
              </a:ext>
              <a:ext uri="{C183D7F6-B498-43B3-948B-1728B52AA6E4}">
                <adec:decorative xmlns:adec="http://schemas.microsoft.com/office/drawing/2017/decorative" val="1"/>
              </a:ext>
            </a:extLst>
          </p:cNvPr>
          <p:cNvGrpSpPr/>
          <p:nvPr userDrawn="1"/>
        </p:nvGrpSpPr>
        <p:grpSpPr>
          <a:xfrm>
            <a:off x="943303" y="2"/>
            <a:ext cx="11248697" cy="6979021"/>
            <a:chOff x="943303" y="2"/>
            <a:chExt cx="11248697" cy="6979021"/>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EB3D13-26F2-A320-5D35-695CE390C458}"/>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56304"/>
            <a:stretch/>
          </p:blipFill>
          <p:spPr>
            <a:xfrm>
              <a:off x="6716110" y="6643140"/>
              <a:ext cx="5475890" cy="335883"/>
            </a:xfrm>
            <a:prstGeom prst="rect">
              <a:avLst/>
            </a:prstGeom>
          </p:spPr>
        </p:pic>
        <p:pic>
          <p:nvPicPr>
            <p:cNvPr id="4" name="Picture 3">
              <a:extLst>
                <a:ext uri="{FF2B5EF4-FFF2-40B4-BE49-F238E27FC236}">
                  <a16:creationId xmlns:a16="http://schemas.microsoft.com/office/drawing/2014/main" id="{02E80A50-D523-D08B-617B-9CAF26A0ABEF}"/>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2"/>
              <a:ext cx="5475890" cy="6033052"/>
            </a:xfrm>
            <a:prstGeom prst="rect">
              <a:avLst/>
            </a:prstGeom>
          </p:spPr>
        </p:pic>
      </p:grpSp>
    </p:spTree>
    <p:extLst>
      <p:ext uri="{BB962C8B-B14F-4D97-AF65-F5344CB8AC3E}">
        <p14:creationId xmlns:p14="http://schemas.microsoft.com/office/powerpoint/2010/main" val="4222138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5696607" cy="932252"/>
          </a:xfrm>
          <a:prstGeom prst="rect">
            <a:avLst/>
          </a:prstGeom>
        </p:spPr>
        <p:txBody>
          <a:bodyPr vert="horz" lIns="91440" tIns="45720" rIns="91440" bIns="45720" rtlCol="0" anchor="b">
            <a:normAutofit/>
          </a:bodyPr>
          <a:lstStyle/>
          <a:p>
            <a:r>
              <a:rPr lang="en-US"/>
              <a:t>SAMPLE TITLE (use 28 pt. font)</a:t>
            </a:r>
          </a:p>
        </p:txBody>
      </p:sp>
      <p:sp>
        <p:nvSpPr>
          <p:cNvPr id="7" name="Content Placeholder 2">
            <a:extLst>
              <a:ext uri="{FF2B5EF4-FFF2-40B4-BE49-F238E27FC236}">
                <a16:creationId xmlns:a16="http://schemas.microsoft.com/office/drawing/2014/main" id="{33FC90CE-07BF-FE3F-31F9-85A041BE9DDD}"/>
              </a:ext>
            </a:extLst>
          </p:cNvPr>
          <p:cNvSpPr>
            <a:spLocks noGrp="1"/>
          </p:cNvSpPr>
          <p:nvPr>
            <p:ph sz="half" idx="1" hasCustomPrompt="1"/>
          </p:nvPr>
        </p:nvSpPr>
        <p:spPr>
          <a:xfrm>
            <a:off x="838199" y="1387367"/>
            <a:ext cx="5696607" cy="4213333"/>
          </a:xfrm>
        </p:spPr>
        <p:txBody>
          <a:bodyPr/>
          <a:lstStyle/>
          <a:p>
            <a:r>
              <a:rPr lang="en-US" sz="2400"/>
              <a:t>Sample Text (use 24 pt. font)</a:t>
            </a:r>
          </a:p>
          <a:p>
            <a:r>
              <a:rPr lang="en-US" sz="2400"/>
              <a:t>Sample Text (use 24 pt. font)</a:t>
            </a:r>
          </a:p>
          <a:p>
            <a:pPr lvl="1">
              <a:buFont typeface="Wingdings" panose="05000000000000000000" pitchFamily="2" charset="2"/>
              <a:buChar char="§"/>
            </a:pPr>
            <a:r>
              <a:rPr lang="en-US" sz="2000"/>
              <a:t>Sample Bullet (use 20 pt. font)</a:t>
            </a:r>
          </a:p>
        </p:txBody>
      </p:sp>
      <p:sp>
        <p:nvSpPr>
          <p:cNvPr id="6" name="Text Placeholder 6">
            <a:extLst>
              <a:ext uri="{FF2B5EF4-FFF2-40B4-BE49-F238E27FC236}">
                <a16:creationId xmlns:a16="http://schemas.microsoft.com/office/drawing/2014/main" id="{62212CE7-7250-EBB0-7A6F-0EA1617231A8}"/>
              </a:ext>
            </a:extLst>
          </p:cNvPr>
          <p:cNvSpPr>
            <a:spLocks noGrp="1"/>
          </p:cNvSpPr>
          <p:nvPr>
            <p:ph type="body" sz="quarter" idx="14" hasCustomPrompt="1"/>
          </p:nvPr>
        </p:nvSpPr>
        <p:spPr>
          <a:xfrm>
            <a:off x="838200" y="5726393"/>
            <a:ext cx="5696606" cy="365125"/>
          </a:xfrm>
        </p:spPr>
        <p:txBody>
          <a:bodyPr>
            <a:normAutofit/>
          </a:bodyPr>
          <a:lstStyle>
            <a:lvl1pPr marL="0" indent="0">
              <a:spcBef>
                <a:spcPts val="0"/>
              </a:spcBef>
              <a:buNone/>
              <a:defRPr sz="1000"/>
            </a:lvl1pPr>
          </a:lstStyle>
          <a:p>
            <a:pPr lvl="0"/>
            <a:r>
              <a:rPr lang="en-US"/>
              <a:t>Citations and Sources</a:t>
            </a:r>
          </a:p>
        </p:txBody>
      </p:sp>
      <p:pic>
        <p:nvPicPr>
          <p:cNvPr id="12" name="Picture 11" descr="Logo: Department of Health &amp; Human Services, USA.">
            <a:extLst>
              <a:ext uri="{FF2B5EF4-FFF2-40B4-BE49-F238E27FC236}">
                <a16:creationId xmlns:a16="http://schemas.microsoft.com/office/drawing/2014/main" id="{7C80A0E9-CFF9-3C59-6ADA-82ABA8F919F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6F72A6ED-9807-E223-5486-B020B32D38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BB66D11F-C3BD-25AA-1219-251A560388A9}"/>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E9F019-87BA-2972-E9D9-F2D10158658A}"/>
              </a:ext>
            </a:extLst>
          </p:cNvPr>
          <p:cNvSpPr>
            <a:spLocks noGrp="1"/>
          </p:cNvSpPr>
          <p:nvPr>
            <p:ph type="sldNum" sz="quarter" idx="10"/>
          </p:nvPr>
        </p:nvSpPr>
        <p:spPr/>
        <p:txBody>
          <a:bodyPr/>
          <a:lstStyle/>
          <a:p>
            <a:fld id="{AAEB2964-82D0-4712-8443-E5C852A32913}" type="slidenum">
              <a:rPr lang="en-US" smtClean="0"/>
              <a:pPr/>
              <a:t>‹#›</a:t>
            </a:fld>
            <a:endParaRPr lang="en-US"/>
          </a:p>
        </p:txBody>
      </p:sp>
      <p:grpSp>
        <p:nvGrpSpPr>
          <p:cNvPr id="10" name="Group 9">
            <a:extLst>
              <a:ext uri="{FF2B5EF4-FFF2-40B4-BE49-F238E27FC236}">
                <a16:creationId xmlns:a16="http://schemas.microsoft.com/office/drawing/2014/main" id="{E4CEFE91-024B-58B9-37E5-04534DBD898A}"/>
              </a:ext>
              <a:ext uri="{C183D7F6-B498-43B3-948B-1728B52AA6E4}">
                <adec:decorative xmlns:adec="http://schemas.microsoft.com/office/drawing/2017/decorative" val="1"/>
              </a:ext>
            </a:extLst>
          </p:cNvPr>
          <p:cNvGrpSpPr/>
          <p:nvPr userDrawn="1"/>
        </p:nvGrpSpPr>
        <p:grpSpPr>
          <a:xfrm>
            <a:off x="943303" y="0"/>
            <a:ext cx="11248697" cy="6857999"/>
            <a:chOff x="943303" y="0"/>
            <a:chExt cx="11248697" cy="6857999"/>
          </a:xfrm>
        </p:grpSpPr>
        <p:sp>
          <p:nvSpPr>
            <p:cNvPr id="11" name="Rectangle 10">
              <a:extLst>
                <a:ext uri="{FF2B5EF4-FFF2-40B4-BE49-F238E27FC236}">
                  <a16:creationId xmlns:a16="http://schemas.microsoft.com/office/drawing/2014/main" id="{7C7108D1-BDBF-2A1B-5C28-A07B7EA5F248}"/>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35F9FBA-B09B-DD13-7689-6E4058E7A710}"/>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16110" y="6643142"/>
              <a:ext cx="5475890" cy="214857"/>
            </a:xfrm>
            <a:prstGeom prst="rect">
              <a:avLst/>
            </a:prstGeom>
          </p:spPr>
        </p:pic>
        <p:pic>
          <p:nvPicPr>
            <p:cNvPr id="3" name="Picture 2">
              <a:extLst>
                <a:ext uri="{FF2B5EF4-FFF2-40B4-BE49-F238E27FC236}">
                  <a16:creationId xmlns:a16="http://schemas.microsoft.com/office/drawing/2014/main" id="{E7208E85-6EDE-4C57-F820-CFB1453211D8}"/>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16110" y="0"/>
              <a:ext cx="5475890" cy="6033052"/>
            </a:xfrm>
            <a:prstGeom prst="rect">
              <a:avLst/>
            </a:prstGeom>
          </p:spPr>
        </p:pic>
      </p:grpSp>
    </p:spTree>
    <p:extLst>
      <p:ext uri="{BB962C8B-B14F-4D97-AF65-F5344CB8AC3E}">
        <p14:creationId xmlns:p14="http://schemas.microsoft.com/office/powerpoint/2010/main" val="363595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5953BDC-3110-B047-877D-660FC46AF101}"/>
              </a:ext>
            </a:extLst>
          </p:cNvPr>
          <p:cNvSpPr>
            <a:spLocks noGrp="1"/>
          </p:cNvSpPr>
          <p:nvPr>
            <p:ph type="title" hasCustomPrompt="1"/>
          </p:nvPr>
        </p:nvSpPr>
        <p:spPr>
          <a:xfrm>
            <a:off x="838200" y="182880"/>
            <a:ext cx="10515599" cy="932252"/>
          </a:xfrm>
          <a:prstGeom prst="rect">
            <a:avLst/>
          </a:prstGeom>
        </p:spPr>
        <p:txBody>
          <a:bodyPr vert="horz" lIns="91440" tIns="45720" rIns="91440" bIns="45720" rtlCol="0" anchor="b">
            <a:normAutofit/>
          </a:bodyPr>
          <a:lstStyle/>
          <a:p>
            <a:r>
              <a:rPr lang="en-US"/>
              <a:t>CLICK TO EDIT MASTER TITLE STYLE</a:t>
            </a:r>
          </a:p>
        </p:txBody>
      </p:sp>
      <p:sp>
        <p:nvSpPr>
          <p:cNvPr id="3" name="Content Placeholder 2">
            <a:extLst>
              <a:ext uri="{FF2B5EF4-FFF2-40B4-BE49-F238E27FC236}">
                <a16:creationId xmlns:a16="http://schemas.microsoft.com/office/drawing/2014/main" id="{FBFF4511-5BAB-934C-9872-56A38E475C05}"/>
              </a:ext>
            </a:extLst>
          </p:cNvPr>
          <p:cNvSpPr>
            <a:spLocks noGrp="1"/>
          </p:cNvSpPr>
          <p:nvPr>
            <p:ph sz="half" idx="1"/>
          </p:nvPr>
        </p:nvSpPr>
        <p:spPr>
          <a:xfrm>
            <a:off x="838200" y="1387367"/>
            <a:ext cx="5181600" cy="44774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D9C5DF-E08B-734D-BCD7-5844248C0482}"/>
              </a:ext>
            </a:extLst>
          </p:cNvPr>
          <p:cNvSpPr>
            <a:spLocks noGrp="1"/>
          </p:cNvSpPr>
          <p:nvPr>
            <p:ph sz="half" idx="2"/>
          </p:nvPr>
        </p:nvSpPr>
        <p:spPr>
          <a:xfrm>
            <a:off x="6172200" y="1387367"/>
            <a:ext cx="5181600" cy="44774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 Department of Health &amp; Human Services, USA.">
            <a:extLst>
              <a:ext uri="{FF2B5EF4-FFF2-40B4-BE49-F238E27FC236}">
                <a16:creationId xmlns:a16="http://schemas.microsoft.com/office/drawing/2014/main" id="{DDCCDD1A-74E1-FA72-AB4F-21BECD97DC23}"/>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0" name="Picture 9" descr="Logo: HRSA Maternal &amp; Child Health.">
            <a:extLst>
              <a:ext uri="{FF2B5EF4-FFF2-40B4-BE49-F238E27FC236}">
                <a16:creationId xmlns:a16="http://schemas.microsoft.com/office/drawing/2014/main" id="{E28AAAC3-BD88-74E2-758F-FFE49F15B0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6" name="Slide Number Placeholder 5">
            <a:extLst>
              <a:ext uri="{FF2B5EF4-FFF2-40B4-BE49-F238E27FC236}">
                <a16:creationId xmlns:a16="http://schemas.microsoft.com/office/drawing/2014/main" id="{7B601E08-6C5C-81FA-E641-F6B0A67F9431}"/>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BFD4F8F-DB9E-2BA4-F033-4F5CD26B6FCB}"/>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7" name="Rectangle 6">
            <a:extLst>
              <a:ext uri="{FF2B5EF4-FFF2-40B4-BE49-F238E27FC236}">
                <a16:creationId xmlns:a16="http://schemas.microsoft.com/office/drawing/2014/main" id="{08A63814-F53D-0CA7-2E69-6336D519A1F1}"/>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461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B47E-433C-934A-A195-9377170F2E12}"/>
              </a:ext>
            </a:extLst>
          </p:cNvPr>
          <p:cNvSpPr>
            <a:spLocks noGrp="1"/>
          </p:cNvSpPr>
          <p:nvPr>
            <p:ph type="title" hasCustomPrompt="1"/>
          </p:nvPr>
        </p:nvSpPr>
        <p:spPr>
          <a:xfrm>
            <a:off x="841248" y="182880"/>
            <a:ext cx="10515600" cy="932252"/>
          </a:xfrm>
          <a:prstGeom prst="rect">
            <a:avLst/>
          </a:prstGeo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C5B5067C-F9BF-9644-AA2F-35A7D96F7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a:extLst>
              <a:ext uri="{FF2B5EF4-FFF2-40B4-BE49-F238E27FC236}">
                <a16:creationId xmlns:a16="http://schemas.microsoft.com/office/drawing/2014/main" id="{E3787A1D-BC5C-5AE1-5FCC-AC69B0293190}"/>
              </a:ext>
            </a:extLst>
          </p:cNvPr>
          <p:cNvSpPr>
            <a:spLocks noGrp="1"/>
          </p:cNvSpPr>
          <p:nvPr>
            <p:ph sz="half" idx="2"/>
          </p:nvPr>
        </p:nvSpPr>
        <p:spPr>
          <a:xfrm>
            <a:off x="839788" y="2505075"/>
            <a:ext cx="5157787" cy="3012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94D3F-28C0-4B4E-9E87-847B22746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5">
            <a:extLst>
              <a:ext uri="{FF2B5EF4-FFF2-40B4-BE49-F238E27FC236}">
                <a16:creationId xmlns:a16="http://schemas.microsoft.com/office/drawing/2014/main" id="{FB8A1FC2-2230-0A0D-87B3-298F9F18F6B4}"/>
              </a:ext>
            </a:extLst>
          </p:cNvPr>
          <p:cNvSpPr>
            <a:spLocks noGrp="1"/>
          </p:cNvSpPr>
          <p:nvPr>
            <p:ph sz="quarter" idx="4"/>
          </p:nvPr>
        </p:nvSpPr>
        <p:spPr>
          <a:xfrm>
            <a:off x="6172200" y="2505075"/>
            <a:ext cx="5183188" cy="30128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19820BE7-A35F-F563-00CE-024FE06B80B2}"/>
              </a:ext>
            </a:extLst>
          </p:cNvPr>
          <p:cNvSpPr>
            <a:spLocks noGrp="1"/>
          </p:cNvSpPr>
          <p:nvPr>
            <p:ph type="body" sz="quarter" idx="14" hasCustomPrompt="1"/>
          </p:nvPr>
        </p:nvSpPr>
        <p:spPr>
          <a:xfrm>
            <a:off x="1175656" y="5726393"/>
            <a:ext cx="10176555" cy="365125"/>
          </a:xfrm>
        </p:spPr>
        <p:txBody>
          <a:bodyPr>
            <a:normAutofit/>
          </a:bodyPr>
          <a:lstStyle>
            <a:lvl1pPr marL="0" indent="0">
              <a:spcBef>
                <a:spcPts val="0"/>
              </a:spcBef>
              <a:buNone/>
              <a:defRPr sz="1000"/>
            </a:lvl1pPr>
          </a:lstStyle>
          <a:p>
            <a:pPr lvl="0"/>
            <a:r>
              <a:rPr lang="en-US"/>
              <a:t>Citations and Sources</a:t>
            </a:r>
          </a:p>
        </p:txBody>
      </p:sp>
      <p:pic>
        <p:nvPicPr>
          <p:cNvPr id="11" name="Picture 10" descr="Logo: Department of Health &amp; Human Services, USA.">
            <a:extLst>
              <a:ext uri="{FF2B5EF4-FFF2-40B4-BE49-F238E27FC236}">
                <a16:creationId xmlns:a16="http://schemas.microsoft.com/office/drawing/2014/main" id="{F5B19F98-7B8F-79EB-C21D-9352EDE59A77}"/>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2" name="Picture 11" descr="Logo: HRSA Maternal &amp; Child Health.">
            <a:extLst>
              <a:ext uri="{FF2B5EF4-FFF2-40B4-BE49-F238E27FC236}">
                <a16:creationId xmlns:a16="http://schemas.microsoft.com/office/drawing/2014/main" id="{04051EEC-6526-34E7-701A-D59F85ADEE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85D0A994-7E2D-52D8-D0FB-4F13441F8BA0}"/>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6" name="Rectangle 5">
            <a:extLst>
              <a:ext uri="{FF2B5EF4-FFF2-40B4-BE49-F238E27FC236}">
                <a16:creationId xmlns:a16="http://schemas.microsoft.com/office/drawing/2014/main" id="{470C343B-F7C9-A93E-A5C7-13639EF52F49}"/>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954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F9FC-1885-DFCE-82D6-AFC4A6F521A8}"/>
              </a:ext>
            </a:extLst>
          </p:cNvPr>
          <p:cNvSpPr>
            <a:spLocks noGrp="1"/>
          </p:cNvSpPr>
          <p:nvPr>
            <p:ph type="title"/>
          </p:nvPr>
        </p:nvSpPr>
        <p:spPr>
          <a:xfrm>
            <a:off x="838200" y="215840"/>
            <a:ext cx="10515599" cy="899292"/>
          </a:xfrm>
        </p:spPr>
        <p:txBody>
          <a:bodyPr anchor="b"/>
          <a:lstStyle/>
          <a:p>
            <a:r>
              <a:rPr lang="en-US"/>
              <a:t>Click to edit Master title style</a:t>
            </a:r>
          </a:p>
        </p:txBody>
      </p:sp>
      <p:sp>
        <p:nvSpPr>
          <p:cNvPr id="4" name="Content Placeholder 3">
            <a:extLst>
              <a:ext uri="{FF2B5EF4-FFF2-40B4-BE49-F238E27FC236}">
                <a16:creationId xmlns:a16="http://schemas.microsoft.com/office/drawing/2014/main" id="{3768DE34-D40E-CBA5-695C-4A391FEF0C37}"/>
              </a:ext>
            </a:extLst>
          </p:cNvPr>
          <p:cNvSpPr>
            <a:spLocks noGrp="1"/>
          </p:cNvSpPr>
          <p:nvPr>
            <p:ph sz="half" idx="1"/>
          </p:nvPr>
        </p:nvSpPr>
        <p:spPr>
          <a:xfrm>
            <a:off x="836611" y="1444752"/>
            <a:ext cx="3389515"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D4020E9-CEA3-D4B0-3F87-637EB088835F}"/>
              </a:ext>
            </a:extLst>
          </p:cNvPr>
          <p:cNvSpPr>
            <a:spLocks noGrp="1"/>
          </p:cNvSpPr>
          <p:nvPr>
            <p:ph sz="half" idx="2"/>
          </p:nvPr>
        </p:nvSpPr>
        <p:spPr>
          <a:xfrm>
            <a:off x="4399654" y="1437761"/>
            <a:ext cx="3389515"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06662F-4EF4-58C8-314E-5A3E074F2F01}"/>
              </a:ext>
            </a:extLst>
          </p:cNvPr>
          <p:cNvSpPr>
            <a:spLocks noGrp="1"/>
          </p:cNvSpPr>
          <p:nvPr>
            <p:ph sz="quarter" idx="13" hasCustomPrompt="1"/>
          </p:nvPr>
        </p:nvSpPr>
        <p:spPr>
          <a:xfrm>
            <a:off x="7962697" y="1444752"/>
            <a:ext cx="3389515" cy="4041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A3C31F28-12E6-C359-D905-073626EE0E70}"/>
              </a:ext>
            </a:extLst>
          </p:cNvPr>
          <p:cNvSpPr>
            <a:spLocks noGrp="1"/>
          </p:cNvSpPr>
          <p:nvPr>
            <p:ph type="body" sz="quarter" idx="14" hasCustomPrompt="1"/>
          </p:nvPr>
        </p:nvSpPr>
        <p:spPr>
          <a:xfrm>
            <a:off x="838200" y="5726393"/>
            <a:ext cx="10514012" cy="365125"/>
          </a:xfrm>
        </p:spPr>
        <p:txBody>
          <a:bodyPr>
            <a:normAutofit/>
          </a:bodyPr>
          <a:lstStyle>
            <a:lvl1pPr marL="0" indent="0">
              <a:spcBef>
                <a:spcPts val="0"/>
              </a:spcBef>
              <a:buNone/>
              <a:defRPr sz="1000"/>
            </a:lvl1pPr>
          </a:lstStyle>
          <a:p>
            <a:pPr lvl="0"/>
            <a:r>
              <a:rPr lang="en-US"/>
              <a:t>Citations and Sources</a:t>
            </a:r>
          </a:p>
        </p:txBody>
      </p:sp>
      <p:pic>
        <p:nvPicPr>
          <p:cNvPr id="10" name="Picture 9" descr="Logo: Department of Health &amp; Human Services, USA.">
            <a:extLst>
              <a:ext uri="{FF2B5EF4-FFF2-40B4-BE49-F238E27FC236}">
                <a16:creationId xmlns:a16="http://schemas.microsoft.com/office/drawing/2014/main" id="{503FA2F1-8B77-6DCE-D385-37EE007F23A2}"/>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1" name="Picture 10" descr="Logo: HRSA Maternal &amp; Child Health.">
            <a:extLst>
              <a:ext uri="{FF2B5EF4-FFF2-40B4-BE49-F238E27FC236}">
                <a16:creationId xmlns:a16="http://schemas.microsoft.com/office/drawing/2014/main" id="{4B095735-F10E-FA78-C0D2-6BF5A11666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8" name="Slide Number Placeholder 5">
            <a:extLst>
              <a:ext uri="{FF2B5EF4-FFF2-40B4-BE49-F238E27FC236}">
                <a16:creationId xmlns:a16="http://schemas.microsoft.com/office/drawing/2014/main" id="{5193C0BA-9DA8-94D3-5DEB-F4357BA8D77D}"/>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3AE955D-294E-5F23-B02B-14AABF4978D3}"/>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9" name="Rectangle 8">
            <a:extLst>
              <a:ext uri="{FF2B5EF4-FFF2-40B4-BE49-F238E27FC236}">
                <a16:creationId xmlns:a16="http://schemas.microsoft.com/office/drawing/2014/main" id="{B69DBF88-7E5C-5AD7-8B03-69736BA3F745}"/>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79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FE29-D996-79EB-1520-9646F0F46D7B}"/>
              </a:ext>
            </a:extLst>
          </p:cNvPr>
          <p:cNvSpPr>
            <a:spLocks noGrp="1"/>
          </p:cNvSpPr>
          <p:nvPr>
            <p:ph type="title"/>
          </p:nvPr>
        </p:nvSpPr>
        <p:spPr>
          <a:xfrm>
            <a:off x="838200" y="215840"/>
            <a:ext cx="10515599" cy="899292"/>
          </a:xfrm>
        </p:spPr>
        <p:txBody>
          <a:bodyPr anchor="b"/>
          <a:lstStyle/>
          <a:p>
            <a:r>
              <a:rPr lang="en-US"/>
              <a:t>Click to edit Master title style</a:t>
            </a:r>
          </a:p>
        </p:txBody>
      </p:sp>
      <p:sp>
        <p:nvSpPr>
          <p:cNvPr id="9" name="Content Placeholder 3">
            <a:extLst>
              <a:ext uri="{FF2B5EF4-FFF2-40B4-BE49-F238E27FC236}">
                <a16:creationId xmlns:a16="http://schemas.microsoft.com/office/drawing/2014/main" id="{F68552ED-A49E-C2E3-86A8-9F30C8728722}"/>
              </a:ext>
            </a:extLst>
          </p:cNvPr>
          <p:cNvSpPr>
            <a:spLocks noGrp="1"/>
          </p:cNvSpPr>
          <p:nvPr>
            <p:ph sz="half" idx="1"/>
          </p:nvPr>
        </p:nvSpPr>
        <p:spPr>
          <a:xfrm>
            <a:off x="836612" y="1444752"/>
            <a:ext cx="2517434" cy="4098798"/>
          </a:xfrm>
        </p:spPr>
        <p:txBody>
          <a:bodyPr/>
          <a:lstStyle/>
          <a:p>
            <a:pPr lvl="0"/>
            <a:r>
              <a:rPr lang="en-US"/>
              <a:t>Click to edit Master text styles</a:t>
            </a:r>
          </a:p>
          <a:p>
            <a:pPr lvl="1"/>
            <a:r>
              <a:rPr lang="en-US"/>
              <a:t>Second level</a:t>
            </a:r>
          </a:p>
          <a:p>
            <a:pPr lvl="2"/>
            <a:r>
              <a:rPr lang="en-US"/>
              <a:t>Third level</a:t>
            </a:r>
          </a:p>
        </p:txBody>
      </p:sp>
      <p:sp>
        <p:nvSpPr>
          <p:cNvPr id="10" name="Content Placeholder 4">
            <a:extLst>
              <a:ext uri="{FF2B5EF4-FFF2-40B4-BE49-F238E27FC236}">
                <a16:creationId xmlns:a16="http://schemas.microsoft.com/office/drawing/2014/main" id="{FD114489-9EEF-1940-971C-692D3BADC7EE}"/>
              </a:ext>
            </a:extLst>
          </p:cNvPr>
          <p:cNvSpPr>
            <a:spLocks noGrp="1"/>
          </p:cNvSpPr>
          <p:nvPr>
            <p:ph sz="half" idx="2"/>
          </p:nvPr>
        </p:nvSpPr>
        <p:spPr>
          <a:xfrm>
            <a:off x="3501608" y="1444752"/>
            <a:ext cx="2517434" cy="4098798"/>
          </a:xfrm>
        </p:spPr>
        <p:txBody>
          <a:bodyPr/>
          <a:lstStyle/>
          <a:p>
            <a:pPr lvl="0"/>
            <a:r>
              <a:rPr lang="en-US"/>
              <a:t>Click to edit Master text styles</a:t>
            </a:r>
          </a:p>
          <a:p>
            <a:pPr lvl="1"/>
            <a:r>
              <a:rPr lang="en-US"/>
              <a:t>Second level</a:t>
            </a:r>
          </a:p>
          <a:p>
            <a:pPr lvl="2"/>
            <a:r>
              <a:rPr lang="en-US"/>
              <a:t>Third level</a:t>
            </a:r>
          </a:p>
        </p:txBody>
      </p:sp>
      <p:sp>
        <p:nvSpPr>
          <p:cNvPr id="11" name="Content Placeholder 5">
            <a:extLst>
              <a:ext uri="{FF2B5EF4-FFF2-40B4-BE49-F238E27FC236}">
                <a16:creationId xmlns:a16="http://schemas.microsoft.com/office/drawing/2014/main" id="{37E87029-CEC5-EF5C-4129-C73D053608ED}"/>
              </a:ext>
            </a:extLst>
          </p:cNvPr>
          <p:cNvSpPr>
            <a:spLocks noGrp="1"/>
          </p:cNvSpPr>
          <p:nvPr>
            <p:ph sz="quarter" idx="13" hasCustomPrompt="1"/>
          </p:nvPr>
        </p:nvSpPr>
        <p:spPr>
          <a:xfrm>
            <a:off x="6168193" y="1444752"/>
            <a:ext cx="2517434" cy="4098798"/>
          </a:xfrm>
        </p:spPr>
        <p:txBody>
          <a:bodyPr/>
          <a:lstStyle/>
          <a:p>
            <a:pPr lvl="0"/>
            <a:r>
              <a:rPr lang="en-US"/>
              <a:t>Edit Master text styles</a:t>
            </a:r>
          </a:p>
          <a:p>
            <a:pPr lvl="1"/>
            <a:r>
              <a:rPr lang="en-US"/>
              <a:t>Second level</a:t>
            </a:r>
          </a:p>
          <a:p>
            <a:pPr lvl="2"/>
            <a:r>
              <a:rPr lang="en-US"/>
              <a:t>Third level</a:t>
            </a:r>
          </a:p>
        </p:txBody>
      </p:sp>
      <p:sp>
        <p:nvSpPr>
          <p:cNvPr id="12" name="Content Placeholder 5">
            <a:extLst>
              <a:ext uri="{FF2B5EF4-FFF2-40B4-BE49-F238E27FC236}">
                <a16:creationId xmlns:a16="http://schemas.microsoft.com/office/drawing/2014/main" id="{31848755-1217-FC51-67E3-7568692D8879}"/>
              </a:ext>
            </a:extLst>
          </p:cNvPr>
          <p:cNvSpPr>
            <a:spLocks noGrp="1"/>
          </p:cNvSpPr>
          <p:nvPr>
            <p:ph sz="quarter" idx="15" hasCustomPrompt="1"/>
          </p:nvPr>
        </p:nvSpPr>
        <p:spPr>
          <a:xfrm>
            <a:off x="8834778" y="1444752"/>
            <a:ext cx="2517434" cy="4098798"/>
          </a:xfrm>
        </p:spPr>
        <p:txBody>
          <a:bodyPr/>
          <a:lstStyle/>
          <a:p>
            <a:pPr lvl="0"/>
            <a:r>
              <a:rPr lang="en-US"/>
              <a:t>Edit Master text styles</a:t>
            </a:r>
          </a:p>
          <a:p>
            <a:pPr lvl="1"/>
            <a:r>
              <a:rPr lang="en-US"/>
              <a:t>Second level</a:t>
            </a:r>
          </a:p>
          <a:p>
            <a:pPr lvl="2"/>
            <a:r>
              <a:rPr lang="en-US"/>
              <a:t>Third level</a:t>
            </a:r>
          </a:p>
        </p:txBody>
      </p:sp>
      <p:sp>
        <p:nvSpPr>
          <p:cNvPr id="8" name="Text Placeholder 6">
            <a:extLst>
              <a:ext uri="{FF2B5EF4-FFF2-40B4-BE49-F238E27FC236}">
                <a16:creationId xmlns:a16="http://schemas.microsoft.com/office/drawing/2014/main" id="{FD5DE77D-8E05-3CE5-A8DD-7266CEEFEBF8}"/>
              </a:ext>
            </a:extLst>
          </p:cNvPr>
          <p:cNvSpPr>
            <a:spLocks noGrp="1"/>
          </p:cNvSpPr>
          <p:nvPr>
            <p:ph type="body" sz="quarter" idx="14" hasCustomPrompt="1"/>
          </p:nvPr>
        </p:nvSpPr>
        <p:spPr>
          <a:xfrm>
            <a:off x="838200" y="5726393"/>
            <a:ext cx="10514012" cy="365125"/>
          </a:xfrm>
        </p:spPr>
        <p:txBody>
          <a:bodyPr>
            <a:normAutofit/>
          </a:bodyPr>
          <a:lstStyle>
            <a:lvl1pPr marL="0" indent="0">
              <a:spcBef>
                <a:spcPts val="0"/>
              </a:spcBef>
              <a:buNone/>
              <a:defRPr sz="1000"/>
            </a:lvl1pPr>
          </a:lstStyle>
          <a:p>
            <a:pPr lvl="0"/>
            <a:r>
              <a:rPr lang="en-US"/>
              <a:t>Citations and Sources</a:t>
            </a:r>
          </a:p>
        </p:txBody>
      </p:sp>
      <p:pic>
        <p:nvPicPr>
          <p:cNvPr id="6" name="Picture 5" descr="Logo: Department of Health &amp; Human Services, USA.">
            <a:extLst>
              <a:ext uri="{FF2B5EF4-FFF2-40B4-BE49-F238E27FC236}">
                <a16:creationId xmlns:a16="http://schemas.microsoft.com/office/drawing/2014/main" id="{54A030D9-DE97-BAA2-039A-92F921468756}"/>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7" name="Picture 6" descr="Logo: HRSA Maternal &amp; Child Health.">
            <a:extLst>
              <a:ext uri="{FF2B5EF4-FFF2-40B4-BE49-F238E27FC236}">
                <a16:creationId xmlns:a16="http://schemas.microsoft.com/office/drawing/2014/main" id="{00B2F6A0-955B-3B59-03C3-CC32843C05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CE2621C2-AD19-FFA4-9729-EFF7AAA809A8}"/>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A64BAA5-E800-6031-0890-5EF12D04B4E5}"/>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5" name="Rectangle 4">
            <a:extLst>
              <a:ext uri="{FF2B5EF4-FFF2-40B4-BE49-F238E27FC236}">
                <a16:creationId xmlns:a16="http://schemas.microsoft.com/office/drawing/2014/main" id="{FC944BAC-EBB9-E283-AE93-C5648E5637B0}"/>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168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3D4831-81CF-6C5E-F6F5-3BE8EA0BF963}"/>
              </a:ext>
              <a:ext uri="{C183D7F6-B498-43B3-948B-1728B52AA6E4}">
                <adec:decorative xmlns:adec="http://schemas.microsoft.com/office/drawing/2017/decorative" val="1"/>
              </a:ext>
            </a:extLst>
          </p:cNvPr>
          <p:cNvGrpSpPr/>
          <p:nvPr userDrawn="1"/>
        </p:nvGrpSpPr>
        <p:grpSpPr>
          <a:xfrm>
            <a:off x="943303" y="164"/>
            <a:ext cx="11248697" cy="6860306"/>
            <a:chOff x="943303" y="164"/>
            <a:chExt cx="11248697" cy="6860306"/>
          </a:xfrm>
        </p:grpSpPr>
        <p:sp>
          <p:nvSpPr>
            <p:cNvPr id="16" name="Rectangle 15">
              <a:extLst>
                <a:ext uri="{FF2B5EF4-FFF2-40B4-BE49-F238E27FC236}">
                  <a16:creationId xmlns:a16="http://schemas.microsoft.com/office/drawing/2014/main" id="{ADDDB51F-247A-B80E-CA8A-5F3CFC65A94B}"/>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1FD9FED-14CB-8D1D-0A16-8F14F1170AB1}"/>
                </a:ext>
              </a:extLst>
            </p:cNvPr>
            <p:cNvSpPr/>
            <p:nvPr userDrawn="1"/>
          </p:nvSpPr>
          <p:spPr>
            <a:xfrm>
              <a:off x="3423138" y="164"/>
              <a:ext cx="8768862" cy="6035360"/>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638DF9F-DFFA-DA46-798C-BE41E795E9C0}"/>
                </a:ext>
              </a:extLst>
            </p:cNvPr>
            <p:cNvSpPr/>
            <p:nvPr userDrawn="1"/>
          </p:nvSpPr>
          <p:spPr>
            <a:xfrm>
              <a:off x="3423138" y="6633107"/>
              <a:ext cx="8768862" cy="227363"/>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C2CB47E-433C-934A-A195-9377170F2E12}"/>
              </a:ext>
            </a:extLst>
          </p:cNvPr>
          <p:cNvSpPr>
            <a:spLocks noGrp="1"/>
          </p:cNvSpPr>
          <p:nvPr>
            <p:ph type="title" hasCustomPrompt="1"/>
          </p:nvPr>
        </p:nvSpPr>
        <p:spPr>
          <a:xfrm>
            <a:off x="839789" y="230711"/>
            <a:ext cx="2489566" cy="884421"/>
          </a:xfrm>
          <a:prstGeom prst="rect">
            <a:avLst/>
          </a:prstGeom>
        </p:spPr>
        <p:txBody>
          <a:bodyPr anchor="b"/>
          <a:lstStyle/>
          <a:p>
            <a:r>
              <a:rPr lang="en-US"/>
              <a:t>CLICK TO EDIT</a:t>
            </a:r>
          </a:p>
        </p:txBody>
      </p:sp>
      <p:sp>
        <p:nvSpPr>
          <p:cNvPr id="11" name="Text Placeholder 2">
            <a:extLst>
              <a:ext uri="{FF2B5EF4-FFF2-40B4-BE49-F238E27FC236}">
                <a16:creationId xmlns:a16="http://schemas.microsoft.com/office/drawing/2014/main" id="{C4B37989-4A16-F213-52F7-DB7D67B64878}"/>
              </a:ext>
            </a:extLst>
          </p:cNvPr>
          <p:cNvSpPr>
            <a:spLocks noGrp="1"/>
          </p:cNvSpPr>
          <p:nvPr>
            <p:ph type="body" idx="1"/>
          </p:nvPr>
        </p:nvSpPr>
        <p:spPr>
          <a:xfrm>
            <a:off x="839789" y="1260712"/>
            <a:ext cx="2489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3">
            <a:extLst>
              <a:ext uri="{FF2B5EF4-FFF2-40B4-BE49-F238E27FC236}">
                <a16:creationId xmlns:a16="http://schemas.microsoft.com/office/drawing/2014/main" id="{A1B145AF-DC83-1539-2189-FCBE3A91D282}"/>
              </a:ext>
            </a:extLst>
          </p:cNvPr>
          <p:cNvSpPr>
            <a:spLocks noGrp="1"/>
          </p:cNvSpPr>
          <p:nvPr>
            <p:ph sz="half" idx="2" hasCustomPrompt="1"/>
          </p:nvPr>
        </p:nvSpPr>
        <p:spPr>
          <a:xfrm>
            <a:off x="839788" y="2084624"/>
            <a:ext cx="2489565" cy="2863859"/>
          </a:xfrm>
        </p:spPr>
        <p:txBody>
          <a:bodyPr/>
          <a:lstStyle/>
          <a:p>
            <a:pPr lvl="0"/>
            <a:r>
              <a:rPr lang="en-US"/>
              <a:t>Edit Master text styles</a:t>
            </a:r>
          </a:p>
          <a:p>
            <a:pPr lvl="1"/>
            <a:r>
              <a:rPr lang="en-US"/>
              <a:t>Second level</a:t>
            </a:r>
          </a:p>
          <a:p>
            <a:pPr lvl="2"/>
            <a:r>
              <a:rPr lang="en-US"/>
              <a:t>Third level</a:t>
            </a:r>
          </a:p>
        </p:txBody>
      </p:sp>
      <p:sp>
        <p:nvSpPr>
          <p:cNvPr id="22" name="Text Placeholder 4">
            <a:extLst>
              <a:ext uri="{FF2B5EF4-FFF2-40B4-BE49-F238E27FC236}">
                <a16:creationId xmlns:a16="http://schemas.microsoft.com/office/drawing/2014/main" id="{F0040D8C-818A-AEF2-DE95-C19DF7823FB3}"/>
              </a:ext>
            </a:extLst>
          </p:cNvPr>
          <p:cNvSpPr>
            <a:spLocks noGrp="1"/>
          </p:cNvSpPr>
          <p:nvPr>
            <p:ph type="body" sz="quarter" idx="15"/>
          </p:nvPr>
        </p:nvSpPr>
        <p:spPr>
          <a:xfrm>
            <a:off x="3984696"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a:extLst>
              <a:ext uri="{FF2B5EF4-FFF2-40B4-BE49-F238E27FC236}">
                <a16:creationId xmlns:a16="http://schemas.microsoft.com/office/drawing/2014/main" id="{27030591-FCBA-9C02-33EF-095D361724DF}"/>
              </a:ext>
            </a:extLst>
          </p:cNvPr>
          <p:cNvSpPr>
            <a:spLocks noGrp="1"/>
          </p:cNvSpPr>
          <p:nvPr>
            <p:ph sz="quarter" idx="16"/>
          </p:nvPr>
        </p:nvSpPr>
        <p:spPr>
          <a:xfrm>
            <a:off x="3984696"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94D3F-28C0-4B4E-9E87-847B2274653D}"/>
              </a:ext>
            </a:extLst>
          </p:cNvPr>
          <p:cNvSpPr>
            <a:spLocks noGrp="1"/>
          </p:cNvSpPr>
          <p:nvPr>
            <p:ph type="body" sz="quarter" idx="3"/>
          </p:nvPr>
        </p:nvSpPr>
        <p:spPr>
          <a:xfrm>
            <a:off x="7982265"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1C757E-1B87-EB4C-978B-31196FBB5085}"/>
              </a:ext>
            </a:extLst>
          </p:cNvPr>
          <p:cNvSpPr>
            <a:spLocks noGrp="1"/>
          </p:cNvSpPr>
          <p:nvPr>
            <p:ph sz="quarter" idx="4"/>
          </p:nvPr>
        </p:nvSpPr>
        <p:spPr>
          <a:xfrm>
            <a:off x="7982265"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20FDE1C0-350B-273D-0B8D-E8F518CE8F2D}"/>
              </a:ext>
            </a:extLst>
          </p:cNvPr>
          <p:cNvSpPr>
            <a:spLocks noGrp="1"/>
          </p:cNvSpPr>
          <p:nvPr>
            <p:ph type="body" sz="quarter" idx="14" hasCustomPrompt="1"/>
          </p:nvPr>
        </p:nvSpPr>
        <p:spPr>
          <a:xfrm>
            <a:off x="3587261" y="5486401"/>
            <a:ext cx="8369469" cy="478727"/>
          </a:xfrm>
        </p:spPr>
        <p:txBody>
          <a:bodyPr>
            <a:normAutofit/>
          </a:bodyPr>
          <a:lstStyle>
            <a:lvl1pPr marL="0" indent="0">
              <a:spcBef>
                <a:spcPts val="0"/>
              </a:spcBef>
              <a:buNone/>
              <a:defRPr sz="1000">
                <a:solidFill>
                  <a:schemeClr val="bg1"/>
                </a:solidFill>
              </a:defRPr>
            </a:lvl1pPr>
          </a:lstStyle>
          <a:p>
            <a:pPr lvl="0"/>
            <a:r>
              <a:rPr lang="en-US"/>
              <a:t>Citations and Sources</a:t>
            </a:r>
          </a:p>
        </p:txBody>
      </p:sp>
      <p:pic>
        <p:nvPicPr>
          <p:cNvPr id="10" name="Picture 9" descr="Logo: Department of Health &amp; Human Services, USA.">
            <a:extLst>
              <a:ext uri="{FF2B5EF4-FFF2-40B4-BE49-F238E27FC236}">
                <a16:creationId xmlns:a16="http://schemas.microsoft.com/office/drawing/2014/main" id="{A1E08D2B-DAF6-F686-A9FC-BE55A2F1592C}"/>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4" name="Picture 13" descr="Logo: HRSA Maternal &amp; Child Health.">
            <a:extLst>
              <a:ext uri="{FF2B5EF4-FFF2-40B4-BE49-F238E27FC236}">
                <a16:creationId xmlns:a16="http://schemas.microsoft.com/office/drawing/2014/main" id="{EE1C838F-DF72-62C3-CDEC-1456F2BA52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8" name="Slide Number Placeholder 5">
            <a:extLst>
              <a:ext uri="{FF2B5EF4-FFF2-40B4-BE49-F238E27FC236}">
                <a16:creationId xmlns:a16="http://schemas.microsoft.com/office/drawing/2014/main" id="{504D20CC-7469-7AB8-201D-CA4A07F8E755}"/>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18167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D113DF7-248F-4C71-9624-DE4CE653A8AE}"/>
              </a:ext>
              <a:ext uri="{C183D7F6-B498-43B3-948B-1728B52AA6E4}">
                <adec:decorative xmlns:adec="http://schemas.microsoft.com/office/drawing/2017/decorative" val="1"/>
              </a:ext>
            </a:extLst>
          </p:cNvPr>
          <p:cNvGrpSpPr/>
          <p:nvPr userDrawn="1"/>
        </p:nvGrpSpPr>
        <p:grpSpPr>
          <a:xfrm>
            <a:off x="943303" y="164"/>
            <a:ext cx="11248697" cy="6860306"/>
            <a:chOff x="943303" y="164"/>
            <a:chExt cx="11248697" cy="6860306"/>
          </a:xfrm>
        </p:grpSpPr>
        <p:sp>
          <p:nvSpPr>
            <p:cNvPr id="4" name="Rectangle 3">
              <a:extLst>
                <a:ext uri="{FF2B5EF4-FFF2-40B4-BE49-F238E27FC236}">
                  <a16:creationId xmlns:a16="http://schemas.microsoft.com/office/drawing/2014/main" id="{B4718C2E-DD13-D94F-FCDA-7CABBACE59F2}"/>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27671A1-7E95-5C93-EFF4-14DC156A5E1A}"/>
                </a:ext>
              </a:extLst>
            </p:cNvPr>
            <p:cNvSpPr/>
            <p:nvPr userDrawn="1"/>
          </p:nvSpPr>
          <p:spPr>
            <a:xfrm>
              <a:off x="3422904" y="164"/>
              <a:ext cx="8769096" cy="6035360"/>
            </a:xfrm>
            <a:prstGeom prst="rect">
              <a:avLst/>
            </a:prstGeom>
            <a:solidFill>
              <a:srgbClr val="267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87983D-A29A-24C0-B6C5-4BEC1EA4038D}"/>
                </a:ext>
              </a:extLst>
            </p:cNvPr>
            <p:cNvSpPr/>
            <p:nvPr userDrawn="1"/>
          </p:nvSpPr>
          <p:spPr>
            <a:xfrm>
              <a:off x="3422904" y="6633107"/>
              <a:ext cx="8769096" cy="227363"/>
            </a:xfrm>
            <a:prstGeom prst="rect">
              <a:avLst/>
            </a:prstGeom>
            <a:solidFill>
              <a:srgbClr val="267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3B767AD5-EADC-A649-8674-B714E550E853}"/>
              </a:ext>
            </a:extLst>
          </p:cNvPr>
          <p:cNvSpPr>
            <a:spLocks noGrp="1"/>
          </p:cNvSpPr>
          <p:nvPr>
            <p:ph type="title" hasCustomPrompt="1"/>
          </p:nvPr>
        </p:nvSpPr>
        <p:spPr>
          <a:xfrm>
            <a:off x="839789" y="230711"/>
            <a:ext cx="2489566" cy="884421"/>
          </a:xfrm>
          <a:prstGeom prst="rect">
            <a:avLst/>
          </a:prstGeom>
        </p:spPr>
        <p:txBody>
          <a:bodyPr anchor="b"/>
          <a:lstStyle/>
          <a:p>
            <a:r>
              <a:rPr lang="en-US"/>
              <a:t>CLICK TO EDIT</a:t>
            </a:r>
          </a:p>
        </p:txBody>
      </p:sp>
      <p:sp>
        <p:nvSpPr>
          <p:cNvPr id="13" name="Text Placeholder 2">
            <a:extLst>
              <a:ext uri="{FF2B5EF4-FFF2-40B4-BE49-F238E27FC236}">
                <a16:creationId xmlns:a16="http://schemas.microsoft.com/office/drawing/2014/main" id="{A4379496-55AF-FF82-B6C0-634B6CE2E044}"/>
              </a:ext>
            </a:extLst>
          </p:cNvPr>
          <p:cNvSpPr>
            <a:spLocks noGrp="1"/>
          </p:cNvSpPr>
          <p:nvPr>
            <p:ph type="body" idx="1"/>
          </p:nvPr>
        </p:nvSpPr>
        <p:spPr>
          <a:xfrm>
            <a:off x="839789" y="1260712"/>
            <a:ext cx="2489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a:extLst>
              <a:ext uri="{FF2B5EF4-FFF2-40B4-BE49-F238E27FC236}">
                <a16:creationId xmlns:a16="http://schemas.microsoft.com/office/drawing/2014/main" id="{D5E06E2A-5E99-CD3B-5BFE-B9A1EDDE9728}"/>
              </a:ext>
            </a:extLst>
          </p:cNvPr>
          <p:cNvSpPr>
            <a:spLocks noGrp="1"/>
          </p:cNvSpPr>
          <p:nvPr>
            <p:ph sz="half" idx="2" hasCustomPrompt="1"/>
          </p:nvPr>
        </p:nvSpPr>
        <p:spPr>
          <a:xfrm>
            <a:off x="839788" y="2084624"/>
            <a:ext cx="2489565" cy="2863859"/>
          </a:xfrm>
        </p:spPr>
        <p:txBody>
          <a:bodyPr/>
          <a:lstStyle/>
          <a:p>
            <a:pPr lvl="0"/>
            <a:r>
              <a:rPr lang="en-US"/>
              <a:t>Edit Master text styles</a:t>
            </a:r>
          </a:p>
          <a:p>
            <a:pPr lvl="1"/>
            <a:r>
              <a:rPr lang="en-US"/>
              <a:t>Second level</a:t>
            </a:r>
          </a:p>
          <a:p>
            <a:pPr lvl="2"/>
            <a:r>
              <a:rPr lang="en-US"/>
              <a:t>Third level</a:t>
            </a:r>
          </a:p>
        </p:txBody>
      </p:sp>
      <p:sp>
        <p:nvSpPr>
          <p:cNvPr id="23" name="Text Placeholder 4">
            <a:extLst>
              <a:ext uri="{FF2B5EF4-FFF2-40B4-BE49-F238E27FC236}">
                <a16:creationId xmlns:a16="http://schemas.microsoft.com/office/drawing/2014/main" id="{83A733A5-F8AA-7D55-5686-F14759C14FB4}"/>
              </a:ext>
            </a:extLst>
          </p:cNvPr>
          <p:cNvSpPr>
            <a:spLocks noGrp="1"/>
          </p:cNvSpPr>
          <p:nvPr>
            <p:ph type="body" sz="quarter" idx="15"/>
          </p:nvPr>
        </p:nvSpPr>
        <p:spPr>
          <a:xfrm>
            <a:off x="3984696"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Content Placeholder 5">
            <a:extLst>
              <a:ext uri="{FF2B5EF4-FFF2-40B4-BE49-F238E27FC236}">
                <a16:creationId xmlns:a16="http://schemas.microsoft.com/office/drawing/2014/main" id="{16C8A4BA-3D23-A4D8-5F06-D86E842D6BFD}"/>
              </a:ext>
            </a:extLst>
          </p:cNvPr>
          <p:cNvSpPr>
            <a:spLocks noGrp="1"/>
          </p:cNvSpPr>
          <p:nvPr>
            <p:ph sz="quarter" idx="16"/>
          </p:nvPr>
        </p:nvSpPr>
        <p:spPr>
          <a:xfrm>
            <a:off x="3984696"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77FC8DAA-5688-040B-0B7E-860409923C05}"/>
              </a:ext>
            </a:extLst>
          </p:cNvPr>
          <p:cNvSpPr>
            <a:spLocks noGrp="1"/>
          </p:cNvSpPr>
          <p:nvPr>
            <p:ph type="body" sz="quarter" idx="3"/>
          </p:nvPr>
        </p:nvSpPr>
        <p:spPr>
          <a:xfrm>
            <a:off x="7982265"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8B046DFF-B6B0-E6C2-B536-D3120C825A02}"/>
              </a:ext>
            </a:extLst>
          </p:cNvPr>
          <p:cNvSpPr>
            <a:spLocks noGrp="1"/>
          </p:cNvSpPr>
          <p:nvPr>
            <p:ph sz="quarter" idx="4"/>
          </p:nvPr>
        </p:nvSpPr>
        <p:spPr>
          <a:xfrm>
            <a:off x="7982265"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6">
            <a:extLst>
              <a:ext uri="{FF2B5EF4-FFF2-40B4-BE49-F238E27FC236}">
                <a16:creationId xmlns:a16="http://schemas.microsoft.com/office/drawing/2014/main" id="{29FDF0C5-866D-CCA8-BF10-6E8748841745}"/>
              </a:ext>
            </a:extLst>
          </p:cNvPr>
          <p:cNvSpPr>
            <a:spLocks noGrp="1"/>
          </p:cNvSpPr>
          <p:nvPr>
            <p:ph type="body" sz="quarter" idx="14" hasCustomPrompt="1"/>
          </p:nvPr>
        </p:nvSpPr>
        <p:spPr>
          <a:xfrm>
            <a:off x="3587261" y="5486401"/>
            <a:ext cx="8369469" cy="478727"/>
          </a:xfrm>
        </p:spPr>
        <p:txBody>
          <a:bodyPr>
            <a:normAutofit/>
          </a:bodyPr>
          <a:lstStyle>
            <a:lvl1pPr marL="0" indent="0">
              <a:spcBef>
                <a:spcPts val="0"/>
              </a:spcBef>
              <a:buNone/>
              <a:defRPr sz="1000">
                <a:solidFill>
                  <a:schemeClr val="bg1"/>
                </a:solidFill>
              </a:defRPr>
            </a:lvl1pPr>
          </a:lstStyle>
          <a:p>
            <a:pPr lvl="0"/>
            <a:r>
              <a:rPr lang="en-US"/>
              <a:t>Citations and Sources</a:t>
            </a:r>
          </a:p>
        </p:txBody>
      </p:sp>
      <p:pic>
        <p:nvPicPr>
          <p:cNvPr id="8" name="Picture 7" descr="Logo: Department of Health &amp; Human Services, USA.">
            <a:extLst>
              <a:ext uri="{FF2B5EF4-FFF2-40B4-BE49-F238E27FC236}">
                <a16:creationId xmlns:a16="http://schemas.microsoft.com/office/drawing/2014/main" id="{E471BF7B-40EA-39A0-CC72-A4B86C96DB6C}"/>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9" name="Picture 8" descr="Logo: HRSA Maternal &amp; Child Health.">
            <a:extLst>
              <a:ext uri="{FF2B5EF4-FFF2-40B4-BE49-F238E27FC236}">
                <a16:creationId xmlns:a16="http://schemas.microsoft.com/office/drawing/2014/main" id="{AE6F2F7C-799B-899A-D017-A983D0D036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5" name="Slide Number Placeholder 5">
            <a:extLst>
              <a:ext uri="{FF2B5EF4-FFF2-40B4-BE49-F238E27FC236}">
                <a16:creationId xmlns:a16="http://schemas.microsoft.com/office/drawing/2014/main" id="{15B1C91D-A9BC-D267-9905-90921FE22EB2}"/>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786378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61BE631-A881-209E-6A7C-AC974A0AB530}"/>
              </a:ext>
              <a:ext uri="{C183D7F6-B498-43B3-948B-1728B52AA6E4}">
                <adec:decorative xmlns:adec="http://schemas.microsoft.com/office/drawing/2017/decorative" val="1"/>
              </a:ext>
            </a:extLst>
          </p:cNvPr>
          <p:cNvGrpSpPr/>
          <p:nvPr userDrawn="1"/>
        </p:nvGrpSpPr>
        <p:grpSpPr>
          <a:xfrm>
            <a:off x="943303" y="164"/>
            <a:ext cx="11248697" cy="6860306"/>
            <a:chOff x="943303" y="164"/>
            <a:chExt cx="11248697" cy="6860306"/>
          </a:xfrm>
        </p:grpSpPr>
        <p:sp>
          <p:nvSpPr>
            <p:cNvPr id="2" name="Rectangle 1">
              <a:extLst>
                <a:ext uri="{FF2B5EF4-FFF2-40B4-BE49-F238E27FC236}">
                  <a16:creationId xmlns:a16="http://schemas.microsoft.com/office/drawing/2014/main" id="{367A0695-5A2C-17E6-9CDA-9DD980EEFD5A}"/>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009AB5-9225-C932-A930-AC1AF9CC0CC4}"/>
                </a:ext>
              </a:extLst>
            </p:cNvPr>
            <p:cNvSpPr/>
            <p:nvPr userDrawn="1"/>
          </p:nvSpPr>
          <p:spPr>
            <a:xfrm>
              <a:off x="3422903" y="164"/>
              <a:ext cx="8769097" cy="6035360"/>
            </a:xfrm>
            <a:prstGeom prst="rect">
              <a:avLst/>
            </a:prstGeom>
            <a:solidFill>
              <a:srgbClr val="15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2B82A8-A0ED-F2F2-18A5-A1669785CEFD}"/>
                </a:ext>
              </a:extLst>
            </p:cNvPr>
            <p:cNvSpPr/>
            <p:nvPr userDrawn="1"/>
          </p:nvSpPr>
          <p:spPr>
            <a:xfrm>
              <a:off x="3422903" y="6633107"/>
              <a:ext cx="8769097" cy="227363"/>
            </a:xfrm>
            <a:prstGeom prst="rect">
              <a:avLst/>
            </a:prstGeom>
            <a:solidFill>
              <a:srgbClr val="15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Logo: Department of Health &amp; Human Services, USA.">
            <a:extLst>
              <a:ext uri="{FF2B5EF4-FFF2-40B4-BE49-F238E27FC236}">
                <a16:creationId xmlns:a16="http://schemas.microsoft.com/office/drawing/2014/main" id="{FBA7A891-0FAC-819F-12A2-78B611999357}"/>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18" name="Picture 17" descr="Logo: HRSA Maternal &amp; Child Health.">
            <a:extLst>
              <a:ext uri="{FF2B5EF4-FFF2-40B4-BE49-F238E27FC236}">
                <a16:creationId xmlns:a16="http://schemas.microsoft.com/office/drawing/2014/main" id="{8D0BADDA-2F13-DAF3-E398-4031B93D95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6" name="Slide Number Placeholder 5">
            <a:extLst>
              <a:ext uri="{FF2B5EF4-FFF2-40B4-BE49-F238E27FC236}">
                <a16:creationId xmlns:a16="http://schemas.microsoft.com/office/drawing/2014/main" id="{D8586B78-2890-3E9B-9F62-5E25DF4C8D43}"/>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
        <p:nvSpPr>
          <p:cNvPr id="5" name="Title 1">
            <a:extLst>
              <a:ext uri="{FF2B5EF4-FFF2-40B4-BE49-F238E27FC236}">
                <a16:creationId xmlns:a16="http://schemas.microsoft.com/office/drawing/2014/main" id="{ECE25870-3C4D-3BA7-AD80-3F0696422FDD}"/>
              </a:ext>
            </a:extLst>
          </p:cNvPr>
          <p:cNvSpPr>
            <a:spLocks noGrp="1"/>
          </p:cNvSpPr>
          <p:nvPr>
            <p:ph type="title" hasCustomPrompt="1"/>
          </p:nvPr>
        </p:nvSpPr>
        <p:spPr>
          <a:xfrm>
            <a:off x="839789" y="230711"/>
            <a:ext cx="2489566" cy="884421"/>
          </a:xfrm>
          <a:prstGeom prst="rect">
            <a:avLst/>
          </a:prstGeom>
        </p:spPr>
        <p:txBody>
          <a:bodyPr anchor="b"/>
          <a:lstStyle/>
          <a:p>
            <a:r>
              <a:rPr lang="en-US"/>
              <a:t>CLICK TO EDIT</a:t>
            </a:r>
          </a:p>
        </p:txBody>
      </p:sp>
      <p:sp>
        <p:nvSpPr>
          <p:cNvPr id="12" name="Text Placeholder 2">
            <a:extLst>
              <a:ext uri="{FF2B5EF4-FFF2-40B4-BE49-F238E27FC236}">
                <a16:creationId xmlns:a16="http://schemas.microsoft.com/office/drawing/2014/main" id="{B4F47031-8C39-5201-1EC5-19A97732FBCC}"/>
              </a:ext>
            </a:extLst>
          </p:cNvPr>
          <p:cNvSpPr>
            <a:spLocks noGrp="1"/>
          </p:cNvSpPr>
          <p:nvPr>
            <p:ph type="body" idx="1"/>
          </p:nvPr>
        </p:nvSpPr>
        <p:spPr>
          <a:xfrm>
            <a:off x="839789" y="1260712"/>
            <a:ext cx="2489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902E3D13-7450-0FB8-A408-95742C7552E7}"/>
              </a:ext>
            </a:extLst>
          </p:cNvPr>
          <p:cNvSpPr>
            <a:spLocks noGrp="1"/>
          </p:cNvSpPr>
          <p:nvPr>
            <p:ph sz="half" idx="2" hasCustomPrompt="1"/>
          </p:nvPr>
        </p:nvSpPr>
        <p:spPr>
          <a:xfrm>
            <a:off x="839788" y="2084624"/>
            <a:ext cx="2489565" cy="2863859"/>
          </a:xfrm>
        </p:spPr>
        <p:txBody>
          <a:bodyPr/>
          <a:lstStyle/>
          <a:p>
            <a:pPr lvl="0"/>
            <a:r>
              <a:rPr lang="en-US"/>
              <a:t>Edit Master text styles</a:t>
            </a:r>
          </a:p>
          <a:p>
            <a:pPr lvl="1"/>
            <a:r>
              <a:rPr lang="en-US"/>
              <a:t>Second level</a:t>
            </a:r>
          </a:p>
          <a:p>
            <a:pPr lvl="2"/>
            <a:r>
              <a:rPr lang="en-US"/>
              <a:t>Third level</a:t>
            </a:r>
          </a:p>
        </p:txBody>
      </p:sp>
      <p:sp>
        <p:nvSpPr>
          <p:cNvPr id="20" name="Text Placeholder 4">
            <a:extLst>
              <a:ext uri="{FF2B5EF4-FFF2-40B4-BE49-F238E27FC236}">
                <a16:creationId xmlns:a16="http://schemas.microsoft.com/office/drawing/2014/main" id="{6F9EF84F-C463-5DBA-BCA1-C5C3A04777A0}"/>
              </a:ext>
            </a:extLst>
          </p:cNvPr>
          <p:cNvSpPr>
            <a:spLocks noGrp="1"/>
          </p:cNvSpPr>
          <p:nvPr>
            <p:ph type="body" sz="quarter" idx="16"/>
          </p:nvPr>
        </p:nvSpPr>
        <p:spPr>
          <a:xfrm>
            <a:off x="3984696"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924DB266-268D-618D-6B85-CD7EF81A7B67}"/>
              </a:ext>
            </a:extLst>
          </p:cNvPr>
          <p:cNvSpPr>
            <a:spLocks noGrp="1"/>
          </p:cNvSpPr>
          <p:nvPr>
            <p:ph sz="quarter" idx="17"/>
          </p:nvPr>
        </p:nvSpPr>
        <p:spPr>
          <a:xfrm>
            <a:off x="3984696"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1537D5CE-C6E9-9064-7F3E-C90D00F747B3}"/>
              </a:ext>
            </a:extLst>
          </p:cNvPr>
          <p:cNvSpPr>
            <a:spLocks noGrp="1"/>
          </p:cNvSpPr>
          <p:nvPr>
            <p:ph type="body" sz="quarter" idx="3"/>
          </p:nvPr>
        </p:nvSpPr>
        <p:spPr>
          <a:xfrm>
            <a:off x="7982265" y="529320"/>
            <a:ext cx="369647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a:extLst>
              <a:ext uri="{FF2B5EF4-FFF2-40B4-BE49-F238E27FC236}">
                <a16:creationId xmlns:a16="http://schemas.microsoft.com/office/drawing/2014/main" id="{BE396C8E-BB85-0118-3A03-2316CD8D2BF5}"/>
              </a:ext>
            </a:extLst>
          </p:cNvPr>
          <p:cNvSpPr>
            <a:spLocks noGrp="1"/>
          </p:cNvSpPr>
          <p:nvPr>
            <p:ph sz="quarter" idx="4"/>
          </p:nvPr>
        </p:nvSpPr>
        <p:spPr>
          <a:xfrm>
            <a:off x="7982265" y="1353231"/>
            <a:ext cx="3696471" cy="39225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6">
            <a:extLst>
              <a:ext uri="{FF2B5EF4-FFF2-40B4-BE49-F238E27FC236}">
                <a16:creationId xmlns:a16="http://schemas.microsoft.com/office/drawing/2014/main" id="{2C23F222-D4E6-CBC2-D4A4-18F0B55BE8EE}"/>
              </a:ext>
            </a:extLst>
          </p:cNvPr>
          <p:cNvSpPr>
            <a:spLocks noGrp="1"/>
          </p:cNvSpPr>
          <p:nvPr>
            <p:ph type="body" sz="quarter" idx="15" hasCustomPrompt="1"/>
          </p:nvPr>
        </p:nvSpPr>
        <p:spPr>
          <a:xfrm>
            <a:off x="3587261" y="5486401"/>
            <a:ext cx="8369469" cy="478727"/>
          </a:xfrm>
        </p:spPr>
        <p:txBody>
          <a:bodyPr>
            <a:normAutofit/>
          </a:bodyPr>
          <a:lstStyle>
            <a:lvl1pPr marL="0" indent="0">
              <a:spcBef>
                <a:spcPts val="0"/>
              </a:spcBef>
              <a:buNone/>
              <a:defRPr sz="1000">
                <a:solidFill>
                  <a:schemeClr val="bg1"/>
                </a:solidFill>
              </a:defRPr>
            </a:lvl1pPr>
          </a:lstStyle>
          <a:p>
            <a:pPr lvl="0"/>
            <a:r>
              <a:rPr lang="en-US"/>
              <a:t>Citations and Sources</a:t>
            </a:r>
          </a:p>
        </p:txBody>
      </p:sp>
    </p:spTree>
    <p:extLst>
      <p:ext uri="{BB962C8B-B14F-4D97-AF65-F5344CB8AC3E}">
        <p14:creationId xmlns:p14="http://schemas.microsoft.com/office/powerpoint/2010/main" val="374509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40865"/>
            <a:ext cx="11132187" cy="830997"/>
          </a:xfrm>
        </p:spPr>
        <p:txBody>
          <a:bodyPr anchor="t">
            <a:spAutoFit/>
          </a:bodyPr>
          <a:lstStyle>
            <a:lvl1pPr algn="ctr">
              <a:defRPr lang="en-US" sz="4800" b="1" i="0" dirty="0">
                <a:solidFill>
                  <a:srgbClr val="F5AA2C"/>
                </a:solidFill>
                <a:latin typeface="+mn-lt"/>
              </a:defRPr>
            </a:lvl1pPr>
          </a:lstStyle>
          <a:p>
            <a:r>
              <a:rPr lang="en-US"/>
              <a:t>Section title</a:t>
            </a:r>
          </a:p>
        </p:txBody>
      </p:sp>
      <p:sp>
        <p:nvSpPr>
          <p:cNvPr id="3" name="Picture Placeholder 2"/>
          <p:cNvSpPr>
            <a:spLocks noGrp="1"/>
          </p:cNvSpPr>
          <p:nvPr>
            <p:ph type="pic" idx="1" hasCustomPrompt="1"/>
          </p:nvPr>
        </p:nvSpPr>
        <p:spPr>
          <a:xfrm>
            <a:off x="0" y="3337686"/>
            <a:ext cx="5562344" cy="3520314"/>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Picture. To outline a photo, see http://</a:t>
            </a:r>
            <a:r>
              <a:rPr lang="en-US" err="1"/>
              <a:t>www.gcflearnfree.org</a:t>
            </a:r>
            <a:r>
              <a:rPr lang="en-US"/>
              <a:t>/powerpoint2013/17.4</a:t>
            </a:r>
          </a:p>
        </p:txBody>
      </p:sp>
      <p:pic>
        <p:nvPicPr>
          <p:cNvPr id="4" name="Picture 3" descr="1LineAAPLogo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33755" y="5874485"/>
            <a:ext cx="4908032" cy="542020"/>
          </a:xfrm>
          <a:prstGeom prst="rect">
            <a:avLst/>
          </a:prstGeom>
        </p:spPr>
      </p:pic>
    </p:spTree>
    <p:extLst>
      <p:ext uri="{BB962C8B-B14F-4D97-AF65-F5344CB8AC3E}">
        <p14:creationId xmlns:p14="http://schemas.microsoft.com/office/powerpoint/2010/main" val="1467484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08FDEE-7B32-4C32-F463-FF7A067A222B}"/>
              </a:ext>
              <a:ext uri="{C183D7F6-B498-43B3-948B-1728B52AA6E4}">
                <adec:decorative xmlns:adec="http://schemas.microsoft.com/office/drawing/2017/decorative" val="1"/>
              </a:ext>
            </a:extLst>
          </p:cNvPr>
          <p:cNvGrpSpPr/>
          <p:nvPr userDrawn="1"/>
        </p:nvGrpSpPr>
        <p:grpSpPr>
          <a:xfrm>
            <a:off x="943303" y="164"/>
            <a:ext cx="11248697" cy="6860306"/>
            <a:chOff x="943303" y="164"/>
            <a:chExt cx="11248697" cy="6860306"/>
          </a:xfrm>
        </p:grpSpPr>
        <p:sp>
          <p:nvSpPr>
            <p:cNvPr id="9" name="Rectangle 8">
              <a:extLst>
                <a:ext uri="{FF2B5EF4-FFF2-40B4-BE49-F238E27FC236}">
                  <a16:creationId xmlns:a16="http://schemas.microsoft.com/office/drawing/2014/main" id="{1E0CEAF2-E619-5DE9-C174-E2C5B6B35069}"/>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43BF01-CC3D-6FAD-7839-7C58D5FB0B9D}"/>
                </a:ext>
              </a:extLst>
            </p:cNvPr>
            <p:cNvSpPr/>
            <p:nvPr userDrawn="1"/>
          </p:nvSpPr>
          <p:spPr>
            <a:xfrm>
              <a:off x="3422904" y="164"/>
              <a:ext cx="8769096" cy="6035360"/>
            </a:xfrm>
            <a:prstGeom prst="rect">
              <a:avLst/>
            </a:prstGeom>
            <a:solidFill>
              <a:srgbClr val="FFD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D49CBE-DA45-90C6-CF28-26A084077F99}"/>
                </a:ext>
              </a:extLst>
            </p:cNvPr>
            <p:cNvSpPr/>
            <p:nvPr userDrawn="1"/>
          </p:nvSpPr>
          <p:spPr>
            <a:xfrm>
              <a:off x="3422904" y="6633107"/>
              <a:ext cx="8769096" cy="227363"/>
            </a:xfrm>
            <a:prstGeom prst="rect">
              <a:avLst/>
            </a:prstGeom>
            <a:solidFill>
              <a:srgbClr val="FFD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9B33795A-ED44-761D-0A80-01476B5CBFF3}"/>
              </a:ext>
            </a:extLst>
          </p:cNvPr>
          <p:cNvSpPr>
            <a:spLocks noGrp="1"/>
          </p:cNvSpPr>
          <p:nvPr>
            <p:ph type="title" hasCustomPrompt="1"/>
          </p:nvPr>
        </p:nvSpPr>
        <p:spPr>
          <a:xfrm>
            <a:off x="839789" y="230711"/>
            <a:ext cx="2489566" cy="884421"/>
          </a:xfrm>
          <a:prstGeom prst="rect">
            <a:avLst/>
          </a:prstGeom>
        </p:spPr>
        <p:txBody>
          <a:bodyPr anchor="b"/>
          <a:lstStyle/>
          <a:p>
            <a:r>
              <a:rPr lang="en-US"/>
              <a:t>CLICK TO EDIT</a:t>
            </a:r>
          </a:p>
        </p:txBody>
      </p:sp>
      <p:sp>
        <p:nvSpPr>
          <p:cNvPr id="11" name="Text Placeholder 2">
            <a:extLst>
              <a:ext uri="{FF2B5EF4-FFF2-40B4-BE49-F238E27FC236}">
                <a16:creationId xmlns:a16="http://schemas.microsoft.com/office/drawing/2014/main" id="{7C666FC7-D00C-6EBB-67F3-B0BC530EC364}"/>
              </a:ext>
            </a:extLst>
          </p:cNvPr>
          <p:cNvSpPr>
            <a:spLocks noGrp="1"/>
          </p:cNvSpPr>
          <p:nvPr>
            <p:ph type="body" idx="1"/>
          </p:nvPr>
        </p:nvSpPr>
        <p:spPr>
          <a:xfrm>
            <a:off x="839789" y="1260712"/>
            <a:ext cx="2489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3">
            <a:extLst>
              <a:ext uri="{FF2B5EF4-FFF2-40B4-BE49-F238E27FC236}">
                <a16:creationId xmlns:a16="http://schemas.microsoft.com/office/drawing/2014/main" id="{7639A6B9-A798-953D-14BA-D1729EF60D0B}"/>
              </a:ext>
            </a:extLst>
          </p:cNvPr>
          <p:cNvSpPr>
            <a:spLocks noGrp="1"/>
          </p:cNvSpPr>
          <p:nvPr>
            <p:ph sz="half" idx="2" hasCustomPrompt="1"/>
          </p:nvPr>
        </p:nvSpPr>
        <p:spPr>
          <a:xfrm>
            <a:off x="839788" y="2084624"/>
            <a:ext cx="2489565" cy="2863859"/>
          </a:xfrm>
        </p:spPr>
        <p:txBody>
          <a:bodyPr/>
          <a:lstStyle/>
          <a:p>
            <a:pPr lvl="0"/>
            <a:r>
              <a:rPr lang="en-US"/>
              <a:t>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6C8E814A-C72B-3A0F-941F-7DCD7CD21761}"/>
              </a:ext>
            </a:extLst>
          </p:cNvPr>
          <p:cNvSpPr>
            <a:spLocks noGrp="1"/>
          </p:cNvSpPr>
          <p:nvPr>
            <p:ph type="body" sz="quarter" idx="16"/>
          </p:nvPr>
        </p:nvSpPr>
        <p:spPr>
          <a:xfrm>
            <a:off x="3984696" y="529320"/>
            <a:ext cx="3696471"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1F33502A-A8EA-D967-68B4-06F9B65F378A}"/>
              </a:ext>
            </a:extLst>
          </p:cNvPr>
          <p:cNvSpPr>
            <a:spLocks noGrp="1"/>
          </p:cNvSpPr>
          <p:nvPr>
            <p:ph sz="quarter" idx="17"/>
          </p:nvPr>
        </p:nvSpPr>
        <p:spPr>
          <a:xfrm>
            <a:off x="3984696" y="1353231"/>
            <a:ext cx="3696471" cy="392250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D6B71270-953A-9F3B-7230-55E3346B7553}"/>
              </a:ext>
            </a:extLst>
          </p:cNvPr>
          <p:cNvSpPr>
            <a:spLocks noGrp="1"/>
          </p:cNvSpPr>
          <p:nvPr>
            <p:ph type="body" sz="quarter" idx="3"/>
          </p:nvPr>
        </p:nvSpPr>
        <p:spPr>
          <a:xfrm>
            <a:off x="7982265" y="529320"/>
            <a:ext cx="3696471"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5">
            <a:extLst>
              <a:ext uri="{FF2B5EF4-FFF2-40B4-BE49-F238E27FC236}">
                <a16:creationId xmlns:a16="http://schemas.microsoft.com/office/drawing/2014/main" id="{B6F8663C-E0B2-2DBC-11F6-E7161D9212F2}"/>
              </a:ext>
            </a:extLst>
          </p:cNvPr>
          <p:cNvSpPr>
            <a:spLocks noGrp="1"/>
          </p:cNvSpPr>
          <p:nvPr>
            <p:ph sz="quarter" idx="4"/>
          </p:nvPr>
        </p:nvSpPr>
        <p:spPr>
          <a:xfrm>
            <a:off x="7982265" y="1353231"/>
            <a:ext cx="3696471" cy="392250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4F4DE68D-5931-58C4-10FD-32C5FEDFE811}"/>
              </a:ext>
            </a:extLst>
          </p:cNvPr>
          <p:cNvSpPr>
            <a:spLocks noGrp="1"/>
          </p:cNvSpPr>
          <p:nvPr>
            <p:ph type="body" sz="quarter" idx="15" hasCustomPrompt="1"/>
          </p:nvPr>
        </p:nvSpPr>
        <p:spPr>
          <a:xfrm>
            <a:off x="3587261" y="5486401"/>
            <a:ext cx="8369469" cy="478727"/>
          </a:xfrm>
        </p:spPr>
        <p:txBody>
          <a:bodyPr>
            <a:normAutofit/>
          </a:bodyPr>
          <a:lstStyle>
            <a:lvl1pPr marL="0" indent="0">
              <a:spcBef>
                <a:spcPts val="0"/>
              </a:spcBef>
              <a:buNone/>
              <a:defRPr sz="1000">
                <a:solidFill>
                  <a:schemeClr val="tx1">
                    <a:lumMod val="75000"/>
                    <a:lumOff val="25000"/>
                  </a:schemeClr>
                </a:solidFill>
              </a:defRPr>
            </a:lvl1pPr>
          </a:lstStyle>
          <a:p>
            <a:pPr lvl="0"/>
            <a:r>
              <a:rPr lang="en-US"/>
              <a:t>Citations and Sources</a:t>
            </a:r>
          </a:p>
        </p:txBody>
      </p:sp>
      <p:pic>
        <p:nvPicPr>
          <p:cNvPr id="6" name="Picture 5" descr="Logo: Department of Health &amp; Human Services, USA.">
            <a:extLst>
              <a:ext uri="{FF2B5EF4-FFF2-40B4-BE49-F238E27FC236}">
                <a16:creationId xmlns:a16="http://schemas.microsoft.com/office/drawing/2014/main" id="{90D64254-D7D0-9259-5DD0-3CD588989BDF}"/>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8" name="Picture 7" descr="Logo: HRSA Maternal &amp; Child Health.">
            <a:extLst>
              <a:ext uri="{FF2B5EF4-FFF2-40B4-BE49-F238E27FC236}">
                <a16:creationId xmlns:a16="http://schemas.microsoft.com/office/drawing/2014/main" id="{EE93FB67-BA24-9D52-42AB-A2EDEAC780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4" name="Slide Number Placeholder 5">
            <a:extLst>
              <a:ext uri="{FF2B5EF4-FFF2-40B4-BE49-F238E27FC236}">
                <a16:creationId xmlns:a16="http://schemas.microsoft.com/office/drawing/2014/main" id="{56D4870A-ED9E-CAD9-C77B-83E48BC67550}"/>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7025D87-5808-68EF-CB55-22B5AD51F6C0}"/>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2522021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6DA18D7-3522-CF72-786E-113C088BA7BD}"/>
              </a:ext>
              <a:ext uri="{C183D7F6-B498-43B3-948B-1728B52AA6E4}">
                <adec:decorative xmlns:adec="http://schemas.microsoft.com/office/drawing/2017/decorative" val="1"/>
              </a:ext>
            </a:extLst>
          </p:cNvPr>
          <p:cNvGrpSpPr/>
          <p:nvPr userDrawn="1"/>
        </p:nvGrpSpPr>
        <p:grpSpPr>
          <a:xfrm>
            <a:off x="455357" y="277760"/>
            <a:ext cx="798097" cy="867068"/>
            <a:chOff x="455357" y="277760"/>
            <a:chExt cx="798097" cy="867068"/>
          </a:xfrm>
        </p:grpSpPr>
        <p:pic>
          <p:nvPicPr>
            <p:cNvPr id="22" name="Picture 21">
              <a:extLst>
                <a:ext uri="{FF2B5EF4-FFF2-40B4-BE49-F238E27FC236}">
                  <a16:creationId xmlns:a16="http://schemas.microsoft.com/office/drawing/2014/main" id="{051E4625-5816-4EDC-48A9-2A861B12EDBB}"/>
                </a:ext>
                <a:ext uri="{C183D7F6-B498-43B3-948B-1728B52AA6E4}">
                  <adec:decorative xmlns:adec="http://schemas.microsoft.com/office/drawing/2017/decorative" val="1"/>
                </a:ext>
              </a:extLst>
            </p:cNvPr>
            <p:cNvPicPr>
              <a:picLocks noChangeAspect="1"/>
            </p:cNvPicPr>
            <p:nvPr userDrawn="1"/>
          </p:nvPicPr>
          <p:blipFill>
            <a:blip r:embed="rId2" cstate="screen">
              <a:alphaModFix amt="95000"/>
              <a:extLst>
                <a:ext uri="{28A0092B-C50C-407E-A947-70E740481C1C}">
                  <a14:useLocalDpi xmlns:a14="http://schemas.microsoft.com/office/drawing/2010/main"/>
                </a:ext>
              </a:extLst>
            </a:blip>
            <a:stretch>
              <a:fillRect/>
            </a:stretch>
          </p:blipFill>
          <p:spPr>
            <a:xfrm rot="5232511">
              <a:off x="420872" y="312245"/>
              <a:ext cx="867068" cy="798097"/>
            </a:xfrm>
            <a:prstGeom prst="rect">
              <a:avLst/>
            </a:prstGeom>
          </p:spPr>
        </p:pic>
        <p:pic>
          <p:nvPicPr>
            <p:cNvPr id="3" name="Picture 2">
              <a:extLst>
                <a:ext uri="{FF2B5EF4-FFF2-40B4-BE49-F238E27FC236}">
                  <a16:creationId xmlns:a16="http://schemas.microsoft.com/office/drawing/2014/main" id="{C622F091-3A39-E216-79CB-88E71047FF7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6149" y="441434"/>
              <a:ext cx="524166" cy="524166"/>
            </a:xfrm>
            <a:prstGeom prst="rect">
              <a:avLst/>
            </a:prstGeom>
          </p:spPr>
        </p:pic>
      </p:grpSp>
      <p:sp>
        <p:nvSpPr>
          <p:cNvPr id="4" name="Title 4">
            <a:extLst>
              <a:ext uri="{FF2B5EF4-FFF2-40B4-BE49-F238E27FC236}">
                <a16:creationId xmlns:a16="http://schemas.microsoft.com/office/drawing/2014/main" id="{A0CEC481-F170-90A1-5BC7-1A39BC7E9264}"/>
              </a:ext>
            </a:extLst>
          </p:cNvPr>
          <p:cNvSpPr>
            <a:spLocks noGrp="1"/>
          </p:cNvSpPr>
          <p:nvPr>
            <p:ph type="title" hasCustomPrompt="1"/>
          </p:nvPr>
        </p:nvSpPr>
        <p:spPr>
          <a:xfrm>
            <a:off x="1397876" y="182880"/>
            <a:ext cx="9955923" cy="704194"/>
          </a:xfrm>
        </p:spPr>
        <p:txBody>
          <a:bodyPr anchor="b"/>
          <a:lstStyle/>
          <a:p>
            <a:r>
              <a:rPr lang="en-US"/>
              <a:t>STRATEGIC PLANNING ROADMAP </a:t>
            </a:r>
            <a:r>
              <a:rPr lang="en-US" sz="500">
                <a:solidFill>
                  <a:schemeClr val="bg1"/>
                </a:solidFill>
              </a:rPr>
              <a:t>Continued</a:t>
            </a:r>
          </a:p>
        </p:txBody>
      </p:sp>
      <p:sp>
        <p:nvSpPr>
          <p:cNvPr id="5" name="Rectangle 4" descr="Graphic of a roadmap with yellow circles along the way depicting milestones in the Strategic Planning process. Each milestone has a graphical icon corresponding to the text.">
            <a:extLst>
              <a:ext uri="{FF2B5EF4-FFF2-40B4-BE49-F238E27FC236}">
                <a16:creationId xmlns:a16="http://schemas.microsoft.com/office/drawing/2014/main" id="{B25321AD-CC49-305B-7DCC-072F9A61721D}"/>
              </a:ext>
            </a:extLst>
          </p:cNvPr>
          <p:cNvSpPr/>
          <p:nvPr userDrawn="1"/>
        </p:nvSpPr>
        <p:spPr>
          <a:xfrm>
            <a:off x="1477572" y="914401"/>
            <a:ext cx="9282813"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79DE5F5-C840-D384-30F6-07512368BA41}"/>
              </a:ext>
              <a:ext uri="{C183D7F6-B498-43B3-948B-1728B52AA6E4}">
                <adec:decorative xmlns:adec="http://schemas.microsoft.com/office/drawing/2017/decorative" val="0"/>
              </a:ext>
            </a:extLst>
          </p:cNvPr>
          <p:cNvSpPr txBox="1"/>
          <p:nvPr userDrawn="1"/>
        </p:nvSpPr>
        <p:spPr>
          <a:xfrm>
            <a:off x="2262408" y="1091781"/>
            <a:ext cx="11990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Review of more than 40 internal documents and program data</a:t>
            </a:r>
          </a:p>
        </p:txBody>
      </p:sp>
      <p:sp>
        <p:nvSpPr>
          <p:cNvPr id="8" name="TextBox 7">
            <a:extLst>
              <a:ext uri="{FF2B5EF4-FFF2-40B4-BE49-F238E27FC236}">
                <a16:creationId xmlns:a16="http://schemas.microsoft.com/office/drawing/2014/main" id="{497D1189-6911-D87C-EFF4-7B8EF4AE2E24}"/>
              </a:ext>
              <a:ext uri="{C183D7F6-B498-43B3-948B-1728B52AA6E4}">
                <adec:decorative xmlns:adec="http://schemas.microsoft.com/office/drawing/2017/decorative" val="0"/>
              </a:ext>
            </a:extLst>
          </p:cNvPr>
          <p:cNvSpPr txBox="1"/>
          <p:nvPr userDrawn="1"/>
        </p:nvSpPr>
        <p:spPr>
          <a:xfrm>
            <a:off x="1048361" y="2606368"/>
            <a:ext cx="1064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Review of more than 65 published articles</a:t>
            </a:r>
          </a:p>
        </p:txBody>
      </p:sp>
      <p:sp>
        <p:nvSpPr>
          <p:cNvPr id="9" name="TextBox 8">
            <a:extLst>
              <a:ext uri="{FF2B5EF4-FFF2-40B4-BE49-F238E27FC236}">
                <a16:creationId xmlns:a16="http://schemas.microsoft.com/office/drawing/2014/main" id="{5ABE8BA7-8F14-B921-C68C-528453CCB348}"/>
              </a:ext>
              <a:ext uri="{C183D7F6-B498-43B3-948B-1728B52AA6E4}">
                <adec:decorative xmlns:adec="http://schemas.microsoft.com/office/drawing/2017/decorative" val="0"/>
              </a:ext>
            </a:extLst>
          </p:cNvPr>
          <p:cNvSpPr txBox="1"/>
          <p:nvPr userDrawn="1"/>
        </p:nvSpPr>
        <p:spPr>
          <a:xfrm>
            <a:off x="3011260" y="2670076"/>
            <a:ext cx="9991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Interviews with 19 federal partners</a:t>
            </a:r>
          </a:p>
        </p:txBody>
      </p:sp>
      <p:sp>
        <p:nvSpPr>
          <p:cNvPr id="10" name="TextBox 4">
            <a:extLst>
              <a:ext uri="{FF2B5EF4-FFF2-40B4-BE49-F238E27FC236}">
                <a16:creationId xmlns:a16="http://schemas.microsoft.com/office/drawing/2014/main" id="{05B42565-E11C-0851-D45B-FAB082B1277B}"/>
              </a:ext>
              <a:ext uri="{C183D7F6-B498-43B3-948B-1728B52AA6E4}">
                <adec:decorative xmlns:adec="http://schemas.microsoft.com/office/drawing/2017/decorative" val="0"/>
              </a:ext>
            </a:extLst>
          </p:cNvPr>
          <p:cNvSpPr txBox="1"/>
          <p:nvPr userDrawn="1"/>
        </p:nvSpPr>
        <p:spPr>
          <a:xfrm>
            <a:off x="3422602" y="3618538"/>
            <a:ext cx="11142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Analysis of 18 public and private sector strategic plans</a:t>
            </a:r>
          </a:p>
        </p:txBody>
      </p:sp>
      <p:sp>
        <p:nvSpPr>
          <p:cNvPr id="11" name="TextBox 5">
            <a:extLst>
              <a:ext uri="{FF2B5EF4-FFF2-40B4-BE49-F238E27FC236}">
                <a16:creationId xmlns:a16="http://schemas.microsoft.com/office/drawing/2014/main" id="{488E55A6-9372-9EF0-71FE-44168B49307B}"/>
              </a:ext>
              <a:ext uri="{C183D7F6-B498-43B3-948B-1728B52AA6E4}">
                <adec:decorative xmlns:adec="http://schemas.microsoft.com/office/drawing/2017/decorative" val="0"/>
              </a:ext>
            </a:extLst>
          </p:cNvPr>
          <p:cNvSpPr txBox="1"/>
          <p:nvPr userDrawn="1"/>
        </p:nvSpPr>
        <p:spPr>
          <a:xfrm>
            <a:off x="1024159" y="4935778"/>
            <a:ext cx="12111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Interviews with 15 private sector maternal and child health leaders</a:t>
            </a:r>
          </a:p>
        </p:txBody>
      </p:sp>
      <p:sp>
        <p:nvSpPr>
          <p:cNvPr id="12" name="TextBox 6">
            <a:extLst>
              <a:ext uri="{FF2B5EF4-FFF2-40B4-BE49-F238E27FC236}">
                <a16:creationId xmlns:a16="http://schemas.microsoft.com/office/drawing/2014/main" id="{C6FD01ED-DAF5-A6A3-88F5-AF776638BC39}"/>
              </a:ext>
              <a:ext uri="{C183D7F6-B498-43B3-948B-1728B52AA6E4}">
                <adec:decorative xmlns:adec="http://schemas.microsoft.com/office/drawing/2017/decorative" val="0"/>
              </a:ext>
            </a:extLst>
          </p:cNvPr>
          <p:cNvSpPr txBox="1"/>
          <p:nvPr userDrawn="1"/>
        </p:nvSpPr>
        <p:spPr>
          <a:xfrm>
            <a:off x="3686460" y="4965579"/>
            <a:ext cx="14170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Review of MCH population heath data trends and emerging issues</a:t>
            </a:r>
          </a:p>
        </p:txBody>
      </p:sp>
      <p:sp>
        <p:nvSpPr>
          <p:cNvPr id="13" name="TextBox 7">
            <a:extLst>
              <a:ext uri="{FF2B5EF4-FFF2-40B4-BE49-F238E27FC236}">
                <a16:creationId xmlns:a16="http://schemas.microsoft.com/office/drawing/2014/main" id="{4CFED6F3-4F5A-2DED-2470-75F88693B99B}"/>
              </a:ext>
              <a:ext uri="{C183D7F6-B498-43B3-948B-1728B52AA6E4}">
                <adec:decorative xmlns:adec="http://schemas.microsoft.com/office/drawing/2017/decorative" val="0"/>
              </a:ext>
            </a:extLst>
          </p:cNvPr>
          <p:cNvSpPr txBox="1"/>
          <p:nvPr userDrawn="1"/>
        </p:nvSpPr>
        <p:spPr>
          <a:xfrm>
            <a:off x="4138954" y="2113925"/>
            <a:ext cx="11112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Calibri" panose="020F0502020204030204"/>
                <a:ea typeface="+mn-ea"/>
                <a:cs typeface="+mn-cs"/>
              </a:rPr>
              <a:t>Discussion with 200 stakeholders including those with lived experience and experts in health equity</a:t>
            </a:r>
          </a:p>
        </p:txBody>
      </p:sp>
      <p:sp>
        <p:nvSpPr>
          <p:cNvPr id="14" name="TextBox 8">
            <a:extLst>
              <a:ext uri="{FF2B5EF4-FFF2-40B4-BE49-F238E27FC236}">
                <a16:creationId xmlns:a16="http://schemas.microsoft.com/office/drawing/2014/main" id="{ACB59905-ACEA-A6A9-279D-ED352A0AEBE1}"/>
              </a:ext>
              <a:ext uri="{C183D7F6-B498-43B3-948B-1728B52AA6E4}">
                <adec:decorative xmlns:adec="http://schemas.microsoft.com/office/drawing/2017/decorative" val="0"/>
              </a:ext>
            </a:extLst>
          </p:cNvPr>
          <p:cNvSpPr txBox="1"/>
          <p:nvPr userDrawn="1"/>
        </p:nvSpPr>
        <p:spPr>
          <a:xfrm>
            <a:off x="5692442" y="1039340"/>
            <a:ext cx="13064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123 responses through the Request for Information (RFI) process</a:t>
            </a:r>
          </a:p>
        </p:txBody>
      </p:sp>
      <p:sp>
        <p:nvSpPr>
          <p:cNvPr id="15" name="TextBox 9">
            <a:extLst>
              <a:ext uri="{FF2B5EF4-FFF2-40B4-BE49-F238E27FC236}">
                <a16:creationId xmlns:a16="http://schemas.microsoft.com/office/drawing/2014/main" id="{4BDC2BAC-B6C0-F89D-CDC1-D26DD0B9353C}"/>
              </a:ext>
              <a:ext uri="{C183D7F6-B498-43B3-948B-1728B52AA6E4}">
                <adec:decorative xmlns:adec="http://schemas.microsoft.com/office/drawing/2017/decorative" val="0"/>
              </a:ext>
            </a:extLst>
          </p:cNvPr>
          <p:cNvSpPr txBox="1"/>
          <p:nvPr userDrawn="1"/>
        </p:nvSpPr>
        <p:spPr>
          <a:xfrm>
            <a:off x="6679540" y="2202225"/>
            <a:ext cx="12858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Engagement with more than 200 MCHB staff from all Divisions and Offices</a:t>
            </a:r>
          </a:p>
        </p:txBody>
      </p:sp>
      <p:sp>
        <p:nvSpPr>
          <p:cNvPr id="16" name="TextBox 10">
            <a:extLst>
              <a:ext uri="{FF2B5EF4-FFF2-40B4-BE49-F238E27FC236}">
                <a16:creationId xmlns:a16="http://schemas.microsoft.com/office/drawing/2014/main" id="{FF7395CC-3FFD-E763-5110-4DCADF40E9D3}"/>
              </a:ext>
              <a:ext uri="{C183D7F6-B498-43B3-948B-1728B52AA6E4}">
                <adec:decorative xmlns:adec="http://schemas.microsoft.com/office/drawing/2017/decorative" val="0"/>
              </a:ext>
            </a:extLst>
          </p:cNvPr>
          <p:cNvSpPr txBox="1"/>
          <p:nvPr userDrawn="1"/>
        </p:nvSpPr>
        <p:spPr>
          <a:xfrm>
            <a:off x="8679729" y="2076854"/>
            <a:ext cx="14331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Town hall engagement with thousands of stakeholders including state and local grantees</a:t>
            </a:r>
          </a:p>
        </p:txBody>
      </p:sp>
      <p:sp>
        <p:nvSpPr>
          <p:cNvPr id="17" name="TextBox 11">
            <a:extLst>
              <a:ext uri="{FF2B5EF4-FFF2-40B4-BE49-F238E27FC236}">
                <a16:creationId xmlns:a16="http://schemas.microsoft.com/office/drawing/2014/main" id="{DD9C9332-2548-0E43-283E-B6733D954313}"/>
              </a:ext>
              <a:ext uri="{C183D7F6-B498-43B3-948B-1728B52AA6E4}">
                <adec:decorative xmlns:adec="http://schemas.microsoft.com/office/drawing/2017/decorative" val="0"/>
              </a:ext>
            </a:extLst>
          </p:cNvPr>
          <p:cNvSpPr txBox="1"/>
          <p:nvPr userDrawn="1"/>
        </p:nvSpPr>
        <p:spPr>
          <a:xfrm>
            <a:off x="6961835" y="3680323"/>
            <a:ext cx="12111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Development of the strategies, actions, and measures (SAMs)</a:t>
            </a:r>
          </a:p>
        </p:txBody>
      </p:sp>
      <p:sp>
        <p:nvSpPr>
          <p:cNvPr id="18" name="TextBox 12">
            <a:extLst>
              <a:ext uri="{FF2B5EF4-FFF2-40B4-BE49-F238E27FC236}">
                <a16:creationId xmlns:a16="http://schemas.microsoft.com/office/drawing/2014/main" id="{5DE3393E-BAE2-3619-C49A-CBC02D160722}"/>
              </a:ext>
              <a:ext uri="{C183D7F6-B498-43B3-948B-1728B52AA6E4}">
                <adec:decorative xmlns:adec="http://schemas.microsoft.com/office/drawing/2017/decorative" val="0"/>
              </a:ext>
            </a:extLst>
          </p:cNvPr>
          <p:cNvSpPr txBox="1"/>
          <p:nvPr userDrawn="1"/>
        </p:nvSpPr>
        <p:spPr>
          <a:xfrm>
            <a:off x="7026635" y="5071873"/>
            <a:ext cx="10086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Roll out to partners and stakeholders</a:t>
            </a:r>
          </a:p>
        </p:txBody>
      </p:sp>
      <p:sp>
        <p:nvSpPr>
          <p:cNvPr id="19" name="TextBox 13">
            <a:extLst>
              <a:ext uri="{FF2B5EF4-FFF2-40B4-BE49-F238E27FC236}">
                <a16:creationId xmlns:a16="http://schemas.microsoft.com/office/drawing/2014/main" id="{AC08B619-D147-3B19-B3BC-37B3D21A634C}"/>
              </a:ext>
              <a:ext uri="{C183D7F6-B498-43B3-948B-1728B52AA6E4}">
                <adec:decorative xmlns:adec="http://schemas.microsoft.com/office/drawing/2017/decorative" val="0"/>
              </a:ext>
            </a:extLst>
          </p:cNvPr>
          <p:cNvSpPr txBox="1"/>
          <p:nvPr userDrawn="1"/>
        </p:nvSpPr>
        <p:spPr>
          <a:xfrm>
            <a:off x="8400331" y="3908094"/>
            <a:ext cx="10086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Implementation of the strategic plan</a:t>
            </a:r>
          </a:p>
        </p:txBody>
      </p:sp>
      <p:pic>
        <p:nvPicPr>
          <p:cNvPr id="20" name="Picture 19">
            <a:extLst>
              <a:ext uri="{FF2B5EF4-FFF2-40B4-BE49-F238E27FC236}">
                <a16:creationId xmlns:a16="http://schemas.microsoft.com/office/drawing/2014/main" id="{0657003D-3214-857A-27AC-ED0665A7DCC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51416" y="827430"/>
            <a:ext cx="9408969" cy="5203140"/>
          </a:xfrm>
          <a:prstGeom prst="rect">
            <a:avLst/>
          </a:prstGeom>
        </p:spPr>
      </p:pic>
      <p:pic>
        <p:nvPicPr>
          <p:cNvPr id="24" name="Picture 23" descr="Logo: Department of Health &amp; Human Services, USA.">
            <a:extLst>
              <a:ext uri="{FF2B5EF4-FFF2-40B4-BE49-F238E27FC236}">
                <a16:creationId xmlns:a16="http://schemas.microsoft.com/office/drawing/2014/main" id="{DAB37228-F7F6-72C4-5DB9-B963E1230287}"/>
              </a:ext>
            </a:extLst>
          </p:cNvPr>
          <p:cNvPicPr>
            <a:picLocks noChangeAspect="1"/>
          </p:cNvPicPr>
          <p:nvPr userDrawn="1"/>
        </p:nvPicPr>
        <p:blipFill>
          <a:blip r:embed="rId5"/>
          <a:srcRect/>
          <a:stretch/>
        </p:blipFill>
        <p:spPr>
          <a:xfrm>
            <a:off x="235269" y="5918181"/>
            <a:ext cx="768352" cy="768352"/>
          </a:xfrm>
          <a:prstGeom prst="rect">
            <a:avLst/>
          </a:prstGeom>
        </p:spPr>
      </p:pic>
      <p:pic>
        <p:nvPicPr>
          <p:cNvPr id="25" name="Picture 24" descr="Logo: HRSA Maternal &amp; Child Health.">
            <a:extLst>
              <a:ext uri="{FF2B5EF4-FFF2-40B4-BE49-F238E27FC236}">
                <a16:creationId xmlns:a16="http://schemas.microsoft.com/office/drawing/2014/main" id="{B35124BF-841A-E6A3-2CBA-1DE81D6019C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7" name="Slide Number Placeholder 5">
            <a:extLst>
              <a:ext uri="{FF2B5EF4-FFF2-40B4-BE49-F238E27FC236}">
                <a16:creationId xmlns:a16="http://schemas.microsoft.com/office/drawing/2014/main" id="{018DE2AA-9D9E-9094-9FFE-F218ECEB8AA6}"/>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860ABE6-D9D6-B26C-60B9-32262241AB21}"/>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852579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0C11CA1-E596-FC48-B3B2-CEF864D5B1B4}"/>
              </a:ext>
            </a:extLst>
          </p:cNvPr>
          <p:cNvSpPr>
            <a:spLocks noGrp="1"/>
          </p:cNvSpPr>
          <p:nvPr>
            <p:ph type="title" hasCustomPrompt="1"/>
          </p:nvPr>
        </p:nvSpPr>
        <p:spPr>
          <a:xfrm>
            <a:off x="925676" y="182880"/>
            <a:ext cx="9955923" cy="932252"/>
          </a:xfrm>
          <a:prstGeom prst="rect">
            <a:avLst/>
          </a:prstGeom>
        </p:spPr>
        <p:txBody>
          <a:bodyPr vert="horz" lIns="91440" tIns="45720" rIns="91440" bIns="45720" rtlCol="0" anchor="b">
            <a:normAutofit/>
          </a:bodyPr>
          <a:lstStyle/>
          <a:p>
            <a:r>
              <a:rPr lang="en-US"/>
              <a:t>CLICK TO EDIT MASTER TITLE STYLE</a:t>
            </a:r>
          </a:p>
        </p:txBody>
      </p:sp>
      <p:sp>
        <p:nvSpPr>
          <p:cNvPr id="4" name="Rectangle 3">
            <a:extLst>
              <a:ext uri="{FF2B5EF4-FFF2-40B4-BE49-F238E27FC236}">
                <a16:creationId xmlns:a16="http://schemas.microsoft.com/office/drawing/2014/main" id="{46791FA5-C0B0-5C3D-108A-85587261C45C}"/>
              </a:ext>
              <a:ext uri="{C183D7F6-B498-43B3-948B-1728B52AA6E4}">
                <adec:decorative xmlns:adec="http://schemas.microsoft.com/office/drawing/2017/decorative" val="1"/>
              </a:ext>
            </a:extLst>
          </p:cNvPr>
          <p:cNvSpPr/>
          <p:nvPr userDrawn="1"/>
        </p:nvSpPr>
        <p:spPr>
          <a:xfrm>
            <a:off x="943303" y="1115132"/>
            <a:ext cx="10296144" cy="27432"/>
          </a:xfrm>
          <a:prstGeom prst="rect">
            <a:avLst/>
          </a:prstGeom>
          <a:solidFill>
            <a:srgbClr val="9F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Department of Health &amp; Human Services, USA.">
            <a:extLst>
              <a:ext uri="{FF2B5EF4-FFF2-40B4-BE49-F238E27FC236}">
                <a16:creationId xmlns:a16="http://schemas.microsoft.com/office/drawing/2014/main" id="{84453D73-F804-FB82-9E29-69A615198C4E}"/>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6" name="Picture 5" descr="Logo: HRSA Maternal &amp; Child Health.">
            <a:extLst>
              <a:ext uri="{FF2B5EF4-FFF2-40B4-BE49-F238E27FC236}">
                <a16:creationId xmlns:a16="http://schemas.microsoft.com/office/drawing/2014/main" id="{65C0E239-CF05-8AC2-137D-04FC7DDA43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11D741D1-86FF-7468-09CD-575362AF0809}"/>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860ABE6-D9D6-B26C-60B9-32262241AB21}"/>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4073909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descr="Logo: Department of Health &amp; Human Services, USA.">
            <a:extLst>
              <a:ext uri="{FF2B5EF4-FFF2-40B4-BE49-F238E27FC236}">
                <a16:creationId xmlns:a16="http://schemas.microsoft.com/office/drawing/2014/main" id="{4DF4FEDC-7A3F-961E-A1C2-A330285B5459}"/>
              </a:ext>
            </a:extLst>
          </p:cNvPr>
          <p:cNvPicPr>
            <a:picLocks noChangeAspect="1"/>
          </p:cNvPicPr>
          <p:nvPr userDrawn="1"/>
        </p:nvPicPr>
        <p:blipFill>
          <a:blip r:embed="rId2"/>
          <a:srcRect/>
          <a:stretch/>
        </p:blipFill>
        <p:spPr>
          <a:xfrm>
            <a:off x="235269" y="5918181"/>
            <a:ext cx="768352" cy="768352"/>
          </a:xfrm>
          <a:prstGeom prst="rect">
            <a:avLst/>
          </a:prstGeom>
        </p:spPr>
      </p:pic>
      <p:pic>
        <p:nvPicPr>
          <p:cNvPr id="5" name="Picture 4" descr="Logo: HRSA Maternal &amp; Child Health.">
            <a:extLst>
              <a:ext uri="{FF2B5EF4-FFF2-40B4-BE49-F238E27FC236}">
                <a16:creationId xmlns:a16="http://schemas.microsoft.com/office/drawing/2014/main" id="{B6673963-F19E-51AC-F04F-F990EC6984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3" name="Slide Number Placeholder 5">
            <a:extLst>
              <a:ext uri="{FF2B5EF4-FFF2-40B4-BE49-F238E27FC236}">
                <a16:creationId xmlns:a16="http://schemas.microsoft.com/office/drawing/2014/main" id="{74473E3E-1FC1-9946-6355-52F60AD3F178}"/>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8B5E61D-707A-EB6D-72DE-4CD68D1613F8}"/>
              </a:ext>
            </a:extLst>
          </p:cNvPr>
          <p:cNvSpPr>
            <a:spLocks noGrp="1"/>
          </p:cNvSpPr>
          <p:nvPr>
            <p:ph type="sldNum" sz="quarter" idx="10"/>
          </p:nvPr>
        </p:nvSpPr>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4147750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9B9D987-331F-BEED-C75F-721CB6A0DD34}"/>
              </a:ext>
              <a:ext uri="{C183D7F6-B498-43B3-948B-1728B52AA6E4}">
                <adec:decorative xmlns:adec="http://schemas.microsoft.com/office/drawing/2017/decorative" val="1"/>
              </a:ext>
            </a:extLst>
          </p:cNvPr>
          <p:cNvGrpSpPr/>
          <p:nvPr userDrawn="1"/>
        </p:nvGrpSpPr>
        <p:grpSpPr>
          <a:xfrm>
            <a:off x="6796102" y="164"/>
            <a:ext cx="5395897" cy="6860306"/>
            <a:chOff x="6796102" y="164"/>
            <a:chExt cx="5395897" cy="6860306"/>
          </a:xfrm>
        </p:grpSpPr>
        <p:sp>
          <p:nvSpPr>
            <p:cNvPr id="3" name="Rectangle 2">
              <a:extLst>
                <a:ext uri="{FF2B5EF4-FFF2-40B4-BE49-F238E27FC236}">
                  <a16:creationId xmlns:a16="http://schemas.microsoft.com/office/drawing/2014/main" id="{ED3FFC9B-6A3B-6B14-0B83-077499A4473C}"/>
                </a:ext>
              </a:extLst>
            </p:cNvPr>
            <p:cNvSpPr/>
            <p:nvPr userDrawn="1"/>
          </p:nvSpPr>
          <p:spPr>
            <a:xfrm>
              <a:off x="8247184" y="164"/>
              <a:ext cx="3944815" cy="6035360"/>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E944CF-B947-7011-F93C-3A998C1C4398}"/>
                </a:ext>
              </a:extLst>
            </p:cNvPr>
            <p:cNvSpPr/>
            <p:nvPr userDrawn="1"/>
          </p:nvSpPr>
          <p:spPr>
            <a:xfrm>
              <a:off x="6796102" y="1863969"/>
              <a:ext cx="2902163" cy="29021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BE19FE-560D-4662-E6DF-28BB6517E13E}"/>
                </a:ext>
              </a:extLst>
            </p:cNvPr>
            <p:cNvSpPr/>
            <p:nvPr userDrawn="1"/>
          </p:nvSpPr>
          <p:spPr>
            <a:xfrm>
              <a:off x="8247184" y="6633107"/>
              <a:ext cx="3944815" cy="227363"/>
            </a:xfrm>
            <a:prstGeom prst="rect">
              <a:avLst/>
            </a:prstGeom>
            <a:solidFill>
              <a:srgbClr val="1E3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C04808-D9C4-BD17-4599-4D039E769285}"/>
                </a:ext>
              </a:extLst>
            </p:cNvPr>
            <p:cNvPicPr>
              <a:picLocks noChangeAspect="1"/>
            </p:cNvPicPr>
            <p:nvPr userDrawn="1"/>
          </p:nvPicPr>
          <p:blipFill>
            <a:blip r:embed="rId2"/>
            <a:stretch>
              <a:fillRect/>
            </a:stretch>
          </p:blipFill>
          <p:spPr>
            <a:xfrm>
              <a:off x="7388558" y="2456424"/>
              <a:ext cx="1717251" cy="1717251"/>
            </a:xfrm>
            <a:prstGeom prst="rect">
              <a:avLst/>
            </a:prstGeom>
          </p:spPr>
        </p:pic>
      </p:grpSp>
      <p:sp>
        <p:nvSpPr>
          <p:cNvPr id="5" name="Title 6">
            <a:extLst>
              <a:ext uri="{FF2B5EF4-FFF2-40B4-BE49-F238E27FC236}">
                <a16:creationId xmlns:a16="http://schemas.microsoft.com/office/drawing/2014/main" id="{EDDACD6F-3A55-854D-709A-5F04D3997487}"/>
              </a:ext>
            </a:extLst>
          </p:cNvPr>
          <p:cNvSpPr>
            <a:spLocks noGrp="1"/>
          </p:cNvSpPr>
          <p:nvPr userDrawn="1">
            <p:ph type="ctrTitle" hasCustomPrompt="1"/>
          </p:nvPr>
        </p:nvSpPr>
        <p:spPr>
          <a:xfrm>
            <a:off x="1460938" y="1069812"/>
            <a:ext cx="5318234" cy="2387600"/>
          </a:xfrm>
        </p:spPr>
        <p:txBody>
          <a:bodyPr anchor="b">
            <a:normAutofit/>
          </a:bodyPr>
          <a:lstStyle>
            <a:lvl1pPr>
              <a:defRPr sz="4800"/>
            </a:lvl1pPr>
          </a:lstStyle>
          <a:p>
            <a:r>
              <a:rPr lang="en-US"/>
              <a:t>Contact Information</a:t>
            </a:r>
          </a:p>
        </p:txBody>
      </p:sp>
      <p:sp>
        <p:nvSpPr>
          <p:cNvPr id="6" name="Subtitle 7">
            <a:extLst>
              <a:ext uri="{FF2B5EF4-FFF2-40B4-BE49-F238E27FC236}">
                <a16:creationId xmlns:a16="http://schemas.microsoft.com/office/drawing/2014/main" id="{1171CEA6-2BAA-EAEE-AED2-1D2378491724}"/>
              </a:ext>
            </a:extLst>
          </p:cNvPr>
          <p:cNvSpPr>
            <a:spLocks noGrp="1"/>
          </p:cNvSpPr>
          <p:nvPr userDrawn="1">
            <p:ph type="subTitle" idx="1"/>
          </p:nvPr>
        </p:nvSpPr>
        <p:spPr>
          <a:xfrm>
            <a:off x="1460938" y="3549485"/>
            <a:ext cx="5318234" cy="2238703"/>
          </a:xfrm>
        </p:spPr>
        <p:txBody>
          <a:bodyPr>
            <a:normAutofit/>
          </a:bodyPr>
          <a:lstStyle>
            <a:lvl1pPr>
              <a:defRPr>
                <a:solidFill>
                  <a:srgbClr val="1E326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[Insert Name]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[Insert Office / Division]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Maternal and Child Health Bureau (MCHB)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Health Resources and Services Administration (HRSA)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Email: [Insert email]@hrsa.gov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Phone: [Insert phone number]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rPr>
              <a:t>Web: </a:t>
            </a:r>
            <a:r>
              <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mchb.hrsa.gov </a:t>
            </a:r>
            <a:endParaRPr kumimoji="0" lang="en-US"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pic>
        <p:nvPicPr>
          <p:cNvPr id="12" name="Picture 11" descr="Logo: Department of Health &amp; Human Services, USA.">
            <a:extLst>
              <a:ext uri="{FF2B5EF4-FFF2-40B4-BE49-F238E27FC236}">
                <a16:creationId xmlns:a16="http://schemas.microsoft.com/office/drawing/2014/main" id="{A911E4F3-48AC-E94C-FD7C-75434CB2F0B7}"/>
              </a:ext>
            </a:extLst>
          </p:cNvPr>
          <p:cNvPicPr>
            <a:picLocks noChangeAspect="1"/>
          </p:cNvPicPr>
          <p:nvPr userDrawn="1"/>
        </p:nvPicPr>
        <p:blipFill>
          <a:blip r:embed="rId4"/>
          <a:srcRect/>
          <a:stretch/>
        </p:blipFill>
        <p:spPr>
          <a:xfrm>
            <a:off x="235269" y="5918181"/>
            <a:ext cx="768352" cy="768352"/>
          </a:xfrm>
          <a:prstGeom prst="rect">
            <a:avLst/>
          </a:prstGeom>
        </p:spPr>
      </p:pic>
      <p:pic>
        <p:nvPicPr>
          <p:cNvPr id="13" name="Picture 12" descr="Logo: HRSA Maternal &amp; Child Health.">
            <a:extLst>
              <a:ext uri="{FF2B5EF4-FFF2-40B4-BE49-F238E27FC236}">
                <a16:creationId xmlns:a16="http://schemas.microsoft.com/office/drawing/2014/main" id="{67FA6241-1051-9E04-B255-89CF8415F7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7" name="Slide Number Placeholder 5">
            <a:extLst>
              <a:ext uri="{FF2B5EF4-FFF2-40B4-BE49-F238E27FC236}">
                <a16:creationId xmlns:a16="http://schemas.microsoft.com/office/drawing/2014/main" id="{D368FB32-A499-0861-7C17-5BB43C34350F}"/>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2AC2C22-79F6-3540-DC98-1BCE554B8AA1}"/>
              </a:ext>
            </a:extLst>
          </p:cNvPr>
          <p:cNvSpPr>
            <a:spLocks noGrp="1"/>
          </p:cNvSpPr>
          <p:nvPr userDrawn="1">
            <p:ph type="sldNum" sz="quarter" idx="10"/>
          </p:nvPr>
        </p:nvSpPr>
        <p:spPr>
          <a:xfrm>
            <a:off x="9830501" y="6155535"/>
            <a:ext cx="372197" cy="365125"/>
          </a:xfrm>
          <a:prstGeom prst="rect">
            <a:avLst/>
          </a:prstGeom>
        </p:spPr>
        <p:txBody>
          <a:bodyPr/>
          <a:lstStyle/>
          <a:p>
            <a:fld id="{AAEB2964-82D0-4712-8443-E5C852A32913}" type="slidenum">
              <a:rPr lang="en-US" smtClean="0"/>
              <a:pPr/>
              <a:t>‹#›</a:t>
            </a:fld>
            <a:endParaRPr lang="en-US"/>
          </a:p>
        </p:txBody>
      </p:sp>
    </p:spTree>
    <p:extLst>
      <p:ext uri="{BB962C8B-B14F-4D97-AF65-F5344CB8AC3E}">
        <p14:creationId xmlns:p14="http://schemas.microsoft.com/office/powerpoint/2010/main" val="1635682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B0F947-E7A3-FE88-6950-AEDF3D8658DD}"/>
              </a:ext>
            </a:extLst>
          </p:cNvPr>
          <p:cNvSpPr>
            <a:spLocks noGrp="1"/>
          </p:cNvSpPr>
          <p:nvPr>
            <p:ph type="ctrTitle" hasCustomPrompt="1"/>
          </p:nvPr>
        </p:nvSpPr>
        <p:spPr>
          <a:xfrm>
            <a:off x="1676400" y="2151889"/>
            <a:ext cx="10515600" cy="735690"/>
          </a:xfrm>
        </p:spPr>
        <p:txBody>
          <a:bodyPr/>
          <a:lstStyle/>
          <a:p>
            <a:pPr>
              <a:spcBef>
                <a:spcPts val="0"/>
              </a:spcBef>
            </a:pPr>
            <a:r>
              <a:rPr lang="en-US" sz="4300"/>
              <a:t>Title is Arial (Body) Bold 43pt</a:t>
            </a:r>
            <a:endParaRPr lang="en-US"/>
          </a:p>
        </p:txBody>
      </p:sp>
      <p:sp>
        <p:nvSpPr>
          <p:cNvPr id="3" name="Subtitle 2">
            <a:extLst>
              <a:ext uri="{FF2B5EF4-FFF2-40B4-BE49-F238E27FC236}">
                <a16:creationId xmlns:a16="http://schemas.microsoft.com/office/drawing/2014/main" id="{A8CFCD63-8B0F-6131-6C7F-5B52FABAC53D}"/>
              </a:ext>
            </a:extLst>
          </p:cNvPr>
          <p:cNvSpPr>
            <a:spLocks noGrp="1"/>
          </p:cNvSpPr>
          <p:nvPr>
            <p:ph type="subTitle" idx="1" hasCustomPrompt="1"/>
          </p:nvPr>
        </p:nvSpPr>
        <p:spPr>
          <a:xfrm>
            <a:off x="1676400" y="4469151"/>
            <a:ext cx="10515600" cy="914400"/>
          </a:xfrm>
        </p:spPr>
        <p:txBody>
          <a:bodyPr>
            <a:noAutofit/>
          </a:bodyPr>
          <a:lstStyle>
            <a:lvl1pPr marL="0" indent="0">
              <a:buNone/>
              <a:defRPr/>
            </a:lvl1pPr>
          </a:lstStyle>
          <a:p>
            <a:pPr algn="l">
              <a:spcBef>
                <a:spcPts val="0"/>
              </a:spcBef>
            </a:pPr>
            <a:r>
              <a:rPr lang="en-US" sz="2000"/>
              <a:t>[Speaker Name(s)] is Arial (Body) Bold 20pt, </a:t>
            </a:r>
            <a:r>
              <a:rPr lang="es-ES" sz="2000"/>
              <a:t>Red RGB (64, 64, 64)</a:t>
            </a:r>
          </a:p>
          <a:p>
            <a:pPr algn="l">
              <a:spcBef>
                <a:spcPts val="0"/>
              </a:spcBef>
            </a:pPr>
            <a:r>
              <a:rPr lang="en-US" sz="2000"/>
              <a:t>[Title, Office] is Arial (Body) Bold 20pt, </a:t>
            </a:r>
            <a:r>
              <a:rPr lang="es-ES" sz="2000"/>
              <a:t>Red RGB (64, 64, 64)</a:t>
            </a:r>
            <a:endParaRPr lang="en-US" sz="2000"/>
          </a:p>
          <a:p>
            <a:pPr algn="l">
              <a:spcBef>
                <a:spcPts val="0"/>
              </a:spcBef>
            </a:pPr>
            <a:r>
              <a:rPr lang="en-US" sz="2000">
                <a:solidFill>
                  <a:srgbClr val="0F4D7B"/>
                </a:solidFill>
              </a:rPr>
              <a:t>Maternal and Child Health Bureau (MCHB)</a:t>
            </a:r>
            <a:endParaRPr lang="en-US"/>
          </a:p>
        </p:txBody>
      </p:sp>
      <p:sp>
        <p:nvSpPr>
          <p:cNvPr id="7" name="Text Placeholder 6">
            <a:extLst>
              <a:ext uri="{FF2B5EF4-FFF2-40B4-BE49-F238E27FC236}">
                <a16:creationId xmlns:a16="http://schemas.microsoft.com/office/drawing/2014/main" id="{41CD2C93-0B19-81D5-5FFA-C1DB98171D97}"/>
              </a:ext>
            </a:extLst>
          </p:cNvPr>
          <p:cNvSpPr>
            <a:spLocks noGrp="1"/>
          </p:cNvSpPr>
          <p:nvPr>
            <p:ph type="body" sz="quarter" idx="10" hasCustomPrompt="1"/>
          </p:nvPr>
        </p:nvSpPr>
        <p:spPr>
          <a:xfrm>
            <a:off x="1676400" y="2740450"/>
            <a:ext cx="8566233" cy="942401"/>
          </a:xfrm>
        </p:spPr>
        <p:txBody>
          <a:bodyPr/>
          <a:lstStyle>
            <a:lvl1pPr marL="0" indent="0">
              <a:buNone/>
              <a:defRPr/>
            </a:lvl1pPr>
          </a:lstStyle>
          <a:p>
            <a:pPr lvl="0"/>
            <a:r>
              <a:rPr kumimoji="0" lang="en-US" sz="2700" b="1" i="0"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t>Organization to whom or event at which speaking </a:t>
            </a:r>
            <a:br>
              <a:rPr kumimoji="0" lang="en-US" sz="2700" b="1" i="0"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br>
            <a:r>
              <a:rPr kumimoji="0" lang="en-US" sz="2700" b="1" i="0"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t>Arial (Body) Bold 27pt, Blue RGB (30, 50, 98)</a:t>
            </a:r>
            <a:br>
              <a:rPr kumimoji="0" lang="en-US" sz="2700" b="1" i="0"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br>
            <a:endParaRPr lang="en-US"/>
          </a:p>
        </p:txBody>
      </p:sp>
      <p:sp>
        <p:nvSpPr>
          <p:cNvPr id="9" name="Text Placeholder 8">
            <a:extLst>
              <a:ext uri="{FF2B5EF4-FFF2-40B4-BE49-F238E27FC236}">
                <a16:creationId xmlns:a16="http://schemas.microsoft.com/office/drawing/2014/main" id="{01656928-C074-2410-8C02-CB3E0E0E3C38}"/>
              </a:ext>
            </a:extLst>
          </p:cNvPr>
          <p:cNvSpPr>
            <a:spLocks noGrp="1"/>
          </p:cNvSpPr>
          <p:nvPr>
            <p:ph type="body" sz="quarter" idx="11" hasCustomPrompt="1"/>
          </p:nvPr>
        </p:nvSpPr>
        <p:spPr>
          <a:xfrm>
            <a:off x="1676400" y="3840191"/>
            <a:ext cx="10948987" cy="431221"/>
          </a:xfrm>
        </p:spPr>
        <p:txBody>
          <a:bodyPr/>
          <a:lstStyle>
            <a:lvl1pPr marL="0" indent="0">
              <a:buNone/>
              <a:defRPr/>
            </a:lvl1pPr>
          </a:lstStyle>
          <a:p>
            <a:pPr lvl="0"/>
            <a:r>
              <a:rPr kumimoji="0" lang="en-US" sz="2500" b="1" i="1" u="none" strike="noStrike" kern="1200" cap="none" spc="0" normalizeH="0" baseline="0" noProof="0">
                <a:ln>
                  <a:noFill/>
                </a:ln>
                <a:solidFill>
                  <a:srgbClr val="1E3262"/>
                </a:solidFill>
                <a:effectLst/>
                <a:uLnTx/>
                <a:uFillTx/>
                <a:latin typeface="Arial" panose="020B0604020202020204" pitchFamily="34" charset="0"/>
                <a:cs typeface="Arial" panose="020B0604020202020204" pitchFamily="34" charset="0"/>
              </a:rPr>
              <a:t>Month DD, YYYY is Arial (Body) Bold Italic 25pt</a:t>
            </a:r>
            <a:endParaRPr lang="en-US"/>
          </a:p>
        </p:txBody>
      </p:sp>
    </p:spTree>
    <p:extLst>
      <p:ext uri="{BB962C8B-B14F-4D97-AF65-F5344CB8AC3E}">
        <p14:creationId xmlns:p14="http://schemas.microsoft.com/office/powerpoint/2010/main" val="1194712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640508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1" y="1"/>
            <a:ext cx="5767753" cy="624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62940" y="437896"/>
            <a:ext cx="4809717" cy="1217861"/>
          </a:xfrm>
        </p:spPr>
        <p:txBody>
          <a:bodyPr anchor="t" anchorCtr="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61052" y="2260601"/>
            <a:ext cx="4809717" cy="3885103"/>
          </a:xfrm>
        </p:spPr>
        <p:txBody>
          <a:bodyPr/>
          <a:lstStyle>
            <a:lvl1pPr marL="0" indent="0">
              <a:lnSpc>
                <a:spcPct val="120000"/>
              </a:lnSpc>
              <a:buNone/>
              <a:defRPr sz="2133">
                <a:solidFill>
                  <a:schemeClr val="bg1"/>
                </a:solidFill>
                <a:latin typeface="+mj-lt"/>
              </a:defRPr>
            </a:lvl1pPr>
            <a:lvl2pPr marL="313259" indent="-313259">
              <a:buFont typeface="Arial" panose="020B0604020202020204" pitchFamily="34" charset="0"/>
              <a:buChar char="•"/>
              <a:defRPr sz="1867">
                <a:solidFill>
                  <a:schemeClr val="bg1"/>
                </a:solidFill>
              </a:defRPr>
            </a:lvl2pPr>
            <a:lvl3pPr marL="609585" indent="-296326">
              <a:buFont typeface="Arial" panose="020B0604020202020204" pitchFamily="34" charset="0"/>
              <a:buChar char="–"/>
              <a:defRPr sz="1600">
                <a:solidFill>
                  <a:schemeClr val="bg1"/>
                </a:solidFill>
              </a:defRPr>
            </a:lvl3pPr>
            <a:lvl4pPr marL="922844" indent="-313259">
              <a:buNone/>
              <a:defRPr sz="1467">
                <a:solidFill>
                  <a:schemeClr val="bg1"/>
                </a:solidFill>
              </a:defRPr>
            </a:lvl4pPr>
            <a:lvl5pPr marL="1219170" indent="-296326">
              <a:buNone/>
              <a:defRPr sz="13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2"/>
            <a:ext cx="4809717" cy="5098441"/>
          </a:xfrm>
        </p:spPr>
        <p:txBody>
          <a:bodyPr/>
          <a:lstStyle>
            <a:lvl1pPr marL="0" indent="0">
              <a:lnSpc>
                <a:spcPct val="120000"/>
              </a:lnSpc>
              <a:spcAft>
                <a:spcPts val="2400"/>
              </a:spcAft>
              <a:buNone/>
              <a:defRPr sz="1400"/>
            </a:lvl1pPr>
            <a:lvl2pPr marL="156629" indent="-156629">
              <a:lnSpc>
                <a:spcPct val="100000"/>
              </a:lnSpc>
              <a:spcBef>
                <a:spcPts val="2000"/>
              </a:spcBef>
              <a:buFont typeface="Arial" panose="020B0604020202020204" pitchFamily="34" charset="0"/>
              <a:buChar char="•"/>
              <a:defRPr sz="1400"/>
            </a:lvl2pPr>
            <a:lvl3pPr>
              <a:defRPr sz="1200"/>
            </a:lvl3pPr>
            <a:lvl4pPr>
              <a:defRPr sz="1067"/>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58051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46199"/>
            <a:ext cx="10972800" cy="646331"/>
          </a:xfrm>
        </p:spPr>
        <p:txBody>
          <a:bodyPr>
            <a:spAutoFit/>
          </a:bodyPr>
          <a:lstStyle>
            <a:lvl1pPr>
              <a:defRPr sz="3600" b="1" i="0" cap="small">
                <a:solidFill>
                  <a:srgbClr val="D84E19"/>
                </a:solidFill>
                <a:latin typeface="Georgia"/>
              </a:defRPr>
            </a:lvl1pPr>
          </a:lstStyle>
          <a:p>
            <a:r>
              <a:rPr lang="en-US"/>
              <a:t>Topic Title</a:t>
            </a:r>
          </a:p>
        </p:txBody>
      </p:sp>
      <p:sp>
        <p:nvSpPr>
          <p:cNvPr id="3" name="Content Placeholder 2"/>
          <p:cNvSpPr>
            <a:spLocks noGrp="1"/>
          </p:cNvSpPr>
          <p:nvPr>
            <p:ph idx="1"/>
          </p:nvPr>
        </p:nvSpPr>
        <p:spPr>
          <a:xfrm>
            <a:off x="609600" y="2569464"/>
            <a:ext cx="10972800" cy="3439822"/>
          </a:xfrm>
        </p:spPr>
        <p:txBody>
          <a:bodyPr>
            <a:noAutofit/>
          </a:bodyPr>
          <a:lstStyle>
            <a:lvl1pPr>
              <a:buClr>
                <a:srgbClr val="F5AA2C"/>
              </a:buClr>
              <a:defRPr/>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09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831" y="2514601"/>
            <a:ext cx="2889504" cy="307777"/>
          </a:xfrm>
        </p:spPr>
        <p:txBody>
          <a:bodyPr lIns="0" tIns="0" rIns="0" bIns="0" anchor="t" anchorCtr="0">
            <a:spAutoFit/>
          </a:bodyPr>
          <a:lstStyle>
            <a:lvl1pPr algn="l">
              <a:defRPr sz="2000" b="1" baseline="0">
                <a:solidFill>
                  <a:schemeClr val="accent1"/>
                </a:solidFill>
                <a:latin typeface="+mn-lt"/>
              </a:defRPr>
            </a:lvl1pPr>
          </a:lstStyle>
          <a:p>
            <a:r>
              <a:rPr lang="en-US"/>
              <a:t>Text here.</a:t>
            </a:r>
          </a:p>
        </p:txBody>
      </p:sp>
      <p:sp>
        <p:nvSpPr>
          <p:cNvPr id="3" name="Picture Placeholder 2"/>
          <p:cNvSpPr>
            <a:spLocks noGrp="1"/>
          </p:cNvSpPr>
          <p:nvPr>
            <p:ph type="pic" idx="1"/>
          </p:nvPr>
        </p:nvSpPr>
        <p:spPr>
          <a:xfrm>
            <a:off x="4181856" y="1371600"/>
            <a:ext cx="3474720" cy="39136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3"/>
          </p:nvPr>
        </p:nvSpPr>
        <p:spPr>
          <a:xfrm>
            <a:off x="7924800" y="1371600"/>
            <a:ext cx="3486912" cy="39136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Content Placeholder 2"/>
          <p:cNvSpPr>
            <a:spLocks noGrp="1"/>
          </p:cNvSpPr>
          <p:nvPr>
            <p:ph idx="14" hasCustomPrompt="1"/>
          </p:nvPr>
        </p:nvSpPr>
        <p:spPr>
          <a:xfrm>
            <a:off x="4181856" y="5349240"/>
            <a:ext cx="7217664"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Caption text, if necessary</a:t>
            </a:r>
          </a:p>
        </p:txBody>
      </p:sp>
    </p:spTree>
    <p:extLst>
      <p:ext uri="{BB962C8B-B14F-4D97-AF65-F5344CB8AC3E}">
        <p14:creationId xmlns:p14="http://schemas.microsoft.com/office/powerpoint/2010/main" val="203164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r Graph">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77951" y="594360"/>
            <a:ext cx="11412799" cy="51389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Table or graph</a:t>
            </a:r>
          </a:p>
        </p:txBody>
      </p:sp>
      <p:sp>
        <p:nvSpPr>
          <p:cNvPr id="7" name="Content Placeholder 2"/>
          <p:cNvSpPr>
            <a:spLocks noGrp="1"/>
          </p:cNvSpPr>
          <p:nvPr>
            <p:ph idx="14" hasCustomPrompt="1"/>
          </p:nvPr>
        </p:nvSpPr>
        <p:spPr>
          <a:xfrm>
            <a:off x="377950" y="5741663"/>
            <a:ext cx="11412799"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a:t>Caption text, if necessary</a:t>
            </a:r>
          </a:p>
        </p:txBody>
      </p:sp>
    </p:spTree>
    <p:extLst>
      <p:ext uri="{BB962C8B-B14F-4D97-AF65-F5344CB8AC3E}">
        <p14:creationId xmlns:p14="http://schemas.microsoft.com/office/powerpoint/2010/main" val="178232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9D8A-5397-EAD9-9540-E01240AF4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31AAE6-86C2-2676-8BB5-3F720202F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3F32D3-3D48-5C64-2D8D-9BE63AD0897D}"/>
              </a:ext>
            </a:extLst>
          </p:cNvPr>
          <p:cNvSpPr>
            <a:spLocks noGrp="1"/>
          </p:cNvSpPr>
          <p:nvPr>
            <p:ph type="dt" sz="half" idx="10"/>
          </p:nvPr>
        </p:nvSpPr>
        <p:spPr/>
        <p:txBody>
          <a:bodyPr/>
          <a:lstStyle/>
          <a:p>
            <a:fld id="{ED9F6D9F-8700-4EDD-A7E9-A0972684C2AD}" type="datetimeFigureOut">
              <a:rPr lang="en-US" smtClean="0"/>
              <a:t>3/25/2024</a:t>
            </a:fld>
            <a:endParaRPr lang="en-US"/>
          </a:p>
        </p:txBody>
      </p:sp>
      <p:sp>
        <p:nvSpPr>
          <p:cNvPr id="5" name="Footer Placeholder 4">
            <a:extLst>
              <a:ext uri="{FF2B5EF4-FFF2-40B4-BE49-F238E27FC236}">
                <a16:creationId xmlns:a16="http://schemas.microsoft.com/office/drawing/2014/main" id="{898A91CD-127D-78D6-01A3-C1D39171A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CA456-86E1-2AAF-50DC-27245A3A700E}"/>
              </a:ext>
            </a:extLst>
          </p:cNvPr>
          <p:cNvSpPr>
            <a:spLocks noGrp="1"/>
          </p:cNvSpPr>
          <p:nvPr>
            <p:ph type="sldNum" sz="quarter" idx="12"/>
          </p:nvPr>
        </p:nvSpPr>
        <p:spPr/>
        <p:txBody>
          <a:bodyPr/>
          <a:lstStyle/>
          <a:p>
            <a:fld id="{370F8381-05A9-469D-AF94-A7BEC2B6039F}" type="slidenum">
              <a:rPr lang="en-US" smtClean="0"/>
              <a:t>‹#›</a:t>
            </a:fld>
            <a:endParaRPr lang="en-US"/>
          </a:p>
        </p:txBody>
      </p:sp>
    </p:spTree>
    <p:extLst>
      <p:ext uri="{BB962C8B-B14F-4D97-AF65-F5344CB8AC3E}">
        <p14:creationId xmlns:p14="http://schemas.microsoft.com/office/powerpoint/2010/main" val="27449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x-none"/>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163584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x-none"/>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2769887-9970-044B-96B9-9E0FA372A558}" type="datetimeFigureOut">
              <a:rPr lang="en-US" smtClean="0"/>
              <a:t>3/25/2024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22D561F-594A-A04E-A787-8A4F66459676}" type="slidenum">
              <a:rPr lang="en-US" smtClean="0"/>
              <a:t>‹#›</a:t>
            </a:fld>
            <a:endParaRPr lang="en-US"/>
          </a:p>
        </p:txBody>
      </p:sp>
    </p:spTree>
    <p:extLst>
      <p:ext uri="{BB962C8B-B14F-4D97-AF65-F5344CB8AC3E}">
        <p14:creationId xmlns:p14="http://schemas.microsoft.com/office/powerpoint/2010/main" val="230488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5.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image" Target="../media/image4.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1"/>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1LineAAPLogoPositive280_blue.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17511" y="6126164"/>
            <a:ext cx="4592668" cy="509149"/>
          </a:xfrm>
          <a:prstGeom prst="rect">
            <a:avLst/>
          </a:prstGeom>
        </p:spPr>
      </p:pic>
      <p:cxnSp>
        <p:nvCxnSpPr>
          <p:cNvPr id="11" name="Straight Connector 10"/>
          <p:cNvCxnSpPr/>
          <p:nvPr/>
        </p:nvCxnSpPr>
        <p:spPr>
          <a:xfrm>
            <a:off x="485159" y="6499491"/>
            <a:ext cx="667631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9561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4" r:id="rId4"/>
    <p:sldLayoutId id="2147483670" r:id="rId5"/>
    <p:sldLayoutId id="2147483672" r:id="rId6"/>
    <p:sldLayoutId id="214748378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926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F9F73-7279-6C48-AC84-4962AFFBCD63}"/>
              </a:ext>
            </a:extLst>
          </p:cNvPr>
          <p:cNvSpPr>
            <a:spLocks noGrp="1"/>
          </p:cNvSpPr>
          <p:nvPr>
            <p:ph type="title"/>
          </p:nvPr>
        </p:nvSpPr>
        <p:spPr>
          <a:xfrm>
            <a:off x="838200" y="365125"/>
            <a:ext cx="10515599" cy="780503"/>
          </a:xfrm>
          <a:prstGeom prst="rect">
            <a:avLst/>
          </a:prstGeom>
        </p:spPr>
        <p:txBody>
          <a:bodyPr vert="horz" lIns="91440" tIns="45720" rIns="91440" bIns="45720" rtlCol="0" anchor="t">
            <a:normAutofit/>
          </a:bodyPr>
          <a:lstStyle/>
          <a:p>
            <a:r>
              <a:rPr lang="en-US" sz="2800"/>
              <a:t>Arial Bold 28pt, Blue RGB (15, 77, 123)</a:t>
            </a:r>
            <a:endParaRPr lang="en-US"/>
          </a:p>
        </p:txBody>
      </p:sp>
      <p:sp>
        <p:nvSpPr>
          <p:cNvPr id="3" name="Text Placeholder 2">
            <a:extLst>
              <a:ext uri="{FF2B5EF4-FFF2-40B4-BE49-F238E27FC236}">
                <a16:creationId xmlns:a16="http://schemas.microsoft.com/office/drawing/2014/main" id="{34BF8A71-A7B8-2945-8DEC-1B8F3B69957C}"/>
              </a:ext>
            </a:extLst>
          </p:cNvPr>
          <p:cNvSpPr>
            <a:spLocks noGrp="1"/>
          </p:cNvSpPr>
          <p:nvPr>
            <p:ph type="body" idx="1"/>
          </p:nvPr>
        </p:nvSpPr>
        <p:spPr>
          <a:xfrm>
            <a:off x="838200" y="1502979"/>
            <a:ext cx="10515600" cy="43302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 Department of Health &amp; Human Services, USA.">
            <a:extLst>
              <a:ext uri="{FF2B5EF4-FFF2-40B4-BE49-F238E27FC236}">
                <a16:creationId xmlns:a16="http://schemas.microsoft.com/office/drawing/2014/main" id="{EFA224C0-2E38-9844-7231-CA1E1973EE76}"/>
              </a:ext>
            </a:extLst>
          </p:cNvPr>
          <p:cNvPicPr>
            <a:picLocks noChangeAspect="1"/>
          </p:cNvPicPr>
          <p:nvPr userDrawn="1"/>
        </p:nvPicPr>
        <p:blipFill>
          <a:blip r:embed="rId32"/>
          <a:srcRect/>
          <a:stretch/>
        </p:blipFill>
        <p:spPr>
          <a:xfrm>
            <a:off x="235269" y="5918181"/>
            <a:ext cx="768352" cy="768352"/>
          </a:xfrm>
          <a:prstGeom prst="rect">
            <a:avLst/>
          </a:prstGeom>
        </p:spPr>
      </p:pic>
      <p:pic>
        <p:nvPicPr>
          <p:cNvPr id="18" name="Picture 17" descr="Logo: HRSA Maternal &amp; Child Health.">
            <a:extLst>
              <a:ext uri="{FF2B5EF4-FFF2-40B4-BE49-F238E27FC236}">
                <a16:creationId xmlns:a16="http://schemas.microsoft.com/office/drawing/2014/main" id="{E3869660-2CCB-0248-A95E-18B83776FD34}"/>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0476305" y="6125605"/>
            <a:ext cx="1480426" cy="412164"/>
          </a:xfrm>
          <a:prstGeom prst="rect">
            <a:avLst/>
          </a:prstGeom>
        </p:spPr>
      </p:pic>
      <p:sp>
        <p:nvSpPr>
          <p:cNvPr id="6" name="Rounded Rectangle 5">
            <a:extLst>
              <a:ext uri="{FF2B5EF4-FFF2-40B4-BE49-F238E27FC236}">
                <a16:creationId xmlns:a16="http://schemas.microsoft.com/office/drawing/2014/main" id="{C8B10AB5-D714-E3B6-45F2-FA890A058B35}"/>
              </a:ext>
            </a:extLst>
          </p:cNvPr>
          <p:cNvSpPr/>
          <p:nvPr userDrawn="1"/>
        </p:nvSpPr>
        <p:spPr>
          <a:xfrm>
            <a:off x="1152538" y="6140230"/>
            <a:ext cx="9148750" cy="388172"/>
          </a:xfrm>
          <a:prstGeom prst="roundRect">
            <a:avLst/>
          </a:prstGeom>
          <a:solidFill>
            <a:srgbClr val="267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5F84D1A2-DC79-3737-3E4D-B0AEDE481958}"/>
              </a:ext>
            </a:extLst>
          </p:cNvPr>
          <p:cNvSpPr txBox="1">
            <a:spLocks/>
          </p:cNvSpPr>
          <p:nvPr userDrawn="1"/>
        </p:nvSpPr>
        <p:spPr>
          <a:xfrm>
            <a:off x="1178637" y="6234325"/>
            <a:ext cx="2713649" cy="361662"/>
          </a:xfrm>
          <a:prstGeom prst="rect">
            <a:avLst/>
          </a:prstGeom>
        </p:spPr>
        <p:txBody>
          <a:bodyPr vert="horz" lIns="91440" tIns="45720" rIns="91440" bIns="45720" rtlCol="0" anchor="ctr"/>
          <a:lstStyle>
            <a:defPPr>
              <a:defRPr lang="en-US"/>
            </a:defPPr>
            <a:lvl1pPr marL="0" algn="r" defTabSz="914400" rtl="0" eaLnBrk="1" latinLnBrk="0" hangingPunct="1">
              <a:defRPr lang="en-US" sz="1600" b="1" i="0" kern="1200" smtClean="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u="none">
                <a:solidFill>
                  <a:schemeClr val="bg1"/>
                </a:solidFill>
                <a:latin typeface="Arial" panose="020B0604020202020204" pitchFamily="34" charset="0"/>
                <a:cs typeface="Arial" panose="020B0604020202020204" pitchFamily="34" charset="0"/>
              </a:rPr>
              <a:t>Learn more at </a:t>
            </a:r>
            <a:r>
              <a:rPr lang="en-US" sz="1200" b="0" u="sng">
                <a:solidFill>
                  <a:schemeClr val="bg1"/>
                </a:solidFill>
                <a:latin typeface="Arial" panose="020B0604020202020204" pitchFamily="34" charset="0"/>
                <a:cs typeface="Arial" panose="020B0604020202020204" pitchFamily="34" charset="0"/>
              </a:rPr>
              <a:t>https://mchb.hrsa.gov</a:t>
            </a:r>
          </a:p>
          <a:p>
            <a:endParaRPr lang="en-US" sz="1200" b="0" u="none">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507C5563-2EB9-BC4E-1F33-89D990AA9968}"/>
              </a:ext>
            </a:extLst>
          </p:cNvPr>
          <p:cNvSpPr>
            <a:spLocks noGrp="1"/>
          </p:cNvSpPr>
          <p:nvPr>
            <p:ph type="sldNum" sz="quarter" idx="4"/>
          </p:nvPr>
        </p:nvSpPr>
        <p:spPr>
          <a:xfrm>
            <a:off x="9830501" y="6155535"/>
            <a:ext cx="372197"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AAEB2964-82D0-4712-8443-E5C852A32913}" type="slidenum">
              <a:rPr lang="en-US" smtClean="0"/>
              <a:pPr/>
              <a:t>‹#›</a:t>
            </a:fld>
            <a:endParaRPr lang="en-US"/>
          </a:p>
        </p:txBody>
      </p:sp>
    </p:spTree>
    <p:extLst>
      <p:ext uri="{BB962C8B-B14F-4D97-AF65-F5344CB8AC3E}">
        <p14:creationId xmlns:p14="http://schemas.microsoft.com/office/powerpoint/2010/main" val="29735778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80" r:id="rId30"/>
  </p:sldLayoutIdLst>
  <p:hf hdr="0" ftr="0" dt="0"/>
  <p:txStyles>
    <p:titleStyle>
      <a:lvl1pPr algn="l" defTabSz="914400" rtl="0" eaLnBrk="1" latinLnBrk="0" hangingPunct="1">
        <a:lnSpc>
          <a:spcPct val="90000"/>
        </a:lnSpc>
        <a:spcBef>
          <a:spcPct val="0"/>
        </a:spcBef>
        <a:buNone/>
        <a:defRPr sz="2800" b="1" i="0" kern="1200">
          <a:solidFill>
            <a:srgbClr val="1E3262"/>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q"/>
        <a:defRPr sz="18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v"/>
        <a:defRPr sz="18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info@cahmi.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hyperlink" Target="mailto:ewrigh6@uic.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mmcmanus@thenationalalliance.org" TargetMode="External"/><Relationship Id="rId2" Type="http://schemas.openxmlformats.org/officeDocument/2006/relationships/hyperlink" Target="mailto:silango@thenationalalliance.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EF66-8576-210A-B185-04300148DEEE}"/>
              </a:ext>
            </a:extLst>
          </p:cNvPr>
          <p:cNvSpPr>
            <a:spLocks noGrp="1"/>
          </p:cNvSpPr>
          <p:nvPr>
            <p:ph type="ctrTitle"/>
          </p:nvPr>
        </p:nvSpPr>
        <p:spPr>
          <a:xfrm>
            <a:off x="537410" y="643878"/>
            <a:ext cx="11309684" cy="5986254"/>
          </a:xfrm>
        </p:spPr>
        <p:txBody>
          <a:bodyPr/>
          <a:lstStyle/>
          <a:p>
            <a:r>
              <a:rPr lang="en-US">
                <a:latin typeface="Alegreya Sans"/>
              </a:rPr>
              <a:t>The National Center for a System of Services for CYSHCN</a:t>
            </a:r>
            <a:br>
              <a:rPr lang="en-US">
                <a:latin typeface="Alegreya Sans" panose="00000500000000000000" pitchFamily="2" charset="0"/>
              </a:rPr>
            </a:br>
            <a:br>
              <a:rPr lang="en-US" sz="1050">
                <a:latin typeface="Alegreya Sans" panose="00000500000000000000" pitchFamily="2" charset="0"/>
              </a:rPr>
            </a:br>
            <a:br>
              <a:rPr lang="en-US" sz="1050">
                <a:latin typeface="Alegreya Sans" panose="00000500000000000000" pitchFamily="2" charset="0"/>
              </a:rPr>
            </a:br>
            <a:r>
              <a:rPr lang="en-US" sz="3200" i="1">
                <a:latin typeface="Alegreya Sans" panose="00000500000000000000" pitchFamily="2" charset="0"/>
              </a:rPr>
              <a:t>Title V Virtual Cafes</a:t>
            </a:r>
            <a:br>
              <a:rPr lang="en-US" sz="3200" i="1">
                <a:latin typeface="Alegreya Sans" panose="00000500000000000000" pitchFamily="2" charset="0"/>
              </a:rPr>
            </a:br>
            <a:br>
              <a:rPr lang="en-US" sz="3200" i="1">
                <a:latin typeface="Alegreya Sans" panose="00000500000000000000" pitchFamily="2" charset="0"/>
              </a:rPr>
            </a:br>
            <a:r>
              <a:rPr lang="en-US" sz="3200" i="1">
                <a:latin typeface="Alegreya Sans" panose="00000500000000000000" pitchFamily="2" charset="0"/>
              </a:rPr>
              <a:t>Friday February 23</a:t>
            </a:r>
            <a:r>
              <a:rPr lang="en-US" sz="3200" i="1" baseline="30000">
                <a:latin typeface="Alegreya Sans" panose="00000500000000000000" pitchFamily="2" charset="0"/>
              </a:rPr>
              <a:t>rd</a:t>
            </a:r>
            <a:r>
              <a:rPr lang="en-US" sz="3200" i="1">
                <a:latin typeface="Alegreya Sans" panose="00000500000000000000" pitchFamily="2" charset="0"/>
              </a:rPr>
              <a:t> 12-1pm CT/1-2pm ET</a:t>
            </a:r>
            <a:br>
              <a:rPr lang="en-US" sz="2600" i="1">
                <a:latin typeface="Alegreya Sans" panose="00000500000000000000" pitchFamily="2" charset="0"/>
              </a:rPr>
            </a:br>
            <a:br>
              <a:rPr lang="en-US" sz="3200" i="1">
                <a:latin typeface="Alegreya Sans" panose="00000500000000000000" pitchFamily="2" charset="0"/>
              </a:rPr>
            </a:br>
            <a:br>
              <a:rPr lang="en-US">
                <a:latin typeface="Alegreya Sans" panose="00000500000000000000" pitchFamily="2" charset="0"/>
              </a:rPr>
            </a:br>
            <a:endParaRPr lang="en-US" i="1">
              <a:latin typeface="Alegreya Sans" panose="00000500000000000000" pitchFamily="2" charset="0"/>
            </a:endParaRPr>
          </a:p>
        </p:txBody>
      </p:sp>
      <p:sp>
        <p:nvSpPr>
          <p:cNvPr id="3" name="TextBox 2">
            <a:extLst>
              <a:ext uri="{FF2B5EF4-FFF2-40B4-BE49-F238E27FC236}">
                <a16:creationId xmlns:a16="http://schemas.microsoft.com/office/drawing/2014/main" id="{4F3B7BD5-21A2-D2A2-377F-7A866665E2B3}"/>
              </a:ext>
            </a:extLst>
          </p:cNvPr>
          <p:cNvSpPr txBox="1"/>
          <p:nvPr/>
        </p:nvSpPr>
        <p:spPr>
          <a:xfrm>
            <a:off x="802105" y="4608517"/>
            <a:ext cx="10587790" cy="107721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Alegreya Sans" panose="00000500000000000000" pitchFamily="2" charset="0"/>
                <a:ea typeface="+mn-lt"/>
                <a:cs typeface="+mn-lt"/>
              </a:rPr>
              <a:t>The National Center for a System of Services for CYSHCN is supported by the Health Resources and Services Administration (HRSA) of the U.S. Department of Health and Human Services (HHS) as part of an award totaling $1,500,000 with no funding from nongovernmental sources. The information or content are those of the author(s) and do not necessarily represent the official views of, nor an endorsement, by HRSA, HHS or the U.S. Government.</a:t>
            </a:r>
            <a:endParaRPr lang="en-US" sz="1600">
              <a:solidFill>
                <a:schemeClr val="bg1"/>
              </a:solidFill>
              <a:latin typeface="Alegreya Sans" panose="00000500000000000000" pitchFamily="2" charset="0"/>
              <a:cs typeface="Calibri"/>
            </a:endParaRPr>
          </a:p>
        </p:txBody>
      </p:sp>
    </p:spTree>
    <p:extLst>
      <p:ext uri="{BB962C8B-B14F-4D97-AF65-F5344CB8AC3E}">
        <p14:creationId xmlns:p14="http://schemas.microsoft.com/office/powerpoint/2010/main" val="368325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3C4DCF-FECE-46AD-AA33-F84FEA9AD2C5}"/>
              </a:ext>
            </a:extLst>
          </p:cNvPr>
          <p:cNvSpPr>
            <a:spLocks noGrp="1"/>
          </p:cNvSpPr>
          <p:nvPr>
            <p:ph idx="1"/>
          </p:nvPr>
        </p:nvSpPr>
        <p:spPr>
          <a:xfrm>
            <a:off x="609600" y="1709089"/>
            <a:ext cx="10972800" cy="3439822"/>
          </a:xfrm>
        </p:spPr>
        <p:txBody>
          <a:bodyPr>
            <a:noAutofit/>
          </a:bodyPr>
          <a:lstStyle/>
          <a:p>
            <a:r>
              <a:rPr lang="en-US" sz="2200">
                <a:latin typeface="Alegreya Sans" panose="00000500000000000000" pitchFamily="2" charset="0"/>
              </a:rPr>
              <a:t>In 2022, a sample of approximately 360,000 addresses was selected from the Census Master Address File</a:t>
            </a:r>
          </a:p>
          <a:p>
            <a:r>
              <a:rPr lang="en-US" sz="2200">
                <a:latin typeface="Alegreya Sans" panose="00000500000000000000" pitchFamily="2" charset="0"/>
              </a:rPr>
              <a:t>Households were randomly contacted by mail to identify those with one or more children under 18 years old. </a:t>
            </a:r>
          </a:p>
          <a:p>
            <a:r>
              <a:rPr lang="en-US" sz="2200">
                <a:latin typeface="Alegreya Sans" panose="00000500000000000000" pitchFamily="2" charset="0"/>
              </a:rPr>
              <a:t>Number of surveys completed in 2022:</a:t>
            </a:r>
          </a:p>
          <a:p>
            <a:pPr lvl="1"/>
            <a:r>
              <a:rPr lang="en-US" sz="2200">
                <a:latin typeface="Alegreya Sans" panose="00000500000000000000" pitchFamily="2" charset="0"/>
              </a:rPr>
              <a:t>Approximately 125,000 households were screened for age-eligible children in sampled addresses</a:t>
            </a:r>
          </a:p>
          <a:p>
            <a:pPr lvl="1"/>
            <a:r>
              <a:rPr lang="en-US" sz="2200">
                <a:latin typeface="Alegreya Sans" panose="00000500000000000000" pitchFamily="2" charset="0"/>
              </a:rPr>
              <a:t>67,269 children reported on completed screeners</a:t>
            </a:r>
          </a:p>
          <a:p>
            <a:pPr lvl="1"/>
            <a:r>
              <a:rPr lang="en-US" sz="2200">
                <a:latin typeface="Alegreya Sans" panose="00000500000000000000" pitchFamily="2" charset="0"/>
              </a:rPr>
              <a:t>54,103 child-level topical questionnaires completed (state ranges from 688 to 4,724)</a:t>
            </a:r>
          </a:p>
          <a:p>
            <a:pPr lvl="1"/>
            <a:r>
              <a:rPr lang="en-US" sz="2200">
                <a:latin typeface="Alegreya Sans" panose="00000500000000000000" pitchFamily="2" charset="0"/>
              </a:rPr>
              <a:t>13,016 of topical questionnaires completed on CSHCN</a:t>
            </a:r>
          </a:p>
          <a:p>
            <a:r>
              <a:rPr lang="en-US" sz="2200">
                <a:latin typeface="Alegreya Sans" panose="00000500000000000000" pitchFamily="2" charset="0"/>
              </a:rPr>
              <a:t>Survey data were weighted to represent the population of non-institutionalized children ages 0-17 who live in housing units nationally and in each state. </a:t>
            </a:r>
          </a:p>
        </p:txBody>
      </p:sp>
      <p:sp>
        <p:nvSpPr>
          <p:cNvPr id="6" name="Title 1">
            <a:extLst>
              <a:ext uri="{FF2B5EF4-FFF2-40B4-BE49-F238E27FC236}">
                <a16:creationId xmlns:a16="http://schemas.microsoft.com/office/drawing/2014/main" id="{EAD0DB83-BB19-E792-41C0-BF3148B1B3D3}"/>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a:latin typeface="Alegreya Sans" panose="00000500000000000000" pitchFamily="2" charset="0"/>
              </a:rPr>
              <a:t>NSCH Overview – Survey Participants</a:t>
            </a:r>
          </a:p>
        </p:txBody>
      </p:sp>
    </p:spTree>
    <p:extLst>
      <p:ext uri="{BB962C8B-B14F-4D97-AF65-F5344CB8AC3E}">
        <p14:creationId xmlns:p14="http://schemas.microsoft.com/office/powerpoint/2010/main" val="56870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F012C-EEB7-2C06-CAF8-99F0FB384A21}"/>
              </a:ext>
            </a:extLst>
          </p:cNvPr>
          <p:cNvSpPr>
            <a:spLocks noGrp="1"/>
          </p:cNvSpPr>
          <p:nvPr>
            <p:ph idx="1"/>
          </p:nvPr>
        </p:nvSpPr>
        <p:spPr>
          <a:xfrm>
            <a:off x="838200" y="1436894"/>
            <a:ext cx="10515600" cy="4854575"/>
          </a:xfrm>
        </p:spPr>
        <p:txBody>
          <a:bodyPr>
            <a:noAutofit/>
          </a:bodyPr>
          <a:lstStyle/>
          <a:p>
            <a:r>
              <a:rPr lang="en-US" sz="2400">
                <a:latin typeface="Alegreya Sans" panose="00000500000000000000" pitchFamily="2" charset="0"/>
              </a:rPr>
              <a:t>Households received a mailed invitation asking an adult in the household who is familiar with the child’s health and health care (usually a parent) to complete a short screener questionnaire (via web or paper). </a:t>
            </a:r>
          </a:p>
          <a:p>
            <a:r>
              <a:rPr lang="en-US" sz="2400">
                <a:latin typeface="Alegreya Sans" panose="00000500000000000000" pitchFamily="2" charset="0"/>
              </a:rPr>
              <a:t>If a child (or children) was reported to live in the household, participants who chose to respond online were immediately directed to a more detailed, age-specific topical questionnaire for one randomly selected child</a:t>
            </a:r>
          </a:p>
          <a:p>
            <a:r>
              <a:rPr lang="en-US" sz="2400">
                <a:latin typeface="Alegreya Sans" panose="00000500000000000000" pitchFamily="2" charset="0"/>
              </a:rPr>
              <a:t>Participants also had an option to complete a paper version of the screener and topical questionnaire.</a:t>
            </a:r>
          </a:p>
          <a:p>
            <a:r>
              <a:rPr lang="en-US" sz="2400">
                <a:latin typeface="Alegreya Sans" panose="00000500000000000000" pitchFamily="2" charset="0"/>
              </a:rPr>
              <a:t>Telephone questionnaire assistance was available to complete the survey over the phone.</a:t>
            </a:r>
          </a:p>
          <a:p>
            <a:r>
              <a:rPr lang="en-US" sz="2400">
                <a:latin typeface="Alegreya Sans" panose="00000500000000000000" pitchFamily="2" charset="0"/>
              </a:rPr>
              <a:t>The NSCH screener and topical questionnaires were available in both English and in Spanish. </a:t>
            </a:r>
          </a:p>
        </p:txBody>
      </p:sp>
      <p:sp>
        <p:nvSpPr>
          <p:cNvPr id="6" name="Title 1">
            <a:extLst>
              <a:ext uri="{FF2B5EF4-FFF2-40B4-BE49-F238E27FC236}">
                <a16:creationId xmlns:a16="http://schemas.microsoft.com/office/drawing/2014/main" id="{E4803674-B100-3F8C-808A-1E430B77774E}"/>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a:latin typeface="Alegreya Sans" panose="00000500000000000000" pitchFamily="2" charset="0"/>
              </a:rPr>
              <a:t>NSCH Overview – Data Collection</a:t>
            </a:r>
          </a:p>
        </p:txBody>
      </p:sp>
    </p:spTree>
    <p:extLst>
      <p:ext uri="{BB962C8B-B14F-4D97-AF65-F5344CB8AC3E}">
        <p14:creationId xmlns:p14="http://schemas.microsoft.com/office/powerpoint/2010/main" val="343897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6185B5-A417-E5AF-63AD-A8A5C1B769F0}"/>
              </a:ext>
            </a:extLst>
          </p:cNvPr>
          <p:cNvPicPr>
            <a:picLocks noChangeAspect="1"/>
          </p:cNvPicPr>
          <p:nvPr/>
        </p:nvPicPr>
        <p:blipFill>
          <a:blip r:embed="rId3"/>
          <a:stretch>
            <a:fillRect/>
          </a:stretch>
        </p:blipFill>
        <p:spPr>
          <a:xfrm>
            <a:off x="970071" y="474366"/>
            <a:ext cx="5050073" cy="5129266"/>
          </a:xfrm>
          <a:prstGeom prst="rect">
            <a:avLst/>
          </a:prstGeom>
        </p:spPr>
      </p:pic>
      <p:sp>
        <p:nvSpPr>
          <p:cNvPr id="2" name="TextBox 1">
            <a:extLst>
              <a:ext uri="{FF2B5EF4-FFF2-40B4-BE49-F238E27FC236}">
                <a16:creationId xmlns:a16="http://schemas.microsoft.com/office/drawing/2014/main" id="{E9A42DF2-4B72-DD66-2727-746703CB45D3}"/>
              </a:ext>
            </a:extLst>
          </p:cNvPr>
          <p:cNvSpPr txBox="1"/>
          <p:nvPr/>
        </p:nvSpPr>
        <p:spPr>
          <a:xfrm>
            <a:off x="970071" y="5802924"/>
            <a:ext cx="7987571" cy="461665"/>
          </a:xfrm>
          <a:prstGeom prst="rect">
            <a:avLst/>
          </a:prstGeom>
          <a:noFill/>
        </p:spPr>
        <p:txBody>
          <a:bodyPr wrap="none" rtlCol="0">
            <a:spAutoFit/>
          </a:bodyPr>
          <a:lstStyle/>
          <a:p>
            <a:r>
              <a:rPr lang="en-US" sz="1200" dirty="0"/>
              <a:t>Source: https://www.childhealthdata.org/docs/default-source/nsch-docs/2022-nsch-sampling-and-administration_cahmi.pdf</a:t>
            </a:r>
          </a:p>
          <a:p>
            <a:endParaRPr lang="en-US" sz="1200" dirty="0"/>
          </a:p>
        </p:txBody>
      </p:sp>
    </p:spTree>
    <p:extLst>
      <p:ext uri="{BB962C8B-B14F-4D97-AF65-F5344CB8AC3E}">
        <p14:creationId xmlns:p14="http://schemas.microsoft.com/office/powerpoint/2010/main" val="325896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C1218-9B77-17A8-2E68-F0B713F29114}"/>
              </a:ext>
            </a:extLst>
          </p:cNvPr>
          <p:cNvSpPr>
            <a:spLocks noGrp="1"/>
          </p:cNvSpPr>
          <p:nvPr>
            <p:ph idx="1"/>
          </p:nvPr>
        </p:nvSpPr>
        <p:spPr>
          <a:xfrm>
            <a:off x="609600" y="1709089"/>
            <a:ext cx="10972800" cy="3439822"/>
          </a:xfrm>
        </p:spPr>
        <p:txBody>
          <a:bodyPr>
            <a:noAutofit/>
          </a:bodyPr>
          <a:lstStyle/>
          <a:p>
            <a:r>
              <a:rPr lang="en-US" sz="2400" dirty="0">
                <a:latin typeface="Alegreya Sans" panose="00000500000000000000" pitchFamily="2" charset="0"/>
              </a:rPr>
              <a:t>A screener instrument identifies households with children.</a:t>
            </a:r>
          </a:p>
          <a:p>
            <a:r>
              <a:rPr lang="en-US" sz="2400" dirty="0">
                <a:latin typeface="Alegreya Sans" panose="00000500000000000000" pitchFamily="2" charset="0"/>
              </a:rPr>
              <a:t>The screener questionnaire included a series of health questions (next slide) used to determine whether each eligible child could be classified as having a special health care need. One eligible child from each completed screener questionnaire was subsampled. </a:t>
            </a:r>
          </a:p>
          <a:p>
            <a:r>
              <a:rPr lang="en-US" sz="2400" dirty="0">
                <a:latin typeface="Alegreya Sans" panose="00000500000000000000" pitchFamily="2" charset="0"/>
              </a:rPr>
              <a:t>When subsampling CSHCN were oversampled (at 80%)</a:t>
            </a:r>
          </a:p>
          <a:p>
            <a:r>
              <a:rPr lang="en-US" sz="2400" dirty="0">
                <a:latin typeface="Alegreya Sans" panose="00000500000000000000" pitchFamily="2" charset="0"/>
              </a:rPr>
              <a:t>The Screener data file must be used to estimate the proportion of households with CSHCN and the prevalence estimates at the state and national levels.</a:t>
            </a:r>
          </a:p>
        </p:txBody>
      </p:sp>
      <p:sp>
        <p:nvSpPr>
          <p:cNvPr id="6" name="Title 1">
            <a:extLst>
              <a:ext uri="{FF2B5EF4-FFF2-40B4-BE49-F238E27FC236}">
                <a16:creationId xmlns:a16="http://schemas.microsoft.com/office/drawing/2014/main" id="{7A366830-DFD5-6335-240E-EF171C08C0EF}"/>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a:latin typeface="Alegreya Sans" panose="00000500000000000000" pitchFamily="2" charset="0"/>
              </a:rPr>
              <a:t>NSCH Overview - Screener</a:t>
            </a:r>
          </a:p>
        </p:txBody>
      </p:sp>
    </p:spTree>
    <p:extLst>
      <p:ext uri="{BB962C8B-B14F-4D97-AF65-F5344CB8AC3E}">
        <p14:creationId xmlns:p14="http://schemas.microsoft.com/office/powerpoint/2010/main" val="354361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565817-67AF-A427-7433-DEA1DE6F3A85}"/>
              </a:ext>
            </a:extLst>
          </p:cNvPr>
          <p:cNvPicPr>
            <a:picLocks noChangeAspect="1"/>
          </p:cNvPicPr>
          <p:nvPr/>
        </p:nvPicPr>
        <p:blipFill rotWithShape="1">
          <a:blip r:embed="rId3"/>
          <a:srcRect t="5727"/>
          <a:stretch/>
        </p:blipFill>
        <p:spPr>
          <a:xfrm>
            <a:off x="116713" y="1481430"/>
            <a:ext cx="3862908" cy="1969882"/>
          </a:xfrm>
          <a:prstGeom prst="rect">
            <a:avLst/>
          </a:prstGeom>
          <a:ln w="28575">
            <a:solidFill>
              <a:schemeClr val="accent1">
                <a:lumMod val="75000"/>
              </a:schemeClr>
            </a:solidFill>
          </a:ln>
        </p:spPr>
      </p:pic>
      <p:pic>
        <p:nvPicPr>
          <p:cNvPr id="7" name="Picture 6">
            <a:extLst>
              <a:ext uri="{FF2B5EF4-FFF2-40B4-BE49-F238E27FC236}">
                <a16:creationId xmlns:a16="http://schemas.microsoft.com/office/drawing/2014/main" id="{93661E89-7BCE-C8EC-EFDB-A7CF8CC9D7AB}"/>
              </a:ext>
            </a:extLst>
          </p:cNvPr>
          <p:cNvPicPr>
            <a:picLocks noChangeAspect="1"/>
          </p:cNvPicPr>
          <p:nvPr/>
        </p:nvPicPr>
        <p:blipFill rotWithShape="1">
          <a:blip r:embed="rId4"/>
          <a:srcRect b="3679"/>
          <a:stretch/>
        </p:blipFill>
        <p:spPr>
          <a:xfrm>
            <a:off x="116713" y="3698962"/>
            <a:ext cx="3857341" cy="2074847"/>
          </a:xfrm>
          <a:prstGeom prst="rect">
            <a:avLst/>
          </a:prstGeom>
          <a:ln w="28575">
            <a:solidFill>
              <a:schemeClr val="accent1">
                <a:lumMod val="75000"/>
              </a:schemeClr>
            </a:solidFill>
          </a:ln>
        </p:spPr>
      </p:pic>
      <p:pic>
        <p:nvPicPr>
          <p:cNvPr id="13" name="Picture 12">
            <a:extLst>
              <a:ext uri="{FF2B5EF4-FFF2-40B4-BE49-F238E27FC236}">
                <a16:creationId xmlns:a16="http://schemas.microsoft.com/office/drawing/2014/main" id="{4B875F17-F975-2650-86AB-D7BEDD77067F}"/>
              </a:ext>
            </a:extLst>
          </p:cNvPr>
          <p:cNvPicPr>
            <a:picLocks noChangeAspect="1"/>
          </p:cNvPicPr>
          <p:nvPr/>
        </p:nvPicPr>
        <p:blipFill>
          <a:blip r:embed="rId5"/>
          <a:stretch>
            <a:fillRect/>
          </a:stretch>
        </p:blipFill>
        <p:spPr>
          <a:xfrm>
            <a:off x="8170624" y="2545975"/>
            <a:ext cx="3857341" cy="2058324"/>
          </a:xfrm>
          <a:prstGeom prst="rect">
            <a:avLst/>
          </a:prstGeom>
          <a:ln w="28575">
            <a:solidFill>
              <a:schemeClr val="accent1">
                <a:lumMod val="75000"/>
              </a:schemeClr>
            </a:solidFill>
          </a:ln>
        </p:spPr>
      </p:pic>
      <p:pic>
        <p:nvPicPr>
          <p:cNvPr id="9" name="Picture 8">
            <a:extLst>
              <a:ext uri="{FF2B5EF4-FFF2-40B4-BE49-F238E27FC236}">
                <a16:creationId xmlns:a16="http://schemas.microsoft.com/office/drawing/2014/main" id="{5A6A9F88-A585-924B-6779-47FA90A18A16}"/>
              </a:ext>
            </a:extLst>
          </p:cNvPr>
          <p:cNvPicPr>
            <a:picLocks noChangeAspect="1"/>
          </p:cNvPicPr>
          <p:nvPr/>
        </p:nvPicPr>
        <p:blipFill>
          <a:blip r:embed="rId6"/>
          <a:stretch>
            <a:fillRect/>
          </a:stretch>
        </p:blipFill>
        <p:spPr>
          <a:xfrm>
            <a:off x="4219534" y="1481430"/>
            <a:ext cx="3711177" cy="1969882"/>
          </a:xfrm>
          <a:prstGeom prst="rect">
            <a:avLst/>
          </a:prstGeom>
          <a:ln w="28575">
            <a:solidFill>
              <a:schemeClr val="accent1">
                <a:lumMod val="75000"/>
              </a:schemeClr>
            </a:solidFill>
          </a:ln>
        </p:spPr>
      </p:pic>
      <p:pic>
        <p:nvPicPr>
          <p:cNvPr id="11" name="Picture 10">
            <a:extLst>
              <a:ext uri="{FF2B5EF4-FFF2-40B4-BE49-F238E27FC236}">
                <a16:creationId xmlns:a16="http://schemas.microsoft.com/office/drawing/2014/main" id="{256B2B67-FD61-FDF7-1DC4-77157FC261FB}"/>
              </a:ext>
            </a:extLst>
          </p:cNvPr>
          <p:cNvPicPr>
            <a:picLocks noChangeAspect="1"/>
          </p:cNvPicPr>
          <p:nvPr/>
        </p:nvPicPr>
        <p:blipFill rotWithShape="1">
          <a:blip r:embed="rId7"/>
          <a:srcRect t="3032" b="3083"/>
          <a:stretch/>
        </p:blipFill>
        <p:spPr>
          <a:xfrm>
            <a:off x="4219534" y="3698962"/>
            <a:ext cx="3711177" cy="2058324"/>
          </a:xfrm>
          <a:prstGeom prst="rect">
            <a:avLst/>
          </a:prstGeom>
          <a:ln w="28575">
            <a:solidFill>
              <a:schemeClr val="accent1">
                <a:lumMod val="75000"/>
              </a:schemeClr>
            </a:solidFill>
          </a:ln>
        </p:spPr>
      </p:pic>
      <p:sp>
        <p:nvSpPr>
          <p:cNvPr id="3" name="TextBox 2">
            <a:extLst>
              <a:ext uri="{FF2B5EF4-FFF2-40B4-BE49-F238E27FC236}">
                <a16:creationId xmlns:a16="http://schemas.microsoft.com/office/drawing/2014/main" id="{8A9A917D-21F2-46A5-314A-68678FBDB60C}"/>
              </a:ext>
            </a:extLst>
          </p:cNvPr>
          <p:cNvSpPr txBox="1"/>
          <p:nvPr/>
        </p:nvSpPr>
        <p:spPr>
          <a:xfrm>
            <a:off x="413013" y="5857132"/>
            <a:ext cx="11365972" cy="307777"/>
          </a:xfrm>
          <a:prstGeom prst="rect">
            <a:avLst/>
          </a:prstGeom>
          <a:noFill/>
        </p:spPr>
        <p:txBody>
          <a:bodyPr wrap="square">
            <a:spAutoFit/>
          </a:bodyPr>
          <a:lstStyle/>
          <a:p>
            <a:r>
              <a:rPr lang="en-US" sz="1400" b="0" i="0" dirty="0">
                <a:solidFill>
                  <a:srgbClr val="333333"/>
                </a:solidFill>
                <a:effectLst/>
                <a:latin typeface="Roboto" panose="02000000000000000000" pitchFamily="2" charset="0"/>
              </a:rPr>
              <a:t>Source: https://www.census.gov/content/dam/Census/programs-surveys/nsch/tech-documentation/questionnaires/2022/NSCH-S1.pdf</a:t>
            </a:r>
            <a:endParaRPr lang="en-US" sz="1400" dirty="0"/>
          </a:p>
        </p:txBody>
      </p:sp>
      <p:sp>
        <p:nvSpPr>
          <p:cNvPr id="2" name="TextBox 1">
            <a:extLst>
              <a:ext uri="{FF2B5EF4-FFF2-40B4-BE49-F238E27FC236}">
                <a16:creationId xmlns:a16="http://schemas.microsoft.com/office/drawing/2014/main" id="{34AA99BD-B49A-33B0-F34C-7196A7FE6955}"/>
              </a:ext>
            </a:extLst>
          </p:cNvPr>
          <p:cNvSpPr txBox="1"/>
          <p:nvPr/>
        </p:nvSpPr>
        <p:spPr>
          <a:xfrm>
            <a:off x="141962" y="590811"/>
            <a:ext cx="119080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156082"/>
                </a:solidFill>
                <a:latin typeface="Aptos"/>
              </a:rPr>
              <a:t>In order for a child to meet CSHCN Screener criteria for having a special health care need, all three parts of at least one screener question (or in the case of question 5, the two parts) must be answered “YES”</a:t>
            </a:r>
            <a:endParaRPr lang="en-US"/>
          </a:p>
        </p:txBody>
      </p:sp>
    </p:spTree>
    <p:extLst>
      <p:ext uri="{BB962C8B-B14F-4D97-AF65-F5344CB8AC3E}">
        <p14:creationId xmlns:p14="http://schemas.microsoft.com/office/powerpoint/2010/main" val="9831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997A-2EAA-8E1A-195D-74BCFE652DF4}"/>
              </a:ext>
            </a:extLst>
          </p:cNvPr>
          <p:cNvSpPr>
            <a:spLocks noGrp="1"/>
          </p:cNvSpPr>
          <p:nvPr>
            <p:ph type="title"/>
          </p:nvPr>
        </p:nvSpPr>
        <p:spPr>
          <a:xfrm>
            <a:off x="609600" y="637677"/>
            <a:ext cx="10972800" cy="646331"/>
          </a:xfrm>
        </p:spPr>
        <p:txBody>
          <a:bodyPr/>
          <a:lstStyle/>
          <a:p>
            <a:r>
              <a:rPr lang="en-US">
                <a:latin typeface="Alegreya Sans" panose="00000500000000000000" pitchFamily="2" charset="0"/>
              </a:rPr>
              <a:t>DRC Website</a:t>
            </a:r>
          </a:p>
        </p:txBody>
      </p:sp>
      <p:sp>
        <p:nvSpPr>
          <p:cNvPr id="3" name="Content Placeholder 2">
            <a:extLst>
              <a:ext uri="{FF2B5EF4-FFF2-40B4-BE49-F238E27FC236}">
                <a16:creationId xmlns:a16="http://schemas.microsoft.com/office/drawing/2014/main" id="{CE38A9E0-9278-AD81-08EE-C6E03430BE73}"/>
              </a:ext>
            </a:extLst>
          </p:cNvPr>
          <p:cNvSpPr>
            <a:spLocks noGrp="1"/>
          </p:cNvSpPr>
          <p:nvPr>
            <p:ph idx="1"/>
          </p:nvPr>
        </p:nvSpPr>
        <p:spPr>
          <a:xfrm>
            <a:off x="609600" y="1414432"/>
            <a:ext cx="10972800" cy="3439822"/>
          </a:xfrm>
        </p:spPr>
        <p:txBody>
          <a:bodyPr/>
          <a:lstStyle/>
          <a:p>
            <a:r>
              <a:rPr lang="en-US" sz="2800">
                <a:latin typeface="Alegreya Sans" panose="00000500000000000000" pitchFamily="2" charset="0"/>
              </a:rPr>
              <a:t>The Data Resource Center takes the results from the NSCH and makes them easily accessible to parents, researchers, community health providers and anyone interested in maternal and child health</a:t>
            </a:r>
          </a:p>
          <a:p>
            <a:r>
              <a:rPr lang="en-US" sz="2800">
                <a:latin typeface="Alegreya Sans" panose="00000500000000000000" pitchFamily="2" charset="0"/>
              </a:rPr>
              <a:t>Data on this site are for the nation and each of the 50 states plus the District of Columbia. </a:t>
            </a:r>
          </a:p>
          <a:p>
            <a:r>
              <a:rPr lang="en-US" sz="2800">
                <a:latin typeface="Alegreya Sans" panose="00000500000000000000" pitchFamily="2" charset="0"/>
              </a:rPr>
              <a:t>On the site, state and national data can be further refined to assess differences by race/ethnicity, income, type of health insurance, and a variety of other important demographic and health status characteristics</a:t>
            </a:r>
          </a:p>
        </p:txBody>
      </p:sp>
    </p:spTree>
    <p:extLst>
      <p:ext uri="{BB962C8B-B14F-4D97-AF65-F5344CB8AC3E}">
        <p14:creationId xmlns:p14="http://schemas.microsoft.com/office/powerpoint/2010/main" val="152770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825A-5765-5375-C278-C7252E7B9FA0}"/>
              </a:ext>
            </a:extLst>
          </p:cNvPr>
          <p:cNvSpPr>
            <a:spLocks noGrp="1"/>
          </p:cNvSpPr>
          <p:nvPr>
            <p:ph type="title"/>
          </p:nvPr>
        </p:nvSpPr>
        <p:spPr>
          <a:xfrm>
            <a:off x="609600" y="566530"/>
            <a:ext cx="10972800" cy="646331"/>
          </a:xfrm>
        </p:spPr>
        <p:txBody>
          <a:bodyPr/>
          <a:lstStyle/>
          <a:p>
            <a:r>
              <a:rPr lang="en-US" dirty="0">
                <a:latin typeface="Alegreya Sans" panose="00000500000000000000" pitchFamily="2" charset="0"/>
              </a:rPr>
              <a:t>DRC Website – childhealthdata.org</a:t>
            </a:r>
          </a:p>
        </p:txBody>
      </p:sp>
      <p:pic>
        <p:nvPicPr>
          <p:cNvPr id="5" name="Picture 4">
            <a:extLst>
              <a:ext uri="{FF2B5EF4-FFF2-40B4-BE49-F238E27FC236}">
                <a16:creationId xmlns:a16="http://schemas.microsoft.com/office/drawing/2014/main" id="{33E46D96-6863-2755-EA16-FDFA935864E7}"/>
              </a:ext>
            </a:extLst>
          </p:cNvPr>
          <p:cNvPicPr>
            <a:picLocks noChangeAspect="1"/>
          </p:cNvPicPr>
          <p:nvPr/>
        </p:nvPicPr>
        <p:blipFill>
          <a:blip r:embed="rId3"/>
          <a:stretch>
            <a:fillRect/>
          </a:stretch>
        </p:blipFill>
        <p:spPr>
          <a:xfrm>
            <a:off x="838200" y="1212861"/>
            <a:ext cx="7188200" cy="4549175"/>
          </a:xfrm>
          <a:prstGeom prst="rect">
            <a:avLst/>
          </a:prstGeom>
          <a:ln>
            <a:solidFill>
              <a:schemeClr val="accent1">
                <a:lumMod val="75000"/>
              </a:schemeClr>
            </a:solidFill>
          </a:ln>
        </p:spPr>
      </p:pic>
      <p:sp>
        <p:nvSpPr>
          <p:cNvPr id="9" name="TextBox 8">
            <a:extLst>
              <a:ext uri="{FF2B5EF4-FFF2-40B4-BE49-F238E27FC236}">
                <a16:creationId xmlns:a16="http://schemas.microsoft.com/office/drawing/2014/main" id="{7DED8975-0CB8-8EC4-1711-2DF8BF443376}"/>
              </a:ext>
            </a:extLst>
          </p:cNvPr>
          <p:cNvSpPr txBox="1"/>
          <p:nvPr/>
        </p:nvSpPr>
        <p:spPr>
          <a:xfrm>
            <a:off x="8432800" y="2741015"/>
            <a:ext cx="2921000" cy="2246769"/>
          </a:xfrm>
          <a:prstGeom prst="rect">
            <a:avLst/>
          </a:prstGeom>
          <a:noFill/>
        </p:spPr>
        <p:txBody>
          <a:bodyPr wrap="square">
            <a:spAutoFit/>
          </a:bodyPr>
          <a:lstStyle/>
          <a:p>
            <a:r>
              <a:rPr lang="en-US" sz="2800">
                <a:latin typeface="Alegreya Sans" panose="00000500000000000000" pitchFamily="2" charset="0"/>
              </a:rPr>
              <a:t>The DRC can be contacted at: </a:t>
            </a:r>
            <a:r>
              <a:rPr lang="en-US" sz="2800">
                <a:latin typeface="Alegreya Sans" panose="00000500000000000000" pitchFamily="2" charset="0"/>
                <a:hlinkClick r:id="rId4"/>
              </a:rPr>
              <a:t>info@cahmi.org</a:t>
            </a:r>
            <a:endParaRPr lang="en-US" sz="2800">
              <a:latin typeface="Alegreya Sans" panose="00000500000000000000" pitchFamily="2" charset="0"/>
            </a:endParaRPr>
          </a:p>
          <a:p>
            <a:endParaRPr lang="en-US" sz="2800">
              <a:latin typeface="Alegreya Sans" panose="00000500000000000000" pitchFamily="2" charset="0"/>
            </a:endParaRPr>
          </a:p>
          <a:p>
            <a:endParaRPr lang="en-US" sz="2800">
              <a:latin typeface="Alegreya Sans" panose="00000500000000000000" pitchFamily="2" charset="0"/>
            </a:endParaRPr>
          </a:p>
        </p:txBody>
      </p:sp>
      <p:sp>
        <p:nvSpPr>
          <p:cNvPr id="4" name="TextBox 3">
            <a:extLst>
              <a:ext uri="{FF2B5EF4-FFF2-40B4-BE49-F238E27FC236}">
                <a16:creationId xmlns:a16="http://schemas.microsoft.com/office/drawing/2014/main" id="{5BBD9F32-827C-F348-7C41-361707934978}"/>
              </a:ext>
            </a:extLst>
          </p:cNvPr>
          <p:cNvSpPr txBox="1"/>
          <p:nvPr/>
        </p:nvSpPr>
        <p:spPr>
          <a:xfrm>
            <a:off x="803031" y="5797205"/>
            <a:ext cx="61018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latin typeface="Alegreya Sans" panose="00000500000000000000" pitchFamily="2" charset="0"/>
              </a:rPr>
              <a:t>childhealthdata.org</a:t>
            </a:r>
          </a:p>
        </p:txBody>
      </p:sp>
    </p:spTree>
    <p:extLst>
      <p:ext uri="{BB962C8B-B14F-4D97-AF65-F5344CB8AC3E}">
        <p14:creationId xmlns:p14="http://schemas.microsoft.com/office/powerpoint/2010/main" val="152029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E02A-C7B3-4E80-27BF-F7666DA2561A}"/>
              </a:ext>
            </a:extLst>
          </p:cNvPr>
          <p:cNvSpPr>
            <a:spLocks noGrp="1"/>
          </p:cNvSpPr>
          <p:nvPr>
            <p:ph type="title"/>
          </p:nvPr>
        </p:nvSpPr>
        <p:spPr>
          <a:xfrm>
            <a:off x="838200" y="1076325"/>
            <a:ext cx="10515600" cy="1325563"/>
          </a:xfrm>
        </p:spPr>
        <p:txBody>
          <a:bodyPr>
            <a:normAutofit/>
          </a:bodyPr>
          <a:lstStyle/>
          <a:p>
            <a:pPr algn="ctr"/>
            <a:r>
              <a:rPr lang="en-US">
                <a:latin typeface="Alegreya Sans" panose="00000500000000000000" pitchFamily="2" charset="0"/>
              </a:rPr>
              <a:t>Completing the Worksheet: Aligning your work with the Blueprint for Change for CYSHCN</a:t>
            </a:r>
          </a:p>
        </p:txBody>
      </p:sp>
      <p:pic>
        <p:nvPicPr>
          <p:cNvPr id="7" name="Picture 6" descr="A qr code on a white background&#10;&#10;Description automatically generated">
            <a:extLst>
              <a:ext uri="{FF2B5EF4-FFF2-40B4-BE49-F238E27FC236}">
                <a16:creationId xmlns:a16="http://schemas.microsoft.com/office/drawing/2014/main" id="{EF1D6E70-B69A-645B-128B-D074F28E5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670" y="2569682"/>
            <a:ext cx="3321049" cy="3321049"/>
          </a:xfrm>
          <a:prstGeom prst="rect">
            <a:avLst/>
          </a:prstGeom>
        </p:spPr>
      </p:pic>
      <p:pic>
        <p:nvPicPr>
          <p:cNvPr id="4" name="Picture 3">
            <a:extLst>
              <a:ext uri="{FF2B5EF4-FFF2-40B4-BE49-F238E27FC236}">
                <a16:creationId xmlns:a16="http://schemas.microsoft.com/office/drawing/2014/main" id="{A57D6779-3A65-F3E7-D6C8-45DBFA5345BB}"/>
              </a:ext>
            </a:extLst>
          </p:cNvPr>
          <p:cNvPicPr>
            <a:picLocks noChangeAspect="1"/>
          </p:cNvPicPr>
          <p:nvPr/>
        </p:nvPicPr>
        <p:blipFill>
          <a:blip r:embed="rId4"/>
          <a:stretch>
            <a:fillRect/>
          </a:stretch>
        </p:blipFill>
        <p:spPr>
          <a:xfrm>
            <a:off x="1258214" y="2346945"/>
            <a:ext cx="5009018" cy="3321048"/>
          </a:xfrm>
          <a:prstGeom prst="rect">
            <a:avLst/>
          </a:prstGeom>
          <a:ln>
            <a:solidFill>
              <a:schemeClr val="accent1"/>
            </a:solidFill>
          </a:ln>
        </p:spPr>
      </p:pic>
      <p:sp>
        <p:nvSpPr>
          <p:cNvPr id="5" name="TextBox 4">
            <a:extLst>
              <a:ext uri="{FF2B5EF4-FFF2-40B4-BE49-F238E27FC236}">
                <a16:creationId xmlns:a16="http://schemas.microsoft.com/office/drawing/2014/main" id="{68D41D04-7A7C-2F38-3EA5-8F3531835991}"/>
              </a:ext>
            </a:extLst>
          </p:cNvPr>
          <p:cNvSpPr txBox="1"/>
          <p:nvPr/>
        </p:nvSpPr>
        <p:spPr>
          <a:xfrm>
            <a:off x="1156261" y="5717083"/>
            <a:ext cx="5212924" cy="600164"/>
          </a:xfrm>
          <a:prstGeom prst="rect">
            <a:avLst/>
          </a:prstGeom>
          <a:noFill/>
        </p:spPr>
        <p:txBody>
          <a:bodyPr wrap="square">
            <a:spAutoFit/>
          </a:bodyPr>
          <a:lstStyle/>
          <a:p>
            <a:r>
              <a:rPr lang="en-US" sz="1100" dirty="0"/>
              <a:t>Source: https://www.aap.org/en/patient-care/national-center-for-a-system-of-services-for-children-and-youth-with-special-health-care-needs/aligning-your-work-with-the-blueprint-for-change-for-cyshcn/</a:t>
            </a:r>
          </a:p>
        </p:txBody>
      </p:sp>
    </p:spTree>
    <p:extLst>
      <p:ext uri="{BB962C8B-B14F-4D97-AF65-F5344CB8AC3E}">
        <p14:creationId xmlns:p14="http://schemas.microsoft.com/office/powerpoint/2010/main" val="174771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36A01F-13AE-B07C-7FE9-113B42C53E60}"/>
              </a:ext>
            </a:extLst>
          </p:cNvPr>
          <p:cNvSpPr>
            <a:spLocks noGrp="1"/>
          </p:cNvSpPr>
          <p:nvPr>
            <p:ph idx="1"/>
          </p:nvPr>
        </p:nvSpPr>
        <p:spPr>
          <a:xfrm>
            <a:off x="838200" y="2030819"/>
            <a:ext cx="10515600" cy="4103280"/>
          </a:xfrm>
        </p:spPr>
        <p:txBody>
          <a:bodyPr>
            <a:noAutofit/>
          </a:bodyPr>
          <a:lstStyle/>
          <a:p>
            <a:pPr marL="0" indent="0">
              <a:lnSpc>
                <a:spcPct val="100000"/>
              </a:lnSpc>
              <a:spcBef>
                <a:spcPts val="0"/>
              </a:spcBef>
              <a:buNone/>
            </a:pPr>
            <a:r>
              <a:rPr lang="en-US" sz="2800" dirty="0">
                <a:latin typeface="Alegreya Sans" panose="00000500000000000000" pitchFamily="2" charset="0"/>
              </a:rPr>
              <a:t>Dr. Ebonie Zielinski is the Assistant Director of Research and Practice Initiatives for the Division of Specialized Care for Children, Illinois' Title V CYSHCN program. Ebonie's role is to increase the efficacy of population health strategies and programs across the state for CYSHCN while increasing the voices of CYSHCN and their families, especially those from marginalized populations.</a:t>
            </a:r>
          </a:p>
          <a:p>
            <a:pPr marL="0" indent="0">
              <a:lnSpc>
                <a:spcPct val="100000"/>
              </a:lnSpc>
              <a:spcBef>
                <a:spcPts val="0"/>
              </a:spcBef>
              <a:buNone/>
            </a:pPr>
            <a:endParaRPr lang="en-US" sz="2800" dirty="0">
              <a:latin typeface="Alegreya Sans" panose="00000500000000000000" pitchFamily="2" charset="0"/>
            </a:endParaRPr>
          </a:p>
          <a:p>
            <a:pPr marL="0" indent="0">
              <a:lnSpc>
                <a:spcPct val="100000"/>
              </a:lnSpc>
              <a:spcBef>
                <a:spcPts val="0"/>
              </a:spcBef>
              <a:buNone/>
            </a:pPr>
            <a:r>
              <a:rPr lang="en-US" sz="2800" dirty="0">
                <a:latin typeface="Alegreya Sans" panose="00000500000000000000" pitchFamily="2" charset="0"/>
              </a:rPr>
              <a:t>Contact Ebonie: </a:t>
            </a:r>
            <a:r>
              <a:rPr lang="en-US" sz="2800" dirty="0">
                <a:latin typeface="Alegreya Sans" panose="00000500000000000000" pitchFamily="2" charset="0"/>
                <a:hlinkClick r:id="rId3"/>
              </a:rPr>
              <a:t>ewrigh6@uic.edu</a:t>
            </a:r>
            <a:endParaRPr lang="en-US" sz="2800" dirty="0">
              <a:latin typeface="Alegreya Sans" panose="00000500000000000000" pitchFamily="2" charset="0"/>
            </a:endParaRPr>
          </a:p>
        </p:txBody>
      </p:sp>
      <p:sp>
        <p:nvSpPr>
          <p:cNvPr id="4" name="Title 1">
            <a:extLst>
              <a:ext uri="{FF2B5EF4-FFF2-40B4-BE49-F238E27FC236}">
                <a16:creationId xmlns:a16="http://schemas.microsoft.com/office/drawing/2014/main" id="{B8CBC57F-C74A-FFD1-E2AD-3D11301A8983}"/>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a:latin typeface="Alegreya Sans" panose="00000500000000000000" pitchFamily="2" charset="0"/>
              </a:rPr>
              <a:t>State Spotlight – Illinois Title V</a:t>
            </a:r>
          </a:p>
        </p:txBody>
      </p:sp>
    </p:spTree>
    <p:extLst>
      <p:ext uri="{BB962C8B-B14F-4D97-AF65-F5344CB8AC3E}">
        <p14:creationId xmlns:p14="http://schemas.microsoft.com/office/powerpoint/2010/main" val="3791892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1038-1BFD-20D0-4FAB-C188C1598A8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Illinois Title V Results – </a:t>
            </a:r>
            <a:br>
              <a:rPr lang="en-US" sz="4800" kern="1200">
                <a:solidFill>
                  <a:srgbClr val="FFFFFF"/>
                </a:solidFill>
                <a:latin typeface="+mj-lt"/>
                <a:ea typeface="+mj-ea"/>
                <a:cs typeface="+mj-cs"/>
              </a:rPr>
            </a:br>
            <a:r>
              <a:rPr lang="en-US" sz="4800" kern="1200">
                <a:solidFill>
                  <a:srgbClr val="FFFFFF"/>
                </a:solidFill>
                <a:latin typeface="+mj-lt"/>
                <a:ea typeface="+mj-ea"/>
                <a:cs typeface="+mj-cs"/>
              </a:rPr>
              <a:t>System of Services </a:t>
            </a:r>
            <a:br>
              <a:rPr lang="en-US" sz="4800" kern="1200">
                <a:solidFill>
                  <a:srgbClr val="FFFFFF"/>
                </a:solidFill>
                <a:latin typeface="+mj-lt"/>
                <a:ea typeface="+mj-ea"/>
                <a:cs typeface="+mj-cs"/>
              </a:rPr>
            </a:br>
            <a:r>
              <a:rPr lang="en-US" sz="4800" kern="1200">
                <a:solidFill>
                  <a:srgbClr val="FFFFFF"/>
                </a:solidFill>
                <a:latin typeface="+mj-lt"/>
                <a:ea typeface="+mj-ea"/>
                <a:cs typeface="+mj-cs"/>
              </a:rPr>
              <a:t>Data Table</a:t>
            </a:r>
          </a:p>
        </p:txBody>
      </p:sp>
      <p:pic>
        <p:nvPicPr>
          <p:cNvPr id="6" name="Picture 5">
            <a:extLst>
              <a:ext uri="{FF2B5EF4-FFF2-40B4-BE49-F238E27FC236}">
                <a16:creationId xmlns:a16="http://schemas.microsoft.com/office/drawing/2014/main" id="{55D245D8-3120-7899-F35C-29D3A4A38D9B}"/>
              </a:ext>
            </a:extLst>
          </p:cNvPr>
          <p:cNvPicPr>
            <a:picLocks noChangeAspect="1"/>
          </p:cNvPicPr>
          <p:nvPr/>
        </p:nvPicPr>
        <p:blipFill>
          <a:blip r:embed="rId2"/>
          <a:stretch>
            <a:fillRect/>
          </a:stretch>
        </p:blipFill>
        <p:spPr>
          <a:xfrm>
            <a:off x="2939386" y="619614"/>
            <a:ext cx="6313228" cy="5618771"/>
          </a:xfrm>
          <a:prstGeom prst="rect">
            <a:avLst/>
          </a:prstGeom>
        </p:spPr>
      </p:pic>
    </p:spTree>
    <p:extLst>
      <p:ext uri="{BB962C8B-B14F-4D97-AF65-F5344CB8AC3E}">
        <p14:creationId xmlns:p14="http://schemas.microsoft.com/office/powerpoint/2010/main" val="279734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2FD3-CC1A-555F-E035-3E80BB3E2BDD}"/>
              </a:ext>
            </a:extLst>
          </p:cNvPr>
          <p:cNvSpPr>
            <a:spLocks noGrp="1"/>
          </p:cNvSpPr>
          <p:nvPr>
            <p:ph type="title"/>
          </p:nvPr>
        </p:nvSpPr>
        <p:spPr>
          <a:xfrm>
            <a:off x="609600" y="566531"/>
            <a:ext cx="10972800" cy="646331"/>
          </a:xfrm>
        </p:spPr>
        <p:txBody>
          <a:bodyPr/>
          <a:lstStyle/>
          <a:p>
            <a:r>
              <a:rPr lang="en-US">
                <a:latin typeface="Alegreya Sans" panose="00000500000000000000" pitchFamily="2" charset="0"/>
              </a:rPr>
              <a:t>Housekeeping</a:t>
            </a:r>
          </a:p>
        </p:txBody>
      </p:sp>
      <p:sp>
        <p:nvSpPr>
          <p:cNvPr id="4" name="Content Placeholder 12">
            <a:extLst>
              <a:ext uri="{FF2B5EF4-FFF2-40B4-BE49-F238E27FC236}">
                <a16:creationId xmlns:a16="http://schemas.microsoft.com/office/drawing/2014/main" id="{D7EE1F14-5F49-946D-3584-16602E71BF6F}"/>
              </a:ext>
            </a:extLst>
          </p:cNvPr>
          <p:cNvSpPr>
            <a:spLocks noGrp="1"/>
          </p:cNvSpPr>
          <p:nvPr>
            <p:ph sz="half" idx="1"/>
          </p:nvPr>
        </p:nvSpPr>
        <p:spPr>
          <a:xfrm>
            <a:off x="838200" y="1524455"/>
            <a:ext cx="5257800" cy="4600781"/>
          </a:xfrm>
        </p:spPr>
        <p:txBody>
          <a:bodyPr vert="horz" lIns="91440" tIns="45720" rIns="91440" bIns="45720" rtlCol="0" anchor="t">
            <a:noAutofit/>
          </a:bodyPr>
          <a:lstStyle/>
          <a:p>
            <a:r>
              <a:rPr lang="en-US" sz="2800">
                <a:latin typeface="Alegreya Sans" panose="00000500000000000000" pitchFamily="2" charset="0"/>
                <a:ea typeface="Segoe UI" panose="020B0502040204020203" pitchFamily="34" charset="0"/>
                <a:cs typeface="Calibri"/>
              </a:rPr>
              <a:t>All participants have been muted</a:t>
            </a:r>
          </a:p>
          <a:p>
            <a:r>
              <a:rPr lang="en-US" sz="2800">
                <a:latin typeface="Alegreya Sans"/>
                <a:ea typeface="Segoe UI" panose="020B0502040204020203" pitchFamily="34" charset="0"/>
                <a:cs typeface="Calibri"/>
              </a:rPr>
              <a:t>Utilize chat box to share comments, questions, or relevant resources</a:t>
            </a:r>
          </a:p>
          <a:p>
            <a:r>
              <a:rPr lang="en-US" sz="2800">
                <a:latin typeface="Alegreya Sans"/>
                <a:ea typeface="Segoe UI" panose="020B0502040204020203" pitchFamily="34" charset="0"/>
                <a:cs typeface="Calibri"/>
              </a:rPr>
              <a:t>Utilize hand raising feature during discussion portion</a:t>
            </a:r>
          </a:p>
          <a:p>
            <a:r>
              <a:rPr lang="en-US" sz="2800">
                <a:latin typeface="Alegreya Sans"/>
                <a:ea typeface="Segoe UI" panose="020B0502040204020203" pitchFamily="34" charset="0"/>
                <a:cs typeface="Calibri"/>
              </a:rPr>
              <a:t>Rename yourself to include your name and state </a:t>
            </a:r>
          </a:p>
          <a:p>
            <a:r>
              <a:rPr lang="en-US" sz="2800">
                <a:latin typeface="Alegreya Sans"/>
                <a:ea typeface="Segoe UI" panose="020B0502040204020203" pitchFamily="34" charset="0"/>
                <a:cs typeface="Calibri"/>
              </a:rPr>
              <a:t>Direct chat AAP staff with technical issues </a:t>
            </a:r>
          </a:p>
          <a:p>
            <a:pPr marL="0" indent="0">
              <a:buNone/>
            </a:pPr>
            <a:endParaRPr lang="en-US">
              <a:latin typeface="Alegreya Sans"/>
              <a:ea typeface="Segoe UI" panose="020B0502040204020203" pitchFamily="34" charset="0"/>
              <a:cs typeface="Calibri"/>
            </a:endParaRPr>
          </a:p>
        </p:txBody>
      </p:sp>
      <p:pic>
        <p:nvPicPr>
          <p:cNvPr id="5" name="Picture 4">
            <a:extLst>
              <a:ext uri="{FF2B5EF4-FFF2-40B4-BE49-F238E27FC236}">
                <a16:creationId xmlns:a16="http://schemas.microsoft.com/office/drawing/2014/main" id="{08A7FE81-A3BF-738F-C510-559ED4D16BE0}"/>
              </a:ext>
            </a:extLst>
          </p:cNvPr>
          <p:cNvPicPr>
            <a:picLocks noChangeAspect="1"/>
          </p:cNvPicPr>
          <p:nvPr/>
        </p:nvPicPr>
        <p:blipFill rotWithShape="1">
          <a:blip r:embed="rId3"/>
          <a:srcRect l="58949" t="44781" r="34470" b="28619"/>
          <a:stretch/>
        </p:blipFill>
        <p:spPr bwMode="auto">
          <a:xfrm>
            <a:off x="8117222" y="1040410"/>
            <a:ext cx="2011763" cy="228675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3DDA33B-EBBA-4C8D-C038-6C0E7832B2DA}"/>
              </a:ext>
            </a:extLst>
          </p:cNvPr>
          <p:cNvPicPr>
            <a:picLocks noChangeAspect="1"/>
          </p:cNvPicPr>
          <p:nvPr/>
        </p:nvPicPr>
        <p:blipFill rotWithShape="1">
          <a:blip r:embed="rId4"/>
          <a:srcRect l="74064" t="48671" r="19068" b="35858"/>
          <a:stretch/>
        </p:blipFill>
        <p:spPr bwMode="auto">
          <a:xfrm>
            <a:off x="7125921" y="3838484"/>
            <a:ext cx="3609351" cy="22867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6757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2E50-7B7E-79DD-8CCC-6EDBEB1916DE}"/>
              </a:ext>
            </a:extLst>
          </p:cNvPr>
          <p:cNvSpPr>
            <a:spLocks noGrp="1"/>
          </p:cNvSpPr>
          <p:nvPr>
            <p:ph type="title"/>
          </p:nvPr>
        </p:nvSpPr>
        <p:spPr>
          <a:xfrm>
            <a:off x="609600" y="637677"/>
            <a:ext cx="10972800" cy="646331"/>
          </a:xfrm>
        </p:spPr>
        <p:txBody>
          <a:bodyPr/>
          <a:lstStyle/>
          <a:p>
            <a:r>
              <a:rPr lang="en-US">
                <a:latin typeface="Alegreya Sans" panose="00000500000000000000" pitchFamily="2" charset="0"/>
              </a:rPr>
              <a:t>Discussion Questions</a:t>
            </a:r>
          </a:p>
        </p:txBody>
      </p:sp>
      <p:sp>
        <p:nvSpPr>
          <p:cNvPr id="3" name="Content Placeholder 2">
            <a:extLst>
              <a:ext uri="{FF2B5EF4-FFF2-40B4-BE49-F238E27FC236}">
                <a16:creationId xmlns:a16="http://schemas.microsoft.com/office/drawing/2014/main" id="{5FE1DDD9-B224-4F19-F4A5-EFF3B53ED0A3}"/>
              </a:ext>
            </a:extLst>
          </p:cNvPr>
          <p:cNvSpPr>
            <a:spLocks noGrp="1"/>
          </p:cNvSpPr>
          <p:nvPr>
            <p:ph idx="1"/>
          </p:nvPr>
        </p:nvSpPr>
        <p:spPr>
          <a:xfrm>
            <a:off x="609600" y="1395182"/>
            <a:ext cx="10972800" cy="3439822"/>
          </a:xfrm>
        </p:spPr>
        <p:txBody>
          <a:bodyPr/>
          <a:lstStyle/>
          <a:p>
            <a:pPr marL="514350" indent="-514350">
              <a:buFont typeface="+mj-lt"/>
              <a:buAutoNum type="arabicPeriod"/>
            </a:pPr>
            <a:r>
              <a:rPr lang="en-US" sz="2800">
                <a:latin typeface="Alegreya Sans" panose="00000500000000000000" pitchFamily="2" charset="0"/>
              </a:rPr>
              <a:t>Have states looked at NSCH data in their thinking about the Blueprint?</a:t>
            </a:r>
          </a:p>
          <a:p>
            <a:pPr marL="514350" indent="-514350">
              <a:buFont typeface="+mj-lt"/>
              <a:buAutoNum type="arabicPeriod"/>
            </a:pPr>
            <a:r>
              <a:rPr lang="en-US" sz="2800">
                <a:latin typeface="Alegreya Sans" panose="00000500000000000000" pitchFamily="2" charset="0"/>
              </a:rPr>
              <a:t>What are some examples of how you are using/planning to use NSCH data to identify gaps and opportunities for CYSHCN related to Blueprint domains?</a:t>
            </a:r>
          </a:p>
          <a:p>
            <a:pPr marL="514350" indent="-514350">
              <a:buFont typeface="+mj-lt"/>
              <a:buAutoNum type="arabicPeriod"/>
            </a:pPr>
            <a:r>
              <a:rPr lang="en-US" sz="2800">
                <a:latin typeface="Alegreya Sans" panose="00000500000000000000" pitchFamily="2" charset="0"/>
              </a:rPr>
              <a:t>How are states blending the work with their CYSHCN National Performance Measures with the overlay of the Blueprint domains?</a:t>
            </a:r>
          </a:p>
          <a:p>
            <a:pPr marL="514350" indent="-514350">
              <a:buFont typeface="+mj-lt"/>
              <a:buAutoNum type="arabicPeriod"/>
            </a:pPr>
            <a:r>
              <a:rPr lang="en-US" sz="2800">
                <a:latin typeface="Alegreya Sans" panose="00000500000000000000" pitchFamily="2" charset="0"/>
              </a:rPr>
              <a:t>What are some specific TA needs you have with using the NSCH?</a:t>
            </a:r>
          </a:p>
        </p:txBody>
      </p:sp>
    </p:spTree>
    <p:extLst>
      <p:ext uri="{BB962C8B-B14F-4D97-AF65-F5344CB8AC3E}">
        <p14:creationId xmlns:p14="http://schemas.microsoft.com/office/powerpoint/2010/main" val="74717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AD8E-3459-970C-8243-C1ABE68F82AF}"/>
              </a:ext>
            </a:extLst>
          </p:cNvPr>
          <p:cNvSpPr>
            <a:spLocks noGrp="1"/>
          </p:cNvSpPr>
          <p:nvPr>
            <p:ph type="title"/>
          </p:nvPr>
        </p:nvSpPr>
        <p:spPr>
          <a:xfrm>
            <a:off x="838200" y="3105834"/>
            <a:ext cx="10515600" cy="646331"/>
          </a:xfrm>
        </p:spPr>
        <p:txBody>
          <a:bodyPr/>
          <a:lstStyle/>
          <a:p>
            <a:pPr algn="ctr"/>
            <a:r>
              <a:rPr lang="en-US" b="1">
                <a:latin typeface="Alegreya Sans" panose="00000500000000000000" pitchFamily="2" charset="0"/>
              </a:rPr>
              <a:t>Any other questions?</a:t>
            </a:r>
          </a:p>
        </p:txBody>
      </p:sp>
    </p:spTree>
    <p:extLst>
      <p:ext uri="{BB962C8B-B14F-4D97-AF65-F5344CB8AC3E}">
        <p14:creationId xmlns:p14="http://schemas.microsoft.com/office/powerpoint/2010/main" val="326930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60DB-FE19-6524-C819-F28D9CFCFC5F}"/>
              </a:ext>
            </a:extLst>
          </p:cNvPr>
          <p:cNvSpPr>
            <a:spLocks noGrp="1"/>
          </p:cNvSpPr>
          <p:nvPr>
            <p:ph type="title"/>
          </p:nvPr>
        </p:nvSpPr>
        <p:spPr>
          <a:xfrm>
            <a:off x="609600" y="849433"/>
            <a:ext cx="10972800" cy="646331"/>
          </a:xfrm>
        </p:spPr>
        <p:txBody>
          <a:bodyPr/>
          <a:lstStyle/>
          <a:p>
            <a:r>
              <a:rPr lang="en-US">
                <a:latin typeface="Alegreya Sans" panose="00000500000000000000" pitchFamily="2" charset="0"/>
              </a:rPr>
              <a:t>Virtual Café Evaluation Survey</a:t>
            </a:r>
          </a:p>
        </p:txBody>
      </p:sp>
      <p:pic>
        <p:nvPicPr>
          <p:cNvPr id="4" name="Content Placeholder 3" descr="A qr code with black squares&#10;&#10;Description automatically generated">
            <a:extLst>
              <a:ext uri="{FF2B5EF4-FFF2-40B4-BE49-F238E27FC236}">
                <a16:creationId xmlns:a16="http://schemas.microsoft.com/office/drawing/2014/main" id="{5D72073B-82C8-8267-56E5-4931A3F2476B}"/>
              </a:ext>
            </a:extLst>
          </p:cNvPr>
          <p:cNvPicPr>
            <a:picLocks noGrp="1" noChangeAspect="1"/>
          </p:cNvPicPr>
          <p:nvPr>
            <p:ph idx="1"/>
          </p:nvPr>
        </p:nvPicPr>
        <p:blipFill>
          <a:blip r:embed="rId3"/>
          <a:stretch>
            <a:fillRect/>
          </a:stretch>
        </p:blipFill>
        <p:spPr>
          <a:xfrm>
            <a:off x="4026567" y="1957136"/>
            <a:ext cx="3601453" cy="3601453"/>
          </a:xfrm>
        </p:spPr>
      </p:pic>
    </p:spTree>
    <p:extLst>
      <p:ext uri="{BB962C8B-B14F-4D97-AF65-F5344CB8AC3E}">
        <p14:creationId xmlns:p14="http://schemas.microsoft.com/office/powerpoint/2010/main" val="326363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B3BEB-7A8C-C4A2-7716-242474E4B8B0}"/>
              </a:ext>
            </a:extLst>
          </p:cNvPr>
          <p:cNvSpPr>
            <a:spLocks noGrp="1"/>
          </p:cNvSpPr>
          <p:nvPr>
            <p:ph idx="1"/>
          </p:nvPr>
        </p:nvSpPr>
        <p:spPr>
          <a:xfrm>
            <a:off x="609600" y="1709089"/>
            <a:ext cx="10972800" cy="3439822"/>
          </a:xfrm>
        </p:spPr>
        <p:txBody>
          <a:bodyPr>
            <a:noAutofit/>
          </a:bodyPr>
          <a:lstStyle/>
          <a:p>
            <a:pPr marL="514350" indent="-514350">
              <a:spcBef>
                <a:spcPts val="1200"/>
              </a:spcBef>
              <a:spcAft>
                <a:spcPts val="1200"/>
              </a:spcAft>
              <a:buFont typeface="+mj-lt"/>
              <a:buAutoNum type="arabicPeriod"/>
            </a:pPr>
            <a:r>
              <a:rPr lang="en-US" sz="2800">
                <a:latin typeface="Alegreya Sans" panose="00000500000000000000" pitchFamily="2" charset="0"/>
              </a:rPr>
              <a:t>Introduction to the Blueprint National Center and Virtual Café</a:t>
            </a:r>
          </a:p>
          <a:p>
            <a:pPr marL="514350" indent="-514350">
              <a:spcBef>
                <a:spcPts val="1200"/>
              </a:spcBef>
              <a:spcAft>
                <a:spcPts val="1200"/>
              </a:spcAft>
              <a:buFont typeface="+mj-lt"/>
              <a:buAutoNum type="arabicPeriod"/>
            </a:pPr>
            <a:r>
              <a:rPr lang="en-US" sz="2800">
                <a:latin typeface="Alegreya Sans" panose="00000500000000000000" pitchFamily="2" charset="0"/>
              </a:rPr>
              <a:t>Overview of the National Survey of Children’s Health (NSCH)</a:t>
            </a:r>
          </a:p>
          <a:p>
            <a:pPr marL="514350" indent="-514350">
              <a:spcBef>
                <a:spcPts val="1200"/>
              </a:spcBef>
              <a:spcAft>
                <a:spcPts val="1200"/>
              </a:spcAft>
              <a:buFont typeface="+mj-lt"/>
              <a:buAutoNum type="arabicPeriod"/>
            </a:pPr>
            <a:r>
              <a:rPr lang="en-US" sz="2800">
                <a:latin typeface="Alegreya Sans" panose="00000500000000000000" pitchFamily="2" charset="0"/>
              </a:rPr>
              <a:t>Accessing the NSCH data on the Data Resource Center website</a:t>
            </a:r>
          </a:p>
          <a:p>
            <a:pPr marL="514350" indent="-514350">
              <a:spcBef>
                <a:spcPts val="1200"/>
              </a:spcBef>
              <a:spcAft>
                <a:spcPts val="1200"/>
              </a:spcAft>
              <a:buFont typeface="+mj-lt"/>
              <a:buAutoNum type="arabicPeriod"/>
            </a:pPr>
            <a:r>
              <a:rPr lang="en-US" sz="2800">
                <a:latin typeface="Alegreya Sans" panose="00000500000000000000" pitchFamily="2" charset="0"/>
              </a:rPr>
              <a:t>Completing the well-functioning system of services worksheet</a:t>
            </a:r>
          </a:p>
          <a:p>
            <a:pPr marL="514350" indent="-514350">
              <a:spcBef>
                <a:spcPts val="1200"/>
              </a:spcBef>
              <a:spcAft>
                <a:spcPts val="1200"/>
              </a:spcAft>
              <a:buFont typeface="+mj-lt"/>
              <a:buAutoNum type="arabicPeriod"/>
            </a:pPr>
            <a:r>
              <a:rPr lang="en-US" sz="2800">
                <a:latin typeface="Alegreya Sans" panose="00000500000000000000" pitchFamily="2" charset="0"/>
              </a:rPr>
              <a:t>State Spotlight: Illinois Title V’s Ebonie Zielinski</a:t>
            </a:r>
          </a:p>
          <a:p>
            <a:pPr marL="514350" indent="-514350">
              <a:spcBef>
                <a:spcPts val="1200"/>
              </a:spcBef>
              <a:spcAft>
                <a:spcPts val="1200"/>
              </a:spcAft>
              <a:buFont typeface="+mj-lt"/>
              <a:buAutoNum type="arabicPeriod"/>
            </a:pPr>
            <a:r>
              <a:rPr lang="en-US" sz="2800">
                <a:latin typeface="Alegreya Sans" panose="00000500000000000000" pitchFamily="2" charset="0"/>
              </a:rPr>
              <a:t>Discussion and Q&amp;A</a:t>
            </a:r>
          </a:p>
          <a:p>
            <a:pPr marL="514350" indent="-514350">
              <a:spcBef>
                <a:spcPts val="1200"/>
              </a:spcBef>
              <a:spcAft>
                <a:spcPts val="1200"/>
              </a:spcAft>
              <a:buFont typeface="+mj-lt"/>
              <a:buAutoNum type="arabicPeriod"/>
            </a:pPr>
            <a:r>
              <a:rPr lang="en-US" sz="2800">
                <a:latin typeface="Alegreya Sans" panose="00000500000000000000" pitchFamily="2" charset="0"/>
              </a:rPr>
              <a:t>Evaluation Survey</a:t>
            </a:r>
          </a:p>
          <a:p>
            <a:endParaRPr lang="en-US" sz="2800">
              <a:latin typeface="Alegreya Sans" panose="00000500000000000000" pitchFamily="2" charset="0"/>
            </a:endParaRPr>
          </a:p>
          <a:p>
            <a:endParaRPr lang="en-US" sz="2800">
              <a:latin typeface="Alegreya Sans" panose="00000500000000000000" pitchFamily="2" charset="0"/>
            </a:endParaRPr>
          </a:p>
        </p:txBody>
      </p:sp>
      <p:sp>
        <p:nvSpPr>
          <p:cNvPr id="4" name="Title 1">
            <a:extLst>
              <a:ext uri="{FF2B5EF4-FFF2-40B4-BE49-F238E27FC236}">
                <a16:creationId xmlns:a16="http://schemas.microsoft.com/office/drawing/2014/main" id="{340C9409-EB94-853E-04CE-09A48EC5C20B}"/>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a:latin typeface="Alegreya Sans" panose="00000500000000000000" pitchFamily="2" charset="0"/>
              </a:rPr>
              <a:t>Agenda</a:t>
            </a:r>
          </a:p>
        </p:txBody>
      </p:sp>
    </p:spTree>
    <p:extLst>
      <p:ext uri="{BB962C8B-B14F-4D97-AF65-F5344CB8AC3E}">
        <p14:creationId xmlns:p14="http://schemas.microsoft.com/office/powerpoint/2010/main" val="348797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571B-F96D-B85B-0DF1-6CF9E81FB782}"/>
              </a:ext>
            </a:extLst>
          </p:cNvPr>
          <p:cNvSpPr>
            <a:spLocks noGrp="1"/>
          </p:cNvSpPr>
          <p:nvPr>
            <p:ph type="title"/>
          </p:nvPr>
        </p:nvSpPr>
        <p:spPr>
          <a:xfrm>
            <a:off x="609600" y="635800"/>
            <a:ext cx="10972800" cy="1200329"/>
          </a:xfrm>
        </p:spPr>
        <p:txBody>
          <a:bodyPr/>
          <a:lstStyle/>
          <a:p>
            <a:r>
              <a:rPr lang="en-US">
                <a:latin typeface="Alegreya Sans"/>
              </a:rPr>
              <a:t>Blueprint for Change and the National Center for a System of Services for CYSHCN </a:t>
            </a:r>
            <a:endParaRPr lang="en-US"/>
          </a:p>
        </p:txBody>
      </p:sp>
      <p:sp>
        <p:nvSpPr>
          <p:cNvPr id="3" name="Content Placeholder 2">
            <a:extLst>
              <a:ext uri="{FF2B5EF4-FFF2-40B4-BE49-F238E27FC236}">
                <a16:creationId xmlns:a16="http://schemas.microsoft.com/office/drawing/2014/main" id="{73CB6EC0-50EB-EB66-5E2C-564EE06EB498}"/>
              </a:ext>
            </a:extLst>
          </p:cNvPr>
          <p:cNvSpPr>
            <a:spLocks noGrp="1"/>
          </p:cNvSpPr>
          <p:nvPr>
            <p:ph idx="1"/>
          </p:nvPr>
        </p:nvSpPr>
        <p:spPr>
          <a:xfrm>
            <a:off x="609600" y="1938093"/>
            <a:ext cx="10972800" cy="4092964"/>
          </a:xfrm>
        </p:spPr>
        <p:txBody>
          <a:bodyPr vert="horz" lIns="91440" tIns="45720" rIns="91440" bIns="45720" rtlCol="0" anchor="t">
            <a:noAutofit/>
          </a:bodyPr>
          <a:lstStyle/>
          <a:p>
            <a:pPr>
              <a:lnSpc>
                <a:spcPct val="90000"/>
              </a:lnSpc>
              <a:spcBef>
                <a:spcPts val="1000"/>
              </a:spcBef>
            </a:pPr>
            <a:r>
              <a:rPr lang="en-US" sz="2600">
                <a:solidFill>
                  <a:srgbClr val="404040"/>
                </a:solidFill>
                <a:latin typeface="Alegreya Sans"/>
              </a:rPr>
              <a:t>A National Framework for a System of Services for CYSHCN </a:t>
            </a:r>
          </a:p>
          <a:p>
            <a:pPr lvl="1">
              <a:lnSpc>
                <a:spcPct val="90000"/>
              </a:lnSpc>
              <a:spcBef>
                <a:spcPts val="1000"/>
              </a:spcBef>
            </a:pPr>
            <a:r>
              <a:rPr lang="en-US" sz="2200">
                <a:solidFill>
                  <a:srgbClr val="404040"/>
                </a:solidFill>
                <a:latin typeface="Alegreya Sans"/>
              </a:rPr>
              <a:t>Federal vision to advance the system of services for CYSHCN over the next 15 years.</a:t>
            </a:r>
          </a:p>
          <a:p>
            <a:pPr lvl="1">
              <a:lnSpc>
                <a:spcPct val="90000"/>
              </a:lnSpc>
              <a:spcBef>
                <a:spcPts val="1000"/>
              </a:spcBef>
            </a:pPr>
            <a:r>
              <a:rPr lang="en-US" sz="2200">
                <a:solidFill>
                  <a:srgbClr val="404040"/>
                </a:solidFill>
                <a:latin typeface="Alegreya Sans"/>
              </a:rPr>
              <a:t>Four critical areas: health equity, quality of life/well-being, financing, access</a:t>
            </a:r>
          </a:p>
          <a:p>
            <a:pPr lvl="1">
              <a:lnSpc>
                <a:spcPct val="90000"/>
              </a:lnSpc>
              <a:spcBef>
                <a:spcPts val="1000"/>
              </a:spcBef>
            </a:pPr>
            <a:r>
              <a:rPr lang="en-US" sz="2200" b="1">
                <a:solidFill>
                  <a:srgbClr val="404040"/>
                </a:solidFill>
                <a:latin typeface="Alegreya Sans"/>
                <a:cs typeface="Calibri"/>
              </a:rPr>
              <a:t>Blueprint goal in plain language: </a:t>
            </a:r>
            <a:r>
              <a:rPr lang="en-US" sz="2200">
                <a:solidFill>
                  <a:srgbClr val="404040"/>
                </a:solidFill>
                <a:latin typeface="Alegreya Sans"/>
                <a:cs typeface="Calibri"/>
              </a:rPr>
              <a:t>Every child gets the services they need, </a:t>
            </a:r>
            <a:br>
              <a:rPr lang="en-US" sz="2200">
                <a:latin typeface="Alegreya Sans"/>
              </a:rPr>
            </a:br>
            <a:r>
              <a:rPr lang="en-US" sz="2200">
                <a:solidFill>
                  <a:srgbClr val="404040"/>
                </a:solidFill>
                <a:latin typeface="Alegreya Sans"/>
                <a:cs typeface="Calibri"/>
              </a:rPr>
              <a:t>so that they can play, go to school, and grow up to become a healthy adult. (And so grown-ups and siblings can thrive too.) </a:t>
            </a:r>
          </a:p>
          <a:p>
            <a:pPr lvl="1">
              <a:lnSpc>
                <a:spcPct val="90000"/>
              </a:lnSpc>
              <a:spcBef>
                <a:spcPts val="1000"/>
              </a:spcBef>
            </a:pPr>
            <a:r>
              <a:rPr lang="en-US" sz="2200">
                <a:solidFill>
                  <a:srgbClr val="404040"/>
                </a:solidFill>
                <a:latin typeface="Alegreya Sans"/>
                <a:cs typeface="Calibri"/>
              </a:rPr>
              <a:t>Focuses on </a:t>
            </a:r>
            <a:r>
              <a:rPr lang="en-US" sz="2200" b="1">
                <a:solidFill>
                  <a:srgbClr val="404040"/>
                </a:solidFill>
                <a:latin typeface="Alegreya Sans"/>
                <a:cs typeface="Calibri"/>
              </a:rPr>
              <a:t>measuring what matters to families</a:t>
            </a:r>
          </a:p>
          <a:p>
            <a:pPr>
              <a:lnSpc>
                <a:spcPct val="90000"/>
              </a:lnSpc>
              <a:spcBef>
                <a:spcPts val="1000"/>
              </a:spcBef>
            </a:pPr>
            <a:r>
              <a:rPr lang="en-US" sz="2600">
                <a:solidFill>
                  <a:srgbClr val="000000"/>
                </a:solidFill>
                <a:latin typeface="Alegreya Sans"/>
                <a:cs typeface="Calibri"/>
              </a:rPr>
              <a:t>Blueprint National Center Consortium</a:t>
            </a:r>
          </a:p>
          <a:p>
            <a:pPr lvl="1">
              <a:lnSpc>
                <a:spcPct val="90000"/>
              </a:lnSpc>
              <a:spcBef>
                <a:spcPts val="1000"/>
              </a:spcBef>
              <a:buFont typeface="Arial" panose="020B0604020202020204" pitchFamily="34" charset="0"/>
              <a:buChar char="—"/>
            </a:pPr>
            <a:r>
              <a:rPr lang="en-US" sz="2200">
                <a:solidFill>
                  <a:srgbClr val="000000"/>
                </a:solidFill>
                <a:latin typeface="Alegreya Sans"/>
                <a:cs typeface="Calibri"/>
              </a:rPr>
              <a:t>American Academy of Pediatrics (lead) </a:t>
            </a:r>
          </a:p>
          <a:p>
            <a:pPr lvl="1">
              <a:lnSpc>
                <a:spcPct val="90000"/>
              </a:lnSpc>
              <a:spcBef>
                <a:spcPts val="1000"/>
              </a:spcBef>
              <a:buFont typeface="Arial" panose="020B0604020202020204" pitchFamily="34" charset="0"/>
              <a:buChar char="—"/>
            </a:pPr>
            <a:r>
              <a:rPr lang="en-US" sz="2200">
                <a:solidFill>
                  <a:srgbClr val="000000"/>
                </a:solidFill>
                <a:latin typeface="Alegreya Sans"/>
                <a:cs typeface="Calibri"/>
              </a:rPr>
              <a:t>Family Voices  </a:t>
            </a:r>
          </a:p>
        </p:txBody>
      </p:sp>
      <p:sp>
        <p:nvSpPr>
          <p:cNvPr id="6" name="TextBox 5">
            <a:extLst>
              <a:ext uri="{FF2B5EF4-FFF2-40B4-BE49-F238E27FC236}">
                <a16:creationId xmlns:a16="http://schemas.microsoft.com/office/drawing/2014/main" id="{B74DAC7B-123C-B23F-2257-79A40AEA9C20}"/>
              </a:ext>
            </a:extLst>
          </p:cNvPr>
          <p:cNvSpPr txBox="1"/>
          <p:nvPr/>
        </p:nvSpPr>
        <p:spPr>
          <a:xfrm>
            <a:off x="5816867" y="5195059"/>
            <a:ext cx="4828674" cy="835998"/>
          </a:xfrm>
          <a:prstGeom prst="rect">
            <a:avLst/>
          </a:prstGeom>
          <a:noFill/>
        </p:spPr>
        <p:txBody>
          <a:bodyPr wrap="square" rtlCol="0">
            <a:spAutoFit/>
          </a:bodyPr>
          <a:lstStyle/>
          <a:p>
            <a:pPr marL="800100" lvl="1" indent="-342900">
              <a:lnSpc>
                <a:spcPct val="90000"/>
              </a:lnSpc>
              <a:spcBef>
                <a:spcPts val="1000"/>
              </a:spcBef>
              <a:buFont typeface="Alegreya Sans" panose="00000500000000000000" pitchFamily="2" charset="0"/>
              <a:buChar char="—"/>
            </a:pPr>
            <a:r>
              <a:rPr lang="en-US" sz="2200">
                <a:solidFill>
                  <a:srgbClr val="000000"/>
                </a:solidFill>
                <a:latin typeface="Alegreya Sans"/>
                <a:cs typeface="Calibri"/>
              </a:rPr>
              <a:t>Got Transition </a:t>
            </a:r>
          </a:p>
          <a:p>
            <a:pPr marL="800100" lvl="1" indent="-342900">
              <a:lnSpc>
                <a:spcPct val="90000"/>
              </a:lnSpc>
              <a:spcBef>
                <a:spcPts val="1000"/>
              </a:spcBef>
              <a:buFont typeface="Alegreya Sans" panose="00000500000000000000" pitchFamily="2" charset="0"/>
              <a:buChar char="—"/>
            </a:pPr>
            <a:r>
              <a:rPr lang="en-US" sz="2200">
                <a:solidFill>
                  <a:srgbClr val="000000"/>
                </a:solidFill>
                <a:latin typeface="Alegreya Sans"/>
                <a:cs typeface="Calibri"/>
              </a:rPr>
              <a:t>Boston University/Catalyst Center</a:t>
            </a:r>
            <a:endParaRPr lang="en-US" sz="2200"/>
          </a:p>
        </p:txBody>
      </p:sp>
    </p:spTree>
    <p:extLst>
      <p:ext uri="{BB962C8B-B14F-4D97-AF65-F5344CB8AC3E}">
        <p14:creationId xmlns:p14="http://schemas.microsoft.com/office/powerpoint/2010/main" val="188447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693B-97F1-B983-61FE-D6E5F2289FA3}"/>
              </a:ext>
            </a:extLst>
          </p:cNvPr>
          <p:cNvSpPr>
            <a:spLocks noGrp="1"/>
          </p:cNvSpPr>
          <p:nvPr>
            <p:ph type="title"/>
          </p:nvPr>
        </p:nvSpPr>
        <p:spPr>
          <a:xfrm>
            <a:off x="917609" y="256011"/>
            <a:ext cx="10356782" cy="1754326"/>
          </a:xfrm>
        </p:spPr>
        <p:txBody>
          <a:bodyPr/>
          <a:lstStyle/>
          <a:p>
            <a:r>
              <a:rPr lang="en-US">
                <a:latin typeface="Alegreya Sans" panose="00000500000000000000" pitchFamily="2" charset="0"/>
              </a:rPr>
              <a:t>National Center for a System of Services for CYSHCN (aka Blueprint National Center)</a:t>
            </a:r>
          </a:p>
        </p:txBody>
      </p:sp>
      <p:sp>
        <p:nvSpPr>
          <p:cNvPr id="3" name="Content Placeholder 2">
            <a:extLst>
              <a:ext uri="{FF2B5EF4-FFF2-40B4-BE49-F238E27FC236}">
                <a16:creationId xmlns:a16="http://schemas.microsoft.com/office/drawing/2014/main" id="{754391B1-4231-6168-FCB3-B64A188C7744}"/>
              </a:ext>
            </a:extLst>
          </p:cNvPr>
          <p:cNvSpPr>
            <a:spLocks noGrp="1"/>
          </p:cNvSpPr>
          <p:nvPr>
            <p:ph idx="1"/>
          </p:nvPr>
        </p:nvSpPr>
        <p:spPr>
          <a:xfrm>
            <a:off x="1062625" y="1719322"/>
            <a:ext cx="10077188" cy="729699"/>
          </a:xfrm>
        </p:spPr>
        <p:txBody>
          <a:bodyPr vert="horz" lIns="91440" tIns="45720" rIns="91440" bIns="45720" rtlCol="0" anchor="t">
            <a:noAutofit/>
          </a:bodyPr>
          <a:lstStyle/>
          <a:p>
            <a:pPr marL="0" indent="0">
              <a:buNone/>
            </a:pPr>
            <a:r>
              <a:rPr lang="en-US" sz="1800" b="1">
                <a:latin typeface="Alegreya Sans"/>
              </a:rPr>
              <a:t>Goal:</a:t>
            </a:r>
            <a:r>
              <a:rPr lang="en-US" sz="2400" b="1">
                <a:latin typeface="Alegreya Sans"/>
              </a:rPr>
              <a:t> </a:t>
            </a:r>
            <a:r>
              <a:rPr lang="en-US" sz="1800">
                <a:latin typeface="Alegreya Sans"/>
                <a:ea typeface="+mn-lt"/>
                <a:cs typeface="+mn-lt"/>
              </a:rPr>
              <a:t>To advance and strengthen the system of services for CYSHCN and their families/caregivers at the community, state, and national levels by leading the field to promote health care and other supports that are integrated, family-centered, evidence-informed, and culturally responsive. </a:t>
            </a:r>
            <a:endParaRPr lang="en-US" sz="1800">
              <a:latin typeface="Calibri"/>
              <a:ea typeface="Calibri"/>
              <a:cs typeface="Calibri"/>
            </a:endParaRPr>
          </a:p>
          <a:p>
            <a:endParaRPr lang="en-US" sz="1800">
              <a:highlight>
                <a:srgbClr val="FFFF00"/>
              </a:highlight>
              <a:ea typeface="Calibri"/>
              <a:cs typeface="Calibri"/>
            </a:endParaRPr>
          </a:p>
        </p:txBody>
      </p:sp>
      <p:sp>
        <p:nvSpPr>
          <p:cNvPr id="4" name="TextBox 3">
            <a:extLst>
              <a:ext uri="{FF2B5EF4-FFF2-40B4-BE49-F238E27FC236}">
                <a16:creationId xmlns:a16="http://schemas.microsoft.com/office/drawing/2014/main" id="{6271FF43-A032-3AAE-59C5-2A2CFF1FE44C}"/>
              </a:ext>
            </a:extLst>
          </p:cNvPr>
          <p:cNvSpPr txBox="1"/>
          <p:nvPr/>
        </p:nvSpPr>
        <p:spPr>
          <a:xfrm>
            <a:off x="4477512" y="2790085"/>
            <a:ext cx="3236976" cy="523220"/>
          </a:xfrm>
          <a:prstGeom prst="rect">
            <a:avLst/>
          </a:prstGeom>
          <a:noFill/>
        </p:spPr>
        <p:txBody>
          <a:bodyPr wrap="square" rtlCol="0">
            <a:spAutoFit/>
          </a:bodyPr>
          <a:lstStyle/>
          <a:p>
            <a:pPr algn="ctr"/>
            <a:r>
              <a:rPr lang="en-US" sz="2800" b="1">
                <a:solidFill>
                  <a:srgbClr val="001F60"/>
                </a:solidFill>
                <a:latin typeface="Alegreya Sans" panose="00000500000000000000" pitchFamily="2" charset="0"/>
              </a:rPr>
              <a:t>What We Do</a:t>
            </a:r>
            <a:endParaRPr lang="en-US" sz="2800" b="1">
              <a:solidFill>
                <a:srgbClr val="001F60"/>
              </a:solidFill>
            </a:endParaRPr>
          </a:p>
        </p:txBody>
      </p:sp>
      <p:pic>
        <p:nvPicPr>
          <p:cNvPr id="11" name="Picture 10" descr="A blue and white chat bubbles with a question mark&#10;&#10;Description automatically generated">
            <a:extLst>
              <a:ext uri="{FF2B5EF4-FFF2-40B4-BE49-F238E27FC236}">
                <a16:creationId xmlns:a16="http://schemas.microsoft.com/office/drawing/2014/main" id="{7FB3BF82-F27D-D852-C31E-30B85BA9A9A6}"/>
              </a:ext>
            </a:extLst>
          </p:cNvPr>
          <p:cNvPicPr>
            <a:picLocks noChangeAspect="1"/>
          </p:cNvPicPr>
          <p:nvPr/>
        </p:nvPicPr>
        <p:blipFill>
          <a:blip r:embed="rId3"/>
          <a:stretch>
            <a:fillRect/>
          </a:stretch>
        </p:blipFill>
        <p:spPr>
          <a:xfrm>
            <a:off x="1670011" y="3339174"/>
            <a:ext cx="1640331" cy="1640331"/>
          </a:xfrm>
          <a:prstGeom prst="rect">
            <a:avLst/>
          </a:prstGeom>
        </p:spPr>
      </p:pic>
      <p:sp>
        <p:nvSpPr>
          <p:cNvPr id="17" name="TextBox 16">
            <a:extLst>
              <a:ext uri="{FF2B5EF4-FFF2-40B4-BE49-F238E27FC236}">
                <a16:creationId xmlns:a16="http://schemas.microsoft.com/office/drawing/2014/main" id="{631E901C-E594-8BD8-C268-7B656C6C54A0}"/>
              </a:ext>
            </a:extLst>
          </p:cNvPr>
          <p:cNvSpPr txBox="1"/>
          <p:nvPr/>
        </p:nvSpPr>
        <p:spPr>
          <a:xfrm>
            <a:off x="1670011" y="4896383"/>
            <a:ext cx="1640331" cy="1015663"/>
          </a:xfrm>
          <a:prstGeom prst="rect">
            <a:avLst/>
          </a:prstGeom>
          <a:noFill/>
        </p:spPr>
        <p:txBody>
          <a:bodyPr wrap="square" rtlCol="0">
            <a:spAutoFit/>
          </a:bodyPr>
          <a:lstStyle/>
          <a:p>
            <a:pPr algn="ctr"/>
            <a:r>
              <a:rPr lang="en-US" sz="2000">
                <a:latin typeface="Alegreya Sans Medium" pitchFamily="2" charset="0"/>
              </a:rPr>
              <a:t>One-on-one technical assistance</a:t>
            </a:r>
          </a:p>
        </p:txBody>
      </p:sp>
      <p:pic>
        <p:nvPicPr>
          <p:cNvPr id="15" name="Picture 14" descr="A computer with a social media profile&#10;&#10;Description automatically generated">
            <a:extLst>
              <a:ext uri="{FF2B5EF4-FFF2-40B4-BE49-F238E27FC236}">
                <a16:creationId xmlns:a16="http://schemas.microsoft.com/office/drawing/2014/main" id="{61C0384B-974D-831B-B24E-5FDCA7007643}"/>
              </a:ext>
            </a:extLst>
          </p:cNvPr>
          <p:cNvPicPr>
            <a:picLocks noChangeAspect="1"/>
          </p:cNvPicPr>
          <p:nvPr/>
        </p:nvPicPr>
        <p:blipFill>
          <a:blip r:embed="rId4"/>
          <a:stretch>
            <a:fillRect/>
          </a:stretch>
        </p:blipFill>
        <p:spPr>
          <a:xfrm>
            <a:off x="5279127" y="3339174"/>
            <a:ext cx="1640331" cy="1640331"/>
          </a:xfrm>
          <a:prstGeom prst="rect">
            <a:avLst/>
          </a:prstGeom>
        </p:spPr>
      </p:pic>
      <p:sp>
        <p:nvSpPr>
          <p:cNvPr id="18" name="TextBox 17">
            <a:extLst>
              <a:ext uri="{FF2B5EF4-FFF2-40B4-BE49-F238E27FC236}">
                <a16:creationId xmlns:a16="http://schemas.microsoft.com/office/drawing/2014/main" id="{82DE28FD-98D2-FC56-9E74-4081FABC2226}"/>
              </a:ext>
            </a:extLst>
          </p:cNvPr>
          <p:cNvSpPr txBox="1"/>
          <p:nvPr/>
        </p:nvSpPr>
        <p:spPr>
          <a:xfrm>
            <a:off x="5399067" y="4896389"/>
            <a:ext cx="1400451" cy="400110"/>
          </a:xfrm>
          <a:prstGeom prst="rect">
            <a:avLst/>
          </a:prstGeom>
          <a:noFill/>
        </p:spPr>
        <p:txBody>
          <a:bodyPr wrap="square" rtlCol="0">
            <a:spAutoFit/>
          </a:bodyPr>
          <a:lstStyle/>
          <a:p>
            <a:pPr algn="ctr"/>
            <a:r>
              <a:rPr lang="en-US" sz="2000">
                <a:latin typeface="Alegreya Sans Medium" pitchFamily="2" charset="0"/>
              </a:rPr>
              <a:t>Training</a:t>
            </a:r>
          </a:p>
        </p:txBody>
      </p:sp>
      <p:pic>
        <p:nvPicPr>
          <p:cNvPr id="7" name="Picture 6" descr="A blue circle with white people icons&#10;&#10;Description automatically generated">
            <a:extLst>
              <a:ext uri="{FF2B5EF4-FFF2-40B4-BE49-F238E27FC236}">
                <a16:creationId xmlns:a16="http://schemas.microsoft.com/office/drawing/2014/main" id="{6973A784-BCAA-DDE8-81C9-C8D2E826AAB9}"/>
              </a:ext>
            </a:extLst>
          </p:cNvPr>
          <p:cNvPicPr>
            <a:picLocks noChangeAspect="1"/>
          </p:cNvPicPr>
          <p:nvPr/>
        </p:nvPicPr>
        <p:blipFill>
          <a:blip r:embed="rId5"/>
          <a:stretch>
            <a:fillRect/>
          </a:stretch>
        </p:blipFill>
        <p:spPr>
          <a:xfrm>
            <a:off x="8888243" y="3339174"/>
            <a:ext cx="1640331" cy="1640331"/>
          </a:xfrm>
          <a:prstGeom prst="rect">
            <a:avLst/>
          </a:prstGeom>
        </p:spPr>
      </p:pic>
      <p:sp>
        <p:nvSpPr>
          <p:cNvPr id="19" name="TextBox 18">
            <a:extLst>
              <a:ext uri="{FF2B5EF4-FFF2-40B4-BE49-F238E27FC236}">
                <a16:creationId xmlns:a16="http://schemas.microsoft.com/office/drawing/2014/main" id="{3F6691A3-AAA4-E9A4-06D5-7AD8C6765245}"/>
              </a:ext>
            </a:extLst>
          </p:cNvPr>
          <p:cNvSpPr txBox="1"/>
          <p:nvPr/>
        </p:nvSpPr>
        <p:spPr>
          <a:xfrm>
            <a:off x="8949582" y="4888839"/>
            <a:ext cx="1517650" cy="1015663"/>
          </a:xfrm>
          <a:prstGeom prst="rect">
            <a:avLst/>
          </a:prstGeom>
          <a:noFill/>
        </p:spPr>
        <p:txBody>
          <a:bodyPr wrap="square" rtlCol="0">
            <a:spAutoFit/>
          </a:bodyPr>
          <a:lstStyle/>
          <a:p>
            <a:pPr algn="ctr"/>
            <a:r>
              <a:rPr lang="en-US" sz="2000">
                <a:latin typeface="Alegreya Sans Medium" pitchFamily="2" charset="0"/>
              </a:rPr>
              <a:t>Connections to peers and experts</a:t>
            </a:r>
          </a:p>
        </p:txBody>
      </p:sp>
      <p:pic>
        <p:nvPicPr>
          <p:cNvPr id="13" name="Picture 12" descr="A blue clipboard with papers and a pen&#10;&#10;Description automatically generated">
            <a:extLst>
              <a:ext uri="{FF2B5EF4-FFF2-40B4-BE49-F238E27FC236}">
                <a16:creationId xmlns:a16="http://schemas.microsoft.com/office/drawing/2014/main" id="{31FD4680-8DF9-A7F7-DD26-2005CE7697AD}"/>
              </a:ext>
            </a:extLst>
          </p:cNvPr>
          <p:cNvPicPr>
            <a:picLocks noChangeAspect="1"/>
          </p:cNvPicPr>
          <p:nvPr/>
        </p:nvPicPr>
        <p:blipFill>
          <a:blip r:embed="rId6"/>
          <a:stretch>
            <a:fillRect/>
          </a:stretch>
        </p:blipFill>
        <p:spPr>
          <a:xfrm>
            <a:off x="3474569" y="3339174"/>
            <a:ext cx="1640331" cy="1640331"/>
          </a:xfrm>
          <a:prstGeom prst="rect">
            <a:avLst/>
          </a:prstGeom>
        </p:spPr>
      </p:pic>
      <p:sp>
        <p:nvSpPr>
          <p:cNvPr id="21" name="TextBox 20">
            <a:extLst>
              <a:ext uri="{FF2B5EF4-FFF2-40B4-BE49-F238E27FC236}">
                <a16:creationId xmlns:a16="http://schemas.microsoft.com/office/drawing/2014/main" id="{9C98C022-B39E-F181-EEFE-4806C0299850}"/>
              </a:ext>
            </a:extLst>
          </p:cNvPr>
          <p:cNvSpPr txBox="1"/>
          <p:nvPr/>
        </p:nvSpPr>
        <p:spPr>
          <a:xfrm>
            <a:off x="3594509" y="4896385"/>
            <a:ext cx="1400451" cy="400110"/>
          </a:xfrm>
          <a:prstGeom prst="rect">
            <a:avLst/>
          </a:prstGeom>
          <a:noFill/>
        </p:spPr>
        <p:txBody>
          <a:bodyPr wrap="square" rtlCol="0">
            <a:spAutoFit/>
          </a:bodyPr>
          <a:lstStyle/>
          <a:p>
            <a:pPr algn="ctr"/>
            <a:r>
              <a:rPr lang="en-US" sz="2000">
                <a:latin typeface="Alegreya Sans Medium" pitchFamily="2" charset="0"/>
              </a:rPr>
              <a:t>Tools</a:t>
            </a:r>
          </a:p>
        </p:txBody>
      </p:sp>
      <p:pic>
        <p:nvPicPr>
          <p:cNvPr id="9" name="Picture 8" descr="A light bulb with puzzle pieces&#10;&#10;Description automatically generated">
            <a:extLst>
              <a:ext uri="{FF2B5EF4-FFF2-40B4-BE49-F238E27FC236}">
                <a16:creationId xmlns:a16="http://schemas.microsoft.com/office/drawing/2014/main" id="{32446B45-8652-3560-9069-847D147BF8C7}"/>
              </a:ext>
            </a:extLst>
          </p:cNvPr>
          <p:cNvPicPr>
            <a:picLocks noChangeAspect="1"/>
          </p:cNvPicPr>
          <p:nvPr/>
        </p:nvPicPr>
        <p:blipFill>
          <a:blip r:embed="rId7"/>
          <a:stretch>
            <a:fillRect/>
          </a:stretch>
        </p:blipFill>
        <p:spPr>
          <a:xfrm>
            <a:off x="7083685" y="3339174"/>
            <a:ext cx="1640331" cy="1640331"/>
          </a:xfrm>
          <a:prstGeom prst="rect">
            <a:avLst/>
          </a:prstGeom>
        </p:spPr>
      </p:pic>
      <p:sp>
        <p:nvSpPr>
          <p:cNvPr id="22" name="TextBox 21">
            <a:extLst>
              <a:ext uri="{FF2B5EF4-FFF2-40B4-BE49-F238E27FC236}">
                <a16:creationId xmlns:a16="http://schemas.microsoft.com/office/drawing/2014/main" id="{37330F80-E9EB-AE37-8F86-9467B8F8EA65}"/>
              </a:ext>
            </a:extLst>
          </p:cNvPr>
          <p:cNvSpPr txBox="1"/>
          <p:nvPr/>
        </p:nvSpPr>
        <p:spPr>
          <a:xfrm>
            <a:off x="7203625" y="4898670"/>
            <a:ext cx="1400451" cy="400110"/>
          </a:xfrm>
          <a:prstGeom prst="rect">
            <a:avLst/>
          </a:prstGeom>
          <a:noFill/>
        </p:spPr>
        <p:txBody>
          <a:bodyPr wrap="square" rtlCol="0">
            <a:spAutoFit/>
          </a:bodyPr>
          <a:lstStyle/>
          <a:p>
            <a:pPr algn="ctr"/>
            <a:r>
              <a:rPr lang="en-US" sz="2000">
                <a:latin typeface="Alegreya Sans Medium" pitchFamily="2" charset="0"/>
              </a:rPr>
              <a:t>Strategies</a:t>
            </a:r>
          </a:p>
        </p:txBody>
      </p:sp>
    </p:spTree>
    <p:extLst>
      <p:ext uri="{BB962C8B-B14F-4D97-AF65-F5344CB8AC3E}">
        <p14:creationId xmlns:p14="http://schemas.microsoft.com/office/powerpoint/2010/main" val="2190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764BC9-FB4E-7FC0-88F2-02F77920E707}"/>
              </a:ext>
            </a:extLst>
          </p:cNvPr>
          <p:cNvSpPr>
            <a:spLocks noGrp="1"/>
          </p:cNvSpPr>
          <p:nvPr>
            <p:ph idx="1"/>
          </p:nvPr>
        </p:nvSpPr>
        <p:spPr>
          <a:xfrm>
            <a:off x="882650" y="1253331"/>
            <a:ext cx="10426700" cy="4351338"/>
          </a:xfrm>
        </p:spPr>
        <p:txBody>
          <a:bodyPr>
            <a:normAutofit/>
          </a:bodyPr>
          <a:lstStyle/>
          <a:p>
            <a:r>
              <a:rPr lang="en-US">
                <a:latin typeface="Alegreya Sans" panose="00000500000000000000" pitchFamily="2" charset="0"/>
              </a:rPr>
              <a:t>Series of 1-hour virtual cafes hosted by the Blueprint National Center </a:t>
            </a:r>
          </a:p>
          <a:p>
            <a:r>
              <a:rPr lang="en-US">
                <a:latin typeface="Alegreya Sans" panose="00000500000000000000" pitchFamily="2" charset="0"/>
              </a:rPr>
              <a:t>Virtual cafe objectives </a:t>
            </a:r>
          </a:p>
          <a:p>
            <a:pPr lvl="1"/>
            <a:r>
              <a:rPr lang="en-US">
                <a:latin typeface="Alegreya Sans" panose="00000500000000000000" pitchFamily="2" charset="0"/>
              </a:rPr>
              <a:t>Addressing the needs of Title V CYSHCN programs related to advancing the Blueprint for Change </a:t>
            </a:r>
          </a:p>
          <a:p>
            <a:pPr lvl="1"/>
            <a:r>
              <a:rPr lang="en-US">
                <a:latin typeface="Alegreya Sans" panose="00000500000000000000" pitchFamily="2" charset="0"/>
              </a:rPr>
              <a:t>Providing a space for peer-to-peer sharing/learning/networking</a:t>
            </a:r>
          </a:p>
          <a:p>
            <a:pPr lvl="1"/>
            <a:r>
              <a:rPr lang="en-US">
                <a:latin typeface="Alegreya Sans" panose="00000500000000000000" pitchFamily="2" charset="0"/>
              </a:rPr>
              <a:t>Connection to the Blueprint National Center </a:t>
            </a:r>
          </a:p>
          <a:p>
            <a:r>
              <a:rPr lang="en-US">
                <a:latin typeface="Alegreya Sans" panose="00000500000000000000" pitchFamily="2" charset="0"/>
              </a:rPr>
              <a:t>Let us know what you want to get out of these virtual cafes!</a:t>
            </a:r>
          </a:p>
        </p:txBody>
      </p:sp>
      <p:sp>
        <p:nvSpPr>
          <p:cNvPr id="4" name="Title 1">
            <a:extLst>
              <a:ext uri="{FF2B5EF4-FFF2-40B4-BE49-F238E27FC236}">
                <a16:creationId xmlns:a16="http://schemas.microsoft.com/office/drawing/2014/main" id="{96EBE939-E638-E14F-83DE-C1B303E88A4C}"/>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a:latin typeface="Alegreya Sans" panose="00000500000000000000" pitchFamily="2" charset="0"/>
              </a:rPr>
              <a:t>Title V Virtual Cafés</a:t>
            </a:r>
          </a:p>
        </p:txBody>
      </p:sp>
    </p:spTree>
    <p:extLst>
      <p:ext uri="{BB962C8B-B14F-4D97-AF65-F5344CB8AC3E}">
        <p14:creationId xmlns:p14="http://schemas.microsoft.com/office/powerpoint/2010/main" val="283269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DEB9934-BD94-D7F7-9058-5E9EB42FFBD3}"/>
              </a:ext>
            </a:extLst>
          </p:cNvPr>
          <p:cNvSpPr>
            <a:spLocks noGrp="1"/>
          </p:cNvSpPr>
          <p:nvPr>
            <p:ph type="ctrTitle"/>
          </p:nvPr>
        </p:nvSpPr>
        <p:spPr>
          <a:xfrm>
            <a:off x="1524000" y="900448"/>
            <a:ext cx="9144000" cy="2387600"/>
          </a:xfrm>
        </p:spPr>
        <p:txBody>
          <a:bodyPr>
            <a:noAutofit/>
          </a:bodyPr>
          <a:lstStyle/>
          <a:p>
            <a:pPr>
              <a:lnSpc>
                <a:spcPct val="100000"/>
              </a:lnSpc>
            </a:pPr>
            <a:r>
              <a:rPr lang="en-US" sz="4400">
                <a:latin typeface="Alegreya Sans" panose="00000500000000000000" pitchFamily="2" charset="0"/>
              </a:rPr>
              <a:t>Integrating the Blueprint Into Your Needs Assessment | Part 1: </a:t>
            </a:r>
            <a:br>
              <a:rPr lang="en-US" sz="4400">
                <a:latin typeface="Alegreya Sans" panose="00000500000000000000" pitchFamily="2" charset="0"/>
              </a:rPr>
            </a:br>
            <a:r>
              <a:rPr lang="en-US" sz="4400" b="1">
                <a:latin typeface="Alegreya Sans" panose="00000500000000000000" pitchFamily="2" charset="0"/>
              </a:rPr>
              <a:t>Understanding How to Use NSCH Data</a:t>
            </a:r>
          </a:p>
        </p:txBody>
      </p:sp>
      <p:sp>
        <p:nvSpPr>
          <p:cNvPr id="18" name="Subtitle 17">
            <a:extLst>
              <a:ext uri="{FF2B5EF4-FFF2-40B4-BE49-F238E27FC236}">
                <a16:creationId xmlns:a16="http://schemas.microsoft.com/office/drawing/2014/main" id="{0A981954-3390-1435-47D8-8A0230BCC8FA}"/>
              </a:ext>
            </a:extLst>
          </p:cNvPr>
          <p:cNvSpPr>
            <a:spLocks noGrp="1"/>
          </p:cNvSpPr>
          <p:nvPr>
            <p:ph type="subTitle" idx="1"/>
          </p:nvPr>
        </p:nvSpPr>
        <p:spPr>
          <a:xfrm>
            <a:off x="1524000" y="3569953"/>
            <a:ext cx="9144000" cy="2860040"/>
          </a:xfrm>
        </p:spPr>
        <p:txBody>
          <a:bodyPr>
            <a:normAutofit/>
          </a:bodyPr>
          <a:lstStyle/>
          <a:p>
            <a:r>
              <a:rPr lang="en-US">
                <a:latin typeface="Alegreya Sans" panose="00000500000000000000" pitchFamily="2" charset="0"/>
              </a:rPr>
              <a:t>Presented by Got Transition</a:t>
            </a:r>
          </a:p>
          <a:p>
            <a:r>
              <a:rPr lang="en-US">
                <a:latin typeface="Alegreya Sans" panose="00000500000000000000" pitchFamily="2" charset="0"/>
              </a:rPr>
              <a:t>Samhita Ilango, MSPH and Peggy McManus, MHS</a:t>
            </a:r>
          </a:p>
          <a:p>
            <a:r>
              <a:rPr lang="en-US">
                <a:latin typeface="Alegreya Sans" panose="00000500000000000000" pitchFamily="2" charset="0"/>
              </a:rPr>
              <a:t> </a:t>
            </a:r>
          </a:p>
          <a:p>
            <a:r>
              <a:rPr lang="en-US" i="1">
                <a:latin typeface="Alegreya Sans" panose="00000500000000000000" pitchFamily="2" charset="0"/>
                <a:hlinkClick r:id="rId2"/>
              </a:rPr>
              <a:t>silango@thenationalalliance.org</a:t>
            </a:r>
            <a:endParaRPr lang="en-US" i="1">
              <a:latin typeface="Alegreya Sans" panose="00000500000000000000" pitchFamily="2" charset="0"/>
            </a:endParaRPr>
          </a:p>
          <a:p>
            <a:r>
              <a:rPr lang="en-US" i="1">
                <a:latin typeface="Alegreya Sans" panose="00000500000000000000" pitchFamily="2" charset="0"/>
                <a:hlinkClick r:id="rId3"/>
              </a:rPr>
              <a:t>mmcmanus@thenationalalliance.org</a:t>
            </a:r>
            <a:endParaRPr lang="en-US" i="1">
              <a:latin typeface="Alegreya Sans" panose="00000500000000000000" pitchFamily="2" charset="0"/>
            </a:endParaRPr>
          </a:p>
          <a:p>
            <a:endParaRPr lang="en-US" i="1">
              <a:latin typeface="Alegreya Sans" panose="00000500000000000000" pitchFamily="2" charset="0"/>
            </a:endParaRPr>
          </a:p>
          <a:p>
            <a:endParaRPr lang="en-US">
              <a:latin typeface="Alegreya Sans" panose="00000500000000000000" pitchFamily="2" charset="0"/>
            </a:endParaRPr>
          </a:p>
        </p:txBody>
      </p:sp>
    </p:spTree>
    <p:extLst>
      <p:ext uri="{BB962C8B-B14F-4D97-AF65-F5344CB8AC3E}">
        <p14:creationId xmlns:p14="http://schemas.microsoft.com/office/powerpoint/2010/main" val="369493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06034-842F-E94F-D34E-8EDCB4DBE7B9}"/>
              </a:ext>
            </a:extLst>
          </p:cNvPr>
          <p:cNvSpPr>
            <a:spLocks noGrp="1"/>
          </p:cNvSpPr>
          <p:nvPr>
            <p:ph idx="1"/>
          </p:nvPr>
        </p:nvSpPr>
        <p:spPr>
          <a:xfrm>
            <a:off x="609600" y="1709089"/>
            <a:ext cx="10972800" cy="3439822"/>
          </a:xfrm>
        </p:spPr>
        <p:txBody>
          <a:bodyPr>
            <a:noAutofit/>
          </a:bodyPr>
          <a:lstStyle/>
          <a:p>
            <a:r>
              <a:rPr lang="en-US" sz="2400">
                <a:latin typeface="Alegreya Sans" panose="00000500000000000000" pitchFamily="2" charset="0"/>
              </a:rPr>
              <a:t>The National Survey of Children’s Health (NSCH) is a national, parent-reported survey funded and directed by the Health Resources and Services Administration’s Maternal and Child Health Bureau (HRSA MCHB)</a:t>
            </a:r>
          </a:p>
          <a:p>
            <a:r>
              <a:rPr lang="en-US" sz="2400">
                <a:latin typeface="Alegreya Sans" panose="00000500000000000000" pitchFamily="2" charset="0"/>
              </a:rPr>
              <a:t>It is designed to produce national and state-level data on the physical and emotional health of children 0-17 years old in the US</a:t>
            </a:r>
          </a:p>
          <a:p>
            <a:r>
              <a:rPr lang="en-US" sz="2400">
                <a:latin typeface="Alegreya Sans" panose="00000500000000000000" pitchFamily="2" charset="0"/>
              </a:rPr>
              <a:t>It collects information related to the health and well-being of children, including access to and use of health care, family interactions, parental health, school and after-school experiences, and neighborhood characteristics</a:t>
            </a:r>
          </a:p>
          <a:p>
            <a:r>
              <a:rPr lang="en-US" sz="2400">
                <a:latin typeface="Alegreya Sans" panose="00000500000000000000" pitchFamily="2" charset="0"/>
              </a:rPr>
              <a:t>It provides estimates for 19 Title V Maternal and Child Health Services Block Grant National Outcome and Performance Measures, and data for each state’s Title V needs assessment</a:t>
            </a:r>
          </a:p>
          <a:p>
            <a:endParaRPr lang="en-US" sz="2400"/>
          </a:p>
        </p:txBody>
      </p:sp>
      <p:sp>
        <p:nvSpPr>
          <p:cNvPr id="4" name="Title 1">
            <a:extLst>
              <a:ext uri="{FF2B5EF4-FFF2-40B4-BE49-F238E27FC236}">
                <a16:creationId xmlns:a16="http://schemas.microsoft.com/office/drawing/2014/main" id="{2ECBDE90-D291-A5CD-F4EA-B1B6A2FDE40E}"/>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a:latin typeface="Alegreya Sans" panose="00000500000000000000" pitchFamily="2" charset="0"/>
              </a:rPr>
              <a:t>NSCH Overview</a:t>
            </a:r>
          </a:p>
        </p:txBody>
      </p:sp>
    </p:spTree>
    <p:extLst>
      <p:ext uri="{BB962C8B-B14F-4D97-AF65-F5344CB8AC3E}">
        <p14:creationId xmlns:p14="http://schemas.microsoft.com/office/powerpoint/2010/main" val="362050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8C70D-F78B-FDF0-5477-9A1DC982D43E}"/>
              </a:ext>
            </a:extLst>
          </p:cNvPr>
          <p:cNvSpPr>
            <a:spLocks noGrp="1"/>
          </p:cNvSpPr>
          <p:nvPr>
            <p:ph idx="1"/>
          </p:nvPr>
        </p:nvSpPr>
        <p:spPr>
          <a:xfrm>
            <a:off x="609600" y="1709089"/>
            <a:ext cx="10972800" cy="3439822"/>
          </a:xfrm>
        </p:spPr>
        <p:txBody>
          <a:bodyPr/>
          <a:lstStyle/>
          <a:p>
            <a:r>
              <a:rPr lang="en-US" sz="2800">
                <a:latin typeface="Alegreya Sans" panose="00000500000000000000" pitchFamily="2" charset="0"/>
              </a:rPr>
              <a:t>Since 2016, the NSCH has been an annual survey.</a:t>
            </a:r>
          </a:p>
          <a:p>
            <a:r>
              <a:rPr lang="en-US" sz="2800">
                <a:latin typeface="Alegreya Sans" panose="00000500000000000000" pitchFamily="2" charset="0"/>
              </a:rPr>
              <a:t>The survey supports national estimates every year and state-level estimates by combining 2 or 3 years of data. </a:t>
            </a:r>
          </a:p>
          <a:p>
            <a:r>
              <a:rPr lang="en-US" sz="2800">
                <a:latin typeface="Alegreya Sans" panose="00000500000000000000" pitchFamily="2" charset="0"/>
              </a:rPr>
              <a:t>Before 2016, the survey was conducted every 4 years. </a:t>
            </a:r>
          </a:p>
          <a:p>
            <a:r>
              <a:rPr lang="en-US" sz="2800">
                <a:latin typeface="Alegreya Sans" panose="00000500000000000000" pitchFamily="2" charset="0"/>
              </a:rPr>
              <a:t>For the 2022 survey, data were collected from July 2022 to January 2023.</a:t>
            </a:r>
          </a:p>
          <a:p>
            <a:endParaRPr lang="en-US" sz="2800"/>
          </a:p>
        </p:txBody>
      </p:sp>
      <p:sp>
        <p:nvSpPr>
          <p:cNvPr id="6" name="Title 1">
            <a:extLst>
              <a:ext uri="{FF2B5EF4-FFF2-40B4-BE49-F238E27FC236}">
                <a16:creationId xmlns:a16="http://schemas.microsoft.com/office/drawing/2014/main" id="{8592C616-0A14-5631-BA4E-93E9654C6564}"/>
              </a:ext>
            </a:extLst>
          </p:cNvPr>
          <p:cNvSpPr txBox="1">
            <a:spLocks/>
          </p:cNvSpPr>
          <p:nvPr/>
        </p:nvSpPr>
        <p:spPr>
          <a:xfrm>
            <a:off x="609600" y="566531"/>
            <a:ext cx="10972800" cy="646331"/>
          </a:xfrm>
          <a:prstGeom prst="rect">
            <a:avLst/>
          </a:prstGeom>
        </p:spPr>
        <p:txBody>
          <a:bodyPr vert="horz" lIns="91440" tIns="45720" rIns="91440" bIns="45720" rtlCol="0" anchor="ctr">
            <a:spAutoFit/>
          </a:bodyPr>
          <a:lstStyle>
            <a:lvl1pPr algn="ctr" defTabSz="457200" rtl="0" eaLnBrk="1" latinLnBrk="0" hangingPunct="1">
              <a:spcBef>
                <a:spcPct val="0"/>
              </a:spcBef>
              <a:buNone/>
              <a:defRPr sz="3600" b="1" i="0" kern="1200" cap="small">
                <a:solidFill>
                  <a:srgbClr val="D84E19"/>
                </a:solidFill>
                <a:latin typeface="Georgia"/>
                <a:ea typeface="+mj-ea"/>
                <a:cs typeface="+mj-cs"/>
              </a:defRPr>
            </a:lvl1pPr>
          </a:lstStyle>
          <a:p>
            <a:r>
              <a:rPr lang="en-US">
                <a:latin typeface="Alegreya Sans" panose="00000500000000000000" pitchFamily="2" charset="0"/>
              </a:rPr>
              <a:t>NSCH Overview – Frequency</a:t>
            </a:r>
          </a:p>
        </p:txBody>
      </p:sp>
    </p:spTree>
    <p:extLst>
      <p:ext uri="{BB962C8B-B14F-4D97-AF65-F5344CB8AC3E}">
        <p14:creationId xmlns:p14="http://schemas.microsoft.com/office/powerpoint/2010/main" val="3862075098"/>
      </p:ext>
    </p:extLst>
  </p:cSld>
  <p:clrMapOvr>
    <a:masterClrMapping/>
  </p:clrMapOvr>
</p:sld>
</file>

<file path=ppt/theme/theme1.xml><?xml version="1.0" encoding="utf-8"?>
<a:theme xmlns:a="http://schemas.openxmlformats.org/drawingml/2006/main" name="AAP_slides_final">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_slides_final" id="{5586907D-722F-4D27-805A-F69EE57FB22B}" vid="{9C2F13FD-8CD1-44AF-93FA-BACB4C31251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_slides_final" id="{5586907D-722F-4D27-805A-F69EE57FB22B}" vid="{05EC91E1-C0BE-491F-9A9E-19F76B9FF4E4}"/>
    </a:ext>
  </a:extLst>
</a:theme>
</file>

<file path=ppt/theme/theme3.xml><?xml version="1.0" encoding="utf-8"?>
<a:theme xmlns:a="http://schemas.openxmlformats.org/drawingml/2006/main" name="2_MCHB_Theme">
  <a:themeElements>
    <a:clrScheme name="MCHB colors">
      <a:dk1>
        <a:srgbClr val="000000"/>
      </a:dk1>
      <a:lt1>
        <a:srgbClr val="FFFFFF"/>
      </a:lt1>
      <a:dk2>
        <a:srgbClr val="44546A"/>
      </a:dk2>
      <a:lt2>
        <a:srgbClr val="E7E6E6"/>
      </a:lt2>
      <a:accent1>
        <a:srgbClr val="1D3162"/>
      </a:accent1>
      <a:accent2>
        <a:srgbClr val="2171A2"/>
      </a:accent2>
      <a:accent3>
        <a:srgbClr val="A13233"/>
      </a:accent3>
      <a:accent4>
        <a:srgbClr val="EBA220"/>
      </a:accent4>
      <a:accent5>
        <a:srgbClr val="D9D9D9"/>
      </a:accent5>
      <a:accent6>
        <a:srgbClr val="E0B9B9"/>
      </a:accent6>
      <a:hlink>
        <a:srgbClr val="137F7C"/>
      </a:hlink>
      <a:folHlink>
        <a:srgbClr val="F9DC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1F0A2354DF214BA67051C0187423FE" ma:contentTypeVersion="14" ma:contentTypeDescription="Create a new document." ma:contentTypeScope="" ma:versionID="e3a4b893c104a257194c2f3e1bc13e2a">
  <xsd:schema xmlns:xsd="http://www.w3.org/2001/XMLSchema" xmlns:xs="http://www.w3.org/2001/XMLSchema" xmlns:p="http://schemas.microsoft.com/office/2006/metadata/properties" xmlns:ns2="50fef1c1-d404-4295-8524-90ce6041f4e0" xmlns:ns3="1921c409-97e8-4719-a6bd-4e13a0ff2e25" targetNamespace="http://schemas.microsoft.com/office/2006/metadata/properties" ma:root="true" ma:fieldsID="759c1e97caacb534794af022673bb1ee" ns2:_="" ns3:_="">
    <xsd:import namespace="50fef1c1-d404-4295-8524-90ce6041f4e0"/>
    <xsd:import namespace="1921c409-97e8-4719-a6bd-4e13a0ff2e2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ef1c1-d404-4295-8524-90ce6041f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234ffa-7caa-425e-ac4c-2fbcad3f6b89"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21c409-97e8-4719-a6bd-4e13a0ff2e2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12b80b9-c948-4454-acac-6e1cd98463e0}" ma:internalName="TaxCatchAll" ma:showField="CatchAllData" ma:web="1921c409-97e8-4719-a6bd-4e13a0ff2e2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fef1c1-d404-4295-8524-90ce6041f4e0">
      <Terms xmlns="http://schemas.microsoft.com/office/infopath/2007/PartnerControls"/>
    </lcf76f155ced4ddcb4097134ff3c332f>
    <TaxCatchAll xmlns="1921c409-97e8-4719-a6bd-4e13a0ff2e25" xsi:nil="true"/>
    <SharedWithUsers xmlns="1921c409-97e8-4719-a6bd-4e13a0ff2e25">
      <UserInfo>
        <DisplayName>Salameh, Janine</DisplayName>
        <AccountId>1381</AccountId>
        <AccountType/>
      </UserInfo>
      <UserInfo>
        <DisplayName>Kuznetsov, Alexandra</DisplayName>
        <AccountId>26</AccountId>
        <AccountType/>
      </UserInfo>
      <UserInfo>
        <DisplayName>Vallejo, Melannie</DisplayName>
        <AccountId>34</AccountId>
        <AccountType/>
      </UserInfo>
      <UserInfo>
        <DisplayName>Tancun, Ian</DisplayName>
        <AccountId>374</AccountId>
        <AccountType/>
      </UserInfo>
    </SharedWithUsers>
  </documentManagement>
</p:properties>
</file>

<file path=customXml/itemProps1.xml><?xml version="1.0" encoding="utf-8"?>
<ds:datastoreItem xmlns:ds="http://schemas.openxmlformats.org/officeDocument/2006/customXml" ds:itemID="{AE99F355-BACF-47E6-AED1-753DEE5D3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fef1c1-d404-4295-8524-90ce6041f4e0"/>
    <ds:schemaRef ds:uri="1921c409-97e8-4719-a6bd-4e13a0ff2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B4DFF5-7D23-4741-B60A-3E504ECBF6A3}">
  <ds:schemaRefs>
    <ds:schemaRef ds:uri="http://schemas.microsoft.com/sharepoint/v3/contenttype/forms"/>
  </ds:schemaRefs>
</ds:datastoreItem>
</file>

<file path=customXml/itemProps3.xml><?xml version="1.0" encoding="utf-8"?>
<ds:datastoreItem xmlns:ds="http://schemas.openxmlformats.org/officeDocument/2006/customXml" ds:itemID="{AC859012-EBF6-4B01-9E46-74B947E7620C}">
  <ds:schemaRefs>
    <ds:schemaRef ds:uri="1921c409-97e8-4719-a6bd-4e13a0ff2e25"/>
    <ds:schemaRef ds:uri="50fef1c1-d404-4295-8524-90ce6041f4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8cad35c-1616-450e-b567-bc5402d1bf80"/>
    <ds:schemaRef ds:uri="fc12e0e0-331d-4384-bad4-21c7bac2963c"/>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AAP_slides_final</Template>
  <TotalTime>281</TotalTime>
  <Words>1585</Words>
  <Application>Microsoft Office PowerPoint</Application>
  <PresentationFormat>Widescreen</PresentationFormat>
  <Paragraphs>120</Paragraphs>
  <Slides>22</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Alegreya Sans</vt:lpstr>
      <vt:lpstr>Alegreya Sans Medium</vt:lpstr>
      <vt:lpstr>Aptos</vt:lpstr>
      <vt:lpstr>Arial</vt:lpstr>
      <vt:lpstr>Calibri</vt:lpstr>
      <vt:lpstr>Cambria</vt:lpstr>
      <vt:lpstr>Courier New</vt:lpstr>
      <vt:lpstr>Georgia</vt:lpstr>
      <vt:lpstr>Lucida Grande</vt:lpstr>
      <vt:lpstr>Roboto</vt:lpstr>
      <vt:lpstr>Wingdings</vt:lpstr>
      <vt:lpstr>AAP_slides_final</vt:lpstr>
      <vt:lpstr>1_Custom Design</vt:lpstr>
      <vt:lpstr>2_MCHB_Theme</vt:lpstr>
      <vt:lpstr>The National Center for a System of Services for CYSHCN   Title V Virtual Cafes  Friday February 23rd 12-1pm CT/1-2pm ET   </vt:lpstr>
      <vt:lpstr>Housekeeping</vt:lpstr>
      <vt:lpstr>PowerPoint Presentation</vt:lpstr>
      <vt:lpstr>Blueprint for Change and the National Center for a System of Services for CYSHCN </vt:lpstr>
      <vt:lpstr>National Center for a System of Services for CYSHCN (aka Blueprint National Center)</vt:lpstr>
      <vt:lpstr>PowerPoint Presentation</vt:lpstr>
      <vt:lpstr>Integrating the Blueprint Into Your Needs Assessment | Part 1:  Understanding How to Use NSCH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DRC Website</vt:lpstr>
      <vt:lpstr>DRC Website – childhealthdata.org</vt:lpstr>
      <vt:lpstr>Completing the Worksheet: Aligning your work with the Blueprint for Change for CYSHCN</vt:lpstr>
      <vt:lpstr>PowerPoint Presentation</vt:lpstr>
      <vt:lpstr>Illinois Title V Results –  System of Services  Data Table</vt:lpstr>
      <vt:lpstr>Discussion Questions</vt:lpstr>
      <vt:lpstr>Any other questions?</vt:lpstr>
      <vt:lpstr>Virtual Café Evaluation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Recognition and Management of Medical Complexity</dc:title>
  <dc:creator>Kuznetsov, Alexandra</dc:creator>
  <cp:lastModifiedBy>Tancun, Ian</cp:lastModifiedBy>
  <cp:revision>11</cp:revision>
  <cp:lastPrinted>2019-12-05T22:17:53Z</cp:lastPrinted>
  <dcterms:created xsi:type="dcterms:W3CDTF">2016-12-09T18:29:06Z</dcterms:created>
  <dcterms:modified xsi:type="dcterms:W3CDTF">2024-03-25T17:32:28Z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0x010100AC1F0A2354DF214BA67051C0187423FE</vt:lpwstr>
  </property>
  <property fmtid="{D5CDD505-2E9C-101B-9397-08002B2CF9AE}" pid="3" name="MediaServiceImageTags">
    <vt:lpwstr/>
  </property>
</Properties>
</file>