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slides/slide46.xml" ContentType="application/vnd.openxmlformats-officedocument.presentationml.slide+xml"/>
  <Override PartName="/ppt/slides/slide47.xml" ContentType="application/vnd.openxmlformats-officedocument.presentationml.slide+xml"/>
  <Override PartName="/ppt/presentation.xml" ContentType="application/vnd.openxmlformats-officedocument.presentationml.presentation.main+xml"/>
  <Override PartName="/ppt/slides/slide4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3.xml" ContentType="application/vnd.openxmlformats-officedocument.presentationml.slide+xml"/>
  <Override PartName="/ppt/slides/slide38.xml" ContentType="application/vnd.openxmlformats-officedocument.presentationml.slide+xml"/>
  <Override PartName="/ppt/slides/slide44.xml" ContentType="application/vnd.openxmlformats-officedocument.presentationml.slide+xml"/>
  <Override PartName="/ppt/notesSlides/notesSlide1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45.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handoutMasterIdLst>
    <p:handoutMasterId r:id="rId53"/>
  </p:handoutMasterIdLst>
  <p:sldIdLst>
    <p:sldId id="256" r:id="rId5"/>
    <p:sldId id="263" r:id="rId6"/>
    <p:sldId id="264" r:id="rId7"/>
    <p:sldId id="265" r:id="rId8"/>
    <p:sldId id="266" r:id="rId9"/>
    <p:sldId id="267" r:id="rId10"/>
    <p:sldId id="268" r:id="rId11"/>
    <p:sldId id="269" r:id="rId12"/>
    <p:sldId id="270" r:id="rId13"/>
    <p:sldId id="271" r:id="rId14"/>
    <p:sldId id="272" r:id="rId15"/>
    <p:sldId id="276" r:id="rId16"/>
    <p:sldId id="274" r:id="rId17"/>
    <p:sldId id="275" r:id="rId18"/>
    <p:sldId id="310" r:id="rId19"/>
    <p:sldId id="277" r:id="rId20"/>
    <p:sldId id="311" r:id="rId21"/>
    <p:sldId id="313" r:id="rId22"/>
    <p:sldId id="312" r:id="rId23"/>
    <p:sldId id="283" r:id="rId24"/>
    <p:sldId id="284" r:id="rId25"/>
    <p:sldId id="285" r:id="rId26"/>
    <p:sldId id="286" r:id="rId27"/>
    <p:sldId id="287" r:id="rId28"/>
    <p:sldId id="314" r:id="rId29"/>
    <p:sldId id="315" r:id="rId30"/>
    <p:sldId id="288" r:id="rId31"/>
    <p:sldId id="307" r:id="rId32"/>
    <p:sldId id="291" r:id="rId33"/>
    <p:sldId id="292" r:id="rId34"/>
    <p:sldId id="293" r:id="rId35"/>
    <p:sldId id="308" r:id="rId36"/>
    <p:sldId id="316" r:id="rId37"/>
    <p:sldId id="295" r:id="rId38"/>
    <p:sldId id="317" r:id="rId39"/>
    <p:sldId id="296" r:id="rId40"/>
    <p:sldId id="297" r:id="rId41"/>
    <p:sldId id="298" r:id="rId42"/>
    <p:sldId id="299" r:id="rId43"/>
    <p:sldId id="300" r:id="rId44"/>
    <p:sldId id="301" r:id="rId45"/>
    <p:sldId id="302" r:id="rId46"/>
    <p:sldId id="303" r:id="rId47"/>
    <p:sldId id="304" r:id="rId48"/>
    <p:sldId id="305" r:id="rId49"/>
    <p:sldId id="319" r:id="rId50"/>
    <p:sldId id="318"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1 | Part 1" id="{02FCA59D-97A3-44ED-9644-6134D114F175}">
          <p14:sldIdLst>
            <p14:sldId id="256"/>
            <p14:sldId id="263"/>
            <p14:sldId id="264"/>
            <p14:sldId id="265"/>
            <p14:sldId id="266"/>
            <p14:sldId id="267"/>
            <p14:sldId id="268"/>
            <p14:sldId id="269"/>
            <p14:sldId id="270"/>
            <p14:sldId id="271"/>
            <p14:sldId id="272"/>
            <p14:sldId id="276"/>
            <p14:sldId id="274"/>
            <p14:sldId id="275"/>
            <p14:sldId id="310"/>
            <p14:sldId id="277"/>
            <p14:sldId id="311"/>
            <p14:sldId id="313"/>
            <p14:sldId id="312"/>
            <p14:sldId id="283"/>
            <p14:sldId id="284"/>
            <p14:sldId id="285"/>
            <p14:sldId id="286"/>
            <p14:sldId id="287"/>
            <p14:sldId id="314"/>
            <p14:sldId id="315"/>
            <p14:sldId id="288"/>
          </p14:sldIdLst>
        </p14:section>
        <p14:section name="Module 1 | Part 2" id="{84FDBF38-EA8E-4B17-A025-F70246A956BF}">
          <p14:sldIdLst>
            <p14:sldId id="307"/>
            <p14:sldId id="291"/>
            <p14:sldId id="292"/>
            <p14:sldId id="293"/>
            <p14:sldId id="308"/>
            <p14:sldId id="316"/>
            <p14:sldId id="295"/>
            <p14:sldId id="317"/>
            <p14:sldId id="296"/>
            <p14:sldId id="297"/>
            <p14:sldId id="298"/>
            <p14:sldId id="299"/>
            <p14:sldId id="300"/>
            <p14:sldId id="301"/>
            <p14:sldId id="302"/>
            <p14:sldId id="303"/>
            <p14:sldId id="304"/>
            <p14:sldId id="305"/>
            <p14:sldId id="319"/>
            <p14:sldId id="31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89229" autoAdjust="0"/>
  </p:normalViewPr>
  <p:slideViewPr>
    <p:cSldViewPr>
      <p:cViewPr varScale="1">
        <p:scale>
          <a:sx n="90" d="100"/>
          <a:sy n="90" d="100"/>
        </p:scale>
        <p:origin x="294" y="66"/>
      </p:cViewPr>
      <p:guideLst>
        <p:guide orient="horz" pos="2160"/>
        <p:guide pos="2880"/>
      </p:guideLst>
    </p:cSldViewPr>
  </p:slideViewPr>
  <p:outlineViewPr>
    <p:cViewPr>
      <p:scale>
        <a:sx n="33" d="100"/>
        <a:sy n="33" d="100"/>
      </p:scale>
      <p:origin x="0" y="-3318"/>
    </p:cViewPr>
  </p:outlineViewPr>
  <p:notesTextViewPr>
    <p:cViewPr>
      <p:scale>
        <a:sx n="100" d="100"/>
        <a:sy n="100" d="100"/>
      </p:scale>
      <p:origin x="0" y="0"/>
    </p:cViewPr>
  </p:notesTextViewPr>
  <p:notesViewPr>
    <p:cSldViewPr>
      <p:cViewPr varScale="1">
        <p:scale>
          <a:sx n="84" d="100"/>
          <a:sy n="84" d="100"/>
        </p:scale>
        <p:origin x="379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customXml" Target="../customXml/item4.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06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FA7AF12-B0C4-4716-95E1-FE98F6924831}" type="datetimeFigureOut">
              <a:rPr lang="en-US" smtClean="0"/>
              <a:t>8/25/2014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F8CAFD2-B1EB-4017-90A1-0854CBC26F18}" type="slidenum">
              <a:rPr lang="en-US" smtClean="0"/>
              <a:t>‹#›</a:t>
            </a:fld>
            <a:endParaRPr lang="en-US"/>
          </a:p>
        </p:txBody>
      </p:sp>
    </p:spTree>
    <p:extLst>
      <p:ext uri="{BB962C8B-B14F-4D97-AF65-F5344CB8AC3E}">
        <p14:creationId xmlns:p14="http://schemas.microsoft.com/office/powerpoint/2010/main" val="53005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8CAFD2-B1EB-4017-90A1-0854CBC26F18}" type="slidenum">
              <a:rPr lang="en-US" smtClean="0"/>
              <a:t>1</a:t>
            </a:fld>
            <a:endParaRPr lang="en-US"/>
          </a:p>
        </p:txBody>
      </p:sp>
    </p:spTree>
    <p:extLst>
      <p:ext uri="{BB962C8B-B14F-4D97-AF65-F5344CB8AC3E}">
        <p14:creationId xmlns:p14="http://schemas.microsoft.com/office/powerpoint/2010/main" val="3415155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780901-E1A8-4823-BD23-D60794E77429}" type="slidenum">
              <a:rPr lang="en-US" smtClean="0"/>
              <a:pPr>
                <a:defRPr/>
              </a:pPr>
              <a:t>10</a:t>
            </a:fld>
            <a:endParaRPr lang="en-US" dirty="0"/>
          </a:p>
        </p:txBody>
      </p:sp>
    </p:spTree>
    <p:extLst>
      <p:ext uri="{BB962C8B-B14F-4D97-AF65-F5344CB8AC3E}">
        <p14:creationId xmlns:p14="http://schemas.microsoft.com/office/powerpoint/2010/main" val="2218333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2A0980-5F0A-4CC9-B53F-B10F7AFF30A3}" type="slidenum">
              <a:rPr lang="en-US" smtClean="0"/>
              <a:t>11</a:t>
            </a:fld>
            <a:endParaRPr lang="en-US"/>
          </a:p>
        </p:txBody>
      </p:sp>
    </p:spTree>
    <p:extLst>
      <p:ext uri="{BB962C8B-B14F-4D97-AF65-F5344CB8AC3E}">
        <p14:creationId xmlns:p14="http://schemas.microsoft.com/office/powerpoint/2010/main" val="344638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2A0980-5F0A-4CC9-B53F-B10F7AFF30A3}" type="slidenum">
              <a:rPr lang="en-US" smtClean="0"/>
              <a:t>12</a:t>
            </a:fld>
            <a:endParaRPr lang="en-US" dirty="0"/>
          </a:p>
        </p:txBody>
      </p:sp>
    </p:spTree>
    <p:extLst>
      <p:ext uri="{BB962C8B-B14F-4D97-AF65-F5344CB8AC3E}">
        <p14:creationId xmlns:p14="http://schemas.microsoft.com/office/powerpoint/2010/main" val="679467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2A0980-5F0A-4CC9-B53F-B10F7AFF30A3}" type="slidenum">
              <a:rPr lang="en-US" smtClean="0"/>
              <a:t>13</a:t>
            </a:fld>
            <a:endParaRPr lang="en-US"/>
          </a:p>
        </p:txBody>
      </p:sp>
    </p:spTree>
    <p:extLst>
      <p:ext uri="{BB962C8B-B14F-4D97-AF65-F5344CB8AC3E}">
        <p14:creationId xmlns:p14="http://schemas.microsoft.com/office/powerpoint/2010/main" val="1934446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2A0980-5F0A-4CC9-B53F-B10F7AFF30A3}" type="slidenum">
              <a:rPr lang="en-US" smtClean="0"/>
              <a:t>14</a:t>
            </a:fld>
            <a:endParaRPr lang="en-US" dirty="0"/>
          </a:p>
        </p:txBody>
      </p:sp>
    </p:spTree>
    <p:extLst>
      <p:ext uri="{BB962C8B-B14F-4D97-AF65-F5344CB8AC3E}">
        <p14:creationId xmlns:p14="http://schemas.microsoft.com/office/powerpoint/2010/main" val="1581445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2A0980-5F0A-4CC9-B53F-B10F7AFF30A3}" type="slidenum">
              <a:rPr lang="en-US" smtClean="0"/>
              <a:t>15</a:t>
            </a:fld>
            <a:endParaRPr lang="en-US" dirty="0"/>
          </a:p>
        </p:txBody>
      </p:sp>
    </p:spTree>
    <p:extLst>
      <p:ext uri="{BB962C8B-B14F-4D97-AF65-F5344CB8AC3E}">
        <p14:creationId xmlns:p14="http://schemas.microsoft.com/office/powerpoint/2010/main" val="4120616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2A0980-5F0A-4CC9-B53F-B10F7AFF30A3}" type="slidenum">
              <a:rPr lang="en-US" smtClean="0"/>
              <a:t>16</a:t>
            </a:fld>
            <a:endParaRPr lang="en-US" dirty="0"/>
          </a:p>
        </p:txBody>
      </p:sp>
    </p:spTree>
    <p:extLst>
      <p:ext uri="{BB962C8B-B14F-4D97-AF65-F5344CB8AC3E}">
        <p14:creationId xmlns:p14="http://schemas.microsoft.com/office/powerpoint/2010/main" val="1413836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2A0980-5F0A-4CC9-B53F-B10F7AFF30A3}" type="slidenum">
              <a:rPr lang="en-US" smtClean="0"/>
              <a:t>17</a:t>
            </a:fld>
            <a:endParaRPr lang="en-US" dirty="0"/>
          </a:p>
        </p:txBody>
      </p:sp>
    </p:spTree>
    <p:extLst>
      <p:ext uri="{BB962C8B-B14F-4D97-AF65-F5344CB8AC3E}">
        <p14:creationId xmlns:p14="http://schemas.microsoft.com/office/powerpoint/2010/main" val="1548349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C61B4F44-AA86-4489-873D-E62B424AA26F}" type="slidenum">
              <a:rPr lang="en-US" sz="1200">
                <a:latin typeface="Calibri" pitchFamily="34" charset="0"/>
              </a:rPr>
              <a:pPr algn="r"/>
              <a:t>18</a:t>
            </a:fld>
            <a:endParaRPr lang="en-US" sz="1200">
              <a:latin typeface="Calibri" pitchFamily="34" charset="0"/>
            </a:endParaRPr>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3606024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2A0980-5F0A-4CC9-B53F-B10F7AFF30A3}" type="slidenum">
              <a:rPr lang="en-US" smtClean="0"/>
              <a:t>19</a:t>
            </a:fld>
            <a:endParaRPr lang="en-US" dirty="0"/>
          </a:p>
        </p:txBody>
      </p:sp>
    </p:spTree>
    <p:extLst>
      <p:ext uri="{BB962C8B-B14F-4D97-AF65-F5344CB8AC3E}">
        <p14:creationId xmlns:p14="http://schemas.microsoft.com/office/powerpoint/2010/main" val="3761576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2A0980-5F0A-4CC9-B53F-B10F7AFF30A3}" type="slidenum">
              <a:rPr lang="en-US" smtClean="0"/>
              <a:t>2</a:t>
            </a:fld>
            <a:endParaRPr lang="en-US" dirty="0"/>
          </a:p>
        </p:txBody>
      </p:sp>
    </p:spTree>
    <p:extLst>
      <p:ext uri="{BB962C8B-B14F-4D97-AF65-F5344CB8AC3E}">
        <p14:creationId xmlns:p14="http://schemas.microsoft.com/office/powerpoint/2010/main" val="1581445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itchFamily="34" charset="0"/>
            </a:endParaRPr>
          </a:p>
          <a:p>
            <a:endParaRPr lang="en-US" dirty="0">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9A2A0980-5F0A-4CC9-B53F-B10F7AFF30A3}" type="slidenum">
              <a:rPr lang="en-US" smtClean="0"/>
              <a:t>20</a:t>
            </a:fld>
            <a:endParaRPr lang="en-US" dirty="0"/>
          </a:p>
        </p:txBody>
      </p:sp>
    </p:spTree>
    <p:extLst>
      <p:ext uri="{BB962C8B-B14F-4D97-AF65-F5344CB8AC3E}">
        <p14:creationId xmlns:p14="http://schemas.microsoft.com/office/powerpoint/2010/main" val="1581445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2A0980-5F0A-4CC9-B53F-B10F7AFF30A3}" type="slidenum">
              <a:rPr lang="en-US" smtClean="0"/>
              <a:t>21</a:t>
            </a:fld>
            <a:endParaRPr lang="en-US" dirty="0"/>
          </a:p>
        </p:txBody>
      </p:sp>
    </p:spTree>
    <p:extLst>
      <p:ext uri="{BB962C8B-B14F-4D97-AF65-F5344CB8AC3E}">
        <p14:creationId xmlns:p14="http://schemas.microsoft.com/office/powerpoint/2010/main" val="1581445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9A2A0980-5F0A-4CC9-B53F-B10F7AFF30A3}" type="slidenum">
              <a:rPr lang="en-US" smtClean="0"/>
              <a:t>22</a:t>
            </a:fld>
            <a:endParaRPr lang="en-US" dirty="0"/>
          </a:p>
        </p:txBody>
      </p:sp>
    </p:spTree>
    <p:extLst>
      <p:ext uri="{BB962C8B-B14F-4D97-AF65-F5344CB8AC3E}">
        <p14:creationId xmlns:p14="http://schemas.microsoft.com/office/powerpoint/2010/main" val="1581445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20" name="Slide Number Placeholder 3"/>
          <p:cNvSpPr txBox="1">
            <a:spLocks noGrp="1"/>
          </p:cNvSpPr>
          <p:nvPr/>
        </p:nvSpPr>
        <p:spPr bwMode="auto">
          <a:xfrm>
            <a:off x="3970938" y="8829967"/>
            <a:ext cx="3037840" cy="464820"/>
          </a:xfrm>
          <a:prstGeom prst="rect">
            <a:avLst/>
          </a:prstGeom>
          <a:noFill/>
          <a:ln>
            <a:miter lim="800000"/>
            <a:headEnd/>
            <a:tailEnd/>
          </a:ln>
        </p:spPr>
        <p:txBody>
          <a:bodyPr lIns="93177" tIns="46589" rIns="93177" bIns="46589" anchor="b"/>
          <a:lstStyle/>
          <a:p>
            <a:pPr algn="r">
              <a:defRPr/>
            </a:pPr>
            <a:fld id="{AE926965-8C9D-4F23-A887-2DC8540D4135}" type="slidenum">
              <a:rPr lang="en-US" sz="1200"/>
              <a:pPr algn="r">
                <a:defRPr/>
              </a:pPr>
              <a:t>23</a:t>
            </a:fld>
            <a:endParaRPr lang="en-US" sz="1200" dirty="0"/>
          </a:p>
        </p:txBody>
      </p:sp>
    </p:spTree>
    <p:extLst>
      <p:ext uri="{BB962C8B-B14F-4D97-AF65-F5344CB8AC3E}">
        <p14:creationId xmlns:p14="http://schemas.microsoft.com/office/powerpoint/2010/main" val="4147905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4C9038F6-4C8E-41A7-9612-1AA3AA2BF25B}" type="slidenum">
              <a:rPr lang="en-US" sz="1200">
                <a:latin typeface="Calibri" pitchFamily="34" charset="0"/>
              </a:rPr>
              <a:pPr algn="r"/>
              <a:t>24</a:t>
            </a:fld>
            <a:endParaRPr lang="en-US" sz="1200" dirty="0">
              <a:latin typeface="Calibri" pitchFamily="34" charset="0"/>
            </a:endParaRPr>
          </a:p>
        </p:txBody>
      </p:sp>
      <p:sp>
        <p:nvSpPr>
          <p:cNvPr id="1044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2926271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bwMode="auto">
          <a:xfrm>
            <a:off x="934720" y="4415790"/>
            <a:ext cx="5140960" cy="4183380"/>
          </a:xfrm>
          <a:noFill/>
        </p:spPr>
        <p:txBody>
          <a:bodyPr wrap="square" numCol="1" anchor="t" anchorCtr="0" compatLnSpc="1">
            <a:prstTxWarp prst="textNoShape">
              <a:avLst/>
            </a:prstTxWarp>
          </a:bodyPr>
          <a:lstStyle/>
          <a:p>
            <a:pPr eaLnBrk="1" hangingPunct="1"/>
            <a:endParaRPr lang="en-US" baseline="0" dirty="0" smtClean="0"/>
          </a:p>
        </p:txBody>
      </p:sp>
    </p:spTree>
    <p:extLst>
      <p:ext uri="{BB962C8B-B14F-4D97-AF65-F5344CB8AC3E}">
        <p14:creationId xmlns:p14="http://schemas.microsoft.com/office/powerpoint/2010/main" val="780648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Slide Image Placeholder 1"/>
          <p:cNvSpPr>
            <a:spLocks noGrp="1" noRot="1" noChangeAspect="1" noTextEdit="1"/>
          </p:cNvSpPr>
          <p:nvPr>
            <p:ph type="sldImg"/>
          </p:nvPr>
        </p:nvSpPr>
        <p:spPr bwMode="auto">
          <a:noFill/>
          <a:ln>
            <a:solidFill>
              <a:srgbClr val="000000"/>
            </a:solidFill>
            <a:miter lim="800000"/>
            <a:headEnd/>
            <a:tailEnd/>
          </a:ln>
        </p:spPr>
      </p:sp>
      <p:sp>
        <p:nvSpPr>
          <p:cNvPr id="415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20" name="Slide Number Placeholder 3"/>
          <p:cNvSpPr txBox="1">
            <a:spLocks noGrp="1"/>
          </p:cNvSpPr>
          <p:nvPr/>
        </p:nvSpPr>
        <p:spPr bwMode="auto">
          <a:xfrm>
            <a:off x="3970938" y="8829967"/>
            <a:ext cx="3037840" cy="464820"/>
          </a:xfrm>
          <a:prstGeom prst="rect">
            <a:avLst/>
          </a:prstGeom>
          <a:noFill/>
          <a:ln>
            <a:miter lim="800000"/>
            <a:headEnd/>
            <a:tailEnd/>
          </a:ln>
        </p:spPr>
        <p:txBody>
          <a:bodyPr lIns="93177" tIns="46589" rIns="93177" bIns="46589" anchor="b"/>
          <a:lstStyle/>
          <a:p>
            <a:pPr algn="r">
              <a:defRPr/>
            </a:pPr>
            <a:fld id="{4975777E-173D-4CB6-A78A-534A936E5C83}" type="slidenum">
              <a:rPr lang="en-US" sz="1200"/>
              <a:pPr algn="r">
                <a:defRPr/>
              </a:pPr>
              <a:t>27</a:t>
            </a:fld>
            <a:endParaRPr lang="en-US" sz="1200" dirty="0"/>
          </a:p>
        </p:txBody>
      </p:sp>
    </p:spTree>
    <p:extLst>
      <p:ext uri="{BB962C8B-B14F-4D97-AF65-F5344CB8AC3E}">
        <p14:creationId xmlns:p14="http://schemas.microsoft.com/office/powerpoint/2010/main" val="4111594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8CAFD2-B1EB-4017-90A1-0854CBC26F18}" type="slidenum">
              <a:rPr lang="en-US" smtClean="0"/>
              <a:t>28</a:t>
            </a:fld>
            <a:endParaRPr lang="en-US"/>
          </a:p>
        </p:txBody>
      </p:sp>
    </p:spTree>
    <p:extLst>
      <p:ext uri="{BB962C8B-B14F-4D97-AF65-F5344CB8AC3E}">
        <p14:creationId xmlns:p14="http://schemas.microsoft.com/office/powerpoint/2010/main" val="2691445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2A0980-5F0A-4CC9-B53F-B10F7AFF30A3}" type="slidenum">
              <a:rPr lang="en-US" smtClean="0"/>
              <a:pPr/>
              <a:t>29</a:t>
            </a:fld>
            <a:endParaRPr lang="en-US" dirty="0"/>
          </a:p>
        </p:txBody>
      </p:sp>
    </p:spTree>
    <p:extLst>
      <p:ext uri="{BB962C8B-B14F-4D97-AF65-F5344CB8AC3E}">
        <p14:creationId xmlns:p14="http://schemas.microsoft.com/office/powerpoint/2010/main" val="1581445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2A0980-5F0A-4CC9-B53F-B10F7AFF30A3}" type="slidenum">
              <a:rPr lang="en-US" smtClean="0"/>
              <a:pPr/>
              <a:t>30</a:t>
            </a:fld>
            <a:endParaRPr lang="en-US" dirty="0"/>
          </a:p>
        </p:txBody>
      </p:sp>
    </p:spTree>
    <p:extLst>
      <p:ext uri="{BB962C8B-B14F-4D97-AF65-F5344CB8AC3E}">
        <p14:creationId xmlns:p14="http://schemas.microsoft.com/office/powerpoint/2010/main" val="1581445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2A0980-5F0A-4CC9-B53F-B10F7AFF30A3}" type="slidenum">
              <a:rPr lang="en-US" smtClean="0"/>
              <a:t>3</a:t>
            </a:fld>
            <a:endParaRPr lang="en-US"/>
          </a:p>
        </p:txBody>
      </p:sp>
    </p:spTree>
    <p:extLst>
      <p:ext uri="{BB962C8B-B14F-4D97-AF65-F5344CB8AC3E}">
        <p14:creationId xmlns:p14="http://schemas.microsoft.com/office/powerpoint/2010/main" val="2515644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2A0980-5F0A-4CC9-B53F-B10F7AFF30A3}" type="slidenum">
              <a:rPr lang="en-US" smtClean="0"/>
              <a:pPr/>
              <a:t>31</a:t>
            </a:fld>
            <a:endParaRPr lang="en-US" dirty="0"/>
          </a:p>
        </p:txBody>
      </p:sp>
    </p:spTree>
    <p:extLst>
      <p:ext uri="{BB962C8B-B14F-4D97-AF65-F5344CB8AC3E}">
        <p14:creationId xmlns:p14="http://schemas.microsoft.com/office/powerpoint/2010/main" val="1581445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bwMode="auto">
          <a:xfrm>
            <a:off x="934720" y="4415790"/>
            <a:ext cx="5140960" cy="4183380"/>
          </a:xfrm>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41441633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2A0980-5F0A-4CC9-B53F-B10F7AFF30A3}" type="slidenum">
              <a:rPr lang="en-US" smtClean="0"/>
              <a:t>33</a:t>
            </a:fld>
            <a:endParaRPr lang="en-US" dirty="0"/>
          </a:p>
        </p:txBody>
      </p:sp>
    </p:spTree>
    <p:extLst>
      <p:ext uri="{BB962C8B-B14F-4D97-AF65-F5344CB8AC3E}">
        <p14:creationId xmlns:p14="http://schemas.microsoft.com/office/powerpoint/2010/main" val="4245723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8CAFD2-B1EB-4017-90A1-0854CBC26F18}" type="slidenum">
              <a:rPr lang="en-US" smtClean="0"/>
              <a:t>34</a:t>
            </a:fld>
            <a:endParaRPr lang="en-US"/>
          </a:p>
        </p:txBody>
      </p:sp>
    </p:spTree>
    <p:extLst>
      <p:ext uri="{BB962C8B-B14F-4D97-AF65-F5344CB8AC3E}">
        <p14:creationId xmlns:p14="http://schemas.microsoft.com/office/powerpoint/2010/main" val="3141746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8CAFD2-B1EB-4017-90A1-0854CBC26F18}" type="slidenum">
              <a:rPr lang="en-US" smtClean="0"/>
              <a:t>35</a:t>
            </a:fld>
            <a:endParaRPr lang="en-US"/>
          </a:p>
        </p:txBody>
      </p:sp>
    </p:spTree>
    <p:extLst>
      <p:ext uri="{BB962C8B-B14F-4D97-AF65-F5344CB8AC3E}">
        <p14:creationId xmlns:p14="http://schemas.microsoft.com/office/powerpoint/2010/main" val="1507647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8CAFD2-B1EB-4017-90A1-0854CBC26F18}" type="slidenum">
              <a:rPr lang="en-US" smtClean="0"/>
              <a:t>36</a:t>
            </a:fld>
            <a:endParaRPr lang="en-US"/>
          </a:p>
        </p:txBody>
      </p:sp>
    </p:spTree>
    <p:extLst>
      <p:ext uri="{BB962C8B-B14F-4D97-AF65-F5344CB8AC3E}">
        <p14:creationId xmlns:p14="http://schemas.microsoft.com/office/powerpoint/2010/main" val="9952654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8CAFD2-B1EB-4017-90A1-0854CBC26F18}" type="slidenum">
              <a:rPr lang="en-US" smtClean="0"/>
              <a:t>37</a:t>
            </a:fld>
            <a:endParaRPr lang="en-US"/>
          </a:p>
        </p:txBody>
      </p:sp>
    </p:spTree>
    <p:extLst>
      <p:ext uri="{BB962C8B-B14F-4D97-AF65-F5344CB8AC3E}">
        <p14:creationId xmlns:p14="http://schemas.microsoft.com/office/powerpoint/2010/main" val="22184400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8CAFD2-B1EB-4017-90A1-0854CBC26F18}" type="slidenum">
              <a:rPr lang="en-US" smtClean="0"/>
              <a:t>38</a:t>
            </a:fld>
            <a:endParaRPr lang="en-US"/>
          </a:p>
        </p:txBody>
      </p:sp>
    </p:spTree>
    <p:extLst>
      <p:ext uri="{BB962C8B-B14F-4D97-AF65-F5344CB8AC3E}">
        <p14:creationId xmlns:p14="http://schemas.microsoft.com/office/powerpoint/2010/main" val="4265927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8CAFD2-B1EB-4017-90A1-0854CBC26F18}" type="slidenum">
              <a:rPr lang="en-US" smtClean="0"/>
              <a:t>39</a:t>
            </a:fld>
            <a:endParaRPr lang="en-US"/>
          </a:p>
        </p:txBody>
      </p:sp>
    </p:spTree>
    <p:extLst>
      <p:ext uri="{BB962C8B-B14F-4D97-AF65-F5344CB8AC3E}">
        <p14:creationId xmlns:p14="http://schemas.microsoft.com/office/powerpoint/2010/main" val="6111416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8CAFD2-B1EB-4017-90A1-0854CBC26F18}" type="slidenum">
              <a:rPr lang="en-US" smtClean="0"/>
              <a:t>40</a:t>
            </a:fld>
            <a:endParaRPr lang="en-US"/>
          </a:p>
        </p:txBody>
      </p:sp>
    </p:spTree>
    <p:extLst>
      <p:ext uri="{BB962C8B-B14F-4D97-AF65-F5344CB8AC3E}">
        <p14:creationId xmlns:p14="http://schemas.microsoft.com/office/powerpoint/2010/main" val="2521339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bwMode="auto">
          <a:xfrm>
            <a:off x="934720" y="4415790"/>
            <a:ext cx="5140960" cy="4183380"/>
          </a:xfrm>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1201351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8CAFD2-B1EB-4017-90A1-0854CBC26F18}" type="slidenum">
              <a:rPr lang="en-US" smtClean="0"/>
              <a:t>41</a:t>
            </a:fld>
            <a:endParaRPr lang="en-US"/>
          </a:p>
        </p:txBody>
      </p:sp>
    </p:spTree>
    <p:extLst>
      <p:ext uri="{BB962C8B-B14F-4D97-AF65-F5344CB8AC3E}">
        <p14:creationId xmlns:p14="http://schemas.microsoft.com/office/powerpoint/2010/main" val="27555340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8CAFD2-B1EB-4017-90A1-0854CBC26F18}" type="slidenum">
              <a:rPr lang="en-US" smtClean="0"/>
              <a:t>42</a:t>
            </a:fld>
            <a:endParaRPr lang="en-US"/>
          </a:p>
        </p:txBody>
      </p:sp>
    </p:spTree>
    <p:extLst>
      <p:ext uri="{BB962C8B-B14F-4D97-AF65-F5344CB8AC3E}">
        <p14:creationId xmlns:p14="http://schemas.microsoft.com/office/powerpoint/2010/main" val="34039625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8CAFD2-B1EB-4017-90A1-0854CBC26F18}" type="slidenum">
              <a:rPr lang="en-US" smtClean="0"/>
              <a:t>43</a:t>
            </a:fld>
            <a:endParaRPr lang="en-US"/>
          </a:p>
        </p:txBody>
      </p:sp>
    </p:spTree>
    <p:extLst>
      <p:ext uri="{BB962C8B-B14F-4D97-AF65-F5344CB8AC3E}">
        <p14:creationId xmlns:p14="http://schemas.microsoft.com/office/powerpoint/2010/main" val="30587655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8CAFD2-B1EB-4017-90A1-0854CBC26F18}" type="slidenum">
              <a:rPr lang="en-US" smtClean="0"/>
              <a:t>44</a:t>
            </a:fld>
            <a:endParaRPr lang="en-US"/>
          </a:p>
        </p:txBody>
      </p:sp>
    </p:spTree>
    <p:extLst>
      <p:ext uri="{BB962C8B-B14F-4D97-AF65-F5344CB8AC3E}">
        <p14:creationId xmlns:p14="http://schemas.microsoft.com/office/powerpoint/2010/main" val="42258037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8CAFD2-B1EB-4017-90A1-0854CBC26F18}" type="slidenum">
              <a:rPr lang="en-US" smtClean="0"/>
              <a:t>45</a:t>
            </a:fld>
            <a:endParaRPr lang="en-US"/>
          </a:p>
        </p:txBody>
      </p:sp>
    </p:spTree>
    <p:extLst>
      <p:ext uri="{BB962C8B-B14F-4D97-AF65-F5344CB8AC3E}">
        <p14:creationId xmlns:p14="http://schemas.microsoft.com/office/powerpoint/2010/main" val="12133138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8CAFD2-B1EB-4017-90A1-0854CBC26F18}" type="slidenum">
              <a:rPr lang="en-US" smtClean="0"/>
              <a:t>47</a:t>
            </a:fld>
            <a:endParaRPr lang="en-US"/>
          </a:p>
        </p:txBody>
      </p:sp>
    </p:spTree>
    <p:extLst>
      <p:ext uri="{BB962C8B-B14F-4D97-AF65-F5344CB8AC3E}">
        <p14:creationId xmlns:p14="http://schemas.microsoft.com/office/powerpoint/2010/main" val="3866403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2A0980-5F0A-4CC9-B53F-B10F7AFF30A3}" type="slidenum">
              <a:rPr lang="en-US" smtClean="0"/>
              <a:t>5</a:t>
            </a:fld>
            <a:endParaRPr lang="en-US"/>
          </a:p>
        </p:txBody>
      </p:sp>
    </p:spTree>
    <p:extLst>
      <p:ext uri="{BB962C8B-B14F-4D97-AF65-F5344CB8AC3E}">
        <p14:creationId xmlns:p14="http://schemas.microsoft.com/office/powerpoint/2010/main" val="3288261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bwMode="auto">
          <a:xfrm>
            <a:off x="934720" y="4415790"/>
            <a:ext cx="5140960" cy="4183380"/>
          </a:xfrm>
          <a:noFill/>
        </p:spPr>
        <p:txBody>
          <a:bodyPr wrap="square" numCol="1" anchor="t" anchorCtr="0" compatLnSpc="1">
            <a:prstTxWarp prst="textNoShape">
              <a:avLst/>
            </a:prstTxWarp>
          </a:bodyPr>
          <a:lstStyle/>
          <a:p>
            <a:pPr eaLnBrk="1" hangingPunct="1"/>
            <a:endParaRPr lang="en-US" baseline="0" dirty="0" smtClean="0"/>
          </a:p>
        </p:txBody>
      </p:sp>
    </p:spTree>
    <p:extLst>
      <p:ext uri="{BB962C8B-B14F-4D97-AF65-F5344CB8AC3E}">
        <p14:creationId xmlns:p14="http://schemas.microsoft.com/office/powerpoint/2010/main" val="780648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bwMode="auto">
          <a:xfrm>
            <a:off x="934720" y="4415790"/>
            <a:ext cx="5140960" cy="4183380"/>
          </a:xfrm>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217974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C61B4F44-AA86-4489-873D-E62B424AA26F}" type="slidenum">
              <a:rPr lang="en-US" sz="1200">
                <a:latin typeface="Calibri" pitchFamily="34" charset="0"/>
              </a:rPr>
              <a:pPr algn="r"/>
              <a:t>8</a:t>
            </a:fld>
            <a:endParaRPr lang="en-US" sz="1200">
              <a:latin typeface="Calibri" pitchFamily="34" charset="0"/>
            </a:endParaRPr>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3143316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noFill/>
          <a:ln>
            <a:solidFill>
              <a:srgbClr val="000000"/>
            </a:solidFill>
            <a:miter lim="800000"/>
            <a:headEnd/>
            <a:tailEnd/>
          </a:ln>
        </p:spPr>
      </p:sp>
      <p:sp>
        <p:nvSpPr>
          <p:cNvPr id="624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284697987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gif"/><Relationship Id="rId5" Type="http://schemas.openxmlformats.org/officeDocument/2006/relationships/image" Target="../media/image3.jpg"/><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5"/>
          <p:cNvSpPr/>
          <p:nvPr userDrawn="1"/>
        </p:nvSpPr>
        <p:spPr>
          <a:xfrm flipH="1">
            <a:off x="0" y="188394"/>
            <a:ext cx="9236941" cy="2021406"/>
          </a:xfrm>
          <a:custGeom>
            <a:avLst/>
            <a:gdLst>
              <a:gd name="connsiteX0" fmla="*/ 0 w 9144000"/>
              <a:gd name="connsiteY0" fmla="*/ 0 h 1219200"/>
              <a:gd name="connsiteX1" fmla="*/ 9144000 w 9144000"/>
              <a:gd name="connsiteY1" fmla="*/ 0 h 1219200"/>
              <a:gd name="connsiteX2" fmla="*/ 9144000 w 9144000"/>
              <a:gd name="connsiteY2" fmla="*/ 1219200 h 1219200"/>
              <a:gd name="connsiteX3" fmla="*/ 0 w 9144000"/>
              <a:gd name="connsiteY3" fmla="*/ 1219200 h 1219200"/>
              <a:gd name="connsiteX4" fmla="*/ 0 w 9144000"/>
              <a:gd name="connsiteY4" fmla="*/ 0 h 1219200"/>
              <a:gd name="connsiteX0" fmla="*/ 0 w 9144000"/>
              <a:gd name="connsiteY0" fmla="*/ 0 h 1219200"/>
              <a:gd name="connsiteX1" fmla="*/ 9144000 w 9144000"/>
              <a:gd name="connsiteY1" fmla="*/ 0 h 1219200"/>
              <a:gd name="connsiteX2" fmla="*/ 9144000 w 9144000"/>
              <a:gd name="connsiteY2" fmla="*/ 1219200 h 1219200"/>
              <a:gd name="connsiteX3" fmla="*/ 5356122 w 9144000"/>
              <a:gd name="connsiteY3" fmla="*/ 1032387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5356122 w 9144000"/>
              <a:gd name="connsiteY3" fmla="*/ 1032387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5129980 w 9144000"/>
              <a:gd name="connsiteY3" fmla="*/ 619432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1639529 w 9144000"/>
              <a:gd name="connsiteY3" fmla="*/ 462116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1131083 w 9144000"/>
              <a:gd name="connsiteY3" fmla="*/ 908973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1024043 w 9144000"/>
              <a:gd name="connsiteY3" fmla="*/ 892423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957141 w 9144000"/>
              <a:gd name="connsiteY3" fmla="*/ 900698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1305025 w 9144000"/>
              <a:gd name="connsiteY3" fmla="*/ 875873 h 1219200"/>
              <a:gd name="connsiteX4" fmla="*/ 0 w 9144000"/>
              <a:gd name="connsiteY4" fmla="*/ 1219200 h 1219200"/>
              <a:gd name="connsiteX5" fmla="*/ 0 w 9144000"/>
              <a:gd name="connsiteY5" fmla="*/ 0 h 1219200"/>
              <a:gd name="connsiteX0" fmla="*/ 27198 w 9171198"/>
              <a:gd name="connsiteY0" fmla="*/ 0 h 1269595"/>
              <a:gd name="connsiteX1" fmla="*/ 9171198 w 9171198"/>
              <a:gd name="connsiteY1" fmla="*/ 0 h 1269595"/>
              <a:gd name="connsiteX2" fmla="*/ 9171198 w 9171198"/>
              <a:gd name="connsiteY2" fmla="*/ 1219200 h 1269595"/>
              <a:gd name="connsiteX3" fmla="*/ 1332223 w 9171198"/>
              <a:gd name="connsiteY3" fmla="*/ 875873 h 1269595"/>
              <a:gd name="connsiteX4" fmla="*/ 27198 w 9171198"/>
              <a:gd name="connsiteY4" fmla="*/ 1219200 h 1269595"/>
              <a:gd name="connsiteX5" fmla="*/ 27198 w 9171198"/>
              <a:gd name="connsiteY5" fmla="*/ 0 h 1269595"/>
              <a:gd name="connsiteX0" fmla="*/ 46976 w 9190976"/>
              <a:gd name="connsiteY0" fmla="*/ 0 h 1243942"/>
              <a:gd name="connsiteX1" fmla="*/ 9190976 w 9190976"/>
              <a:gd name="connsiteY1" fmla="*/ 0 h 1243942"/>
              <a:gd name="connsiteX2" fmla="*/ 9190976 w 9190976"/>
              <a:gd name="connsiteY2" fmla="*/ 1219200 h 1243942"/>
              <a:gd name="connsiteX3" fmla="*/ 1314091 w 9190976"/>
              <a:gd name="connsiteY3" fmla="*/ 828981 h 1243942"/>
              <a:gd name="connsiteX4" fmla="*/ 46976 w 9190976"/>
              <a:gd name="connsiteY4" fmla="*/ 1219200 h 1243942"/>
              <a:gd name="connsiteX5" fmla="*/ 46976 w 9190976"/>
              <a:gd name="connsiteY5" fmla="*/ 0 h 124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0976" h="1243942">
                <a:moveTo>
                  <a:pt x="46976" y="0"/>
                </a:moveTo>
                <a:lnTo>
                  <a:pt x="9190976" y="0"/>
                </a:lnTo>
                <a:lnTo>
                  <a:pt x="9190976" y="1219200"/>
                </a:lnTo>
                <a:cubicBezTo>
                  <a:pt x="6709150" y="1219200"/>
                  <a:pt x="3560962" y="128754"/>
                  <a:pt x="1314091" y="828981"/>
                </a:cubicBezTo>
                <a:cubicBezTo>
                  <a:pt x="-932780" y="1529208"/>
                  <a:pt x="481984" y="1104758"/>
                  <a:pt x="46976" y="1219200"/>
                </a:cubicBezTo>
                <a:lnTo>
                  <a:pt x="46976" y="0"/>
                </a:lnTo>
                <a:close/>
              </a:path>
            </a:pathLst>
          </a:cu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ctangle 5"/>
          <p:cNvSpPr/>
          <p:nvPr userDrawn="1"/>
        </p:nvSpPr>
        <p:spPr>
          <a:xfrm flipH="1">
            <a:off x="-7374" y="97971"/>
            <a:ext cx="9236941" cy="2021406"/>
          </a:xfrm>
          <a:custGeom>
            <a:avLst/>
            <a:gdLst>
              <a:gd name="connsiteX0" fmla="*/ 0 w 9144000"/>
              <a:gd name="connsiteY0" fmla="*/ 0 h 1219200"/>
              <a:gd name="connsiteX1" fmla="*/ 9144000 w 9144000"/>
              <a:gd name="connsiteY1" fmla="*/ 0 h 1219200"/>
              <a:gd name="connsiteX2" fmla="*/ 9144000 w 9144000"/>
              <a:gd name="connsiteY2" fmla="*/ 1219200 h 1219200"/>
              <a:gd name="connsiteX3" fmla="*/ 0 w 9144000"/>
              <a:gd name="connsiteY3" fmla="*/ 1219200 h 1219200"/>
              <a:gd name="connsiteX4" fmla="*/ 0 w 9144000"/>
              <a:gd name="connsiteY4" fmla="*/ 0 h 1219200"/>
              <a:gd name="connsiteX0" fmla="*/ 0 w 9144000"/>
              <a:gd name="connsiteY0" fmla="*/ 0 h 1219200"/>
              <a:gd name="connsiteX1" fmla="*/ 9144000 w 9144000"/>
              <a:gd name="connsiteY1" fmla="*/ 0 h 1219200"/>
              <a:gd name="connsiteX2" fmla="*/ 9144000 w 9144000"/>
              <a:gd name="connsiteY2" fmla="*/ 1219200 h 1219200"/>
              <a:gd name="connsiteX3" fmla="*/ 5356122 w 9144000"/>
              <a:gd name="connsiteY3" fmla="*/ 1032387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5356122 w 9144000"/>
              <a:gd name="connsiteY3" fmla="*/ 1032387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5129980 w 9144000"/>
              <a:gd name="connsiteY3" fmla="*/ 619432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1639529 w 9144000"/>
              <a:gd name="connsiteY3" fmla="*/ 462116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1131083 w 9144000"/>
              <a:gd name="connsiteY3" fmla="*/ 908973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1024043 w 9144000"/>
              <a:gd name="connsiteY3" fmla="*/ 892423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957141 w 9144000"/>
              <a:gd name="connsiteY3" fmla="*/ 900698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1305025 w 9144000"/>
              <a:gd name="connsiteY3" fmla="*/ 875873 h 1219200"/>
              <a:gd name="connsiteX4" fmla="*/ 0 w 9144000"/>
              <a:gd name="connsiteY4" fmla="*/ 1219200 h 1219200"/>
              <a:gd name="connsiteX5" fmla="*/ 0 w 9144000"/>
              <a:gd name="connsiteY5" fmla="*/ 0 h 1219200"/>
              <a:gd name="connsiteX0" fmla="*/ 27198 w 9171198"/>
              <a:gd name="connsiteY0" fmla="*/ 0 h 1269595"/>
              <a:gd name="connsiteX1" fmla="*/ 9171198 w 9171198"/>
              <a:gd name="connsiteY1" fmla="*/ 0 h 1269595"/>
              <a:gd name="connsiteX2" fmla="*/ 9171198 w 9171198"/>
              <a:gd name="connsiteY2" fmla="*/ 1219200 h 1269595"/>
              <a:gd name="connsiteX3" fmla="*/ 1332223 w 9171198"/>
              <a:gd name="connsiteY3" fmla="*/ 875873 h 1269595"/>
              <a:gd name="connsiteX4" fmla="*/ 27198 w 9171198"/>
              <a:gd name="connsiteY4" fmla="*/ 1219200 h 1269595"/>
              <a:gd name="connsiteX5" fmla="*/ 27198 w 9171198"/>
              <a:gd name="connsiteY5" fmla="*/ 0 h 1269595"/>
              <a:gd name="connsiteX0" fmla="*/ 46976 w 9190976"/>
              <a:gd name="connsiteY0" fmla="*/ 0 h 1243942"/>
              <a:gd name="connsiteX1" fmla="*/ 9190976 w 9190976"/>
              <a:gd name="connsiteY1" fmla="*/ 0 h 1243942"/>
              <a:gd name="connsiteX2" fmla="*/ 9190976 w 9190976"/>
              <a:gd name="connsiteY2" fmla="*/ 1219200 h 1243942"/>
              <a:gd name="connsiteX3" fmla="*/ 1314091 w 9190976"/>
              <a:gd name="connsiteY3" fmla="*/ 828981 h 1243942"/>
              <a:gd name="connsiteX4" fmla="*/ 46976 w 9190976"/>
              <a:gd name="connsiteY4" fmla="*/ 1219200 h 1243942"/>
              <a:gd name="connsiteX5" fmla="*/ 46976 w 9190976"/>
              <a:gd name="connsiteY5" fmla="*/ 0 h 124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0976" h="1243942">
                <a:moveTo>
                  <a:pt x="46976" y="0"/>
                </a:moveTo>
                <a:lnTo>
                  <a:pt x="9190976" y="0"/>
                </a:lnTo>
                <a:lnTo>
                  <a:pt x="9190976" y="1219200"/>
                </a:lnTo>
                <a:cubicBezTo>
                  <a:pt x="6709150" y="1219200"/>
                  <a:pt x="3560962" y="128754"/>
                  <a:pt x="1314091" y="828981"/>
                </a:cubicBezTo>
                <a:cubicBezTo>
                  <a:pt x="-932780" y="1529208"/>
                  <a:pt x="481984" y="1104758"/>
                  <a:pt x="46976" y="1219200"/>
                </a:cubicBezTo>
                <a:lnTo>
                  <a:pt x="46976" y="0"/>
                </a:lnTo>
                <a:close/>
              </a:path>
            </a:pathLst>
          </a:cu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userDrawn="1"/>
        </p:nvSpPr>
        <p:spPr>
          <a:xfrm>
            <a:off x="-7374" y="2286000"/>
            <a:ext cx="9151374" cy="1905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p:nvPr userDrawn="1"/>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6949" b="100000" l="4594" r="100000"/>
                    </a14:imgEffect>
                  </a14:imgLayer>
                </a14:imgProps>
              </a:ext>
              <a:ext uri="{28A0092B-C50C-407E-A947-70E740481C1C}">
                <a14:useLocalDpi xmlns:a14="http://schemas.microsoft.com/office/drawing/2010/main" val="0"/>
              </a:ext>
            </a:extLst>
          </a:blip>
          <a:srcRect t="15442" b="9558"/>
          <a:stretch/>
        </p:blipFill>
        <p:spPr>
          <a:xfrm>
            <a:off x="4551566" y="1752599"/>
            <a:ext cx="4592434" cy="5105401"/>
          </a:xfrm>
          <a:prstGeom prst="rect">
            <a:avLst/>
          </a:prstGeom>
        </p:spPr>
      </p:pic>
      <p:sp>
        <p:nvSpPr>
          <p:cNvPr id="11" name="Rectangle 5"/>
          <p:cNvSpPr/>
          <p:nvPr userDrawn="1"/>
        </p:nvSpPr>
        <p:spPr>
          <a:xfrm flipH="1">
            <a:off x="-76200" y="-40206"/>
            <a:ext cx="9236941" cy="2021406"/>
          </a:xfrm>
          <a:custGeom>
            <a:avLst/>
            <a:gdLst>
              <a:gd name="connsiteX0" fmla="*/ 0 w 9144000"/>
              <a:gd name="connsiteY0" fmla="*/ 0 h 1219200"/>
              <a:gd name="connsiteX1" fmla="*/ 9144000 w 9144000"/>
              <a:gd name="connsiteY1" fmla="*/ 0 h 1219200"/>
              <a:gd name="connsiteX2" fmla="*/ 9144000 w 9144000"/>
              <a:gd name="connsiteY2" fmla="*/ 1219200 h 1219200"/>
              <a:gd name="connsiteX3" fmla="*/ 0 w 9144000"/>
              <a:gd name="connsiteY3" fmla="*/ 1219200 h 1219200"/>
              <a:gd name="connsiteX4" fmla="*/ 0 w 9144000"/>
              <a:gd name="connsiteY4" fmla="*/ 0 h 1219200"/>
              <a:gd name="connsiteX0" fmla="*/ 0 w 9144000"/>
              <a:gd name="connsiteY0" fmla="*/ 0 h 1219200"/>
              <a:gd name="connsiteX1" fmla="*/ 9144000 w 9144000"/>
              <a:gd name="connsiteY1" fmla="*/ 0 h 1219200"/>
              <a:gd name="connsiteX2" fmla="*/ 9144000 w 9144000"/>
              <a:gd name="connsiteY2" fmla="*/ 1219200 h 1219200"/>
              <a:gd name="connsiteX3" fmla="*/ 5356122 w 9144000"/>
              <a:gd name="connsiteY3" fmla="*/ 1032387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5356122 w 9144000"/>
              <a:gd name="connsiteY3" fmla="*/ 1032387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5129980 w 9144000"/>
              <a:gd name="connsiteY3" fmla="*/ 619432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1639529 w 9144000"/>
              <a:gd name="connsiteY3" fmla="*/ 462116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1131083 w 9144000"/>
              <a:gd name="connsiteY3" fmla="*/ 908973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1024043 w 9144000"/>
              <a:gd name="connsiteY3" fmla="*/ 892423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957141 w 9144000"/>
              <a:gd name="connsiteY3" fmla="*/ 900698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1305025 w 9144000"/>
              <a:gd name="connsiteY3" fmla="*/ 875873 h 1219200"/>
              <a:gd name="connsiteX4" fmla="*/ 0 w 9144000"/>
              <a:gd name="connsiteY4" fmla="*/ 1219200 h 1219200"/>
              <a:gd name="connsiteX5" fmla="*/ 0 w 9144000"/>
              <a:gd name="connsiteY5" fmla="*/ 0 h 1219200"/>
              <a:gd name="connsiteX0" fmla="*/ 27198 w 9171198"/>
              <a:gd name="connsiteY0" fmla="*/ 0 h 1269595"/>
              <a:gd name="connsiteX1" fmla="*/ 9171198 w 9171198"/>
              <a:gd name="connsiteY1" fmla="*/ 0 h 1269595"/>
              <a:gd name="connsiteX2" fmla="*/ 9171198 w 9171198"/>
              <a:gd name="connsiteY2" fmla="*/ 1219200 h 1269595"/>
              <a:gd name="connsiteX3" fmla="*/ 1332223 w 9171198"/>
              <a:gd name="connsiteY3" fmla="*/ 875873 h 1269595"/>
              <a:gd name="connsiteX4" fmla="*/ 27198 w 9171198"/>
              <a:gd name="connsiteY4" fmla="*/ 1219200 h 1269595"/>
              <a:gd name="connsiteX5" fmla="*/ 27198 w 9171198"/>
              <a:gd name="connsiteY5" fmla="*/ 0 h 1269595"/>
              <a:gd name="connsiteX0" fmla="*/ 46976 w 9190976"/>
              <a:gd name="connsiteY0" fmla="*/ 0 h 1243942"/>
              <a:gd name="connsiteX1" fmla="*/ 9190976 w 9190976"/>
              <a:gd name="connsiteY1" fmla="*/ 0 h 1243942"/>
              <a:gd name="connsiteX2" fmla="*/ 9190976 w 9190976"/>
              <a:gd name="connsiteY2" fmla="*/ 1219200 h 1243942"/>
              <a:gd name="connsiteX3" fmla="*/ 1314091 w 9190976"/>
              <a:gd name="connsiteY3" fmla="*/ 828981 h 1243942"/>
              <a:gd name="connsiteX4" fmla="*/ 46976 w 9190976"/>
              <a:gd name="connsiteY4" fmla="*/ 1219200 h 1243942"/>
              <a:gd name="connsiteX5" fmla="*/ 46976 w 9190976"/>
              <a:gd name="connsiteY5" fmla="*/ 0 h 124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0976" h="1243942">
                <a:moveTo>
                  <a:pt x="46976" y="0"/>
                </a:moveTo>
                <a:lnTo>
                  <a:pt x="9190976" y="0"/>
                </a:lnTo>
                <a:lnTo>
                  <a:pt x="9190976" y="1219200"/>
                </a:lnTo>
                <a:cubicBezTo>
                  <a:pt x="6709150" y="1219200"/>
                  <a:pt x="3560962" y="128754"/>
                  <a:pt x="1314091" y="828981"/>
                </a:cubicBezTo>
                <a:cubicBezTo>
                  <a:pt x="-932780" y="1529208"/>
                  <a:pt x="481984" y="1104758"/>
                  <a:pt x="46976" y="1219200"/>
                </a:cubicBezTo>
                <a:lnTo>
                  <a:pt x="46976" y="0"/>
                </a:lnTo>
                <a:close/>
              </a:path>
            </a:pathLst>
          </a:custGeom>
          <a:blipFill dpi="0" rotWithShape="1">
            <a:blip r:embed="rId4"/>
            <a:srcRect/>
            <a:stretch>
              <a:fillRect l="49000" t="-8000" b="-38000"/>
            </a:stretch>
          </a:bli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Rectangle 5"/>
          <p:cNvSpPr/>
          <p:nvPr userDrawn="1"/>
        </p:nvSpPr>
        <p:spPr>
          <a:xfrm flipH="1">
            <a:off x="0" y="-40206"/>
            <a:ext cx="9236941" cy="2021406"/>
          </a:xfrm>
          <a:custGeom>
            <a:avLst/>
            <a:gdLst>
              <a:gd name="connsiteX0" fmla="*/ 0 w 9144000"/>
              <a:gd name="connsiteY0" fmla="*/ 0 h 1219200"/>
              <a:gd name="connsiteX1" fmla="*/ 9144000 w 9144000"/>
              <a:gd name="connsiteY1" fmla="*/ 0 h 1219200"/>
              <a:gd name="connsiteX2" fmla="*/ 9144000 w 9144000"/>
              <a:gd name="connsiteY2" fmla="*/ 1219200 h 1219200"/>
              <a:gd name="connsiteX3" fmla="*/ 0 w 9144000"/>
              <a:gd name="connsiteY3" fmla="*/ 1219200 h 1219200"/>
              <a:gd name="connsiteX4" fmla="*/ 0 w 9144000"/>
              <a:gd name="connsiteY4" fmla="*/ 0 h 1219200"/>
              <a:gd name="connsiteX0" fmla="*/ 0 w 9144000"/>
              <a:gd name="connsiteY0" fmla="*/ 0 h 1219200"/>
              <a:gd name="connsiteX1" fmla="*/ 9144000 w 9144000"/>
              <a:gd name="connsiteY1" fmla="*/ 0 h 1219200"/>
              <a:gd name="connsiteX2" fmla="*/ 9144000 w 9144000"/>
              <a:gd name="connsiteY2" fmla="*/ 1219200 h 1219200"/>
              <a:gd name="connsiteX3" fmla="*/ 5356122 w 9144000"/>
              <a:gd name="connsiteY3" fmla="*/ 1032387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5356122 w 9144000"/>
              <a:gd name="connsiteY3" fmla="*/ 1032387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5129980 w 9144000"/>
              <a:gd name="connsiteY3" fmla="*/ 619432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1639529 w 9144000"/>
              <a:gd name="connsiteY3" fmla="*/ 462116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1131083 w 9144000"/>
              <a:gd name="connsiteY3" fmla="*/ 908973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1024043 w 9144000"/>
              <a:gd name="connsiteY3" fmla="*/ 892423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957141 w 9144000"/>
              <a:gd name="connsiteY3" fmla="*/ 900698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1305025 w 9144000"/>
              <a:gd name="connsiteY3" fmla="*/ 875873 h 1219200"/>
              <a:gd name="connsiteX4" fmla="*/ 0 w 9144000"/>
              <a:gd name="connsiteY4" fmla="*/ 1219200 h 1219200"/>
              <a:gd name="connsiteX5" fmla="*/ 0 w 9144000"/>
              <a:gd name="connsiteY5" fmla="*/ 0 h 1219200"/>
              <a:gd name="connsiteX0" fmla="*/ 27198 w 9171198"/>
              <a:gd name="connsiteY0" fmla="*/ 0 h 1269595"/>
              <a:gd name="connsiteX1" fmla="*/ 9171198 w 9171198"/>
              <a:gd name="connsiteY1" fmla="*/ 0 h 1269595"/>
              <a:gd name="connsiteX2" fmla="*/ 9171198 w 9171198"/>
              <a:gd name="connsiteY2" fmla="*/ 1219200 h 1269595"/>
              <a:gd name="connsiteX3" fmla="*/ 1332223 w 9171198"/>
              <a:gd name="connsiteY3" fmla="*/ 875873 h 1269595"/>
              <a:gd name="connsiteX4" fmla="*/ 27198 w 9171198"/>
              <a:gd name="connsiteY4" fmla="*/ 1219200 h 1269595"/>
              <a:gd name="connsiteX5" fmla="*/ 27198 w 9171198"/>
              <a:gd name="connsiteY5" fmla="*/ 0 h 1269595"/>
              <a:gd name="connsiteX0" fmla="*/ 46976 w 9190976"/>
              <a:gd name="connsiteY0" fmla="*/ 0 h 1243942"/>
              <a:gd name="connsiteX1" fmla="*/ 9190976 w 9190976"/>
              <a:gd name="connsiteY1" fmla="*/ 0 h 1243942"/>
              <a:gd name="connsiteX2" fmla="*/ 9190976 w 9190976"/>
              <a:gd name="connsiteY2" fmla="*/ 1219200 h 1243942"/>
              <a:gd name="connsiteX3" fmla="*/ 1314091 w 9190976"/>
              <a:gd name="connsiteY3" fmla="*/ 828981 h 1243942"/>
              <a:gd name="connsiteX4" fmla="*/ 46976 w 9190976"/>
              <a:gd name="connsiteY4" fmla="*/ 1219200 h 1243942"/>
              <a:gd name="connsiteX5" fmla="*/ 46976 w 9190976"/>
              <a:gd name="connsiteY5" fmla="*/ 0 h 124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0976" h="1243942">
                <a:moveTo>
                  <a:pt x="46976" y="0"/>
                </a:moveTo>
                <a:lnTo>
                  <a:pt x="9190976" y="0"/>
                </a:lnTo>
                <a:lnTo>
                  <a:pt x="9190976" y="1219200"/>
                </a:lnTo>
                <a:cubicBezTo>
                  <a:pt x="6709150" y="1219200"/>
                  <a:pt x="3560962" y="128754"/>
                  <a:pt x="1314091" y="828981"/>
                </a:cubicBezTo>
                <a:cubicBezTo>
                  <a:pt x="-932780" y="1529208"/>
                  <a:pt x="481984" y="1104758"/>
                  <a:pt x="46976" y="1219200"/>
                </a:cubicBezTo>
                <a:lnTo>
                  <a:pt x="46976" y="0"/>
                </a:lnTo>
                <a:close/>
              </a:path>
            </a:pathLst>
          </a:custGeom>
          <a:blipFill dpi="0" rotWithShape="1">
            <a:blip r:embed="rId5"/>
            <a:srcRect/>
            <a:stretch>
              <a:fillRect l="-1000" t="-14000" r="49000" b="-30000"/>
            </a:stretch>
          </a:bli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28600" y="5953579"/>
            <a:ext cx="3743738" cy="578864"/>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ectangle 10"/>
          <p:cNvSpPr/>
          <p:nvPr userDrawn="1"/>
        </p:nvSpPr>
        <p:spPr>
          <a:xfrm>
            <a:off x="-7376" y="152401"/>
            <a:ext cx="9171432" cy="9905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12" name="Rectangle 5"/>
          <p:cNvSpPr/>
          <p:nvPr userDrawn="1"/>
        </p:nvSpPr>
        <p:spPr>
          <a:xfrm flipH="1">
            <a:off x="-27020" y="-1"/>
            <a:ext cx="9236941" cy="1523999"/>
          </a:xfrm>
          <a:custGeom>
            <a:avLst/>
            <a:gdLst>
              <a:gd name="connsiteX0" fmla="*/ 0 w 9144000"/>
              <a:gd name="connsiteY0" fmla="*/ 0 h 1219200"/>
              <a:gd name="connsiteX1" fmla="*/ 9144000 w 9144000"/>
              <a:gd name="connsiteY1" fmla="*/ 0 h 1219200"/>
              <a:gd name="connsiteX2" fmla="*/ 9144000 w 9144000"/>
              <a:gd name="connsiteY2" fmla="*/ 1219200 h 1219200"/>
              <a:gd name="connsiteX3" fmla="*/ 0 w 9144000"/>
              <a:gd name="connsiteY3" fmla="*/ 1219200 h 1219200"/>
              <a:gd name="connsiteX4" fmla="*/ 0 w 9144000"/>
              <a:gd name="connsiteY4" fmla="*/ 0 h 1219200"/>
              <a:gd name="connsiteX0" fmla="*/ 0 w 9144000"/>
              <a:gd name="connsiteY0" fmla="*/ 0 h 1219200"/>
              <a:gd name="connsiteX1" fmla="*/ 9144000 w 9144000"/>
              <a:gd name="connsiteY1" fmla="*/ 0 h 1219200"/>
              <a:gd name="connsiteX2" fmla="*/ 9144000 w 9144000"/>
              <a:gd name="connsiteY2" fmla="*/ 1219200 h 1219200"/>
              <a:gd name="connsiteX3" fmla="*/ 5356122 w 9144000"/>
              <a:gd name="connsiteY3" fmla="*/ 1032387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5356122 w 9144000"/>
              <a:gd name="connsiteY3" fmla="*/ 1032387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5129980 w 9144000"/>
              <a:gd name="connsiteY3" fmla="*/ 619432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1639529 w 9144000"/>
              <a:gd name="connsiteY3" fmla="*/ 462116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1131083 w 9144000"/>
              <a:gd name="connsiteY3" fmla="*/ 908973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1024043 w 9144000"/>
              <a:gd name="connsiteY3" fmla="*/ 892423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957141 w 9144000"/>
              <a:gd name="connsiteY3" fmla="*/ 900698 h 1219200"/>
              <a:gd name="connsiteX4" fmla="*/ 0 w 9144000"/>
              <a:gd name="connsiteY4" fmla="*/ 1219200 h 1219200"/>
              <a:gd name="connsiteX5" fmla="*/ 0 w 9144000"/>
              <a:gd name="connsiteY5" fmla="*/ 0 h 1219200"/>
              <a:gd name="connsiteX0" fmla="*/ 0 w 9144000"/>
              <a:gd name="connsiteY0" fmla="*/ 0 h 1219200"/>
              <a:gd name="connsiteX1" fmla="*/ 9144000 w 9144000"/>
              <a:gd name="connsiteY1" fmla="*/ 0 h 1219200"/>
              <a:gd name="connsiteX2" fmla="*/ 9144000 w 9144000"/>
              <a:gd name="connsiteY2" fmla="*/ 1219200 h 1219200"/>
              <a:gd name="connsiteX3" fmla="*/ 1305025 w 9144000"/>
              <a:gd name="connsiteY3" fmla="*/ 875873 h 1219200"/>
              <a:gd name="connsiteX4" fmla="*/ 0 w 9144000"/>
              <a:gd name="connsiteY4" fmla="*/ 1219200 h 1219200"/>
              <a:gd name="connsiteX5" fmla="*/ 0 w 9144000"/>
              <a:gd name="connsiteY5" fmla="*/ 0 h 1219200"/>
              <a:gd name="connsiteX0" fmla="*/ 27198 w 9171198"/>
              <a:gd name="connsiteY0" fmla="*/ 0 h 1269595"/>
              <a:gd name="connsiteX1" fmla="*/ 9171198 w 9171198"/>
              <a:gd name="connsiteY1" fmla="*/ 0 h 1269595"/>
              <a:gd name="connsiteX2" fmla="*/ 9171198 w 9171198"/>
              <a:gd name="connsiteY2" fmla="*/ 1219200 h 1269595"/>
              <a:gd name="connsiteX3" fmla="*/ 1332223 w 9171198"/>
              <a:gd name="connsiteY3" fmla="*/ 875873 h 1269595"/>
              <a:gd name="connsiteX4" fmla="*/ 27198 w 9171198"/>
              <a:gd name="connsiteY4" fmla="*/ 1219200 h 1269595"/>
              <a:gd name="connsiteX5" fmla="*/ 27198 w 9171198"/>
              <a:gd name="connsiteY5" fmla="*/ 0 h 1269595"/>
              <a:gd name="connsiteX0" fmla="*/ 46976 w 9190976"/>
              <a:gd name="connsiteY0" fmla="*/ 0 h 1243942"/>
              <a:gd name="connsiteX1" fmla="*/ 9190976 w 9190976"/>
              <a:gd name="connsiteY1" fmla="*/ 0 h 1243942"/>
              <a:gd name="connsiteX2" fmla="*/ 9190976 w 9190976"/>
              <a:gd name="connsiteY2" fmla="*/ 1219200 h 1243942"/>
              <a:gd name="connsiteX3" fmla="*/ 1314091 w 9190976"/>
              <a:gd name="connsiteY3" fmla="*/ 828981 h 1243942"/>
              <a:gd name="connsiteX4" fmla="*/ 46976 w 9190976"/>
              <a:gd name="connsiteY4" fmla="*/ 1219200 h 1243942"/>
              <a:gd name="connsiteX5" fmla="*/ 46976 w 9190976"/>
              <a:gd name="connsiteY5" fmla="*/ 0 h 1243942"/>
              <a:gd name="connsiteX0" fmla="*/ 46976 w 9190976"/>
              <a:gd name="connsiteY0" fmla="*/ 0 h 1243942"/>
              <a:gd name="connsiteX1" fmla="*/ 9190976 w 9190976"/>
              <a:gd name="connsiteY1" fmla="*/ 0 h 1243942"/>
              <a:gd name="connsiteX2" fmla="*/ 9190976 w 9190976"/>
              <a:gd name="connsiteY2" fmla="*/ 1219200 h 1243942"/>
              <a:gd name="connsiteX3" fmla="*/ 1314091 w 9190976"/>
              <a:gd name="connsiteY3" fmla="*/ 828981 h 1243942"/>
              <a:gd name="connsiteX4" fmla="*/ 46976 w 9190976"/>
              <a:gd name="connsiteY4" fmla="*/ 1219200 h 1243942"/>
              <a:gd name="connsiteX5" fmla="*/ 46976 w 9190976"/>
              <a:gd name="connsiteY5" fmla="*/ 0 h 124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0976" h="1243942">
                <a:moveTo>
                  <a:pt x="46976" y="0"/>
                </a:moveTo>
                <a:lnTo>
                  <a:pt x="9190976" y="0"/>
                </a:lnTo>
                <a:lnTo>
                  <a:pt x="9190976" y="1219200"/>
                </a:lnTo>
                <a:cubicBezTo>
                  <a:pt x="6709150" y="1219200"/>
                  <a:pt x="3575405" y="259071"/>
                  <a:pt x="1314091" y="828981"/>
                </a:cubicBezTo>
                <a:cubicBezTo>
                  <a:pt x="-932780" y="1529208"/>
                  <a:pt x="481984" y="1104758"/>
                  <a:pt x="46976" y="1219200"/>
                </a:cubicBezTo>
                <a:lnTo>
                  <a:pt x="46976" y="0"/>
                </a:lnTo>
                <a:close/>
              </a:path>
            </a:pathLst>
          </a:custGeom>
          <a:solidFill>
            <a:schemeClr val="accent6">
              <a:lumMod val="75000"/>
              <a:alpha val="58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Rectangle 13"/>
          <p:cNvSpPr/>
          <p:nvPr userDrawn="1"/>
        </p:nvSpPr>
        <p:spPr>
          <a:xfrm>
            <a:off x="-7375" y="6096000"/>
            <a:ext cx="9236939" cy="838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6172200"/>
            <a:ext cx="3743738" cy="578864"/>
          </a:xfrm>
          <a:prstGeom prst="rect">
            <a:avLst/>
          </a:prstGeom>
        </p:spPr>
      </p:pic>
      <p:sp>
        <p:nvSpPr>
          <p:cNvPr id="19" name="Title 1"/>
          <p:cNvSpPr>
            <a:spLocks noGrp="1"/>
          </p:cNvSpPr>
          <p:nvPr>
            <p:ph type="title"/>
          </p:nvPr>
        </p:nvSpPr>
        <p:spPr>
          <a:xfrm>
            <a:off x="228600" y="190498"/>
            <a:ext cx="7973980" cy="952502"/>
          </a:xfrm>
          <a:prstGeom prst="rect">
            <a:avLst/>
          </a:prstGeom>
        </p:spPr>
        <p:txBody>
          <a:bodyPr/>
          <a:lstStyle>
            <a:lvl1pPr algn="l">
              <a:defRPr sz="3200" b="1" i="0" baseline="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21" name="Text Placeholder 20"/>
          <p:cNvSpPr>
            <a:spLocks noGrp="1"/>
          </p:cNvSpPr>
          <p:nvPr>
            <p:ph type="body" sz="quarter" idx="10"/>
          </p:nvPr>
        </p:nvSpPr>
        <p:spPr>
          <a:xfrm>
            <a:off x="381000" y="1524000"/>
            <a:ext cx="8458200" cy="43434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72338" y="6176338"/>
            <a:ext cx="5108891" cy="677523"/>
          </a:xfrm>
          <a:prstGeom prst="rect">
            <a:avLst/>
          </a:prstGeom>
        </p:spPr>
      </p:pic>
      <p:sp>
        <p:nvSpPr>
          <p:cNvPr id="13" name="Slide Number Placeholder 3"/>
          <p:cNvSpPr>
            <a:spLocks noGrp="1"/>
          </p:cNvSpPr>
          <p:nvPr>
            <p:ph type="sldNum" sz="quarter" idx="12"/>
          </p:nvPr>
        </p:nvSpPr>
        <p:spPr>
          <a:xfrm>
            <a:off x="7010400" y="6056326"/>
            <a:ext cx="2133600" cy="365125"/>
          </a:xfrm>
        </p:spPr>
        <p:txBody>
          <a:bodyPr/>
          <a:lstStyle>
            <a:lvl1pPr>
              <a:defRPr sz="1400" b="1">
                <a:solidFill>
                  <a:schemeClr val="bg1"/>
                </a:solidFill>
              </a:defRPr>
            </a:lvl1p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a:prstGeom prst="rect">
            <a:avLst/>
          </a:prstGeo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80C25DB-7C25-49E5-904C-FAFA4E8FCFB6}" type="datetimeFigureOut">
              <a:rPr lang="en-US" smtClean="0"/>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F6264-17B6-4E7D-AC12-4E5D09214B17}"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a:prstGeom prst="rect">
            <a:avLst/>
          </a:prstGeo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a:prstGeom prst="rect">
            <a:avLst/>
          </a:prstGeo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7"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ap.org/mentalhealth/screeningchar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aap.org/mentalhealth/screeningchar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aap.org/mentalhealth/screeningchar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ap.org/mentalhealt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890"/>
            <a:ext cx="6401355" cy="1914310"/>
          </a:xfrm>
          <a:prstGeom prst="rect">
            <a:avLst/>
          </a:prstGeom>
        </p:spPr>
      </p:pic>
      <p:sp>
        <p:nvSpPr>
          <p:cNvPr id="4" name="Slide Number Placeholder 2"/>
          <p:cNvSpPr>
            <a:spLocks noGrp="1"/>
          </p:cNvSpPr>
          <p:nvPr>
            <p:ph type="sldNum" sz="quarter" idx="12"/>
          </p:nvPr>
        </p:nvSpPr>
        <p:spPr>
          <a:xfrm>
            <a:off x="7010400" y="6056326"/>
            <a:ext cx="2133600" cy="365125"/>
          </a:xfrm>
        </p:spPr>
        <p:txBody>
          <a:bodyPr/>
          <a:lstStyle/>
          <a:p>
            <a:fld id="{EF09CDAD-33DA-487A-8BA3-44150E0D3431}" type="slidenum">
              <a:rPr lang="en-US" smtClean="0"/>
              <a:t>1</a:t>
            </a:fld>
            <a:endParaRPr lang="en-US" dirty="0"/>
          </a:p>
        </p:txBody>
      </p:sp>
    </p:spTree>
    <p:extLst>
      <p:ext uri="{BB962C8B-B14F-4D97-AF65-F5344CB8AC3E}">
        <p14:creationId xmlns:p14="http://schemas.microsoft.com/office/powerpoint/2010/main" val="1358937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228600" y="190498"/>
            <a:ext cx="8839200" cy="952502"/>
          </a:xfrm>
        </p:spPr>
        <p:txBody>
          <a:bodyPr/>
          <a:lstStyle/>
          <a:p>
            <a:pPr eaLnBrk="1" hangingPunct="1"/>
            <a:r>
              <a:rPr lang="en-US" sz="3200" dirty="0" smtClean="0"/>
              <a:t>Mental Health Care in the Medical Home</a:t>
            </a:r>
          </a:p>
        </p:txBody>
      </p:sp>
      <p:sp>
        <p:nvSpPr>
          <p:cNvPr id="27651" name="Rectangle 3"/>
          <p:cNvSpPr>
            <a:spLocks noGrp="1" noChangeArrowheads="1"/>
          </p:cNvSpPr>
          <p:nvPr>
            <p:ph type="body" idx="4294967295"/>
          </p:nvPr>
        </p:nvSpPr>
        <p:spPr>
          <a:xfrm>
            <a:off x="304800" y="1524000"/>
            <a:ext cx="8229600" cy="4754563"/>
          </a:xfrm>
          <a:prstGeom prst="rect">
            <a:avLst/>
          </a:prstGeom>
        </p:spPr>
        <p:txBody>
          <a:bodyPr>
            <a:normAutofit/>
          </a:bodyPr>
          <a:lstStyle/>
          <a:p>
            <a:pPr>
              <a:spcBef>
                <a:spcPts val="0"/>
              </a:spcBef>
            </a:pPr>
            <a:r>
              <a:rPr lang="en-US" sz="2800" dirty="0" smtClean="0">
                <a:latin typeface="Tahoma" panose="020B0604030504040204" pitchFamily="34" charset="0"/>
                <a:ea typeface="Tahoma" panose="020B0604030504040204" pitchFamily="34" charset="0"/>
                <a:cs typeface="Tahoma" panose="020B0604030504040204" pitchFamily="34" charset="0"/>
              </a:rPr>
              <a:t>Prevention </a:t>
            </a:r>
            <a:r>
              <a:rPr lang="en-US" sz="2800" dirty="0">
                <a:latin typeface="Tahoma" panose="020B0604030504040204" pitchFamily="34" charset="0"/>
                <a:ea typeface="Tahoma" panose="020B0604030504040204" pitchFamily="34" charset="0"/>
                <a:cs typeface="Tahoma" panose="020B0604030504040204" pitchFamily="34" charset="0"/>
              </a:rPr>
              <a:t>and health </a:t>
            </a:r>
            <a:r>
              <a:rPr lang="en-US" sz="2800" dirty="0" smtClean="0">
                <a:latin typeface="Tahoma" panose="020B0604030504040204" pitchFamily="34" charset="0"/>
                <a:ea typeface="Tahoma" panose="020B0604030504040204" pitchFamily="34" charset="0"/>
                <a:cs typeface="Tahoma" panose="020B0604030504040204" pitchFamily="34" charset="0"/>
              </a:rPr>
              <a:t>promotion</a:t>
            </a:r>
          </a:p>
          <a:p>
            <a:pPr lvl="1">
              <a:spcBef>
                <a:spcPts val="0"/>
              </a:spcBef>
              <a:spcAft>
                <a:spcPts val="2400"/>
              </a:spcAft>
            </a:pPr>
            <a:r>
              <a:rPr lang="en-US" sz="2300" dirty="0" smtClean="0">
                <a:latin typeface="Tahoma" panose="020B0604030504040204" pitchFamily="34" charset="0"/>
                <a:ea typeface="Tahoma" panose="020B0604030504040204" pitchFamily="34" charset="0"/>
                <a:cs typeface="Tahoma" panose="020B0604030504040204" pitchFamily="34" charset="0"/>
              </a:rPr>
              <a:t>Screening, risk assessment</a:t>
            </a:r>
            <a:endParaRPr lang="en-US" sz="2300" dirty="0">
              <a:latin typeface="Tahoma" panose="020B0604030504040204" pitchFamily="34" charset="0"/>
              <a:ea typeface="Tahoma" panose="020B0604030504040204" pitchFamily="34" charset="0"/>
              <a:cs typeface="Tahoma" panose="020B0604030504040204" pitchFamily="34" charset="0"/>
            </a:endParaRPr>
          </a:p>
          <a:p>
            <a:pPr>
              <a:spcBef>
                <a:spcPts val="0"/>
              </a:spcBef>
            </a:pPr>
            <a:r>
              <a:rPr lang="en-US" sz="2800" dirty="0" smtClean="0">
                <a:latin typeface="Tahoma" panose="020B0604030504040204" pitchFamily="34" charset="0"/>
                <a:ea typeface="Tahoma" panose="020B0604030504040204" pitchFamily="34" charset="0"/>
                <a:cs typeface="Tahoma" panose="020B0604030504040204" pitchFamily="34" charset="0"/>
              </a:rPr>
              <a:t>Early intervention</a:t>
            </a:r>
          </a:p>
          <a:p>
            <a:pPr lvl="1">
              <a:spcBef>
                <a:spcPts val="0"/>
              </a:spcBef>
            </a:pPr>
            <a:r>
              <a:rPr lang="en-US" sz="2300" dirty="0" smtClean="0">
                <a:latin typeface="Tahoma" panose="020B0604030504040204" pitchFamily="34" charset="0"/>
                <a:ea typeface="Tahoma" panose="020B0604030504040204" pitchFamily="34" charset="0"/>
                <a:cs typeface="Tahoma" panose="020B0604030504040204" pitchFamily="34" charset="0"/>
              </a:rPr>
              <a:t>Recognition</a:t>
            </a:r>
          </a:p>
          <a:p>
            <a:pPr lvl="1">
              <a:spcBef>
                <a:spcPts val="0"/>
              </a:spcBef>
              <a:spcAft>
                <a:spcPts val="2400"/>
              </a:spcAft>
            </a:pPr>
            <a:r>
              <a:rPr lang="en-US" sz="2300" dirty="0" smtClean="0">
                <a:latin typeface="Tahoma" panose="020B0604030504040204" pitchFamily="34" charset="0"/>
                <a:ea typeface="Tahoma" panose="020B0604030504040204" pitchFamily="34" charset="0"/>
                <a:cs typeface="Tahoma" panose="020B0604030504040204" pitchFamily="34" charset="0"/>
              </a:rPr>
              <a:t>Plan a diagnostic assessment</a:t>
            </a:r>
            <a:endParaRPr lang="en-US" sz="2300" dirty="0">
              <a:latin typeface="Tahoma" panose="020B0604030504040204" pitchFamily="34" charset="0"/>
              <a:ea typeface="Tahoma" panose="020B0604030504040204" pitchFamily="34" charset="0"/>
              <a:cs typeface="Tahoma" panose="020B0604030504040204" pitchFamily="34" charset="0"/>
            </a:endParaRPr>
          </a:p>
          <a:p>
            <a:pPr>
              <a:spcBef>
                <a:spcPts val="0"/>
              </a:spcBef>
            </a:pPr>
            <a:r>
              <a:rPr lang="en-US" sz="2800" dirty="0" smtClean="0">
                <a:latin typeface="Tahoma" panose="020B0604030504040204" pitchFamily="34" charset="0"/>
                <a:ea typeface="Tahoma" panose="020B0604030504040204" pitchFamily="34" charset="0"/>
                <a:cs typeface="Tahoma" panose="020B0604030504040204" pitchFamily="34" charset="0"/>
              </a:rPr>
              <a:t>Treatment</a:t>
            </a:r>
          </a:p>
          <a:p>
            <a:pPr lvl="1">
              <a:spcBef>
                <a:spcPts val="0"/>
              </a:spcBef>
              <a:defRPr/>
            </a:pPr>
            <a:r>
              <a:rPr lang="en-US" sz="2300" dirty="0" smtClean="0">
                <a:latin typeface="Tahoma" panose="020B0604030504040204" pitchFamily="34" charset="0"/>
                <a:ea typeface="Tahoma" panose="020B0604030504040204" pitchFamily="34" charset="0"/>
                <a:cs typeface="Tahoma" panose="020B0604030504040204" pitchFamily="34" charset="0"/>
              </a:rPr>
              <a:t>Alliance building</a:t>
            </a:r>
          </a:p>
          <a:p>
            <a:pPr lvl="1">
              <a:spcBef>
                <a:spcPts val="0"/>
              </a:spcBef>
              <a:defRPr/>
            </a:pPr>
            <a:r>
              <a:rPr lang="en-US" sz="2300" dirty="0" smtClean="0">
                <a:latin typeface="Tahoma" panose="020B0604030504040204" pitchFamily="34" charset="0"/>
                <a:ea typeface="Tahoma" panose="020B0604030504040204" pitchFamily="34" charset="0"/>
                <a:cs typeface="Tahoma" panose="020B0604030504040204" pitchFamily="34" charset="0"/>
              </a:rPr>
              <a:t>Management</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smtClean="0">
                <a:latin typeface="Tahoma" panose="020B0604030504040204" pitchFamily="34" charset="0"/>
                <a:ea typeface="Tahoma" panose="020B0604030504040204" pitchFamily="34" charset="0"/>
                <a:cs typeface="Tahoma" panose="020B0604030504040204" pitchFamily="34" charset="0"/>
              </a:rPr>
              <a:t>co-management, community service provider referral</a:t>
            </a:r>
            <a:endParaRPr 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1"/>
          <p:cNvSpPr>
            <a:spLocks noGrp="1"/>
          </p:cNvSpPr>
          <p:nvPr>
            <p:ph type="sldNum" sz="quarter" idx="12"/>
          </p:nvPr>
        </p:nvSpPr>
        <p:spPr>
          <a:xfrm>
            <a:off x="7010400" y="6056326"/>
            <a:ext cx="2133600" cy="365125"/>
          </a:xfrm>
        </p:spPr>
        <p:txBody>
          <a:bodyPr/>
          <a:lstStyle/>
          <a:p>
            <a:fld id="{F6397D7C-A7A6-49B5-B16E-5A2C0B30BF7C}" type="slidenum">
              <a:rPr lang="en-US" smtClean="0"/>
              <a:t>10</a:t>
            </a:fld>
            <a:endParaRPr lang="en-US" dirty="0"/>
          </a:p>
        </p:txBody>
      </p:sp>
    </p:spTree>
    <p:extLst>
      <p:ext uri="{BB962C8B-B14F-4D97-AF65-F5344CB8AC3E}">
        <p14:creationId xmlns:p14="http://schemas.microsoft.com/office/powerpoint/2010/main" val="2374470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911352"/>
          </a:xfrm>
        </p:spPr>
        <p:txBody>
          <a:bodyPr>
            <a:normAutofit/>
          </a:bodyPr>
          <a:lstStyle/>
          <a:p>
            <a:r>
              <a:rPr lang="en-US" dirty="0" smtClean="0"/>
              <a:t>Review of Dennis’ First Year of Life</a:t>
            </a:r>
            <a:endParaRPr lang="en-US" dirty="0"/>
          </a:p>
        </p:txBody>
      </p:sp>
      <p:sp>
        <p:nvSpPr>
          <p:cNvPr id="3" name="Content Placeholder 2"/>
          <p:cNvSpPr>
            <a:spLocks noGrp="1"/>
          </p:cNvSpPr>
          <p:nvPr>
            <p:ph sz="quarter" idx="4294967295"/>
          </p:nvPr>
        </p:nvSpPr>
        <p:spPr>
          <a:xfrm>
            <a:off x="301752" y="1527048"/>
            <a:ext cx="8503920" cy="4572000"/>
          </a:xfrm>
          <a:prstGeom prst="rect">
            <a:avLst/>
          </a:prstGeom>
        </p:spPr>
        <p:txBody>
          <a:bodyPr>
            <a:normAutofit/>
          </a:bodyPr>
          <a:lstStyle/>
          <a:p>
            <a:pPr>
              <a:spcBef>
                <a:spcPts val="0"/>
              </a:spcBef>
              <a:spcAft>
                <a:spcPts val="1800"/>
              </a:spcAft>
              <a:buFont typeface="Wingdings" panose="05000000000000000000" pitchFamily="2" charset="2"/>
              <a:buChar char="v"/>
            </a:pPr>
            <a:r>
              <a:rPr lang="en-US" sz="2400" dirty="0" smtClean="0">
                <a:latin typeface="Tahoma" panose="020B0604030504040204" pitchFamily="34" charset="0"/>
                <a:ea typeface="Tahoma" panose="020B0604030504040204" pitchFamily="34" charset="0"/>
                <a:cs typeface="Tahoma" panose="020B0604030504040204" pitchFamily="34" charset="0"/>
              </a:rPr>
              <a:t>You look back at the well baby notes from Dennis’ 6 month visit. The provider noted Dennis to have excessive irritability with difficult in calming.  </a:t>
            </a:r>
          </a:p>
          <a:p>
            <a:pPr>
              <a:spcBef>
                <a:spcPts val="0"/>
              </a:spcBef>
              <a:spcAft>
                <a:spcPts val="1800"/>
              </a:spcAft>
              <a:buFont typeface="Wingdings" panose="05000000000000000000" pitchFamily="2" charset="2"/>
              <a:buChar char="v"/>
            </a:pPr>
            <a:r>
              <a:rPr lang="en-US" sz="2400" dirty="0" smtClean="0">
                <a:latin typeface="Tahoma" panose="020B0604030504040204" pitchFamily="34" charset="0"/>
                <a:ea typeface="Tahoma" panose="020B0604030504040204" pitchFamily="34" charset="0"/>
                <a:cs typeface="Tahoma" panose="020B0604030504040204" pitchFamily="34" charset="0"/>
              </a:rPr>
              <a:t>Mom would complain about his inability to sleep through the night. The pediatrician also noted </a:t>
            </a:r>
            <a:br>
              <a:rPr lang="en-US" sz="2400" dirty="0" smtClean="0">
                <a:latin typeface="Tahoma" panose="020B0604030504040204" pitchFamily="34" charset="0"/>
                <a:ea typeface="Tahoma" panose="020B0604030504040204" pitchFamily="34" charset="0"/>
                <a:cs typeface="Tahoma" panose="020B0604030504040204" pitchFamily="34" charset="0"/>
              </a:rPr>
            </a:br>
            <a:r>
              <a:rPr lang="en-US" sz="2400" dirty="0" smtClean="0">
                <a:latin typeface="Tahoma" panose="020B0604030504040204" pitchFamily="34" charset="0"/>
                <a:ea typeface="Tahoma" panose="020B0604030504040204" pitchFamily="34" charset="0"/>
                <a:cs typeface="Tahoma" panose="020B0604030504040204" pitchFamily="34" charset="0"/>
              </a:rPr>
              <a:t>that Dennis did not seem to brighten</a:t>
            </a:r>
            <a:br>
              <a:rPr lang="en-US" sz="2400" dirty="0" smtClean="0">
                <a:latin typeface="Tahoma" panose="020B0604030504040204" pitchFamily="34" charset="0"/>
                <a:ea typeface="Tahoma" panose="020B0604030504040204" pitchFamily="34" charset="0"/>
                <a:cs typeface="Tahoma" panose="020B0604030504040204" pitchFamily="34" charset="0"/>
              </a:rPr>
            </a:br>
            <a:r>
              <a:rPr lang="en-US" sz="2400" dirty="0" smtClean="0">
                <a:latin typeface="Tahoma" panose="020B0604030504040204" pitchFamily="34" charset="0"/>
                <a:ea typeface="Tahoma" panose="020B0604030504040204" pitchFamily="34" charset="0"/>
                <a:cs typeface="Tahoma" panose="020B0604030504040204" pitchFamily="34" charset="0"/>
              </a:rPr>
              <a:t>when mom engaged him or quiets</a:t>
            </a:r>
            <a:br>
              <a:rPr lang="en-US" sz="2400" dirty="0" smtClean="0">
                <a:latin typeface="Tahoma" panose="020B0604030504040204" pitchFamily="34" charset="0"/>
                <a:ea typeface="Tahoma" panose="020B0604030504040204" pitchFamily="34" charset="0"/>
                <a:cs typeface="Tahoma" panose="020B0604030504040204" pitchFamily="34" charset="0"/>
              </a:rPr>
            </a:br>
            <a:r>
              <a:rPr lang="en-US" sz="2400" dirty="0" smtClean="0">
                <a:latin typeface="Tahoma" panose="020B0604030504040204" pitchFamily="34" charset="0"/>
                <a:ea typeface="Tahoma" panose="020B0604030504040204" pitchFamily="34" charset="0"/>
                <a:cs typeface="Tahoma" panose="020B0604030504040204" pitchFamily="34" charset="0"/>
              </a:rPr>
              <a:t>with her soothing.</a:t>
            </a:r>
          </a:p>
          <a:p>
            <a:endParaRPr lang="en-US" dirty="0"/>
          </a:p>
        </p:txBody>
      </p:sp>
      <p:pic>
        <p:nvPicPr>
          <p:cNvPr id="205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65" b="83366" l="10000" r="90000"/>
                    </a14:imgEffect>
                  </a14:imgLayer>
                </a14:imgProps>
              </a:ext>
              <a:ext uri="{28A0092B-C50C-407E-A947-70E740481C1C}">
                <a14:useLocalDpi xmlns:a14="http://schemas.microsoft.com/office/drawing/2010/main" val="0"/>
              </a:ext>
            </a:extLst>
          </a:blip>
          <a:srcRect l="10416" t="17330" r="28819" b="13349"/>
          <a:stretch/>
        </p:blipFill>
        <p:spPr bwMode="auto">
          <a:xfrm>
            <a:off x="6172200" y="3581400"/>
            <a:ext cx="2222500" cy="218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1"/>
          <p:cNvSpPr>
            <a:spLocks noGrp="1"/>
          </p:cNvSpPr>
          <p:nvPr>
            <p:ph type="sldNum" sz="quarter" idx="12"/>
          </p:nvPr>
        </p:nvSpPr>
        <p:spPr>
          <a:xfrm>
            <a:off x="7010400" y="6056326"/>
            <a:ext cx="2133600" cy="365125"/>
          </a:xfrm>
        </p:spPr>
        <p:txBody>
          <a:bodyPr/>
          <a:lstStyle/>
          <a:p>
            <a:fld id="{106208E8-C96D-49F7-A28C-4D9606D07C0E}" type="slidenum">
              <a:rPr lang="en-US" smtClean="0"/>
              <a:t>11</a:t>
            </a:fld>
            <a:endParaRPr lang="en-US" dirty="0"/>
          </a:p>
        </p:txBody>
      </p:sp>
    </p:spTree>
    <p:extLst>
      <p:ext uri="{BB962C8B-B14F-4D97-AF65-F5344CB8AC3E}">
        <p14:creationId xmlns:p14="http://schemas.microsoft.com/office/powerpoint/2010/main" val="386702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763000" cy="990600"/>
          </a:xfrm>
        </p:spPr>
        <p:txBody>
          <a:bodyPr>
            <a:normAutofit/>
          </a:bodyPr>
          <a:lstStyle/>
          <a:p>
            <a:r>
              <a:rPr lang="en-US" sz="2500" dirty="0" smtClean="0"/>
              <a:t>Identifying Mental Health Concerns in Primary Care: Early Infancy</a:t>
            </a:r>
            <a:endParaRPr lang="en-US" sz="2500" dirty="0"/>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3856852979"/>
              </p:ext>
            </p:extLst>
          </p:nvPr>
        </p:nvGraphicFramePr>
        <p:xfrm>
          <a:off x="118872" y="1391525"/>
          <a:ext cx="8915401" cy="4196301"/>
        </p:xfrm>
        <a:graphic>
          <a:graphicData uri="http://schemas.openxmlformats.org/drawingml/2006/table">
            <a:tbl>
              <a:tblPr firstRow="1" bandRow="1">
                <a:tableStyleId>{5C22544A-7EE6-4342-B048-85BDC9FD1C3A}</a:tableStyleId>
              </a:tblPr>
              <a:tblGrid>
                <a:gridCol w="2626859"/>
                <a:gridCol w="2847510"/>
                <a:gridCol w="3441032"/>
              </a:tblGrid>
              <a:tr h="894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ahoma" panose="020B0604030504040204" pitchFamily="34" charset="0"/>
                          <a:ea typeface="Tahoma" panose="020B0604030504040204" pitchFamily="34" charset="0"/>
                          <a:cs typeface="Tahoma" panose="020B0604030504040204" pitchFamily="34" charset="0"/>
                        </a:rPr>
                        <a:t>Stage of Development &amp; Developmental Tasks</a:t>
                      </a:r>
                    </a:p>
                    <a:p>
                      <a:endParaRPr lang="en-US" sz="1600" dirty="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60000"/>
                        <a:lumOff val="40000"/>
                      </a:schemeClr>
                    </a:solidFill>
                  </a:tcPr>
                </a:tc>
                <a:tc>
                  <a:txBody>
                    <a:bodyPr/>
                    <a:lstStyle/>
                    <a:p>
                      <a:r>
                        <a:rPr lang="en-US" sz="1600" dirty="0" smtClean="0">
                          <a:latin typeface="Tahoma" panose="020B0604030504040204" pitchFamily="34" charset="0"/>
                          <a:ea typeface="Tahoma" panose="020B0604030504040204" pitchFamily="34" charset="0"/>
                          <a:cs typeface="Tahoma" panose="020B0604030504040204" pitchFamily="34" charset="0"/>
                        </a:rPr>
                        <a:t>Prevention/Health Promotion</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ahoma" panose="020B0604030504040204" pitchFamily="34" charset="0"/>
                          <a:ea typeface="Tahoma" panose="020B0604030504040204" pitchFamily="34" charset="0"/>
                          <a:cs typeface="Tahoma" panose="020B0604030504040204" pitchFamily="34" charset="0"/>
                        </a:rPr>
                        <a:t>Early Identification</a:t>
                      </a:r>
                    </a:p>
                  </a:txBody>
                  <a:tcPr>
                    <a:solidFill>
                      <a:schemeClr val="tx2">
                        <a:lumMod val="60000"/>
                        <a:lumOff val="40000"/>
                      </a:schemeClr>
                    </a:solidFill>
                  </a:tcPr>
                </a:tc>
              </a:tr>
              <a:tr h="3301826">
                <a:tc>
                  <a:txBody>
                    <a:bodyPr/>
                    <a:lstStyle/>
                    <a:p>
                      <a:r>
                        <a:rPr lang="en-US" sz="1700" dirty="0" smtClean="0">
                          <a:latin typeface="Tahoma" panose="020B0604030504040204" pitchFamily="34" charset="0"/>
                          <a:ea typeface="Tahoma" panose="020B0604030504040204" pitchFamily="34" charset="0"/>
                          <a:cs typeface="Tahoma" panose="020B0604030504040204" pitchFamily="34" charset="0"/>
                        </a:rPr>
                        <a:t>Secure attachment</a:t>
                      </a:r>
                    </a:p>
                    <a:p>
                      <a:endParaRPr lang="en-US" sz="1700" dirty="0" smtClean="0">
                        <a:latin typeface="Tahoma" panose="020B0604030504040204" pitchFamily="34" charset="0"/>
                        <a:ea typeface="Tahoma" panose="020B0604030504040204" pitchFamily="34" charset="0"/>
                        <a:cs typeface="Tahoma" panose="020B0604030504040204" pitchFamily="34" charset="0"/>
                      </a:endParaRPr>
                    </a:p>
                    <a:p>
                      <a:r>
                        <a:rPr lang="en-US" sz="1700" dirty="0" smtClean="0">
                          <a:latin typeface="Tahoma" panose="020B0604030504040204" pitchFamily="34" charset="0"/>
                          <a:ea typeface="Tahoma" panose="020B0604030504040204" pitchFamily="34" charset="0"/>
                          <a:cs typeface="Tahoma" panose="020B0604030504040204" pitchFamily="34" charset="0"/>
                        </a:rPr>
                        <a:t>Emotional regulation</a:t>
                      </a:r>
                    </a:p>
                    <a:p>
                      <a:endParaRPr lang="en-US" sz="1700" dirty="0" smtClean="0">
                        <a:latin typeface="Tahoma" panose="020B0604030504040204" pitchFamily="34" charset="0"/>
                        <a:ea typeface="Tahoma" panose="020B0604030504040204" pitchFamily="34" charset="0"/>
                        <a:cs typeface="Tahoma" panose="020B0604030504040204" pitchFamily="34" charset="0"/>
                      </a:endParaRPr>
                    </a:p>
                    <a:p>
                      <a:r>
                        <a:rPr lang="en-US" sz="1700" dirty="0" smtClean="0">
                          <a:latin typeface="Tahoma" panose="020B0604030504040204" pitchFamily="34" charset="0"/>
                          <a:ea typeface="Tahoma" panose="020B0604030504040204" pitchFamily="34" charset="0"/>
                          <a:cs typeface="Tahoma" panose="020B0604030504040204" pitchFamily="34" charset="0"/>
                        </a:rPr>
                        <a:t>Appropriate conduct</a:t>
                      </a:r>
                    </a:p>
                    <a:p>
                      <a:endParaRPr lang="en-US" sz="17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600" dirty="0" smtClean="0">
                          <a:latin typeface="Tahoma" panose="020B0604030504040204" pitchFamily="34" charset="0"/>
                          <a:ea typeface="Tahoma" panose="020B0604030504040204" pitchFamily="34" charset="0"/>
                          <a:cs typeface="Tahoma" panose="020B0604030504040204" pitchFamily="34" charset="0"/>
                        </a:rPr>
                        <a:t>Ask and counsel</a:t>
                      </a:r>
                      <a:r>
                        <a:rPr lang="en-US" sz="1600" baseline="0" dirty="0" smtClean="0">
                          <a:latin typeface="Tahoma" panose="020B0604030504040204" pitchFamily="34" charset="0"/>
                          <a:ea typeface="Tahoma" panose="020B0604030504040204" pitchFamily="34" charset="0"/>
                          <a:cs typeface="Tahoma" panose="020B0604030504040204" pitchFamily="34" charset="0"/>
                        </a:rPr>
                        <a:t> about temperament and sensory processing</a:t>
                      </a:r>
                      <a:endParaRPr lang="en-US" sz="1600" dirty="0" smtClean="0">
                        <a:latin typeface="Tahoma" panose="020B0604030504040204" pitchFamily="34" charset="0"/>
                        <a:ea typeface="Tahoma" panose="020B0604030504040204" pitchFamily="34" charset="0"/>
                        <a:cs typeface="Tahoma" panose="020B0604030504040204" pitchFamily="34" charset="0"/>
                      </a:endParaRPr>
                    </a:p>
                    <a:p>
                      <a:endParaRPr lang="en-US" sz="1600" dirty="0" smtClean="0">
                        <a:latin typeface="Tahoma" panose="020B0604030504040204" pitchFamily="34" charset="0"/>
                        <a:ea typeface="Tahoma" panose="020B0604030504040204" pitchFamily="34" charset="0"/>
                        <a:cs typeface="Tahoma" panose="020B0604030504040204" pitchFamily="34" charset="0"/>
                      </a:endParaRPr>
                    </a:p>
                    <a:p>
                      <a:r>
                        <a:rPr lang="en-US" sz="1600" dirty="0" smtClean="0">
                          <a:latin typeface="Tahoma" panose="020B0604030504040204" pitchFamily="34" charset="0"/>
                          <a:ea typeface="Tahoma" panose="020B0604030504040204" pitchFamily="34" charset="0"/>
                          <a:cs typeface="Tahoma" panose="020B0604030504040204" pitchFamily="34" charset="0"/>
                        </a:rPr>
                        <a:t>Observe</a:t>
                      </a:r>
                      <a:r>
                        <a:rPr lang="en-US" sz="1600" baseline="0" dirty="0" smtClean="0">
                          <a:latin typeface="Tahoma" panose="020B0604030504040204" pitchFamily="34" charset="0"/>
                          <a:ea typeface="Tahoma" panose="020B0604030504040204" pitchFamily="34" charset="0"/>
                          <a:cs typeface="Tahoma" panose="020B0604030504040204" pitchFamily="34" charset="0"/>
                        </a:rPr>
                        <a:t> maternal-child interaction and assess quality of attachment</a:t>
                      </a:r>
                      <a:endParaRPr lang="en-US" sz="1600" dirty="0" smtClean="0">
                        <a:latin typeface="Tahoma" panose="020B0604030504040204" pitchFamily="34" charset="0"/>
                        <a:ea typeface="Tahoma" panose="020B0604030504040204" pitchFamily="34" charset="0"/>
                        <a:cs typeface="Tahoma" panose="020B0604030504040204" pitchFamily="34" charset="0"/>
                      </a:endParaRPr>
                    </a:p>
                    <a:p>
                      <a:endParaRPr lang="en-US" sz="1600" baseline="0" dirty="0" smtClean="0">
                        <a:latin typeface="Tahoma" panose="020B0604030504040204" pitchFamily="34" charset="0"/>
                        <a:ea typeface="Tahoma" panose="020B0604030504040204" pitchFamily="34" charset="0"/>
                        <a:cs typeface="Tahoma" panose="020B0604030504040204" pitchFamily="34" charset="0"/>
                      </a:endParaRPr>
                    </a:p>
                    <a:p>
                      <a:r>
                        <a:rPr lang="en-US" sz="1600" baseline="0" dirty="0" smtClean="0">
                          <a:latin typeface="Tahoma" panose="020B0604030504040204" pitchFamily="34" charset="0"/>
                          <a:ea typeface="Tahoma" panose="020B0604030504040204" pitchFamily="34" charset="0"/>
                          <a:cs typeface="Tahoma" panose="020B0604030504040204" pitchFamily="34" charset="0"/>
                        </a:rPr>
                        <a:t>Ask about psychosocial risk factors and a family history of mental health or substance abuse problems</a:t>
                      </a:r>
                    </a:p>
                  </a:txBody>
                  <a:tcPr/>
                </a:tc>
                <a:tc>
                  <a:txBody>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Screening of</a:t>
                      </a:r>
                      <a:r>
                        <a:rPr lang="en-US" sz="1200" baseline="0" dirty="0" smtClean="0">
                          <a:latin typeface="Tahoma" panose="020B0604030504040204" pitchFamily="34" charset="0"/>
                          <a:ea typeface="Tahoma" panose="020B0604030504040204" pitchFamily="34" charset="0"/>
                          <a:cs typeface="Tahoma" panose="020B0604030504040204" pitchFamily="34" charset="0"/>
                        </a:rPr>
                        <a:t> Child:</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Ages &amp; Stages Questionnaire: Social-Emotional</a:t>
                      </a:r>
                    </a:p>
                    <a:p>
                      <a:pPr marL="0" indent="0">
                        <a:buFont typeface="Arial" panose="020B0604020202020204" pitchFamily="34" charset="0"/>
                        <a:buNone/>
                      </a:pPr>
                      <a:endParaRPr lang="en-US" sz="1200" baseline="0" dirty="0" smtClean="0">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r>
                        <a:rPr lang="en-US" sz="1200" baseline="0" dirty="0" smtClean="0">
                          <a:latin typeface="Tahoma" panose="020B0604030504040204" pitchFamily="34" charset="0"/>
                          <a:ea typeface="Tahoma" panose="020B0604030504040204" pitchFamily="34" charset="0"/>
                          <a:cs typeface="Tahoma" panose="020B0604030504040204" pitchFamily="34" charset="0"/>
                        </a:rPr>
                        <a:t>Screening of Environment</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Edinburgh Postpartum Depression Scale</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Parent Health Questionnaire</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Abuse Assessment Screen</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Multidimensional Scale of Perceived Social Support</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Caregiver Strain Questionnaire</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Bright Futures Surveillance Questions</a:t>
                      </a:r>
                    </a:p>
                    <a:p>
                      <a:endParaRPr lang="en-US" sz="1600" dirty="0" smtClean="0">
                        <a:latin typeface="Tahoma" panose="020B0604030504040204" pitchFamily="34" charset="0"/>
                        <a:ea typeface="Tahoma" panose="020B0604030504040204" pitchFamily="34" charset="0"/>
                        <a:cs typeface="Tahoma" panose="020B0604030504040204" pitchFamily="34" charset="0"/>
                      </a:endParaRPr>
                    </a:p>
                    <a:p>
                      <a:r>
                        <a:rPr lang="en-US" sz="1400" dirty="0" smtClean="0">
                          <a:latin typeface="Tahoma" panose="020B0604030504040204" pitchFamily="34" charset="0"/>
                          <a:ea typeface="Tahoma" panose="020B0604030504040204" pitchFamily="34" charset="0"/>
                          <a:cs typeface="Tahoma" panose="020B0604030504040204" pitchFamily="34" charset="0"/>
                        </a:rPr>
                        <a:t>Consider</a:t>
                      </a:r>
                      <a:r>
                        <a:rPr lang="en-US" sz="1400" baseline="0" dirty="0" smtClean="0">
                          <a:latin typeface="Tahoma" panose="020B0604030504040204" pitchFamily="34" charset="0"/>
                          <a:ea typeface="Tahoma" panose="020B0604030504040204" pitchFamily="34" charset="0"/>
                          <a:cs typeface="Tahoma" panose="020B0604030504040204" pitchFamily="34" charset="0"/>
                        </a:rPr>
                        <a:t> dyadic therapy if there is a disruption in attachment or maternal depression</a:t>
                      </a:r>
                      <a:endParaRPr lang="en-US" sz="1700"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
        <p:nvSpPr>
          <p:cNvPr id="4" name="TextBox 3"/>
          <p:cNvSpPr txBox="1"/>
          <p:nvPr/>
        </p:nvSpPr>
        <p:spPr>
          <a:xfrm>
            <a:off x="152400" y="5648980"/>
            <a:ext cx="8915400" cy="523220"/>
          </a:xfrm>
          <a:prstGeom prst="rect">
            <a:avLst/>
          </a:prstGeom>
          <a:noFill/>
        </p:spPr>
        <p:txBody>
          <a:bodyPr wrap="square" rtlCol="0">
            <a:spAutoFit/>
          </a:bodyPr>
          <a:lstStyle/>
          <a:p>
            <a:r>
              <a:rPr lang="en-US" sz="1400" dirty="0" smtClean="0"/>
              <a:t>Bright Futures, 3</a:t>
            </a:r>
            <a:r>
              <a:rPr lang="en-US" sz="1400" baseline="30000" dirty="0" smtClean="0"/>
              <a:t>rd</a:t>
            </a:r>
            <a:r>
              <a:rPr lang="en-US" sz="1400" dirty="0" smtClean="0"/>
              <a:t> edition; Strategies To </a:t>
            </a:r>
            <a:r>
              <a:rPr lang="en-US" sz="1400" dirty="0"/>
              <a:t>S</a:t>
            </a:r>
            <a:r>
              <a:rPr lang="en-US" sz="1400" dirty="0" smtClean="0"/>
              <a:t>upport the Integration of Mental Health </a:t>
            </a:r>
            <a:r>
              <a:rPr lang="en-US" sz="1400" dirty="0"/>
              <a:t>C</a:t>
            </a:r>
            <a:r>
              <a:rPr lang="en-US" sz="1400" dirty="0" smtClean="0"/>
              <a:t>are into Pediatric </a:t>
            </a:r>
            <a:r>
              <a:rPr lang="en-US" sz="1400" dirty="0"/>
              <a:t>P</a:t>
            </a:r>
            <a:r>
              <a:rPr lang="en-US" sz="1400" dirty="0" smtClean="0"/>
              <a:t>rimary </a:t>
            </a:r>
            <a:r>
              <a:rPr lang="en-US" sz="1400" dirty="0"/>
              <a:t>C</a:t>
            </a:r>
            <a:r>
              <a:rPr lang="en-US" sz="1400" dirty="0" smtClean="0"/>
              <a:t>are, NIHCM report, 2009</a:t>
            </a:r>
            <a:endParaRPr lang="en-US" sz="1400" dirty="0"/>
          </a:p>
        </p:txBody>
      </p:sp>
      <p:sp>
        <p:nvSpPr>
          <p:cNvPr id="5" name="Slide Number Placeholder 1"/>
          <p:cNvSpPr>
            <a:spLocks noGrp="1"/>
          </p:cNvSpPr>
          <p:nvPr>
            <p:ph type="sldNum" sz="quarter" idx="12"/>
          </p:nvPr>
        </p:nvSpPr>
        <p:spPr>
          <a:xfrm>
            <a:off x="7010400" y="6056326"/>
            <a:ext cx="2133600" cy="365125"/>
          </a:xfrm>
        </p:spPr>
        <p:txBody>
          <a:bodyPr/>
          <a:lstStyle/>
          <a:p>
            <a:fld id="{2A525196-99BC-48DB-9B95-C907FC9570E8}" type="slidenum">
              <a:rPr lang="en-US" smtClean="0"/>
              <a:t>12</a:t>
            </a:fld>
            <a:endParaRPr lang="en-US" dirty="0"/>
          </a:p>
        </p:txBody>
      </p:sp>
    </p:spTree>
    <p:extLst>
      <p:ext uri="{BB962C8B-B14F-4D97-AF65-F5344CB8AC3E}">
        <p14:creationId xmlns:p14="http://schemas.microsoft.com/office/powerpoint/2010/main" val="95526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90498"/>
            <a:ext cx="8763000" cy="952502"/>
          </a:xfrm>
        </p:spPr>
        <p:txBody>
          <a:bodyPr>
            <a:noAutofit/>
          </a:bodyPr>
          <a:lstStyle/>
          <a:p>
            <a:r>
              <a:rPr lang="en-US" sz="3000" dirty="0" smtClean="0"/>
              <a:t>Symptoms in Infancy of Challenges to </a:t>
            </a:r>
            <a:r>
              <a:rPr lang="en-US" sz="3000" dirty="0"/>
              <a:t>E</a:t>
            </a:r>
            <a:r>
              <a:rPr lang="en-US" sz="3000" dirty="0" smtClean="0"/>
              <a:t>motional Well-Being</a:t>
            </a:r>
            <a:endParaRPr lang="en-US" sz="3000" dirty="0"/>
          </a:p>
        </p:txBody>
      </p:sp>
      <p:sp>
        <p:nvSpPr>
          <p:cNvPr id="3" name="Content Placeholder 2"/>
          <p:cNvSpPr>
            <a:spLocks noGrp="1"/>
          </p:cNvSpPr>
          <p:nvPr>
            <p:ph type="body" sz="quarter" idx="10"/>
          </p:nvPr>
        </p:nvSpPr>
        <p:spPr/>
        <p:txBody>
          <a:bodyPr numCol="2"/>
          <a:lstStyle/>
          <a:p>
            <a:pPr>
              <a:spcBef>
                <a:spcPts val="0"/>
              </a:spcBef>
              <a:spcAft>
                <a:spcPts val="1200"/>
              </a:spcAft>
            </a:pPr>
            <a:r>
              <a:rPr lang="en-US" sz="2300" dirty="0" smtClean="0"/>
              <a:t>Poor eye contact</a:t>
            </a:r>
          </a:p>
          <a:p>
            <a:pPr>
              <a:spcBef>
                <a:spcPts val="0"/>
              </a:spcBef>
              <a:spcAft>
                <a:spcPts val="1200"/>
              </a:spcAft>
            </a:pPr>
            <a:r>
              <a:rPr lang="en-US" sz="2300" dirty="0" smtClean="0"/>
              <a:t>Lack of smiling or brightening on seeing parent</a:t>
            </a:r>
          </a:p>
          <a:p>
            <a:pPr>
              <a:spcBef>
                <a:spcPts val="0"/>
              </a:spcBef>
              <a:spcAft>
                <a:spcPts val="1200"/>
              </a:spcAft>
            </a:pPr>
            <a:r>
              <a:rPr lang="en-US" sz="2300" dirty="0" smtClean="0"/>
              <a:t>Lack of vocalizations</a:t>
            </a:r>
          </a:p>
          <a:p>
            <a:pPr>
              <a:spcBef>
                <a:spcPts val="0"/>
              </a:spcBef>
              <a:spcAft>
                <a:spcPts val="1200"/>
              </a:spcAft>
            </a:pPr>
            <a:r>
              <a:rPr lang="en-US" sz="2300" dirty="0" smtClean="0"/>
              <a:t>Not quieting with parent’s voice</a:t>
            </a:r>
          </a:p>
          <a:p>
            <a:pPr>
              <a:spcBef>
                <a:spcPts val="0"/>
              </a:spcBef>
              <a:spcAft>
                <a:spcPts val="1200"/>
              </a:spcAft>
            </a:pPr>
            <a:r>
              <a:rPr lang="en-US" sz="2300" dirty="0" smtClean="0"/>
              <a:t>Not turning to sound of parent</a:t>
            </a:r>
          </a:p>
          <a:p>
            <a:r>
              <a:rPr lang="en-US" sz="2300" dirty="0" smtClean="0"/>
              <a:t>Lack of mouthing objects</a:t>
            </a:r>
          </a:p>
          <a:p>
            <a:pPr marL="800100">
              <a:spcBef>
                <a:spcPts val="0"/>
              </a:spcBef>
              <a:spcAft>
                <a:spcPts val="1200"/>
              </a:spcAft>
            </a:pPr>
            <a:r>
              <a:rPr lang="en-US" sz="2300" dirty="0" err="1" smtClean="0"/>
              <a:t>Dysregulation</a:t>
            </a:r>
            <a:r>
              <a:rPr lang="en-US" sz="2300" dirty="0" smtClean="0"/>
              <a:t> </a:t>
            </a:r>
            <a:r>
              <a:rPr lang="en-US" sz="2300" dirty="0"/>
              <a:t>in sleep</a:t>
            </a:r>
          </a:p>
          <a:p>
            <a:pPr marL="800100">
              <a:spcBef>
                <a:spcPts val="0"/>
              </a:spcBef>
              <a:spcAft>
                <a:spcPts val="1200"/>
              </a:spcAft>
            </a:pPr>
            <a:r>
              <a:rPr lang="en-US" sz="2300" dirty="0"/>
              <a:t>Sad or somber facial expression</a:t>
            </a:r>
          </a:p>
          <a:p>
            <a:pPr marL="800100"/>
            <a:r>
              <a:rPr lang="en-US" sz="2300" dirty="0"/>
              <a:t>Excessive irritability with difficult in calming</a:t>
            </a:r>
          </a:p>
          <a:p>
            <a:endParaRPr lang="en-US" sz="2400" dirty="0">
              <a:latin typeface="Calibri" pitchFamily="34" charset="0"/>
            </a:endParaRPr>
          </a:p>
        </p:txBody>
      </p:sp>
      <p:sp>
        <p:nvSpPr>
          <p:cNvPr id="4" name="Slide Number Placeholder 1"/>
          <p:cNvSpPr>
            <a:spLocks noGrp="1"/>
          </p:cNvSpPr>
          <p:nvPr>
            <p:ph type="sldNum" sz="quarter" idx="12"/>
          </p:nvPr>
        </p:nvSpPr>
        <p:spPr>
          <a:xfrm>
            <a:off x="7010400" y="6056326"/>
            <a:ext cx="2133600" cy="365125"/>
          </a:xfrm>
        </p:spPr>
        <p:txBody>
          <a:bodyPr/>
          <a:lstStyle/>
          <a:p>
            <a:fld id="{22435EF8-F689-4BB3-9609-FEE213441EEC}" type="slidenum">
              <a:rPr lang="en-US" smtClean="0"/>
              <a:t>13</a:t>
            </a:fld>
            <a:endParaRPr lang="en-US" dirty="0"/>
          </a:p>
        </p:txBody>
      </p:sp>
    </p:spTree>
    <p:extLst>
      <p:ext uri="{BB962C8B-B14F-4D97-AF65-F5344CB8AC3E}">
        <p14:creationId xmlns:p14="http://schemas.microsoft.com/office/powerpoint/2010/main" val="3959562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Chart Review</a:t>
            </a:r>
            <a:endParaRPr lang="en-US" dirty="0"/>
          </a:p>
        </p:txBody>
      </p:sp>
      <p:sp>
        <p:nvSpPr>
          <p:cNvPr id="3" name="Content Placeholder 2"/>
          <p:cNvSpPr>
            <a:spLocks noGrp="1"/>
          </p:cNvSpPr>
          <p:nvPr>
            <p:ph sz="quarter" idx="4294967295"/>
          </p:nvPr>
        </p:nvSpPr>
        <p:spPr>
          <a:xfrm>
            <a:off x="301752" y="1527048"/>
            <a:ext cx="8503920" cy="4572000"/>
          </a:xfrm>
          <a:prstGeom prst="rect">
            <a:avLst/>
          </a:prstGeom>
        </p:spPr>
        <p:txBody>
          <a:bodyPr/>
          <a:lstStyle/>
          <a:p>
            <a:pPr>
              <a:buFont typeface="Wingdings" panose="05000000000000000000" pitchFamily="2" charset="2"/>
              <a:buChar char="v"/>
            </a:pPr>
            <a:r>
              <a:rPr lang="en-US" sz="2400" dirty="0" smtClean="0">
                <a:latin typeface="Tahoma" panose="020B0604030504040204" pitchFamily="34" charset="0"/>
                <a:ea typeface="Tahoma" panose="020B0604030504040204" pitchFamily="34" charset="0"/>
                <a:cs typeface="Tahoma" panose="020B0604030504040204" pitchFamily="34" charset="0"/>
              </a:rPr>
              <a:t>Looking back through your notes </a:t>
            </a:r>
            <a:br>
              <a:rPr lang="en-US" sz="2400" dirty="0" smtClean="0">
                <a:latin typeface="Tahoma" panose="020B0604030504040204" pitchFamily="34" charset="0"/>
                <a:ea typeface="Tahoma" panose="020B0604030504040204" pitchFamily="34" charset="0"/>
                <a:cs typeface="Tahoma" panose="020B0604030504040204" pitchFamily="34" charset="0"/>
              </a:rPr>
            </a:br>
            <a:r>
              <a:rPr lang="en-US" sz="2400" dirty="0" smtClean="0">
                <a:latin typeface="Tahoma" panose="020B0604030504040204" pitchFamily="34" charset="0"/>
                <a:ea typeface="Tahoma" panose="020B0604030504040204" pitchFamily="34" charset="0"/>
                <a:cs typeface="Tahoma" panose="020B0604030504040204" pitchFamily="34" charset="0"/>
              </a:rPr>
              <a:t>from Dennis’ 4 year-old visit you </a:t>
            </a:r>
            <a:br>
              <a:rPr lang="en-US" sz="2400" dirty="0" smtClean="0">
                <a:latin typeface="Tahoma" panose="020B0604030504040204" pitchFamily="34" charset="0"/>
                <a:ea typeface="Tahoma" panose="020B0604030504040204" pitchFamily="34" charset="0"/>
                <a:cs typeface="Tahoma" panose="020B0604030504040204" pitchFamily="34" charset="0"/>
              </a:rPr>
            </a:br>
            <a:r>
              <a:rPr lang="en-US" sz="2400" dirty="0" smtClean="0">
                <a:latin typeface="Tahoma" panose="020B0604030504040204" pitchFamily="34" charset="0"/>
                <a:ea typeface="Tahoma" panose="020B0604030504040204" pitchFamily="34" charset="0"/>
                <a:cs typeface="Tahoma" panose="020B0604030504040204" pitchFamily="34" charset="0"/>
              </a:rPr>
              <a:t>remember his mother had told you</a:t>
            </a:r>
            <a:br>
              <a:rPr lang="en-US" sz="2400" dirty="0" smtClean="0">
                <a:latin typeface="Tahoma" panose="020B0604030504040204" pitchFamily="34" charset="0"/>
                <a:ea typeface="Tahoma" panose="020B0604030504040204" pitchFamily="34" charset="0"/>
                <a:cs typeface="Tahoma" panose="020B0604030504040204" pitchFamily="34" charset="0"/>
              </a:rPr>
            </a:br>
            <a:r>
              <a:rPr lang="en-US" sz="2400" dirty="0" smtClean="0">
                <a:latin typeface="Tahoma" panose="020B0604030504040204" pitchFamily="34" charset="0"/>
                <a:ea typeface="Tahoma" panose="020B0604030504040204" pitchFamily="34" charset="0"/>
                <a:cs typeface="Tahoma" panose="020B0604030504040204" pitchFamily="34" charset="0"/>
              </a:rPr>
              <a:t>he had been “</a:t>
            </a:r>
            <a:r>
              <a:rPr lang="en-US" sz="2400" dirty="0">
                <a:latin typeface="Tahoma" panose="020B0604030504040204" pitchFamily="34" charset="0"/>
                <a:ea typeface="Tahoma" panose="020B0604030504040204" pitchFamily="34" charset="0"/>
                <a:cs typeface="Tahoma" panose="020B0604030504040204" pitchFamily="34" charset="0"/>
              </a:rPr>
              <a:t>kicked out” of </a:t>
            </a:r>
            <a:r>
              <a:rPr lang="en-US" sz="2400" dirty="0" smtClean="0">
                <a:latin typeface="Tahoma" panose="020B0604030504040204" pitchFamily="34" charset="0"/>
                <a:ea typeface="Tahoma" panose="020B0604030504040204" pitchFamily="34" charset="0"/>
                <a:cs typeface="Tahoma" panose="020B0604030504040204" pitchFamily="34" charset="0"/>
              </a:rPr>
              <a:t>2 child</a:t>
            </a:r>
            <a:br>
              <a:rPr lang="en-US" sz="2400" dirty="0" smtClean="0">
                <a:latin typeface="Tahoma" panose="020B0604030504040204" pitchFamily="34" charset="0"/>
                <a:ea typeface="Tahoma" panose="020B0604030504040204" pitchFamily="34" charset="0"/>
                <a:cs typeface="Tahoma" panose="020B0604030504040204" pitchFamily="34" charset="0"/>
              </a:rPr>
            </a:br>
            <a:r>
              <a:rPr lang="en-US" sz="2400" dirty="0" smtClean="0">
                <a:latin typeface="Tahoma" panose="020B0604030504040204" pitchFamily="34" charset="0"/>
                <a:ea typeface="Tahoma" panose="020B0604030504040204" pitchFamily="34" charset="0"/>
                <a:cs typeface="Tahoma" panose="020B0604030504040204" pitchFamily="34" charset="0"/>
              </a:rPr>
              <a:t>care </a:t>
            </a:r>
            <a:r>
              <a:rPr lang="en-US" sz="2400" dirty="0">
                <a:latin typeface="Tahoma" panose="020B0604030504040204" pitchFamily="34" charset="0"/>
                <a:ea typeface="Tahoma" panose="020B0604030504040204" pitchFamily="34" charset="0"/>
                <a:cs typeface="Tahoma" panose="020B0604030504040204" pitchFamily="34" charset="0"/>
              </a:rPr>
              <a:t>centers for </a:t>
            </a:r>
            <a:r>
              <a:rPr lang="en-US" sz="2400" dirty="0" smtClean="0">
                <a:latin typeface="Tahoma" panose="020B0604030504040204" pitchFamily="34" charset="0"/>
                <a:ea typeface="Tahoma" panose="020B0604030504040204" pitchFamily="34" charset="0"/>
                <a:cs typeface="Tahoma" panose="020B0604030504040204" pitchFamily="34" charset="0"/>
              </a:rPr>
              <a:t>fighting.  </a:t>
            </a:r>
          </a:p>
          <a:p>
            <a:endParaRPr lang="en-US"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v"/>
            </a:pPr>
            <a:r>
              <a:rPr lang="en-US" sz="2400" dirty="0" smtClean="0">
                <a:latin typeface="Tahoma" panose="020B0604030504040204" pitchFamily="34" charset="0"/>
                <a:ea typeface="Tahoma" panose="020B0604030504040204" pitchFamily="34" charset="0"/>
                <a:cs typeface="Tahoma" panose="020B0604030504040204" pitchFamily="34" charset="0"/>
              </a:rPr>
              <a:t>Your notes also indicate that during the visit Dennis’ mother criticized </a:t>
            </a:r>
            <a:r>
              <a:rPr lang="en-US" sz="2400" dirty="0">
                <a:latin typeface="Tahoma" panose="020B0604030504040204" pitchFamily="34" charset="0"/>
                <a:ea typeface="Tahoma" panose="020B0604030504040204" pitchFamily="34" charset="0"/>
                <a:cs typeface="Tahoma" panose="020B0604030504040204" pitchFamily="34" charset="0"/>
              </a:rPr>
              <a:t>Dennis as she </a:t>
            </a:r>
            <a:r>
              <a:rPr lang="en-US" sz="2400" dirty="0" smtClean="0">
                <a:latin typeface="Tahoma" panose="020B0604030504040204" pitchFamily="34" charset="0"/>
                <a:ea typeface="Tahoma" panose="020B0604030504040204" pitchFamily="34" charset="0"/>
                <a:cs typeface="Tahoma" panose="020B0604030504040204" pitchFamily="34" charset="0"/>
              </a:rPr>
              <a:t>relayed </a:t>
            </a:r>
            <a:r>
              <a:rPr lang="en-US" sz="2400" dirty="0">
                <a:latin typeface="Tahoma" panose="020B0604030504040204" pitchFamily="34" charset="0"/>
                <a:ea typeface="Tahoma" panose="020B0604030504040204" pitchFamily="34" charset="0"/>
                <a:cs typeface="Tahoma" panose="020B0604030504040204" pitchFamily="34" charset="0"/>
              </a:rPr>
              <a:t>the history of his problems and periodically </a:t>
            </a:r>
            <a:r>
              <a:rPr lang="en-US" sz="2400" dirty="0" smtClean="0">
                <a:latin typeface="Tahoma" panose="020B0604030504040204" pitchFamily="34" charset="0"/>
                <a:ea typeface="Tahoma" panose="020B0604030504040204" pitchFamily="34" charset="0"/>
                <a:cs typeface="Tahoma" panose="020B0604030504040204" pitchFamily="34" charset="0"/>
              </a:rPr>
              <a:t>gave him </a:t>
            </a:r>
            <a:r>
              <a:rPr lang="en-US" sz="2400" dirty="0">
                <a:latin typeface="Tahoma" panose="020B0604030504040204" pitchFamily="34" charset="0"/>
                <a:ea typeface="Tahoma" panose="020B0604030504040204" pitchFamily="34" charset="0"/>
                <a:cs typeface="Tahoma" panose="020B0604030504040204" pitchFamily="34" charset="0"/>
              </a:rPr>
              <a:t>orders to him in an angry tone of voice.</a:t>
            </a:r>
          </a:p>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517650"/>
            <a:ext cx="3087584" cy="2063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Slide Number Placeholder 1"/>
          <p:cNvSpPr>
            <a:spLocks noGrp="1"/>
          </p:cNvSpPr>
          <p:nvPr>
            <p:ph type="sldNum" sz="quarter" idx="12"/>
          </p:nvPr>
        </p:nvSpPr>
        <p:spPr>
          <a:xfrm>
            <a:off x="7010400" y="6056326"/>
            <a:ext cx="2133600" cy="365125"/>
          </a:xfrm>
        </p:spPr>
        <p:txBody>
          <a:bodyPr/>
          <a:lstStyle/>
          <a:p>
            <a:fld id="{BBB00FB9-56D2-4F2E-9BB3-E9FD99D76086}" type="slidenum">
              <a:rPr lang="en-US" smtClean="0"/>
              <a:t>14</a:t>
            </a:fld>
            <a:endParaRPr lang="en-US" dirty="0"/>
          </a:p>
        </p:txBody>
      </p:sp>
    </p:spTree>
    <p:extLst>
      <p:ext uri="{BB962C8B-B14F-4D97-AF65-F5344CB8AC3E}">
        <p14:creationId xmlns:p14="http://schemas.microsoft.com/office/powerpoint/2010/main" val="2346015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763000" cy="990600"/>
          </a:xfrm>
        </p:spPr>
        <p:txBody>
          <a:bodyPr>
            <a:normAutofit fontScale="90000"/>
          </a:bodyPr>
          <a:lstStyle/>
          <a:p>
            <a:r>
              <a:rPr lang="en-US" sz="2800" dirty="0" smtClean="0"/>
              <a:t>Identifying Mental Health Concerns in Primary Care</a:t>
            </a:r>
            <a:r>
              <a:rPr lang="en-US" sz="2800" dirty="0"/>
              <a:t>: Early Childhood </a:t>
            </a:r>
            <a:r>
              <a:rPr lang="en-US" sz="2800" dirty="0" smtClean="0"/>
              <a:t/>
            </a:r>
            <a:br>
              <a:rPr lang="en-US" sz="2800" dirty="0" smtClean="0"/>
            </a:br>
            <a:r>
              <a:rPr lang="en-US" sz="2000" dirty="0" smtClean="0"/>
              <a:t>(</a:t>
            </a:r>
            <a:r>
              <a:rPr lang="en-US" sz="2000" dirty="0"/>
              <a:t>12 months to 4 years)</a:t>
            </a:r>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4060939617"/>
              </p:ext>
            </p:extLst>
          </p:nvPr>
        </p:nvGraphicFramePr>
        <p:xfrm>
          <a:off x="118872" y="1391525"/>
          <a:ext cx="8915401" cy="4247275"/>
        </p:xfrm>
        <a:graphic>
          <a:graphicData uri="http://schemas.openxmlformats.org/drawingml/2006/table">
            <a:tbl>
              <a:tblPr firstRow="1" bandRow="1">
                <a:tableStyleId>{5C22544A-7EE6-4342-B048-85BDC9FD1C3A}</a:tableStyleId>
              </a:tblPr>
              <a:tblGrid>
                <a:gridCol w="2626859"/>
                <a:gridCol w="2847510"/>
                <a:gridCol w="3441032"/>
              </a:tblGrid>
              <a:tr h="894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ahoma" panose="020B0604030504040204" pitchFamily="34" charset="0"/>
                          <a:ea typeface="Tahoma" panose="020B0604030504040204" pitchFamily="34" charset="0"/>
                          <a:cs typeface="Tahoma" panose="020B0604030504040204" pitchFamily="34" charset="0"/>
                        </a:rPr>
                        <a:t>Stage of Development &amp; Developmental Tasks</a:t>
                      </a:r>
                    </a:p>
                    <a:p>
                      <a:endParaRPr lang="en-US" sz="1600" dirty="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60000"/>
                        <a:lumOff val="40000"/>
                      </a:schemeClr>
                    </a:solidFill>
                  </a:tcPr>
                </a:tc>
                <a:tc>
                  <a:txBody>
                    <a:bodyPr/>
                    <a:lstStyle/>
                    <a:p>
                      <a:r>
                        <a:rPr lang="en-US" sz="1600" dirty="0" smtClean="0">
                          <a:latin typeface="Tahoma" panose="020B0604030504040204" pitchFamily="34" charset="0"/>
                          <a:ea typeface="Tahoma" panose="020B0604030504040204" pitchFamily="34" charset="0"/>
                          <a:cs typeface="Tahoma" panose="020B0604030504040204" pitchFamily="34" charset="0"/>
                        </a:rPr>
                        <a:t>Prevention/Health Promotion</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ahoma" panose="020B0604030504040204" pitchFamily="34" charset="0"/>
                          <a:ea typeface="Tahoma" panose="020B0604030504040204" pitchFamily="34" charset="0"/>
                          <a:cs typeface="Tahoma" panose="020B0604030504040204" pitchFamily="34" charset="0"/>
                        </a:rPr>
                        <a:t>Early Identification</a:t>
                      </a:r>
                    </a:p>
                  </a:txBody>
                  <a:tcPr>
                    <a:solidFill>
                      <a:schemeClr val="tx2">
                        <a:lumMod val="60000"/>
                        <a:lumOff val="40000"/>
                      </a:schemeClr>
                    </a:solidFill>
                  </a:tcPr>
                </a:tc>
              </a:tr>
              <a:tr h="3301826">
                <a:tc>
                  <a:txBody>
                    <a:bodyPr/>
                    <a:lstStyle/>
                    <a:p>
                      <a:r>
                        <a:rPr lang="en-US" sz="1700" dirty="0" smtClean="0">
                          <a:latin typeface="Tahoma" panose="020B0604030504040204" pitchFamily="34" charset="0"/>
                          <a:ea typeface="Tahoma" panose="020B0604030504040204" pitchFamily="34" charset="0"/>
                          <a:cs typeface="Tahoma" panose="020B0604030504040204" pitchFamily="34" charset="0"/>
                        </a:rPr>
                        <a:t>Secure attachment</a:t>
                      </a:r>
                    </a:p>
                    <a:p>
                      <a:endParaRPr lang="en-US" sz="1700" dirty="0" smtClean="0">
                        <a:latin typeface="Tahoma" panose="020B0604030504040204" pitchFamily="34" charset="0"/>
                        <a:ea typeface="Tahoma" panose="020B0604030504040204" pitchFamily="34" charset="0"/>
                        <a:cs typeface="Tahoma" panose="020B0604030504040204" pitchFamily="34" charset="0"/>
                      </a:endParaRPr>
                    </a:p>
                    <a:p>
                      <a:r>
                        <a:rPr lang="en-US" sz="1700" dirty="0" smtClean="0">
                          <a:latin typeface="Tahoma" panose="020B0604030504040204" pitchFamily="34" charset="0"/>
                          <a:ea typeface="Tahoma" panose="020B0604030504040204" pitchFamily="34" charset="0"/>
                          <a:cs typeface="Tahoma" panose="020B0604030504040204" pitchFamily="34" charset="0"/>
                        </a:rPr>
                        <a:t>Emotional regulation</a:t>
                      </a:r>
                    </a:p>
                    <a:p>
                      <a:endParaRPr lang="en-US" sz="1700" dirty="0" smtClean="0">
                        <a:latin typeface="Tahoma" panose="020B0604030504040204" pitchFamily="34" charset="0"/>
                        <a:ea typeface="Tahoma" panose="020B0604030504040204" pitchFamily="34" charset="0"/>
                        <a:cs typeface="Tahoma" panose="020B0604030504040204" pitchFamily="34" charset="0"/>
                      </a:endParaRPr>
                    </a:p>
                    <a:p>
                      <a:r>
                        <a:rPr lang="en-US" sz="1700" dirty="0" smtClean="0">
                          <a:latin typeface="Tahoma" panose="020B0604030504040204" pitchFamily="34" charset="0"/>
                          <a:ea typeface="Tahoma" panose="020B0604030504040204" pitchFamily="34" charset="0"/>
                          <a:cs typeface="Tahoma" panose="020B0604030504040204" pitchFamily="34" charset="0"/>
                        </a:rPr>
                        <a:t>Appropriate conduct</a:t>
                      </a:r>
                    </a:p>
                    <a:p>
                      <a:endParaRPr lang="en-US" sz="17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700" dirty="0" smtClean="0">
                          <a:latin typeface="Tahoma" panose="020B0604030504040204" pitchFamily="34" charset="0"/>
                          <a:ea typeface="Tahoma" panose="020B0604030504040204" pitchFamily="34" charset="0"/>
                          <a:cs typeface="Tahoma" panose="020B0604030504040204" pitchFamily="34" charset="0"/>
                        </a:rPr>
                        <a:t>Ask</a:t>
                      </a:r>
                      <a:r>
                        <a:rPr lang="en-US" sz="1700" baseline="0" dirty="0" smtClean="0">
                          <a:latin typeface="Tahoma" panose="020B0604030504040204" pitchFamily="34" charset="0"/>
                          <a:ea typeface="Tahoma" panose="020B0604030504040204" pitchFamily="34" charset="0"/>
                          <a:cs typeface="Tahoma" panose="020B0604030504040204" pitchFamily="34" charset="0"/>
                        </a:rPr>
                        <a:t> about how the child behaves, identify strengths</a:t>
                      </a:r>
                      <a:endParaRPr lang="en-US" sz="1700" dirty="0" smtClean="0">
                        <a:latin typeface="Tahoma" panose="020B0604030504040204" pitchFamily="34" charset="0"/>
                        <a:ea typeface="Tahoma" panose="020B0604030504040204" pitchFamily="34" charset="0"/>
                        <a:cs typeface="Tahoma" panose="020B0604030504040204" pitchFamily="34" charset="0"/>
                      </a:endParaRPr>
                    </a:p>
                    <a:p>
                      <a:endParaRPr lang="en-US" sz="1700" dirty="0" smtClean="0">
                        <a:latin typeface="Tahoma" panose="020B0604030504040204" pitchFamily="34" charset="0"/>
                        <a:ea typeface="Tahoma" panose="020B0604030504040204" pitchFamily="34" charset="0"/>
                        <a:cs typeface="Tahoma" panose="020B0604030504040204" pitchFamily="34" charset="0"/>
                      </a:endParaRPr>
                    </a:p>
                    <a:p>
                      <a:r>
                        <a:rPr lang="en-US" sz="1700" dirty="0" smtClean="0">
                          <a:latin typeface="Tahoma" panose="020B0604030504040204" pitchFamily="34" charset="0"/>
                          <a:ea typeface="Tahoma" panose="020B0604030504040204" pitchFamily="34" charset="0"/>
                          <a:cs typeface="Tahoma" panose="020B0604030504040204" pitchFamily="34" charset="0"/>
                        </a:rPr>
                        <a:t>Ask about how the</a:t>
                      </a:r>
                      <a:r>
                        <a:rPr lang="en-US" sz="1700" baseline="0" dirty="0" smtClean="0">
                          <a:latin typeface="Tahoma" panose="020B0604030504040204" pitchFamily="34" charset="0"/>
                          <a:ea typeface="Tahoma" panose="020B0604030504040204" pitchFamily="34" charset="0"/>
                          <a:cs typeface="Tahoma" panose="020B0604030504040204" pitchFamily="34" charset="0"/>
                        </a:rPr>
                        <a:t> child plays &amp; acts around other children</a:t>
                      </a:r>
                      <a:endParaRPr lang="en-US" sz="1700" dirty="0" smtClean="0">
                        <a:latin typeface="Tahoma" panose="020B0604030504040204" pitchFamily="34" charset="0"/>
                        <a:ea typeface="Tahoma" panose="020B0604030504040204" pitchFamily="34" charset="0"/>
                        <a:cs typeface="Tahoma" panose="020B0604030504040204" pitchFamily="34" charset="0"/>
                      </a:endParaRPr>
                    </a:p>
                    <a:p>
                      <a:endParaRPr lang="en-US" sz="1700" baseline="0" dirty="0" smtClean="0">
                        <a:latin typeface="Tahoma" panose="020B0604030504040204" pitchFamily="34" charset="0"/>
                        <a:ea typeface="Tahoma" panose="020B0604030504040204" pitchFamily="34" charset="0"/>
                        <a:cs typeface="Tahoma" panose="020B0604030504040204" pitchFamily="34" charset="0"/>
                      </a:endParaRPr>
                    </a:p>
                    <a:p>
                      <a:r>
                        <a:rPr lang="en-US" sz="1700" baseline="0" dirty="0" smtClean="0">
                          <a:latin typeface="Tahoma" panose="020B0604030504040204" pitchFamily="34" charset="0"/>
                          <a:ea typeface="Tahoma" panose="020B0604030504040204" pitchFamily="34" charset="0"/>
                          <a:cs typeface="Tahoma" panose="020B0604030504040204" pitchFamily="34" charset="0"/>
                        </a:rPr>
                        <a:t>Anticipatory guidance on discipline, praise, &amp; role modeling good behavior</a:t>
                      </a:r>
                    </a:p>
                  </a:txBody>
                  <a:tcPr/>
                </a:tc>
                <a:tc>
                  <a:txBody>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General Psychosocial</a:t>
                      </a:r>
                      <a:r>
                        <a:rPr lang="en-US" sz="1200" baseline="0" dirty="0" smtClean="0">
                          <a:latin typeface="Tahoma" panose="020B0604030504040204" pitchFamily="34" charset="0"/>
                          <a:ea typeface="Tahoma" panose="020B0604030504040204" pitchFamily="34" charset="0"/>
                          <a:cs typeface="Tahoma" panose="020B0604030504040204" pitchFamily="34" charset="0"/>
                        </a:rPr>
                        <a:t>:</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Early Childhood Screening Assessment</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Ages &amp; Stages Questionnaire: Social-Emotional</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Modified Checklist for Autism in Toddlers </a:t>
                      </a:r>
                    </a:p>
                    <a:p>
                      <a:pPr marL="0" indent="0">
                        <a:buFont typeface="Arial" panose="020B0604020202020204" pitchFamily="34" charset="0"/>
                        <a:buNone/>
                      </a:pPr>
                      <a:endParaRPr lang="en-US" sz="1200" baseline="0" dirty="0" smtClean="0">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r>
                        <a:rPr lang="en-US" sz="1200" baseline="0" dirty="0" smtClean="0">
                          <a:latin typeface="Tahoma" panose="020B0604030504040204" pitchFamily="34" charset="0"/>
                          <a:ea typeface="Tahoma" panose="020B0604030504040204" pitchFamily="34" charset="0"/>
                          <a:cs typeface="Tahoma" panose="020B0604030504040204" pitchFamily="34" charset="0"/>
                        </a:rPr>
                        <a:t>Mental Health Assessment</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Child Behavior Checklist</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Behavior Assessment System for Children</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Spence Children’s Anxiety Scale</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Brief Infant Toddler Social Emotional Assessment</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Caregiver-Teach Report Form</a:t>
                      </a:r>
                    </a:p>
                    <a:p>
                      <a:endParaRPr lang="en-US" sz="1600" dirty="0" smtClean="0">
                        <a:latin typeface="Tahoma" panose="020B0604030504040204" pitchFamily="34" charset="0"/>
                        <a:ea typeface="Tahoma" panose="020B0604030504040204" pitchFamily="34" charset="0"/>
                        <a:cs typeface="Tahoma" panose="020B0604030504040204" pitchFamily="34" charset="0"/>
                      </a:endParaRPr>
                    </a:p>
                    <a:p>
                      <a:r>
                        <a:rPr lang="en-US" sz="1400" dirty="0" smtClean="0">
                          <a:latin typeface="Tahoma" panose="020B0604030504040204" pitchFamily="34" charset="0"/>
                          <a:ea typeface="Tahoma" panose="020B0604030504040204" pitchFamily="34" charset="0"/>
                          <a:cs typeface="Tahoma" panose="020B0604030504040204" pitchFamily="34" charset="0"/>
                        </a:rPr>
                        <a:t>Identify behavioral concerns in the home</a:t>
                      </a:r>
                      <a:r>
                        <a:rPr lang="en-US" sz="1400" baseline="0" dirty="0" smtClean="0">
                          <a:latin typeface="Tahoma" panose="020B0604030504040204" pitchFamily="34" charset="0"/>
                          <a:ea typeface="Tahoma" panose="020B0604030504040204" pitchFamily="34" charset="0"/>
                          <a:cs typeface="Tahoma" panose="020B0604030504040204" pitchFamily="34" charset="0"/>
                        </a:rPr>
                        <a:t> and child care setting using behavioral checklists.</a:t>
                      </a:r>
                      <a:endParaRPr lang="en-US" sz="1700"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
        <p:nvSpPr>
          <p:cNvPr id="4" name="TextBox 3"/>
          <p:cNvSpPr txBox="1"/>
          <p:nvPr/>
        </p:nvSpPr>
        <p:spPr>
          <a:xfrm>
            <a:off x="152400" y="5648980"/>
            <a:ext cx="8915400" cy="523220"/>
          </a:xfrm>
          <a:prstGeom prst="rect">
            <a:avLst/>
          </a:prstGeom>
          <a:noFill/>
        </p:spPr>
        <p:txBody>
          <a:bodyPr wrap="square" rtlCol="0">
            <a:spAutoFit/>
          </a:bodyPr>
          <a:lstStyle/>
          <a:p>
            <a:r>
              <a:rPr lang="en-US" sz="1400" dirty="0" smtClean="0"/>
              <a:t>Bright Futures, 3</a:t>
            </a:r>
            <a:r>
              <a:rPr lang="en-US" sz="1400" baseline="30000" dirty="0" smtClean="0"/>
              <a:t>rd</a:t>
            </a:r>
            <a:r>
              <a:rPr lang="en-US" sz="1400" dirty="0" smtClean="0"/>
              <a:t> edition; Strategies To </a:t>
            </a:r>
            <a:r>
              <a:rPr lang="en-US" sz="1400" dirty="0"/>
              <a:t>S</a:t>
            </a:r>
            <a:r>
              <a:rPr lang="en-US" sz="1400" dirty="0" smtClean="0"/>
              <a:t>upport the Integration of Mental Health </a:t>
            </a:r>
            <a:r>
              <a:rPr lang="en-US" sz="1400" dirty="0"/>
              <a:t>C</a:t>
            </a:r>
            <a:r>
              <a:rPr lang="en-US" sz="1400" dirty="0" smtClean="0"/>
              <a:t>are into Pediatric </a:t>
            </a:r>
            <a:r>
              <a:rPr lang="en-US" sz="1400" dirty="0"/>
              <a:t>P</a:t>
            </a:r>
            <a:r>
              <a:rPr lang="en-US" sz="1400" dirty="0" smtClean="0"/>
              <a:t>rimary </a:t>
            </a:r>
            <a:r>
              <a:rPr lang="en-US" sz="1400" dirty="0"/>
              <a:t>C</a:t>
            </a:r>
            <a:r>
              <a:rPr lang="en-US" sz="1400" dirty="0" smtClean="0"/>
              <a:t>are, NIHCM report, 2009</a:t>
            </a:r>
            <a:endParaRPr lang="en-US" sz="1400" dirty="0"/>
          </a:p>
        </p:txBody>
      </p:sp>
      <p:sp>
        <p:nvSpPr>
          <p:cNvPr id="5" name="Slide Number Placeholder 1"/>
          <p:cNvSpPr>
            <a:spLocks noGrp="1"/>
          </p:cNvSpPr>
          <p:nvPr>
            <p:ph type="sldNum" sz="quarter" idx="12"/>
          </p:nvPr>
        </p:nvSpPr>
        <p:spPr>
          <a:xfrm>
            <a:off x="7010400" y="6056326"/>
            <a:ext cx="2133600" cy="365125"/>
          </a:xfrm>
        </p:spPr>
        <p:txBody>
          <a:bodyPr/>
          <a:lstStyle/>
          <a:p>
            <a:fld id="{3FD026CB-7DCF-4408-869E-6C69FA4D3619}" type="slidenum">
              <a:rPr lang="en-US" smtClean="0"/>
              <a:t>15</a:t>
            </a:fld>
            <a:endParaRPr lang="en-US" dirty="0"/>
          </a:p>
        </p:txBody>
      </p:sp>
    </p:spTree>
    <p:extLst>
      <p:ext uri="{BB962C8B-B14F-4D97-AF65-F5344CB8AC3E}">
        <p14:creationId xmlns:p14="http://schemas.microsoft.com/office/powerpoint/2010/main" val="2990505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0498"/>
            <a:ext cx="8534400" cy="952502"/>
          </a:xfrm>
        </p:spPr>
        <p:txBody>
          <a:bodyPr>
            <a:normAutofit/>
          </a:bodyPr>
          <a:lstStyle/>
          <a:p>
            <a:r>
              <a:rPr lang="en-US" sz="2800" dirty="0" smtClean="0"/>
              <a:t>Other Potential Behavioral Concerns That Dennis May Exhibit During This Time</a:t>
            </a:r>
            <a:endParaRPr lang="en-US" sz="2800" dirty="0"/>
          </a:p>
        </p:txBody>
      </p:sp>
      <p:sp>
        <p:nvSpPr>
          <p:cNvPr id="4" name="Content Placeholder 3"/>
          <p:cNvSpPr>
            <a:spLocks noGrp="1"/>
          </p:cNvSpPr>
          <p:nvPr>
            <p:ph type="body" sz="quarter" idx="10"/>
          </p:nvPr>
        </p:nvSpPr>
        <p:spPr>
          <a:xfrm>
            <a:off x="351692" y="1524000"/>
            <a:ext cx="8487508" cy="4343400"/>
          </a:xfrm>
        </p:spPr>
        <p:txBody>
          <a:bodyPr/>
          <a:lstStyle/>
          <a:p>
            <a:pPr>
              <a:spcBef>
                <a:spcPts val="0"/>
              </a:spcBef>
              <a:spcAft>
                <a:spcPts val="1200"/>
              </a:spcAft>
            </a:pPr>
            <a:r>
              <a:rPr lang="en-US" sz="2600" dirty="0" smtClean="0"/>
              <a:t>Bedtime struggles</a:t>
            </a:r>
          </a:p>
          <a:p>
            <a:pPr>
              <a:spcBef>
                <a:spcPts val="0"/>
              </a:spcBef>
              <a:spcAft>
                <a:spcPts val="1200"/>
              </a:spcAft>
            </a:pPr>
            <a:r>
              <a:rPr lang="en-US" sz="2600" dirty="0" smtClean="0"/>
              <a:t>Feeding difficulty (picky eaters)</a:t>
            </a:r>
          </a:p>
          <a:p>
            <a:pPr>
              <a:spcBef>
                <a:spcPts val="0"/>
              </a:spcBef>
              <a:spcAft>
                <a:spcPts val="1200"/>
              </a:spcAft>
            </a:pPr>
            <a:r>
              <a:rPr lang="en-US" sz="2600" dirty="0" smtClean="0"/>
              <a:t>Resistance to toileting</a:t>
            </a:r>
          </a:p>
          <a:p>
            <a:pPr>
              <a:spcBef>
                <a:spcPts val="0"/>
              </a:spcBef>
              <a:spcAft>
                <a:spcPts val="1200"/>
              </a:spcAft>
            </a:pPr>
            <a:r>
              <a:rPr lang="en-US" sz="2600" dirty="0" smtClean="0"/>
              <a:t>Excessive temper tantrums</a:t>
            </a:r>
          </a:p>
          <a:p>
            <a:pPr>
              <a:spcBef>
                <a:spcPts val="0"/>
              </a:spcBef>
              <a:spcAft>
                <a:spcPts val="1200"/>
              </a:spcAft>
            </a:pPr>
            <a:r>
              <a:rPr lang="en-US" sz="2600" dirty="0" smtClean="0"/>
              <a:t>Chronic aggression</a:t>
            </a:r>
          </a:p>
          <a:p>
            <a:pPr>
              <a:spcBef>
                <a:spcPts val="0"/>
              </a:spcBef>
              <a:spcAft>
                <a:spcPts val="1200"/>
              </a:spcAft>
            </a:pPr>
            <a:r>
              <a:rPr lang="en-US" sz="2600" dirty="0"/>
              <a:t>Difficulty in forming friendships</a:t>
            </a:r>
          </a:p>
          <a:p>
            <a:pPr>
              <a:spcBef>
                <a:spcPts val="0"/>
              </a:spcBef>
              <a:spcAft>
                <a:spcPts val="1200"/>
              </a:spcAft>
            </a:pPr>
            <a:r>
              <a:rPr lang="en-US" sz="2600" dirty="0"/>
              <a:t>Excessive anxiety</a:t>
            </a:r>
          </a:p>
          <a:p>
            <a:pPr>
              <a:spcBef>
                <a:spcPts val="0"/>
              </a:spcBef>
            </a:pPr>
            <a:r>
              <a:rPr lang="en-US" sz="2600" dirty="0"/>
              <a:t>Excessive activity and impulsivity</a:t>
            </a:r>
          </a:p>
          <a:p>
            <a:endParaRPr lang="en-US" dirty="0">
              <a:latin typeface="Calibri" pitchFamily="34" charset="0"/>
            </a:endParaRPr>
          </a:p>
        </p:txBody>
      </p:sp>
      <p:sp>
        <p:nvSpPr>
          <p:cNvPr id="5" name="Slide Number Placeholder 1"/>
          <p:cNvSpPr>
            <a:spLocks noGrp="1"/>
          </p:cNvSpPr>
          <p:nvPr>
            <p:ph type="sldNum" sz="quarter" idx="12"/>
          </p:nvPr>
        </p:nvSpPr>
        <p:spPr>
          <a:xfrm>
            <a:off x="7010400" y="6056326"/>
            <a:ext cx="2133600" cy="365125"/>
          </a:xfrm>
        </p:spPr>
        <p:txBody>
          <a:bodyPr/>
          <a:lstStyle/>
          <a:p>
            <a:fld id="{497D208A-19C5-4C64-AA84-C69102D9A2BC}" type="slidenum">
              <a:rPr lang="en-US" smtClean="0"/>
              <a:t>16</a:t>
            </a:fld>
            <a:endParaRPr lang="en-US" dirty="0"/>
          </a:p>
        </p:txBody>
      </p:sp>
    </p:spTree>
    <p:extLst>
      <p:ext uri="{BB962C8B-B14F-4D97-AF65-F5344CB8AC3E}">
        <p14:creationId xmlns:p14="http://schemas.microsoft.com/office/powerpoint/2010/main" val="586860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763000" cy="990600"/>
          </a:xfrm>
        </p:spPr>
        <p:txBody>
          <a:bodyPr>
            <a:normAutofit fontScale="90000"/>
          </a:bodyPr>
          <a:lstStyle/>
          <a:p>
            <a:r>
              <a:rPr lang="en-US" sz="2800" dirty="0" smtClean="0"/>
              <a:t>Identifying Mental Health Concerns in Primary Care</a:t>
            </a:r>
            <a:r>
              <a:rPr lang="en-US" sz="2800" dirty="0"/>
              <a:t>: </a:t>
            </a:r>
            <a:r>
              <a:rPr lang="en-US" sz="2800" dirty="0" smtClean="0"/>
              <a:t>Middle Childhood: Dennis at age 6</a:t>
            </a:r>
            <a:br>
              <a:rPr lang="en-US" sz="2800" dirty="0" smtClean="0"/>
            </a:br>
            <a:r>
              <a:rPr lang="en-US" sz="2000" dirty="0" smtClean="0"/>
              <a:t>(5 to 10 years</a:t>
            </a:r>
            <a:r>
              <a:rPr lang="en-US" sz="2000" dirty="0"/>
              <a:t>)</a:t>
            </a:r>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969537487"/>
              </p:ext>
            </p:extLst>
          </p:nvPr>
        </p:nvGraphicFramePr>
        <p:xfrm>
          <a:off x="118872" y="1391525"/>
          <a:ext cx="8915401" cy="4196301"/>
        </p:xfrm>
        <a:graphic>
          <a:graphicData uri="http://schemas.openxmlformats.org/drawingml/2006/table">
            <a:tbl>
              <a:tblPr firstRow="1" bandRow="1">
                <a:tableStyleId>{5C22544A-7EE6-4342-B048-85BDC9FD1C3A}</a:tableStyleId>
              </a:tblPr>
              <a:tblGrid>
                <a:gridCol w="2626859"/>
                <a:gridCol w="2847510"/>
                <a:gridCol w="3441032"/>
              </a:tblGrid>
              <a:tr h="894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ahoma" panose="020B0604030504040204" pitchFamily="34" charset="0"/>
                          <a:ea typeface="Tahoma" panose="020B0604030504040204" pitchFamily="34" charset="0"/>
                          <a:cs typeface="Tahoma" panose="020B0604030504040204" pitchFamily="34" charset="0"/>
                        </a:rPr>
                        <a:t>Stage of Development &amp; Developmental Tasks</a:t>
                      </a:r>
                    </a:p>
                    <a:p>
                      <a:endParaRPr lang="en-US" sz="1600" dirty="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60000"/>
                        <a:lumOff val="40000"/>
                      </a:schemeClr>
                    </a:solidFill>
                  </a:tcPr>
                </a:tc>
                <a:tc>
                  <a:txBody>
                    <a:bodyPr/>
                    <a:lstStyle/>
                    <a:p>
                      <a:r>
                        <a:rPr lang="en-US" sz="1600" dirty="0" smtClean="0">
                          <a:latin typeface="Tahoma" panose="020B0604030504040204" pitchFamily="34" charset="0"/>
                          <a:ea typeface="Tahoma" panose="020B0604030504040204" pitchFamily="34" charset="0"/>
                          <a:cs typeface="Tahoma" panose="020B0604030504040204" pitchFamily="34" charset="0"/>
                        </a:rPr>
                        <a:t>Prevention/Health Promotion</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ahoma" panose="020B0604030504040204" pitchFamily="34" charset="0"/>
                          <a:ea typeface="Tahoma" panose="020B0604030504040204" pitchFamily="34" charset="0"/>
                          <a:cs typeface="Tahoma" panose="020B0604030504040204" pitchFamily="34" charset="0"/>
                        </a:rPr>
                        <a:t>Early Identification</a:t>
                      </a:r>
                    </a:p>
                  </a:txBody>
                  <a:tcPr>
                    <a:solidFill>
                      <a:schemeClr val="tx2">
                        <a:lumMod val="60000"/>
                        <a:lumOff val="40000"/>
                      </a:schemeClr>
                    </a:solidFill>
                  </a:tcPr>
                </a:tc>
              </a:tr>
              <a:tr h="3301826">
                <a:tc>
                  <a:txBody>
                    <a:bodyPr/>
                    <a:lstStyle/>
                    <a:p>
                      <a:r>
                        <a:rPr lang="en-US" sz="1700" dirty="0" smtClean="0">
                          <a:latin typeface="Tahoma" panose="020B0604030504040204" pitchFamily="34" charset="0"/>
                          <a:ea typeface="Tahoma" panose="020B0604030504040204" pitchFamily="34" charset="0"/>
                          <a:cs typeface="Tahoma" panose="020B0604030504040204" pitchFamily="34" charset="0"/>
                        </a:rPr>
                        <a:t>Learning reading, writing, &amp; math</a:t>
                      </a:r>
                    </a:p>
                    <a:p>
                      <a:endParaRPr lang="en-US" sz="1700" dirty="0" smtClean="0">
                        <a:latin typeface="Tahoma" panose="020B0604030504040204" pitchFamily="34" charset="0"/>
                        <a:ea typeface="Tahoma" panose="020B0604030504040204" pitchFamily="34" charset="0"/>
                        <a:cs typeface="Tahoma" panose="020B0604030504040204" pitchFamily="34" charset="0"/>
                      </a:endParaRPr>
                    </a:p>
                    <a:p>
                      <a:r>
                        <a:rPr lang="en-US" sz="1700" dirty="0" smtClean="0">
                          <a:latin typeface="Tahoma" panose="020B0604030504040204" pitchFamily="34" charset="0"/>
                          <a:ea typeface="Tahoma" panose="020B0604030504040204" pitchFamily="34" charset="0"/>
                          <a:cs typeface="Tahoma" panose="020B0604030504040204" pitchFamily="34" charset="0"/>
                        </a:rPr>
                        <a:t>Attending and behaving appropriately in school</a:t>
                      </a:r>
                    </a:p>
                    <a:p>
                      <a:endParaRPr lang="en-US" sz="1700" dirty="0" smtClean="0">
                        <a:latin typeface="Tahoma" panose="020B0604030504040204" pitchFamily="34" charset="0"/>
                        <a:ea typeface="Tahoma" panose="020B0604030504040204" pitchFamily="34" charset="0"/>
                        <a:cs typeface="Tahoma" panose="020B0604030504040204" pitchFamily="34" charset="0"/>
                      </a:endParaRPr>
                    </a:p>
                    <a:p>
                      <a:r>
                        <a:rPr lang="en-US" sz="1700" dirty="0" smtClean="0">
                          <a:latin typeface="Tahoma" panose="020B0604030504040204" pitchFamily="34" charset="0"/>
                          <a:ea typeface="Tahoma" panose="020B0604030504040204" pitchFamily="34" charset="0"/>
                          <a:cs typeface="Tahoma" panose="020B0604030504040204" pitchFamily="34" charset="0"/>
                        </a:rPr>
                        <a:t>Empathy</a:t>
                      </a:r>
                    </a:p>
                    <a:p>
                      <a:endParaRPr lang="en-US" sz="1700" dirty="0" smtClean="0">
                        <a:latin typeface="Tahoma" panose="020B0604030504040204" pitchFamily="34" charset="0"/>
                        <a:ea typeface="Tahoma" panose="020B0604030504040204" pitchFamily="34" charset="0"/>
                        <a:cs typeface="Tahoma" panose="020B0604030504040204" pitchFamily="34" charset="0"/>
                      </a:endParaRPr>
                    </a:p>
                    <a:p>
                      <a:r>
                        <a:rPr lang="en-US" sz="1700" dirty="0" smtClean="0">
                          <a:latin typeface="Tahoma" panose="020B0604030504040204" pitchFamily="34" charset="0"/>
                          <a:ea typeface="Tahoma" panose="020B0604030504040204" pitchFamily="34" charset="0"/>
                          <a:cs typeface="Tahoma" panose="020B0604030504040204" pitchFamily="34" charset="0"/>
                        </a:rPr>
                        <a:t>Getting along with peers</a:t>
                      </a:r>
                    </a:p>
                    <a:p>
                      <a:endParaRPr lang="en-US" sz="1700" dirty="0" smtClean="0">
                        <a:latin typeface="Tahoma" panose="020B0604030504040204" pitchFamily="34" charset="0"/>
                        <a:ea typeface="Tahoma" panose="020B0604030504040204" pitchFamily="34" charset="0"/>
                        <a:cs typeface="Tahoma" panose="020B0604030504040204" pitchFamily="34" charset="0"/>
                      </a:endParaRPr>
                    </a:p>
                    <a:p>
                      <a:r>
                        <a:rPr lang="en-US" sz="1700" dirty="0" smtClean="0">
                          <a:latin typeface="Tahoma" panose="020B0604030504040204" pitchFamily="34" charset="0"/>
                          <a:ea typeface="Tahoma" panose="020B0604030504040204" pitchFamily="34" charset="0"/>
                          <a:cs typeface="Tahoma" panose="020B0604030504040204" pitchFamily="34" charset="0"/>
                        </a:rPr>
                        <a:t>Self-efficacy</a:t>
                      </a:r>
                    </a:p>
                  </a:txBody>
                  <a:tcPr/>
                </a:tc>
                <a:tc>
                  <a:txBody>
                    <a:bodyPr/>
                    <a:lstStyle/>
                    <a:p>
                      <a:r>
                        <a:rPr lang="en-US" sz="1700" dirty="0" smtClean="0">
                          <a:latin typeface="Tahoma" panose="020B0604030504040204" pitchFamily="34" charset="0"/>
                          <a:ea typeface="Tahoma" panose="020B0604030504040204" pitchFamily="34" charset="0"/>
                          <a:cs typeface="Tahoma" panose="020B0604030504040204" pitchFamily="34" charset="0"/>
                        </a:rPr>
                        <a:t>Conduct surveillance and targeted screening for  behavioral concerns using checklists</a:t>
                      </a:r>
                    </a:p>
                    <a:p>
                      <a:endParaRPr lang="en-US" sz="1700" dirty="0" smtClean="0">
                        <a:latin typeface="Tahoma" panose="020B0604030504040204" pitchFamily="34" charset="0"/>
                        <a:ea typeface="Tahoma" panose="020B0604030504040204" pitchFamily="34" charset="0"/>
                        <a:cs typeface="Tahoma" panose="020B0604030504040204" pitchFamily="34" charset="0"/>
                      </a:endParaRPr>
                    </a:p>
                    <a:p>
                      <a:r>
                        <a:rPr lang="en-US" sz="1700" dirty="0" smtClean="0">
                          <a:latin typeface="Tahoma" panose="020B0604030504040204" pitchFamily="34" charset="0"/>
                          <a:ea typeface="Tahoma" panose="020B0604030504040204" pitchFamily="34" charset="0"/>
                          <a:cs typeface="Tahoma" panose="020B0604030504040204" pitchFamily="34" charset="0"/>
                        </a:rPr>
                        <a:t>Identify protective factors</a:t>
                      </a:r>
                    </a:p>
                    <a:p>
                      <a:endParaRPr lang="en-US" sz="1700" dirty="0" smtClean="0">
                        <a:latin typeface="Tahoma" panose="020B0604030504040204" pitchFamily="34" charset="0"/>
                        <a:ea typeface="Tahoma" panose="020B0604030504040204" pitchFamily="34" charset="0"/>
                        <a:cs typeface="Tahoma" panose="020B0604030504040204" pitchFamily="34" charset="0"/>
                      </a:endParaRPr>
                    </a:p>
                    <a:p>
                      <a:r>
                        <a:rPr lang="en-US" sz="1700" dirty="0" smtClean="0">
                          <a:latin typeface="Tahoma" panose="020B0604030504040204" pitchFamily="34" charset="0"/>
                          <a:ea typeface="Tahoma" panose="020B0604030504040204" pitchFamily="34" charset="0"/>
                          <a:cs typeface="Tahoma" panose="020B0604030504040204" pitchFamily="34" charset="0"/>
                        </a:rPr>
                        <a:t>Screen for bullying</a:t>
                      </a:r>
                    </a:p>
                    <a:p>
                      <a:endParaRPr lang="en-US" sz="1700" dirty="0" smtClean="0">
                        <a:latin typeface="Tahoma" panose="020B0604030504040204" pitchFamily="34" charset="0"/>
                        <a:ea typeface="Tahoma" panose="020B0604030504040204" pitchFamily="34" charset="0"/>
                        <a:cs typeface="Tahoma" panose="020B0604030504040204" pitchFamily="34" charset="0"/>
                      </a:endParaRPr>
                    </a:p>
                    <a:p>
                      <a:r>
                        <a:rPr lang="en-US" sz="1700" dirty="0" smtClean="0">
                          <a:latin typeface="Tahoma" panose="020B0604030504040204" pitchFamily="34" charset="0"/>
                          <a:ea typeface="Tahoma" panose="020B0604030504040204" pitchFamily="34" charset="0"/>
                          <a:cs typeface="Tahoma" panose="020B0604030504040204" pitchFamily="34" charset="0"/>
                        </a:rPr>
                        <a:t>Education on substance use &amp; abuse</a:t>
                      </a:r>
                    </a:p>
                  </a:txBody>
                  <a:tcPr/>
                </a:tc>
                <a:tc>
                  <a:txBody>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General Psychosocial</a:t>
                      </a:r>
                      <a:r>
                        <a:rPr lang="en-US" sz="1200" baseline="0" dirty="0" smtClean="0">
                          <a:latin typeface="Tahoma" panose="020B0604030504040204" pitchFamily="34" charset="0"/>
                          <a:ea typeface="Tahoma" panose="020B0604030504040204" pitchFamily="34" charset="0"/>
                          <a:cs typeface="Tahoma" panose="020B0604030504040204" pitchFamily="34" charset="0"/>
                        </a:rPr>
                        <a:t>:</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Pediatric Symptom Checklist</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Strengths and Difficulties Questionnaire</a:t>
                      </a:r>
                    </a:p>
                    <a:p>
                      <a:pPr marL="0" indent="0">
                        <a:buFont typeface="Arial" panose="020B0604020202020204" pitchFamily="34" charset="0"/>
                        <a:buNone/>
                      </a:pPr>
                      <a:endParaRPr lang="en-US" sz="1200" baseline="0" dirty="0" smtClean="0">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r>
                        <a:rPr lang="en-US" sz="1200" baseline="0" dirty="0" smtClean="0">
                          <a:latin typeface="Tahoma" panose="020B0604030504040204" pitchFamily="34" charset="0"/>
                          <a:ea typeface="Tahoma" panose="020B0604030504040204" pitchFamily="34" charset="0"/>
                          <a:cs typeface="Tahoma" panose="020B0604030504040204" pitchFamily="34" charset="0"/>
                        </a:rPr>
                        <a:t>Mental Health Assessment</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SDQ Impact Scale</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Adapted-SAD PERSONS</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Child Behavior Checklist</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Vanderbilt Diagnostic Rating Scales</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Short Mood and Feelings Questionnaire</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SCARED – Self-Report for Childhood Anxiety Related Emotional Disorders</a:t>
                      </a:r>
                    </a:p>
                    <a:p>
                      <a:pPr marL="171450" indent="-171450">
                        <a:buFont typeface="Arial" panose="020B0604020202020204" pitchFamily="34" charset="0"/>
                        <a:buChar char="•"/>
                      </a:pPr>
                      <a:endParaRPr lang="en-US" sz="1600" dirty="0" smtClean="0">
                        <a:latin typeface="Tahoma" panose="020B0604030504040204" pitchFamily="34" charset="0"/>
                        <a:ea typeface="Tahoma" panose="020B0604030504040204" pitchFamily="34" charset="0"/>
                        <a:cs typeface="Tahoma" panose="020B0604030504040204" pitchFamily="34" charset="0"/>
                      </a:endParaRPr>
                    </a:p>
                    <a:p>
                      <a:pPr algn="ctr"/>
                      <a:r>
                        <a:rPr lang="en-US" sz="1400" dirty="0" smtClean="0">
                          <a:latin typeface="Tahoma" panose="020B0604030504040204" pitchFamily="34" charset="0"/>
                          <a:ea typeface="Tahoma" panose="020B0604030504040204" pitchFamily="34" charset="0"/>
                          <a:cs typeface="Tahoma" panose="020B0604030504040204" pitchFamily="34" charset="0"/>
                        </a:rPr>
                        <a:t>*This is NOT a comprehensive list. For a</a:t>
                      </a:r>
                      <a:r>
                        <a:rPr lang="en-US" sz="1400" baseline="0" dirty="0" smtClean="0">
                          <a:latin typeface="Tahoma" panose="020B0604030504040204" pitchFamily="34" charset="0"/>
                          <a:ea typeface="Tahoma" panose="020B0604030504040204" pitchFamily="34" charset="0"/>
                          <a:cs typeface="Tahoma" panose="020B0604030504040204" pitchFamily="34" charset="0"/>
                        </a:rPr>
                        <a:t> list of screening and assessment tools:</a:t>
                      </a:r>
                      <a:br>
                        <a:rPr lang="en-US" sz="1400" baseline="0" dirty="0" smtClean="0">
                          <a:latin typeface="Tahoma" panose="020B0604030504040204" pitchFamily="34" charset="0"/>
                          <a:ea typeface="Tahoma" panose="020B0604030504040204" pitchFamily="34" charset="0"/>
                          <a:cs typeface="Tahoma" panose="020B0604030504040204" pitchFamily="34" charset="0"/>
                        </a:rPr>
                      </a:br>
                      <a:r>
                        <a:rPr lang="en-US" sz="1300" baseline="0" dirty="0" smtClean="0">
                          <a:latin typeface="Tahoma" panose="020B0604030504040204" pitchFamily="34" charset="0"/>
                          <a:ea typeface="Tahoma" panose="020B0604030504040204" pitchFamily="34" charset="0"/>
                          <a:cs typeface="Tahoma" panose="020B0604030504040204" pitchFamily="34" charset="0"/>
                          <a:hlinkClick r:id="rId3"/>
                        </a:rPr>
                        <a:t>www.aap.org/mentalhealth/screeningchart</a:t>
                      </a:r>
                      <a:r>
                        <a:rPr lang="en-US" sz="1300" baseline="0" dirty="0" smtClean="0">
                          <a:latin typeface="Tahoma" panose="020B0604030504040204" pitchFamily="34" charset="0"/>
                          <a:ea typeface="Tahoma" panose="020B0604030504040204" pitchFamily="34" charset="0"/>
                          <a:cs typeface="Tahoma" panose="020B0604030504040204" pitchFamily="34" charset="0"/>
                        </a:rPr>
                        <a:t> </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
        <p:nvSpPr>
          <p:cNvPr id="4" name="TextBox 3"/>
          <p:cNvSpPr txBox="1"/>
          <p:nvPr/>
        </p:nvSpPr>
        <p:spPr>
          <a:xfrm>
            <a:off x="152400" y="5648980"/>
            <a:ext cx="8915400" cy="523220"/>
          </a:xfrm>
          <a:prstGeom prst="rect">
            <a:avLst/>
          </a:prstGeom>
          <a:noFill/>
        </p:spPr>
        <p:txBody>
          <a:bodyPr wrap="square" rtlCol="0">
            <a:spAutoFit/>
          </a:bodyPr>
          <a:lstStyle/>
          <a:p>
            <a:r>
              <a:rPr lang="en-US" sz="1400" dirty="0" smtClean="0"/>
              <a:t>Bright Futures, 3</a:t>
            </a:r>
            <a:r>
              <a:rPr lang="en-US" sz="1400" baseline="30000" dirty="0" smtClean="0"/>
              <a:t>rd</a:t>
            </a:r>
            <a:r>
              <a:rPr lang="en-US" sz="1400" dirty="0" smtClean="0"/>
              <a:t> edition; Strategies To </a:t>
            </a:r>
            <a:r>
              <a:rPr lang="en-US" sz="1400" dirty="0"/>
              <a:t>S</a:t>
            </a:r>
            <a:r>
              <a:rPr lang="en-US" sz="1400" dirty="0" smtClean="0"/>
              <a:t>upport the Integration of Mental Health </a:t>
            </a:r>
            <a:r>
              <a:rPr lang="en-US" sz="1400" dirty="0"/>
              <a:t>C</a:t>
            </a:r>
            <a:r>
              <a:rPr lang="en-US" sz="1400" dirty="0" smtClean="0"/>
              <a:t>are into Pediatric </a:t>
            </a:r>
            <a:r>
              <a:rPr lang="en-US" sz="1400" dirty="0"/>
              <a:t>P</a:t>
            </a:r>
            <a:r>
              <a:rPr lang="en-US" sz="1400" dirty="0" smtClean="0"/>
              <a:t>rimary </a:t>
            </a:r>
            <a:r>
              <a:rPr lang="en-US" sz="1400" dirty="0"/>
              <a:t>C</a:t>
            </a:r>
            <a:r>
              <a:rPr lang="en-US" sz="1400" dirty="0" smtClean="0"/>
              <a:t>are, NIHCM report, 2009</a:t>
            </a:r>
            <a:endParaRPr lang="en-US" sz="1400" dirty="0"/>
          </a:p>
        </p:txBody>
      </p:sp>
      <p:sp>
        <p:nvSpPr>
          <p:cNvPr id="5" name="Slide Number Placeholder 1"/>
          <p:cNvSpPr>
            <a:spLocks noGrp="1"/>
          </p:cNvSpPr>
          <p:nvPr>
            <p:ph type="sldNum" sz="quarter" idx="12"/>
          </p:nvPr>
        </p:nvSpPr>
        <p:spPr>
          <a:xfrm>
            <a:off x="7010400" y="6056326"/>
            <a:ext cx="2133600" cy="365125"/>
          </a:xfrm>
        </p:spPr>
        <p:txBody>
          <a:bodyPr/>
          <a:lstStyle/>
          <a:p>
            <a:fld id="{DCC7E2FD-465D-4152-9983-C884E0F99EF8}" type="slidenum">
              <a:rPr lang="en-US" smtClean="0"/>
              <a:t>17</a:t>
            </a:fld>
            <a:endParaRPr lang="en-US" dirty="0"/>
          </a:p>
        </p:txBody>
      </p:sp>
    </p:spTree>
    <p:extLst>
      <p:ext uri="{BB962C8B-B14F-4D97-AF65-F5344CB8AC3E}">
        <p14:creationId xmlns:p14="http://schemas.microsoft.com/office/powerpoint/2010/main" val="3631497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prstGeom prst="rect">
            <a:avLst/>
          </a:prstGeom>
        </p:spPr>
        <p:txBody>
          <a:bodyPr anchor="t"/>
          <a:lstStyle/>
          <a:p>
            <a:r>
              <a:rPr lang="en-US" sz="2800" dirty="0"/>
              <a:t>What if Dennis First Presented With These Concerns in Middle Childhood?</a:t>
            </a:r>
            <a:endParaRPr lang="en-US" sz="2800" dirty="0" smtClean="0"/>
          </a:p>
        </p:txBody>
      </p:sp>
      <p:sp>
        <p:nvSpPr>
          <p:cNvPr id="2" name="Text Placeholder 1"/>
          <p:cNvSpPr>
            <a:spLocks noGrp="1"/>
          </p:cNvSpPr>
          <p:nvPr>
            <p:ph type="body" sz="quarter" idx="10"/>
          </p:nvPr>
        </p:nvSpPr>
        <p:spPr>
          <a:xfrm>
            <a:off x="304800" y="1524000"/>
            <a:ext cx="8534400" cy="4343400"/>
          </a:xfrm>
        </p:spPr>
        <p:txBody>
          <a:bodyPr/>
          <a:lstStyle/>
          <a:p>
            <a:pPr>
              <a:spcBef>
                <a:spcPts val="0"/>
              </a:spcBef>
              <a:spcAft>
                <a:spcPts val="2400"/>
              </a:spcAft>
            </a:pPr>
            <a:r>
              <a:rPr lang="en-US" sz="2800" dirty="0" smtClean="0"/>
              <a:t>Learning disabilities and ADHD</a:t>
            </a:r>
          </a:p>
          <a:p>
            <a:pPr>
              <a:spcBef>
                <a:spcPts val="0"/>
              </a:spcBef>
              <a:spcAft>
                <a:spcPts val="2400"/>
              </a:spcAft>
            </a:pPr>
            <a:r>
              <a:rPr lang="en-US" sz="2800" dirty="0" smtClean="0"/>
              <a:t>Anxiety disorders</a:t>
            </a:r>
          </a:p>
          <a:p>
            <a:pPr>
              <a:spcBef>
                <a:spcPts val="0"/>
              </a:spcBef>
              <a:spcAft>
                <a:spcPts val="2400"/>
              </a:spcAft>
            </a:pPr>
            <a:r>
              <a:rPr lang="en-US" sz="2800" dirty="0" smtClean="0"/>
              <a:t>Mood disorder</a:t>
            </a:r>
          </a:p>
          <a:p>
            <a:pPr>
              <a:spcBef>
                <a:spcPts val="0"/>
              </a:spcBef>
              <a:spcAft>
                <a:spcPts val="2400"/>
              </a:spcAft>
            </a:pPr>
            <a:r>
              <a:rPr lang="en-US" sz="2800" dirty="0" smtClean="0"/>
              <a:t>Early substance use</a:t>
            </a:r>
          </a:p>
          <a:p>
            <a:pPr>
              <a:spcBef>
                <a:spcPts val="0"/>
              </a:spcBef>
              <a:spcAft>
                <a:spcPts val="1200"/>
              </a:spcAft>
            </a:pPr>
            <a:r>
              <a:rPr lang="en-US" sz="2800" dirty="0" smtClean="0"/>
              <a:t>Conduct disturbances</a:t>
            </a:r>
            <a:endParaRPr lang="en-US" sz="2800" dirty="0"/>
          </a:p>
        </p:txBody>
      </p:sp>
      <p:sp>
        <p:nvSpPr>
          <p:cNvPr id="4" name="Slide Number Placeholder 1"/>
          <p:cNvSpPr>
            <a:spLocks noGrp="1"/>
          </p:cNvSpPr>
          <p:nvPr>
            <p:ph type="sldNum" sz="quarter" idx="12"/>
          </p:nvPr>
        </p:nvSpPr>
        <p:spPr>
          <a:xfrm>
            <a:off x="7010400" y="6056326"/>
            <a:ext cx="2133600" cy="365125"/>
          </a:xfrm>
        </p:spPr>
        <p:txBody>
          <a:bodyPr/>
          <a:lstStyle/>
          <a:p>
            <a:fld id="{E1B268A6-843F-454C-99F5-857BFC0A36B6}" type="slidenum">
              <a:rPr lang="en-US" smtClean="0"/>
              <a:t>18</a:t>
            </a:fld>
            <a:endParaRPr lang="en-US" dirty="0"/>
          </a:p>
        </p:txBody>
      </p:sp>
    </p:spTree>
    <p:extLst>
      <p:ext uri="{BB962C8B-B14F-4D97-AF65-F5344CB8AC3E}">
        <p14:creationId xmlns:p14="http://schemas.microsoft.com/office/powerpoint/2010/main" val="1035436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Back to Dennis</a:t>
            </a:r>
            <a:endParaRPr lang="en-US" dirty="0"/>
          </a:p>
        </p:txBody>
      </p:sp>
      <p:sp>
        <p:nvSpPr>
          <p:cNvPr id="3" name="Content Placeholder 2"/>
          <p:cNvSpPr>
            <a:spLocks noGrp="1"/>
          </p:cNvSpPr>
          <p:nvPr>
            <p:ph sz="quarter" idx="4294967295"/>
          </p:nvPr>
        </p:nvSpPr>
        <p:spPr>
          <a:xfrm>
            <a:off x="301752" y="1527048"/>
            <a:ext cx="8503920" cy="4572000"/>
          </a:xfrm>
          <a:prstGeom prst="rect">
            <a:avLst/>
          </a:prstGeom>
        </p:spPr>
        <p:txBody>
          <a:bodyPr anchor="t"/>
          <a:lstStyle/>
          <a:p>
            <a:pPr marL="0" indent="0">
              <a:buNone/>
            </a:pPr>
            <a:r>
              <a:rPr lang="en-US" sz="2000" dirty="0" smtClean="0">
                <a:latin typeface="Tahoma" panose="020B0604030504040204" pitchFamily="34" charset="0"/>
                <a:ea typeface="Tahoma" panose="020B0604030504040204" pitchFamily="34" charset="0"/>
                <a:cs typeface="Tahoma" panose="020B0604030504040204" pitchFamily="34" charset="0"/>
              </a:rPr>
              <a:t>Setting: Continuity Clinic</a:t>
            </a:r>
          </a:p>
          <a:p>
            <a:pPr marL="0" indent="0">
              <a:buNone/>
            </a:pP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000" dirty="0" smtClean="0">
                <a:latin typeface="Tahoma" panose="020B0604030504040204" pitchFamily="34" charset="0"/>
                <a:ea typeface="Tahoma" panose="020B0604030504040204" pitchFamily="34" charset="0"/>
                <a:cs typeface="Tahoma" panose="020B0604030504040204" pitchFamily="34" charset="0"/>
              </a:rPr>
              <a:t>You are conducting a well-child visit for </a:t>
            </a:r>
            <a:br>
              <a:rPr lang="en-US" sz="2000" dirty="0" smtClean="0">
                <a:latin typeface="Tahoma" panose="020B0604030504040204" pitchFamily="34" charset="0"/>
                <a:ea typeface="Tahoma" panose="020B0604030504040204" pitchFamily="34" charset="0"/>
                <a:cs typeface="Tahoma" panose="020B0604030504040204" pitchFamily="34" charset="0"/>
              </a:rPr>
            </a:br>
            <a:r>
              <a:rPr lang="en-US" sz="2000" dirty="0" smtClean="0">
                <a:latin typeface="Tahoma" panose="020B0604030504040204" pitchFamily="34" charset="0"/>
                <a:ea typeface="Tahoma" panose="020B0604030504040204" pitchFamily="34" charset="0"/>
                <a:cs typeface="Tahoma" panose="020B0604030504040204" pitchFamily="34" charset="0"/>
              </a:rPr>
              <a:t>a 6-year-old male you have seen once </a:t>
            </a:r>
            <a:br>
              <a:rPr lang="en-US" sz="2000" dirty="0" smtClean="0">
                <a:latin typeface="Tahoma" panose="020B0604030504040204" pitchFamily="34" charset="0"/>
                <a:ea typeface="Tahoma" panose="020B0604030504040204" pitchFamily="34" charset="0"/>
                <a:cs typeface="Tahoma" panose="020B0604030504040204" pitchFamily="34" charset="0"/>
              </a:rPr>
            </a:br>
            <a:r>
              <a:rPr lang="en-US" sz="2000" dirty="0" smtClean="0">
                <a:latin typeface="Tahoma" panose="020B0604030504040204" pitchFamily="34" charset="0"/>
                <a:ea typeface="Tahoma" panose="020B0604030504040204" pitchFamily="34" charset="0"/>
                <a:cs typeface="Tahoma" panose="020B0604030504040204" pitchFamily="34" charset="0"/>
              </a:rPr>
              <a:t>before, Dennis. When you ask where </a:t>
            </a:r>
            <a:br>
              <a:rPr lang="en-US" sz="2000" dirty="0" smtClean="0">
                <a:latin typeface="Tahoma" panose="020B0604030504040204" pitchFamily="34" charset="0"/>
                <a:ea typeface="Tahoma" panose="020B0604030504040204" pitchFamily="34" charset="0"/>
                <a:cs typeface="Tahoma" panose="020B0604030504040204" pitchFamily="34" charset="0"/>
              </a:rPr>
            </a:br>
            <a:r>
              <a:rPr lang="en-US" sz="2000" dirty="0" smtClean="0">
                <a:latin typeface="Tahoma" panose="020B0604030504040204" pitchFamily="34" charset="0"/>
                <a:ea typeface="Tahoma" panose="020B0604030504040204" pitchFamily="34" charset="0"/>
                <a:cs typeface="Tahoma" panose="020B0604030504040204" pitchFamily="34" charset="0"/>
              </a:rPr>
              <a:t>Dennis is attending 1</a:t>
            </a:r>
            <a:r>
              <a:rPr lang="en-US" sz="2000" baseline="30000" dirty="0" smtClean="0">
                <a:latin typeface="Tahoma" panose="020B0604030504040204" pitchFamily="34" charset="0"/>
                <a:ea typeface="Tahoma" panose="020B0604030504040204" pitchFamily="34" charset="0"/>
                <a:cs typeface="Tahoma" panose="020B0604030504040204" pitchFamily="34" charset="0"/>
              </a:rPr>
              <a:t>st</a:t>
            </a:r>
            <a:r>
              <a:rPr lang="en-US" sz="2000" dirty="0" smtClean="0">
                <a:latin typeface="Tahoma" panose="020B0604030504040204" pitchFamily="34" charset="0"/>
                <a:ea typeface="Tahoma" panose="020B0604030504040204" pitchFamily="34" charset="0"/>
                <a:cs typeface="Tahoma" panose="020B0604030504040204" pitchFamily="34" charset="0"/>
              </a:rPr>
              <a:t> grade and his mother </a:t>
            </a:r>
            <a:br>
              <a:rPr lang="en-US" sz="2000" dirty="0" smtClean="0">
                <a:latin typeface="Tahoma" panose="020B0604030504040204" pitchFamily="34" charset="0"/>
                <a:ea typeface="Tahoma" panose="020B0604030504040204" pitchFamily="34" charset="0"/>
                <a:cs typeface="Tahoma" panose="020B0604030504040204" pitchFamily="34" charset="0"/>
              </a:rPr>
            </a:br>
            <a:r>
              <a:rPr lang="en-US" sz="2000" dirty="0" smtClean="0">
                <a:latin typeface="Tahoma" panose="020B0604030504040204" pitchFamily="34" charset="0"/>
                <a:ea typeface="Tahoma" panose="020B0604030504040204" pitchFamily="34" charset="0"/>
                <a:cs typeface="Tahoma" panose="020B0604030504040204" pitchFamily="34" charset="0"/>
              </a:rPr>
              <a:t>immediately becomes distressed.</a:t>
            </a:r>
          </a:p>
          <a:p>
            <a:pPr marL="0"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000" dirty="0" smtClean="0">
                <a:latin typeface="Tahoma" panose="020B0604030504040204" pitchFamily="34" charset="0"/>
                <a:ea typeface="Tahoma" panose="020B0604030504040204" pitchFamily="34" charset="0"/>
                <a:cs typeface="Tahoma" panose="020B0604030504040204" pitchFamily="34" charset="0"/>
              </a:rPr>
              <a:t>She tells </a:t>
            </a:r>
            <a:r>
              <a:rPr lang="en-US" sz="2000" dirty="0">
                <a:latin typeface="Tahoma" panose="020B0604030504040204" pitchFamily="34" charset="0"/>
                <a:ea typeface="Tahoma" panose="020B0604030504040204" pitchFamily="34" charset="0"/>
                <a:cs typeface="Tahoma" panose="020B0604030504040204" pitchFamily="34" charset="0"/>
              </a:rPr>
              <a:t>you he has previously been “kicked out” of </a:t>
            </a:r>
            <a:r>
              <a:rPr lang="en-US" sz="2000" dirty="0" smtClean="0">
                <a:latin typeface="Tahoma" panose="020B0604030504040204" pitchFamily="34" charset="0"/>
                <a:ea typeface="Tahoma" panose="020B0604030504040204" pitchFamily="34" charset="0"/>
                <a:cs typeface="Tahoma" panose="020B0604030504040204" pitchFamily="34" charset="0"/>
              </a:rPr>
              <a:t>2 classrooms for fighting. In the exam room, she </a:t>
            </a:r>
            <a:r>
              <a:rPr lang="en-US" sz="2000" dirty="0">
                <a:latin typeface="Tahoma" panose="020B0604030504040204" pitchFamily="34" charset="0"/>
                <a:ea typeface="Tahoma" panose="020B0604030504040204" pitchFamily="34" charset="0"/>
                <a:cs typeface="Tahoma" panose="020B0604030504040204" pitchFamily="34" charset="0"/>
              </a:rPr>
              <a:t>frequently criticizes Dennis as she relays the history of his problems and periodically gives orders to him in an angry tone of voice.</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1600200"/>
            <a:ext cx="2929467" cy="21971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 name="Slide Number Placeholder 1"/>
          <p:cNvSpPr>
            <a:spLocks noGrp="1"/>
          </p:cNvSpPr>
          <p:nvPr>
            <p:ph type="sldNum" sz="quarter" idx="12"/>
          </p:nvPr>
        </p:nvSpPr>
        <p:spPr>
          <a:xfrm>
            <a:off x="7010400" y="6056326"/>
            <a:ext cx="2133600" cy="365125"/>
          </a:xfrm>
        </p:spPr>
        <p:txBody>
          <a:bodyPr/>
          <a:lstStyle/>
          <a:p>
            <a:fld id="{253DBDFE-54D3-465B-A1D0-E994F0FE16F8}" type="slidenum">
              <a:rPr lang="en-US" smtClean="0"/>
              <a:t>19</a:t>
            </a:fld>
            <a:endParaRPr lang="en-US" dirty="0"/>
          </a:p>
        </p:txBody>
      </p:sp>
    </p:spTree>
    <p:extLst>
      <p:ext uri="{BB962C8B-B14F-4D97-AF65-F5344CB8AC3E}">
        <p14:creationId xmlns:p14="http://schemas.microsoft.com/office/powerpoint/2010/main" val="2798085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Dennis</a:t>
            </a:r>
            <a:endParaRPr lang="en-US" dirty="0"/>
          </a:p>
        </p:txBody>
      </p:sp>
      <p:sp>
        <p:nvSpPr>
          <p:cNvPr id="3" name="Content Placeholder 2"/>
          <p:cNvSpPr>
            <a:spLocks noGrp="1"/>
          </p:cNvSpPr>
          <p:nvPr>
            <p:ph sz="quarter" idx="4294967295"/>
          </p:nvPr>
        </p:nvSpPr>
        <p:spPr>
          <a:xfrm>
            <a:off x="301752" y="1527048"/>
            <a:ext cx="8503920" cy="4572000"/>
          </a:xfrm>
          <a:prstGeom prst="rect">
            <a:avLst/>
          </a:prstGeom>
        </p:spPr>
        <p:txBody>
          <a:bodyPr anchor="t"/>
          <a:lstStyle/>
          <a:p>
            <a:pPr marL="0" indent="0">
              <a:buNone/>
            </a:pPr>
            <a:r>
              <a:rPr lang="en-US" sz="2000" dirty="0" smtClean="0">
                <a:latin typeface="Tahoma" panose="020B0604030504040204" pitchFamily="34" charset="0"/>
                <a:ea typeface="Tahoma" panose="020B0604030504040204" pitchFamily="34" charset="0"/>
                <a:cs typeface="Tahoma" panose="020B0604030504040204" pitchFamily="34" charset="0"/>
              </a:rPr>
              <a:t>Setting: Continuity Clinic</a:t>
            </a:r>
          </a:p>
          <a:p>
            <a:pPr marL="0" indent="0">
              <a:buNone/>
            </a:pP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000" dirty="0" smtClean="0">
                <a:latin typeface="Tahoma" panose="020B0604030504040204" pitchFamily="34" charset="0"/>
                <a:ea typeface="Tahoma" panose="020B0604030504040204" pitchFamily="34" charset="0"/>
                <a:cs typeface="Tahoma" panose="020B0604030504040204" pitchFamily="34" charset="0"/>
              </a:rPr>
              <a:t>You are conducting a well-child visit for </a:t>
            </a:r>
            <a:br>
              <a:rPr lang="en-US" sz="2000" dirty="0" smtClean="0">
                <a:latin typeface="Tahoma" panose="020B0604030504040204" pitchFamily="34" charset="0"/>
                <a:ea typeface="Tahoma" panose="020B0604030504040204" pitchFamily="34" charset="0"/>
                <a:cs typeface="Tahoma" panose="020B0604030504040204" pitchFamily="34" charset="0"/>
              </a:rPr>
            </a:br>
            <a:r>
              <a:rPr lang="en-US" sz="2000" dirty="0" smtClean="0">
                <a:latin typeface="Tahoma" panose="020B0604030504040204" pitchFamily="34" charset="0"/>
                <a:ea typeface="Tahoma" panose="020B0604030504040204" pitchFamily="34" charset="0"/>
                <a:cs typeface="Tahoma" panose="020B0604030504040204" pitchFamily="34" charset="0"/>
              </a:rPr>
              <a:t>a 6-year-old male you have seen once </a:t>
            </a:r>
            <a:br>
              <a:rPr lang="en-US" sz="2000" dirty="0" smtClean="0">
                <a:latin typeface="Tahoma" panose="020B0604030504040204" pitchFamily="34" charset="0"/>
                <a:ea typeface="Tahoma" panose="020B0604030504040204" pitchFamily="34" charset="0"/>
                <a:cs typeface="Tahoma" panose="020B0604030504040204" pitchFamily="34" charset="0"/>
              </a:rPr>
            </a:br>
            <a:r>
              <a:rPr lang="en-US" sz="2000" dirty="0" smtClean="0">
                <a:latin typeface="Tahoma" panose="020B0604030504040204" pitchFamily="34" charset="0"/>
                <a:ea typeface="Tahoma" panose="020B0604030504040204" pitchFamily="34" charset="0"/>
                <a:cs typeface="Tahoma" panose="020B0604030504040204" pitchFamily="34" charset="0"/>
              </a:rPr>
              <a:t>before, Dennis. When you ask where </a:t>
            </a:r>
            <a:br>
              <a:rPr lang="en-US" sz="2000" dirty="0" smtClean="0">
                <a:latin typeface="Tahoma" panose="020B0604030504040204" pitchFamily="34" charset="0"/>
                <a:ea typeface="Tahoma" panose="020B0604030504040204" pitchFamily="34" charset="0"/>
                <a:cs typeface="Tahoma" panose="020B0604030504040204" pitchFamily="34" charset="0"/>
              </a:rPr>
            </a:br>
            <a:r>
              <a:rPr lang="en-US" sz="2000" dirty="0" smtClean="0">
                <a:latin typeface="Tahoma" panose="020B0604030504040204" pitchFamily="34" charset="0"/>
                <a:ea typeface="Tahoma" panose="020B0604030504040204" pitchFamily="34" charset="0"/>
                <a:cs typeface="Tahoma" panose="020B0604030504040204" pitchFamily="34" charset="0"/>
              </a:rPr>
              <a:t>Dennis is attending 1</a:t>
            </a:r>
            <a:r>
              <a:rPr lang="en-US" sz="2000" baseline="30000" dirty="0" smtClean="0">
                <a:latin typeface="Tahoma" panose="020B0604030504040204" pitchFamily="34" charset="0"/>
                <a:ea typeface="Tahoma" panose="020B0604030504040204" pitchFamily="34" charset="0"/>
                <a:cs typeface="Tahoma" panose="020B0604030504040204" pitchFamily="34" charset="0"/>
              </a:rPr>
              <a:t>st</a:t>
            </a:r>
            <a:r>
              <a:rPr lang="en-US" sz="2000" dirty="0" smtClean="0">
                <a:latin typeface="Tahoma" panose="020B0604030504040204" pitchFamily="34" charset="0"/>
                <a:ea typeface="Tahoma" panose="020B0604030504040204" pitchFamily="34" charset="0"/>
                <a:cs typeface="Tahoma" panose="020B0604030504040204" pitchFamily="34" charset="0"/>
              </a:rPr>
              <a:t> grade and his mother </a:t>
            </a:r>
            <a:br>
              <a:rPr lang="en-US" sz="2000" dirty="0" smtClean="0">
                <a:latin typeface="Tahoma" panose="020B0604030504040204" pitchFamily="34" charset="0"/>
                <a:ea typeface="Tahoma" panose="020B0604030504040204" pitchFamily="34" charset="0"/>
                <a:cs typeface="Tahoma" panose="020B0604030504040204" pitchFamily="34" charset="0"/>
              </a:rPr>
            </a:br>
            <a:r>
              <a:rPr lang="en-US" sz="2000" dirty="0" smtClean="0">
                <a:latin typeface="Tahoma" panose="020B0604030504040204" pitchFamily="34" charset="0"/>
                <a:ea typeface="Tahoma" panose="020B0604030504040204" pitchFamily="34" charset="0"/>
                <a:cs typeface="Tahoma" panose="020B0604030504040204" pitchFamily="34" charset="0"/>
              </a:rPr>
              <a:t>immediately becomes distressed.</a:t>
            </a:r>
          </a:p>
          <a:p>
            <a:pPr marL="0"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000" dirty="0" smtClean="0">
                <a:latin typeface="Tahoma" panose="020B0604030504040204" pitchFamily="34" charset="0"/>
                <a:ea typeface="Tahoma" panose="020B0604030504040204" pitchFamily="34" charset="0"/>
                <a:cs typeface="Tahoma" panose="020B0604030504040204" pitchFamily="34" charset="0"/>
              </a:rPr>
              <a:t>She tells </a:t>
            </a:r>
            <a:r>
              <a:rPr lang="en-US" sz="2000" dirty="0">
                <a:latin typeface="Tahoma" panose="020B0604030504040204" pitchFamily="34" charset="0"/>
                <a:ea typeface="Tahoma" panose="020B0604030504040204" pitchFamily="34" charset="0"/>
                <a:cs typeface="Tahoma" panose="020B0604030504040204" pitchFamily="34" charset="0"/>
              </a:rPr>
              <a:t>you he has previously been “kicked out” of </a:t>
            </a:r>
            <a:r>
              <a:rPr lang="en-US" sz="2000" dirty="0" smtClean="0">
                <a:latin typeface="Tahoma" panose="020B0604030504040204" pitchFamily="34" charset="0"/>
                <a:ea typeface="Tahoma" panose="020B0604030504040204" pitchFamily="34" charset="0"/>
                <a:cs typeface="Tahoma" panose="020B0604030504040204" pitchFamily="34" charset="0"/>
              </a:rPr>
              <a:t>2 classrooms for fighting. In the exam room, she </a:t>
            </a:r>
            <a:r>
              <a:rPr lang="en-US" sz="2000" dirty="0">
                <a:latin typeface="Tahoma" panose="020B0604030504040204" pitchFamily="34" charset="0"/>
                <a:ea typeface="Tahoma" panose="020B0604030504040204" pitchFamily="34" charset="0"/>
                <a:cs typeface="Tahoma" panose="020B0604030504040204" pitchFamily="34" charset="0"/>
              </a:rPr>
              <a:t>frequently criticizes Dennis as she relays the history of his problems and periodically gives orders to him in an angry tone of voice.</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1600200"/>
            <a:ext cx="2929467" cy="21971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Slide Number Placeholder 2"/>
          <p:cNvSpPr>
            <a:spLocks noGrp="1"/>
          </p:cNvSpPr>
          <p:nvPr>
            <p:ph type="sldNum" sz="quarter" idx="12"/>
          </p:nvPr>
        </p:nvSpPr>
        <p:spPr>
          <a:xfrm>
            <a:off x="7010400" y="6056326"/>
            <a:ext cx="2133600" cy="365125"/>
          </a:xfrm>
        </p:spPr>
        <p:txBody>
          <a:bodyPr/>
          <a:lstStyle/>
          <a:p>
            <a:fld id="{50FE5EB3-170A-4EC6-94A3-DED9DC6518A0}" type="slidenum">
              <a:rPr lang="en-US" smtClean="0"/>
              <a:t>2</a:t>
            </a:fld>
            <a:endParaRPr lang="en-US" dirty="0"/>
          </a:p>
        </p:txBody>
      </p:sp>
    </p:spTree>
    <p:extLst>
      <p:ext uri="{BB962C8B-B14F-4D97-AF65-F5344CB8AC3E}">
        <p14:creationId xmlns:p14="http://schemas.microsoft.com/office/powerpoint/2010/main" val="914472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90498"/>
            <a:ext cx="8458200" cy="952502"/>
          </a:xfrm>
        </p:spPr>
        <p:txBody>
          <a:bodyPr>
            <a:noAutofit/>
          </a:bodyPr>
          <a:lstStyle/>
          <a:p>
            <a:r>
              <a:rPr lang="en-US" dirty="0" smtClean="0"/>
              <a:t>Back to Dennis at Age 6: Assessment of His Aggression</a:t>
            </a:r>
            <a:endParaRPr lang="en-US" dirty="0"/>
          </a:p>
        </p:txBody>
      </p:sp>
      <p:sp>
        <p:nvSpPr>
          <p:cNvPr id="3" name="Content Placeholder 2"/>
          <p:cNvSpPr>
            <a:spLocks noGrp="1"/>
          </p:cNvSpPr>
          <p:nvPr>
            <p:ph sz="quarter" idx="4294967295"/>
          </p:nvPr>
        </p:nvSpPr>
        <p:spPr>
          <a:xfrm>
            <a:off x="301752" y="1527048"/>
            <a:ext cx="8503920" cy="4572000"/>
          </a:xfrm>
          <a:prstGeom prst="rect">
            <a:avLst/>
          </a:prstGeom>
        </p:spPr>
        <p:txBody>
          <a:bodyPr>
            <a:noAutofit/>
          </a:bodyPr>
          <a:lstStyle/>
          <a:p>
            <a:pPr marL="0" indent="0">
              <a:buNone/>
            </a:pPr>
            <a:endParaRPr lang="en-US"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3600" dirty="0" smtClean="0">
                <a:latin typeface="Tahoma" panose="020B0604030504040204" pitchFamily="34" charset="0"/>
                <a:ea typeface="Tahoma" panose="020B0604030504040204" pitchFamily="34" charset="0"/>
                <a:cs typeface="Tahoma" panose="020B0604030504040204" pitchFamily="34" charset="0"/>
              </a:rPr>
              <a:t>What do you want to know?</a:t>
            </a:r>
            <a:endParaRPr lang="en-US" sz="3600" dirty="0">
              <a:latin typeface="Tahoma" panose="020B0604030504040204" pitchFamily="34" charset="0"/>
              <a:ea typeface="Tahoma" panose="020B0604030504040204" pitchFamily="34" charset="0"/>
              <a:cs typeface="Tahoma" panose="020B0604030504040204" pitchFamily="34" charset="0"/>
            </a:endParaRPr>
          </a:p>
          <a:p>
            <a:endParaRPr lang="en-US" sz="2800" dirty="0"/>
          </a:p>
        </p:txBody>
      </p:sp>
      <p:sp>
        <p:nvSpPr>
          <p:cNvPr id="4" name="Slide Number Placeholder 1"/>
          <p:cNvSpPr>
            <a:spLocks noGrp="1"/>
          </p:cNvSpPr>
          <p:nvPr>
            <p:ph type="sldNum" sz="quarter" idx="12"/>
          </p:nvPr>
        </p:nvSpPr>
        <p:spPr>
          <a:xfrm>
            <a:off x="7010400" y="6056326"/>
            <a:ext cx="2133600" cy="365125"/>
          </a:xfrm>
        </p:spPr>
        <p:txBody>
          <a:bodyPr/>
          <a:lstStyle/>
          <a:p>
            <a:fld id="{176779A8-2F2B-4123-AA14-5401B499D715}" type="slidenum">
              <a:rPr lang="en-US" smtClean="0"/>
              <a:t>20</a:t>
            </a:fld>
            <a:endParaRPr lang="en-US" dirty="0"/>
          </a:p>
        </p:txBody>
      </p:sp>
    </p:spTree>
    <p:extLst>
      <p:ext uri="{BB962C8B-B14F-4D97-AF65-F5344CB8AC3E}">
        <p14:creationId xmlns:p14="http://schemas.microsoft.com/office/powerpoint/2010/main" val="877617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0498"/>
            <a:ext cx="8458200" cy="952502"/>
          </a:xfrm>
        </p:spPr>
        <p:txBody>
          <a:bodyPr>
            <a:noAutofit/>
          </a:bodyPr>
          <a:lstStyle/>
          <a:p>
            <a:r>
              <a:rPr lang="en-US" dirty="0" smtClean="0"/>
              <a:t>Back to Dennis at Age 6: Assessment of His Aggression</a:t>
            </a:r>
            <a:endParaRPr lang="en-US" dirty="0"/>
          </a:p>
        </p:txBody>
      </p:sp>
      <p:sp>
        <p:nvSpPr>
          <p:cNvPr id="3" name="Content Placeholder 2"/>
          <p:cNvSpPr>
            <a:spLocks noGrp="1"/>
          </p:cNvSpPr>
          <p:nvPr>
            <p:ph sz="quarter" idx="4294967295"/>
          </p:nvPr>
        </p:nvSpPr>
        <p:spPr>
          <a:xfrm>
            <a:off x="301752" y="1527048"/>
            <a:ext cx="8503920" cy="4572000"/>
          </a:xfrm>
          <a:prstGeom prst="rect">
            <a:avLst/>
          </a:prstGeom>
        </p:spPr>
        <p:txBody>
          <a:bodyPr>
            <a:noAutofit/>
          </a:bodyPr>
          <a:lstStyle/>
          <a:p>
            <a:pPr>
              <a:spcBef>
                <a:spcPts val="0"/>
              </a:spcBef>
              <a:spcAft>
                <a:spcPts val="3200"/>
              </a:spcAft>
            </a:pPr>
            <a:r>
              <a:rPr lang="en-US" sz="2800" dirty="0" smtClean="0">
                <a:latin typeface="Tahoma" panose="020B0604030504040204" pitchFamily="34" charset="0"/>
                <a:ea typeface="Tahoma" panose="020B0604030504040204" pitchFamily="34" charset="0"/>
                <a:cs typeface="Tahoma" panose="020B0604030504040204" pitchFamily="34" charset="0"/>
              </a:rPr>
              <a:t>Detailed history about the behavior in question</a:t>
            </a:r>
            <a:endParaRPr lang="en-US" sz="2800" dirty="0">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3200"/>
              </a:spcAft>
            </a:pPr>
            <a:r>
              <a:rPr lang="en-US" sz="2800" dirty="0" smtClean="0">
                <a:latin typeface="Tahoma" panose="020B0604030504040204" pitchFamily="34" charset="0"/>
                <a:ea typeface="Tahoma" panose="020B0604030504040204" pitchFamily="34" charset="0"/>
                <a:cs typeface="Tahoma" panose="020B0604030504040204" pitchFamily="34" charset="0"/>
              </a:rPr>
              <a:t>Developmental/Health Status</a:t>
            </a:r>
            <a:endParaRPr lang="en-US" sz="2800" dirty="0">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3200"/>
              </a:spcAft>
            </a:pPr>
            <a:r>
              <a:rPr lang="en-US" sz="2800" dirty="0" smtClean="0">
                <a:latin typeface="Tahoma" panose="020B0604030504040204" pitchFamily="34" charset="0"/>
                <a:ea typeface="Tahoma" panose="020B0604030504040204" pitchFamily="34" charset="0"/>
                <a:cs typeface="Tahoma" panose="020B0604030504040204" pitchFamily="34" charset="0"/>
              </a:rPr>
              <a:t>Temperament and Sensory </a:t>
            </a:r>
            <a:br>
              <a:rPr lang="en-US" sz="2800" dirty="0" smtClean="0">
                <a:latin typeface="Tahoma" panose="020B0604030504040204" pitchFamily="34" charset="0"/>
                <a:ea typeface="Tahoma" panose="020B0604030504040204" pitchFamily="34" charset="0"/>
                <a:cs typeface="Tahoma" panose="020B0604030504040204" pitchFamily="34" charset="0"/>
              </a:rPr>
            </a:br>
            <a:r>
              <a:rPr lang="en-US" sz="2800" dirty="0" smtClean="0">
                <a:latin typeface="Tahoma" panose="020B0604030504040204" pitchFamily="34" charset="0"/>
                <a:ea typeface="Tahoma" panose="020B0604030504040204" pitchFamily="34" charset="0"/>
                <a:cs typeface="Tahoma" panose="020B0604030504040204" pitchFamily="34" charset="0"/>
              </a:rPr>
              <a:t>Processing</a:t>
            </a:r>
            <a:endParaRPr lang="en-US" sz="2800" dirty="0">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3200"/>
              </a:spcAft>
            </a:pPr>
            <a:r>
              <a:rPr lang="en-US" sz="2800" dirty="0" smtClean="0">
                <a:latin typeface="Tahoma" panose="020B0604030504040204" pitchFamily="34" charset="0"/>
                <a:ea typeface="Tahoma" panose="020B0604030504040204" pitchFamily="34" charset="0"/>
                <a:cs typeface="Tahoma" panose="020B0604030504040204" pitchFamily="34" charset="0"/>
              </a:rPr>
              <a:t>Family-Child Interactions</a:t>
            </a:r>
            <a:endParaRPr lang="en-US" sz="2800" dirty="0">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3600"/>
              </a:spcAft>
            </a:pPr>
            <a:r>
              <a:rPr lang="en-US" sz="2800" dirty="0" smtClean="0">
                <a:latin typeface="Tahoma" panose="020B0604030504040204" pitchFamily="34" charset="0"/>
                <a:ea typeface="Tahoma" panose="020B0604030504040204" pitchFamily="34" charset="0"/>
                <a:cs typeface="Tahoma" panose="020B0604030504040204" pitchFamily="34" charset="0"/>
              </a:rPr>
              <a:t>Other Environmental Influences</a:t>
            </a:r>
            <a:endParaRPr lang="en-US" sz="2800" dirty="0">
              <a:latin typeface="Tahoma" panose="020B0604030504040204" pitchFamily="34" charset="0"/>
              <a:ea typeface="Tahoma" panose="020B0604030504040204" pitchFamily="34" charset="0"/>
              <a:cs typeface="Tahoma" panose="020B0604030504040204" pitchFamily="34" charset="0"/>
            </a:endParaRPr>
          </a:p>
          <a:p>
            <a:endParaRPr lang="en-US" sz="28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971800"/>
            <a:ext cx="3309829" cy="22315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Slide Number Placeholder 1"/>
          <p:cNvSpPr>
            <a:spLocks noGrp="1"/>
          </p:cNvSpPr>
          <p:nvPr>
            <p:ph type="sldNum" sz="quarter" idx="12"/>
          </p:nvPr>
        </p:nvSpPr>
        <p:spPr>
          <a:xfrm>
            <a:off x="7010400" y="6056326"/>
            <a:ext cx="2133600" cy="365125"/>
          </a:xfrm>
        </p:spPr>
        <p:txBody>
          <a:bodyPr/>
          <a:lstStyle/>
          <a:p>
            <a:fld id="{5ACD55E8-8300-4B08-A7B0-A2AE7A2181B4}" type="slidenum">
              <a:rPr lang="en-US" smtClean="0"/>
              <a:t>21</a:t>
            </a:fld>
            <a:endParaRPr lang="en-US" dirty="0"/>
          </a:p>
        </p:txBody>
      </p:sp>
    </p:spTree>
    <p:extLst>
      <p:ext uri="{BB962C8B-B14F-4D97-AF65-F5344CB8AC3E}">
        <p14:creationId xmlns:p14="http://schemas.microsoft.com/office/powerpoint/2010/main" val="1918354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1447800"/>
            <a:ext cx="8503920" cy="4572000"/>
          </a:xfrm>
          <a:prstGeom prst="rect">
            <a:avLst/>
          </a:prstGeom>
        </p:spPr>
        <p:txBody>
          <a:bodyPr>
            <a:noAutofit/>
          </a:bodyPr>
          <a:lstStyle/>
          <a:p>
            <a:pPr>
              <a:spcBef>
                <a:spcPts val="0"/>
              </a:spcBef>
            </a:pPr>
            <a:r>
              <a:rPr lang="en-US" sz="2400" dirty="0" smtClean="0">
                <a:latin typeface="Tahoma" panose="020B0604030504040204" pitchFamily="34" charset="0"/>
                <a:ea typeface="Tahoma" panose="020B0604030504040204" pitchFamily="34" charset="0"/>
                <a:cs typeface="Tahoma" panose="020B0604030504040204" pitchFamily="34" charset="0"/>
              </a:rPr>
              <a:t>Detailed history about the behavior in question</a:t>
            </a:r>
          </a:p>
          <a:p>
            <a:pPr lvl="1">
              <a:spcBef>
                <a:spcPts val="0"/>
              </a:spcBef>
              <a:spcAft>
                <a:spcPts val="1200"/>
              </a:spcAft>
            </a:pPr>
            <a:r>
              <a:rPr lang="en-US" sz="2000" dirty="0" smtClean="0">
                <a:solidFill>
                  <a:srgbClr val="C00000"/>
                </a:solidFill>
                <a:latin typeface="Tahoma" panose="020B0604030504040204" pitchFamily="34" charset="0"/>
                <a:ea typeface="Tahoma" panose="020B0604030504040204" pitchFamily="34" charset="0"/>
                <a:cs typeface="Tahoma" panose="020B0604030504040204" pitchFamily="34" charset="0"/>
              </a:rPr>
              <a:t>Kicking other children</a:t>
            </a:r>
            <a:endParaRPr lang="en-US" sz="20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pPr>
            <a:r>
              <a:rPr lang="en-US" sz="2400" dirty="0" smtClean="0">
                <a:latin typeface="Tahoma" panose="020B0604030504040204" pitchFamily="34" charset="0"/>
                <a:ea typeface="Tahoma" panose="020B0604030504040204" pitchFamily="34" charset="0"/>
                <a:cs typeface="Tahoma" panose="020B0604030504040204" pitchFamily="34" charset="0"/>
              </a:rPr>
              <a:t>Developmental/Health Status</a:t>
            </a:r>
          </a:p>
          <a:p>
            <a:pPr lvl="1">
              <a:spcBef>
                <a:spcPts val="0"/>
              </a:spcBef>
              <a:spcAft>
                <a:spcPts val="1200"/>
              </a:spcAft>
            </a:pPr>
            <a:r>
              <a:rPr lang="en-US" sz="2000" dirty="0" smtClean="0">
                <a:solidFill>
                  <a:srgbClr val="C00000"/>
                </a:solidFill>
                <a:latin typeface="Tahoma" panose="020B0604030504040204" pitchFamily="34" charset="0"/>
                <a:ea typeface="Tahoma" panose="020B0604030504040204" pitchFamily="34" charset="0"/>
                <a:cs typeface="Tahoma" panose="020B0604030504040204" pitchFamily="34" charset="0"/>
              </a:rPr>
              <a:t>No physical issues, mild expressive language delay</a:t>
            </a:r>
            <a:endParaRPr lang="en-US" sz="20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pPr>
            <a:r>
              <a:rPr lang="en-US" sz="2400" dirty="0" smtClean="0">
                <a:latin typeface="Tahoma" panose="020B0604030504040204" pitchFamily="34" charset="0"/>
                <a:ea typeface="Tahoma" panose="020B0604030504040204" pitchFamily="34" charset="0"/>
                <a:cs typeface="Tahoma" panose="020B0604030504040204" pitchFamily="34" charset="0"/>
              </a:rPr>
              <a:t>Temperament</a:t>
            </a:r>
          </a:p>
          <a:p>
            <a:pPr lvl="1">
              <a:spcBef>
                <a:spcPts val="0"/>
              </a:spcBef>
              <a:spcAft>
                <a:spcPts val="1200"/>
              </a:spcAft>
            </a:pPr>
            <a:r>
              <a:rPr lang="en-US" sz="2000" dirty="0" smtClean="0">
                <a:solidFill>
                  <a:srgbClr val="C00000"/>
                </a:solidFill>
                <a:latin typeface="Tahoma" panose="020B0604030504040204" pitchFamily="34" charset="0"/>
                <a:ea typeface="Tahoma" panose="020B0604030504040204" pitchFamily="34" charset="0"/>
                <a:cs typeface="Tahoma" panose="020B0604030504040204" pitchFamily="34" charset="0"/>
              </a:rPr>
              <a:t>Often impulsive, difficulty sleeping when at his grandmother’s or father’s house</a:t>
            </a:r>
          </a:p>
          <a:p>
            <a:pPr>
              <a:spcBef>
                <a:spcPts val="0"/>
              </a:spcBef>
            </a:pPr>
            <a:r>
              <a:rPr lang="en-US" sz="2400" dirty="0" smtClean="0">
                <a:latin typeface="Tahoma" panose="020B0604030504040204" pitchFamily="34" charset="0"/>
                <a:ea typeface="Tahoma" panose="020B0604030504040204" pitchFamily="34" charset="0"/>
                <a:cs typeface="Tahoma" panose="020B0604030504040204" pitchFamily="34" charset="0"/>
              </a:rPr>
              <a:t>Family-Child Interactions</a:t>
            </a:r>
          </a:p>
          <a:p>
            <a:pPr lvl="1">
              <a:spcBef>
                <a:spcPts val="0"/>
              </a:spcBef>
              <a:spcAft>
                <a:spcPts val="1200"/>
              </a:spcAft>
            </a:pPr>
            <a:r>
              <a:rPr lang="en-US" sz="2000" dirty="0" smtClean="0">
                <a:solidFill>
                  <a:srgbClr val="C00000"/>
                </a:solidFill>
                <a:latin typeface="Tahoma" panose="020B0604030504040204" pitchFamily="34" charset="0"/>
                <a:ea typeface="Tahoma" panose="020B0604030504040204" pitchFamily="34" charset="0"/>
                <a:cs typeface="Tahoma" panose="020B0604030504040204" pitchFamily="34" charset="0"/>
              </a:rPr>
              <a:t>History of maternal depression, occasionally spanked</a:t>
            </a:r>
            <a:endParaRPr lang="en-US" sz="20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pPr>
            <a:r>
              <a:rPr lang="en-US" sz="2400" dirty="0" smtClean="0">
                <a:latin typeface="Tahoma" panose="020B0604030504040204" pitchFamily="34" charset="0"/>
                <a:ea typeface="Tahoma" panose="020B0604030504040204" pitchFamily="34" charset="0"/>
                <a:cs typeface="Tahoma" panose="020B0604030504040204" pitchFamily="34" charset="0"/>
              </a:rPr>
              <a:t>Other Environmental Influences</a:t>
            </a:r>
          </a:p>
          <a:p>
            <a:pPr lvl="1">
              <a:spcBef>
                <a:spcPts val="0"/>
              </a:spcBef>
            </a:pPr>
            <a:r>
              <a:rPr lang="en-US" sz="2000" dirty="0" smtClean="0">
                <a:solidFill>
                  <a:srgbClr val="C00000"/>
                </a:solidFill>
                <a:latin typeface="Tahoma" panose="020B0604030504040204" pitchFamily="34" charset="0"/>
                <a:ea typeface="Tahoma" panose="020B0604030504040204" pitchFamily="34" charset="0"/>
                <a:cs typeface="Tahoma" panose="020B0604030504040204" pitchFamily="34" charset="0"/>
              </a:rPr>
              <a:t>No domestic violence, but gangs are prevalent in neighborhood</a:t>
            </a:r>
            <a:endParaRPr lang="en-US" sz="20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endParaRPr lang="en-US" sz="2800" dirty="0"/>
          </a:p>
        </p:txBody>
      </p:sp>
      <p:sp>
        <p:nvSpPr>
          <p:cNvPr id="6" name="Title 1"/>
          <p:cNvSpPr>
            <a:spLocks noGrp="1"/>
          </p:cNvSpPr>
          <p:nvPr>
            <p:ph type="title"/>
          </p:nvPr>
        </p:nvSpPr>
        <p:spPr>
          <a:xfrm>
            <a:off x="228600" y="190498"/>
            <a:ext cx="8458200" cy="952502"/>
          </a:xfrm>
        </p:spPr>
        <p:txBody>
          <a:bodyPr>
            <a:noAutofit/>
          </a:bodyPr>
          <a:lstStyle/>
          <a:p>
            <a:r>
              <a:rPr lang="en-US" dirty="0" smtClean="0"/>
              <a:t>Back to Dennis at Age 6: Assessment of His Aggression</a:t>
            </a:r>
            <a:endParaRPr lang="en-US" dirty="0"/>
          </a:p>
        </p:txBody>
      </p:sp>
      <p:sp>
        <p:nvSpPr>
          <p:cNvPr id="4" name="Slide Number Placeholder 1"/>
          <p:cNvSpPr>
            <a:spLocks noGrp="1"/>
          </p:cNvSpPr>
          <p:nvPr>
            <p:ph type="sldNum" sz="quarter" idx="12"/>
          </p:nvPr>
        </p:nvSpPr>
        <p:spPr>
          <a:xfrm>
            <a:off x="7010400" y="6056326"/>
            <a:ext cx="2133600" cy="365125"/>
          </a:xfrm>
        </p:spPr>
        <p:txBody>
          <a:bodyPr/>
          <a:lstStyle/>
          <a:p>
            <a:fld id="{78926964-B165-47AF-A855-98D7CFD12892}" type="slidenum">
              <a:rPr lang="en-US" smtClean="0"/>
              <a:t>22</a:t>
            </a:fld>
            <a:endParaRPr lang="en-US" dirty="0"/>
          </a:p>
        </p:txBody>
      </p:sp>
    </p:spTree>
    <p:extLst>
      <p:ext uri="{BB962C8B-B14F-4D97-AF65-F5344CB8AC3E}">
        <p14:creationId xmlns:p14="http://schemas.microsoft.com/office/powerpoint/2010/main" val="4196288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90498"/>
            <a:ext cx="8610600" cy="952502"/>
          </a:xfrm>
        </p:spPr>
        <p:txBody>
          <a:bodyPr>
            <a:noAutofit/>
          </a:bodyPr>
          <a:lstStyle/>
          <a:p>
            <a:r>
              <a:rPr lang="en-US" dirty="0" smtClean="0"/>
              <a:t>Early Identification – Diagnostic Assessment</a:t>
            </a:r>
            <a:endParaRPr lang="en-US" dirty="0"/>
          </a:p>
        </p:txBody>
      </p:sp>
      <p:sp>
        <p:nvSpPr>
          <p:cNvPr id="6" name="Content Placeholder 2"/>
          <p:cNvSpPr txBox="1">
            <a:spLocks/>
          </p:cNvSpPr>
          <p:nvPr/>
        </p:nvSpPr>
        <p:spPr>
          <a:xfrm>
            <a:off x="301752" y="1527048"/>
            <a:ext cx="8503920" cy="4572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2400"/>
              </a:spcAft>
            </a:pPr>
            <a:r>
              <a:rPr lang="en-US" sz="2800" dirty="0" smtClean="0">
                <a:latin typeface="Tahoma" panose="020B0604030504040204" pitchFamily="34" charset="0"/>
                <a:ea typeface="Tahoma" panose="020B0604030504040204" pitchFamily="34" charset="0"/>
                <a:cs typeface="Tahoma" panose="020B0604030504040204" pitchFamily="34" charset="0"/>
              </a:rPr>
              <a:t>Identify </a:t>
            </a:r>
            <a:r>
              <a:rPr lang="en-US" sz="2800" dirty="0">
                <a:latin typeface="Tahoma" panose="020B0604030504040204" pitchFamily="34" charset="0"/>
                <a:ea typeface="Tahoma" panose="020B0604030504040204" pitchFamily="34" charset="0"/>
                <a:cs typeface="Tahoma" panose="020B0604030504040204" pitchFamily="34" charset="0"/>
              </a:rPr>
              <a:t>strengths </a:t>
            </a:r>
            <a:r>
              <a:rPr lang="en-US" sz="2800" dirty="0" smtClean="0">
                <a:latin typeface="Tahoma" panose="020B0604030504040204" pitchFamily="34" charset="0"/>
                <a:ea typeface="Tahoma" panose="020B0604030504040204" pitchFamily="34" charset="0"/>
                <a:cs typeface="Tahoma" panose="020B0604030504040204" pitchFamily="34" charset="0"/>
              </a:rPr>
              <a:t/>
            </a:r>
            <a:br>
              <a:rPr lang="en-US" sz="2800" dirty="0" smtClean="0">
                <a:latin typeface="Tahoma" panose="020B0604030504040204" pitchFamily="34" charset="0"/>
                <a:ea typeface="Tahoma" panose="020B0604030504040204" pitchFamily="34" charset="0"/>
                <a:cs typeface="Tahoma" panose="020B0604030504040204" pitchFamily="34" charset="0"/>
              </a:rPr>
            </a:br>
            <a:r>
              <a:rPr lang="en-US" sz="2400" dirty="0" smtClean="0">
                <a:latin typeface="Tahoma" panose="020B0604030504040204" pitchFamily="34" charset="0"/>
                <a:ea typeface="Tahoma" panose="020B0604030504040204" pitchFamily="34" charset="0"/>
                <a:cs typeface="Tahoma" panose="020B0604030504040204" pitchFamily="34" charset="0"/>
              </a:rPr>
              <a:t>(</a:t>
            </a:r>
            <a:r>
              <a:rPr lang="en-US" sz="2400" dirty="0" err="1" smtClean="0">
                <a:latin typeface="Tahoma" panose="020B0604030504040204" pitchFamily="34" charset="0"/>
                <a:ea typeface="Tahoma" panose="020B0604030504040204" pitchFamily="34" charset="0"/>
                <a:cs typeface="Tahoma" panose="020B0604030504040204" pitchFamily="34" charset="0"/>
              </a:rPr>
              <a:t>eg</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mother’s help-seeking, child’s physical health, extended family involvement</a:t>
            </a:r>
            <a:r>
              <a:rPr lang="en-US" sz="2400" dirty="0" smtClean="0">
                <a:latin typeface="Tahoma" panose="020B0604030504040204" pitchFamily="34" charset="0"/>
                <a:ea typeface="Tahoma" panose="020B0604030504040204" pitchFamily="34" charset="0"/>
                <a:cs typeface="Tahoma" panose="020B0604030504040204" pitchFamily="34" charset="0"/>
              </a:rPr>
              <a:t>…)</a:t>
            </a:r>
            <a:endParaRPr lang="en-US" sz="2400" dirty="0">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600"/>
              </a:spcAft>
            </a:pPr>
            <a:r>
              <a:rPr lang="en-US" sz="2800" dirty="0">
                <a:latin typeface="Tahoma" panose="020B0604030504040204" pitchFamily="34" charset="0"/>
                <a:ea typeface="Tahoma" panose="020B0604030504040204" pitchFamily="34" charset="0"/>
                <a:cs typeface="Tahoma" panose="020B0604030504040204" pitchFamily="34" charset="0"/>
              </a:rPr>
              <a:t>Administer ASQ-SE or other screening </a:t>
            </a:r>
            <a:r>
              <a:rPr lang="en-US" sz="2800" dirty="0" smtClean="0">
                <a:latin typeface="Tahoma" panose="020B0604030504040204" pitchFamily="34" charset="0"/>
                <a:ea typeface="Tahoma" panose="020B0604030504040204" pitchFamily="34" charset="0"/>
                <a:cs typeface="Tahoma" panose="020B0604030504040204" pitchFamily="34" charset="0"/>
              </a:rPr>
              <a:t>tools </a:t>
            </a:r>
          </a:p>
          <a:p>
            <a:pPr lvl="1">
              <a:spcBef>
                <a:spcPts val="0"/>
              </a:spcBef>
              <a:spcAft>
                <a:spcPts val="2400"/>
              </a:spcAft>
            </a:pPr>
            <a:r>
              <a:rPr lang="en-US" sz="2200" dirty="0" smtClean="0">
                <a:latin typeface="Tahoma" panose="020B0604030504040204" pitchFamily="34" charset="0"/>
                <a:ea typeface="Tahoma" panose="020B0604030504040204" pitchFamily="34" charset="0"/>
                <a:cs typeface="Tahoma" panose="020B0604030504040204" pitchFamily="34" charset="0"/>
              </a:rPr>
              <a:t>List of screening &amp; assessment tools:</a:t>
            </a:r>
            <a:br>
              <a:rPr lang="en-US" sz="2200" dirty="0" smtClean="0">
                <a:latin typeface="Tahoma" panose="020B0604030504040204" pitchFamily="34" charset="0"/>
                <a:ea typeface="Tahoma" panose="020B0604030504040204" pitchFamily="34" charset="0"/>
                <a:cs typeface="Tahoma" panose="020B0604030504040204" pitchFamily="34" charset="0"/>
              </a:rPr>
            </a:br>
            <a:r>
              <a:rPr lang="en-US" sz="2200" dirty="0" smtClean="0">
                <a:latin typeface="Tahoma" panose="020B0604030504040204" pitchFamily="34" charset="0"/>
                <a:ea typeface="Tahoma" panose="020B0604030504040204" pitchFamily="34" charset="0"/>
                <a:cs typeface="Tahoma" panose="020B0604030504040204" pitchFamily="34" charset="0"/>
                <a:hlinkClick r:id="rId3"/>
              </a:rPr>
              <a:t>www.aap.org/mentalhealth/screeningchart</a:t>
            </a:r>
            <a:r>
              <a:rPr lang="en-US" sz="2200" dirty="0" smtClean="0">
                <a:latin typeface="Tahoma" panose="020B0604030504040204" pitchFamily="34" charset="0"/>
                <a:ea typeface="Tahoma" panose="020B0604030504040204" pitchFamily="34" charset="0"/>
                <a:cs typeface="Tahoma" panose="020B0604030504040204" pitchFamily="34" charset="0"/>
              </a:rPr>
              <a:t> </a:t>
            </a:r>
            <a:endParaRPr lang="en-US" sz="2200" dirty="0">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2400"/>
              </a:spcAft>
            </a:pPr>
            <a:r>
              <a:rPr lang="en-US" sz="2800" dirty="0">
                <a:latin typeface="Tahoma" panose="020B0604030504040204" pitchFamily="34" charset="0"/>
                <a:ea typeface="Tahoma" panose="020B0604030504040204" pitchFamily="34" charset="0"/>
                <a:cs typeface="Tahoma" panose="020B0604030504040204" pitchFamily="34" charset="0"/>
              </a:rPr>
              <a:t>Explore positive findings, behavioral triggers.</a:t>
            </a:r>
          </a:p>
          <a:p>
            <a:pPr>
              <a:spcBef>
                <a:spcPts val="0"/>
              </a:spcBef>
              <a:spcAft>
                <a:spcPts val="2400"/>
              </a:spcAft>
            </a:pPr>
            <a:r>
              <a:rPr lang="en-US" sz="2800" dirty="0">
                <a:latin typeface="Tahoma" panose="020B0604030504040204" pitchFamily="34" charset="0"/>
                <a:ea typeface="Tahoma" panose="020B0604030504040204" pitchFamily="34" charset="0"/>
                <a:cs typeface="Tahoma" panose="020B0604030504040204" pitchFamily="34" charset="0"/>
              </a:rPr>
              <a:t>Screen for social stressors / maternal </a:t>
            </a:r>
            <a:r>
              <a:rPr lang="en-US" sz="2800" dirty="0" smtClean="0">
                <a:latin typeface="Tahoma" panose="020B0604030504040204" pitchFamily="34" charset="0"/>
                <a:ea typeface="Tahoma" panose="020B0604030504040204" pitchFamily="34" charset="0"/>
                <a:cs typeface="Tahoma" panose="020B0604030504040204" pitchFamily="34" charset="0"/>
              </a:rPr>
              <a:t>depression</a:t>
            </a:r>
            <a:endParaRPr lang="en-US" sz="2800" dirty="0"/>
          </a:p>
        </p:txBody>
      </p:sp>
      <p:sp>
        <p:nvSpPr>
          <p:cNvPr id="4" name="Slide Number Placeholder 1"/>
          <p:cNvSpPr>
            <a:spLocks noGrp="1"/>
          </p:cNvSpPr>
          <p:nvPr>
            <p:ph type="sldNum" sz="quarter" idx="12"/>
          </p:nvPr>
        </p:nvSpPr>
        <p:spPr>
          <a:xfrm>
            <a:off x="7010400" y="6056326"/>
            <a:ext cx="2133600" cy="365125"/>
          </a:xfrm>
        </p:spPr>
        <p:txBody>
          <a:bodyPr/>
          <a:lstStyle/>
          <a:p>
            <a:fld id="{00B1935D-E65F-4DD3-9357-CEEE3C105F94}" type="slidenum">
              <a:rPr lang="en-US" smtClean="0"/>
              <a:t>23</a:t>
            </a:fld>
            <a:endParaRPr lang="en-US" dirty="0"/>
          </a:p>
        </p:txBody>
      </p:sp>
    </p:spTree>
    <p:extLst>
      <p:ext uri="{BB962C8B-B14F-4D97-AF65-F5344CB8AC3E}">
        <p14:creationId xmlns:p14="http://schemas.microsoft.com/office/powerpoint/2010/main" val="119497375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prstGeom prst="rect">
            <a:avLst/>
          </a:prstGeom>
        </p:spPr>
        <p:txBody>
          <a:bodyPr anchor="t" anchorCtr="0"/>
          <a:lstStyle/>
          <a:p>
            <a:r>
              <a:rPr lang="en-US" sz="3200" dirty="0" smtClean="0"/>
              <a:t>Discuss Therapy</a:t>
            </a:r>
          </a:p>
        </p:txBody>
      </p:sp>
      <p:sp>
        <p:nvSpPr>
          <p:cNvPr id="103426" name="Rectangle 3"/>
          <p:cNvSpPr>
            <a:spLocks noGrp="1" noChangeArrowheads="1"/>
          </p:cNvSpPr>
          <p:nvPr>
            <p:ph type="body" sz="quarter" idx="10"/>
          </p:nvPr>
        </p:nvSpPr>
        <p:spPr>
          <a:xfrm>
            <a:off x="381000" y="1524000"/>
            <a:ext cx="5715000" cy="4343400"/>
          </a:xfrm>
          <a:prstGeom prst="rect">
            <a:avLst/>
          </a:prstGeom>
        </p:spPr>
        <p:txBody>
          <a:bodyPr/>
          <a:lstStyle/>
          <a:p>
            <a:pPr>
              <a:lnSpc>
                <a:spcPct val="90000"/>
              </a:lnSpc>
              <a:spcBef>
                <a:spcPts val="0"/>
              </a:spcBef>
              <a:spcAft>
                <a:spcPts val="2800"/>
              </a:spcAft>
            </a:pPr>
            <a:r>
              <a:rPr lang="en-US" sz="2400" dirty="0" smtClean="0"/>
              <a:t>1</a:t>
            </a:r>
            <a:r>
              <a:rPr lang="en-US" sz="2400" baseline="30000" dirty="0" smtClean="0"/>
              <a:t>st</a:t>
            </a:r>
            <a:r>
              <a:rPr lang="en-US" sz="2400" dirty="0" smtClean="0"/>
              <a:t> step is building a therapeutic relationship using common factors</a:t>
            </a:r>
          </a:p>
          <a:p>
            <a:pPr>
              <a:lnSpc>
                <a:spcPct val="90000"/>
              </a:lnSpc>
              <a:spcBef>
                <a:spcPts val="0"/>
              </a:spcBef>
              <a:spcAft>
                <a:spcPts val="2800"/>
              </a:spcAft>
            </a:pPr>
            <a:r>
              <a:rPr lang="en-US" sz="2400" dirty="0" smtClean="0"/>
              <a:t>Follow up appointment to discuss results from further diagnostic assessment and behavioral counseling</a:t>
            </a:r>
          </a:p>
          <a:p>
            <a:pPr>
              <a:lnSpc>
                <a:spcPct val="90000"/>
              </a:lnSpc>
              <a:spcBef>
                <a:spcPts val="0"/>
              </a:spcBef>
              <a:spcAft>
                <a:spcPts val="2800"/>
              </a:spcAft>
            </a:pPr>
            <a:r>
              <a:rPr lang="en-US" sz="2400" dirty="0" smtClean="0"/>
              <a:t>Consider referral for play therapy or family counseling after further assessment performed</a:t>
            </a:r>
          </a:p>
          <a:p>
            <a:pPr>
              <a:lnSpc>
                <a:spcPct val="90000"/>
              </a:lnSpc>
              <a:spcBef>
                <a:spcPts val="0"/>
              </a:spcBef>
              <a:spcAft>
                <a:spcPts val="2800"/>
              </a:spcAft>
            </a:pPr>
            <a:r>
              <a:rPr lang="en-US" sz="2400" dirty="0" smtClean="0"/>
              <a:t>Co-management strategies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1681" y="1905000"/>
            <a:ext cx="2622426"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1"/>
          <p:cNvSpPr>
            <a:spLocks noGrp="1"/>
          </p:cNvSpPr>
          <p:nvPr>
            <p:ph type="sldNum" sz="quarter" idx="12"/>
          </p:nvPr>
        </p:nvSpPr>
        <p:spPr>
          <a:xfrm>
            <a:off x="7010400" y="6056326"/>
            <a:ext cx="2133600" cy="365125"/>
          </a:xfrm>
        </p:spPr>
        <p:txBody>
          <a:bodyPr/>
          <a:lstStyle/>
          <a:p>
            <a:fld id="{82E0C686-DF13-4ED1-B7DC-B59DC490D473}" type="slidenum">
              <a:rPr lang="en-US" smtClean="0"/>
              <a:t>24</a:t>
            </a:fld>
            <a:endParaRPr lang="en-US" dirty="0"/>
          </a:p>
        </p:txBody>
      </p:sp>
    </p:spTree>
    <p:extLst>
      <p:ext uri="{BB962C8B-B14F-4D97-AF65-F5344CB8AC3E}">
        <p14:creationId xmlns:p14="http://schemas.microsoft.com/office/powerpoint/2010/main" val="2990618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prstGeom prst="rect">
            <a:avLst/>
          </a:prstGeom>
        </p:spPr>
        <p:txBody>
          <a:bodyPr/>
          <a:lstStyle/>
          <a:p>
            <a:pPr eaLnBrk="1" hangingPunct="1"/>
            <a:r>
              <a:rPr lang="en-US" sz="3200" dirty="0" smtClean="0"/>
              <a:t>Traditional Approach</a:t>
            </a:r>
          </a:p>
        </p:txBody>
      </p:sp>
      <p:sp>
        <p:nvSpPr>
          <p:cNvPr id="5" name="Rounded Rectangle 4"/>
          <p:cNvSpPr/>
          <p:nvPr/>
        </p:nvSpPr>
        <p:spPr>
          <a:xfrm>
            <a:off x="3189514" y="1295400"/>
            <a:ext cx="2743200" cy="914400"/>
          </a:xfrm>
          <a:prstGeom prst="roundRect">
            <a:avLst/>
          </a:prstGeom>
          <a:solidFill>
            <a:schemeClr val="accent3">
              <a:lumMod val="60000"/>
              <a:lumOff val="40000"/>
            </a:schemeClr>
          </a:solidFill>
          <a:ln>
            <a:solidFill>
              <a:schemeClr val="accent6">
                <a:lumMod val="60000"/>
                <a:lumOff val="4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60000"/>
                    <a:lumOff val="40000"/>
                  </a:schemeClr>
                </a:solidFill>
              </a:rPr>
              <a:t>Surveillance / Screening</a:t>
            </a:r>
            <a:endParaRPr lang="en-US" sz="2400" b="1" dirty="0">
              <a:solidFill>
                <a:schemeClr val="tx2">
                  <a:lumMod val="60000"/>
                  <a:lumOff val="40000"/>
                </a:schemeClr>
              </a:solidFill>
            </a:endParaRPr>
          </a:p>
        </p:txBody>
      </p:sp>
      <p:sp>
        <p:nvSpPr>
          <p:cNvPr id="14" name="Arc 13"/>
          <p:cNvSpPr/>
          <p:nvPr/>
        </p:nvSpPr>
        <p:spPr>
          <a:xfrm>
            <a:off x="5486400" y="1752600"/>
            <a:ext cx="1066800" cy="1066800"/>
          </a:xfrm>
          <a:prstGeom prst="arc">
            <a:avLst/>
          </a:prstGeom>
          <a:ln w="19050">
            <a:solidFill>
              <a:schemeClr val="accent6">
                <a:lumMod val="75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flipH="1">
            <a:off x="2511552" y="1758042"/>
            <a:ext cx="1069848" cy="1066800"/>
          </a:xfrm>
          <a:prstGeom prst="arc">
            <a:avLst/>
          </a:prstGeom>
          <a:ln w="19050">
            <a:solidFill>
              <a:schemeClr val="accent6">
                <a:lumMod val="75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 name="Group 19"/>
          <p:cNvGrpSpPr/>
          <p:nvPr/>
        </p:nvGrpSpPr>
        <p:grpSpPr>
          <a:xfrm>
            <a:off x="323850" y="2432957"/>
            <a:ext cx="8537121" cy="3586843"/>
            <a:chOff x="323850" y="2432957"/>
            <a:chExt cx="8537121" cy="3586843"/>
          </a:xfrm>
        </p:grpSpPr>
        <p:sp>
          <p:nvSpPr>
            <p:cNvPr id="6" name="Rectangle 5"/>
            <p:cNvSpPr/>
            <p:nvPr/>
          </p:nvSpPr>
          <p:spPr>
            <a:xfrm>
              <a:off x="1472390" y="2432957"/>
              <a:ext cx="2743200" cy="914400"/>
            </a:xfrm>
            <a:prstGeom prst="rect">
              <a:avLst/>
            </a:prstGeom>
            <a:solidFill>
              <a:schemeClr val="accent3">
                <a:lumMod val="60000"/>
                <a:lumOff val="40000"/>
              </a:schemeClr>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60000"/>
                      <a:lumOff val="40000"/>
                    </a:schemeClr>
                  </a:solidFill>
                </a:rPr>
                <a:t>Diagnose</a:t>
              </a:r>
              <a:endParaRPr lang="en-US" b="1" dirty="0">
                <a:solidFill>
                  <a:schemeClr val="tx2">
                    <a:lumMod val="60000"/>
                    <a:lumOff val="40000"/>
                  </a:schemeClr>
                </a:solidFill>
              </a:endParaRPr>
            </a:p>
          </p:txBody>
        </p:sp>
        <p:sp>
          <p:nvSpPr>
            <p:cNvPr id="9" name="Rectangle 8"/>
            <p:cNvSpPr/>
            <p:nvPr/>
          </p:nvSpPr>
          <p:spPr>
            <a:xfrm>
              <a:off x="5029200" y="2438400"/>
              <a:ext cx="2743200" cy="914400"/>
            </a:xfrm>
            <a:prstGeom prst="rect">
              <a:avLst/>
            </a:prstGeom>
            <a:solidFill>
              <a:schemeClr val="accent3">
                <a:lumMod val="60000"/>
                <a:lumOff val="40000"/>
              </a:schemeClr>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60000"/>
                      <a:lumOff val="40000"/>
                    </a:schemeClr>
                  </a:solidFill>
                </a:rPr>
                <a:t>Refer</a:t>
              </a:r>
              <a:endParaRPr lang="en-US" b="1" dirty="0">
                <a:solidFill>
                  <a:schemeClr val="tx2">
                    <a:lumMod val="60000"/>
                    <a:lumOff val="40000"/>
                  </a:schemeClr>
                </a:solidFill>
              </a:endParaRPr>
            </a:p>
          </p:txBody>
        </p:sp>
        <p:sp>
          <p:nvSpPr>
            <p:cNvPr id="10" name="Rectangle 9"/>
            <p:cNvSpPr/>
            <p:nvPr/>
          </p:nvSpPr>
          <p:spPr>
            <a:xfrm>
              <a:off x="323850" y="3603171"/>
              <a:ext cx="2743200" cy="892628"/>
            </a:xfrm>
            <a:prstGeom prst="rect">
              <a:avLst/>
            </a:prstGeom>
            <a:solidFill>
              <a:schemeClr val="accent3">
                <a:lumMod val="60000"/>
                <a:lumOff val="40000"/>
              </a:schemeClr>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60000"/>
                      <a:lumOff val="40000"/>
                    </a:schemeClr>
                  </a:solidFill>
                </a:rPr>
                <a:t>Treat</a:t>
              </a:r>
              <a:endParaRPr lang="en-US" b="1" dirty="0">
                <a:solidFill>
                  <a:schemeClr val="tx2">
                    <a:lumMod val="60000"/>
                    <a:lumOff val="40000"/>
                  </a:schemeClr>
                </a:solidFill>
              </a:endParaRPr>
            </a:p>
          </p:txBody>
        </p:sp>
        <p:sp>
          <p:nvSpPr>
            <p:cNvPr id="11" name="Rectangle 10"/>
            <p:cNvSpPr/>
            <p:nvPr/>
          </p:nvSpPr>
          <p:spPr>
            <a:xfrm>
              <a:off x="6117771" y="3603171"/>
              <a:ext cx="2743200" cy="914400"/>
            </a:xfrm>
            <a:prstGeom prst="rect">
              <a:avLst/>
            </a:prstGeom>
            <a:solidFill>
              <a:schemeClr val="accent3">
                <a:lumMod val="60000"/>
                <a:lumOff val="40000"/>
              </a:schemeClr>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60000"/>
                      <a:lumOff val="40000"/>
                    </a:schemeClr>
                  </a:solidFill>
                </a:rPr>
                <a:t>Treat or Co-Treat</a:t>
              </a:r>
              <a:endParaRPr lang="en-US" b="1" dirty="0">
                <a:solidFill>
                  <a:schemeClr val="tx2">
                    <a:lumMod val="60000"/>
                    <a:lumOff val="40000"/>
                  </a:schemeClr>
                </a:solidFill>
              </a:endParaRPr>
            </a:p>
          </p:txBody>
        </p:sp>
        <p:sp>
          <p:nvSpPr>
            <p:cNvPr id="16" name="Arc 15"/>
            <p:cNvSpPr/>
            <p:nvPr/>
          </p:nvSpPr>
          <p:spPr>
            <a:xfrm>
              <a:off x="7391400" y="2819400"/>
              <a:ext cx="1066800" cy="1066800"/>
            </a:xfrm>
            <a:prstGeom prst="arc">
              <a:avLst/>
            </a:prstGeom>
            <a:ln w="19050">
              <a:solidFill>
                <a:schemeClr val="accent6">
                  <a:lumMod val="75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p:cNvSpPr/>
            <p:nvPr/>
          </p:nvSpPr>
          <p:spPr>
            <a:xfrm rot="5400000">
              <a:off x="5143500" y="3311299"/>
              <a:ext cx="2133600" cy="2673802"/>
            </a:xfrm>
            <a:prstGeom prst="arc">
              <a:avLst>
                <a:gd name="adj1" fmla="val 16200000"/>
                <a:gd name="adj2" fmla="val 1624326"/>
              </a:avLst>
            </a:prstGeom>
            <a:ln w="19050">
              <a:solidFill>
                <a:schemeClr val="accent6">
                  <a:lumMod val="75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flipH="1">
              <a:off x="758952" y="2800350"/>
              <a:ext cx="1069848" cy="1066800"/>
            </a:xfrm>
            <a:prstGeom prst="arc">
              <a:avLst/>
            </a:prstGeom>
            <a:ln w="19050">
              <a:solidFill>
                <a:schemeClr val="accent6">
                  <a:lumMod val="75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p:cNvSpPr/>
            <p:nvPr/>
          </p:nvSpPr>
          <p:spPr>
            <a:xfrm>
              <a:off x="3678010" y="4191000"/>
              <a:ext cx="1828800" cy="1828800"/>
            </a:xfrm>
            <a:prstGeom prst="ellipse">
              <a:avLst/>
            </a:prstGeom>
            <a:solidFill>
              <a:schemeClr val="accent3">
                <a:lumMod val="60000"/>
                <a:lumOff val="40000"/>
              </a:schemeClr>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2">
                      <a:lumMod val="60000"/>
                      <a:lumOff val="40000"/>
                    </a:schemeClr>
                  </a:solidFill>
                </a:rPr>
                <a:t>Monitor</a:t>
              </a:r>
            </a:p>
            <a:p>
              <a:pPr algn="ctr"/>
              <a:r>
                <a:rPr lang="en-US" sz="2400" b="1" dirty="0" smtClean="0">
                  <a:solidFill>
                    <a:schemeClr val="tx2">
                      <a:lumMod val="60000"/>
                      <a:lumOff val="40000"/>
                    </a:schemeClr>
                  </a:solidFill>
                </a:rPr>
                <a:t>Response</a:t>
              </a:r>
              <a:endParaRPr lang="en-US" sz="2400" b="1" dirty="0">
                <a:solidFill>
                  <a:schemeClr val="tx2">
                    <a:lumMod val="60000"/>
                    <a:lumOff val="40000"/>
                  </a:schemeClr>
                </a:solidFill>
              </a:endParaRPr>
            </a:p>
          </p:txBody>
        </p:sp>
        <p:sp>
          <p:nvSpPr>
            <p:cNvPr id="21" name="Arc 20"/>
            <p:cNvSpPr/>
            <p:nvPr/>
          </p:nvSpPr>
          <p:spPr>
            <a:xfrm rot="5400000" flipV="1">
              <a:off x="1955395" y="3313176"/>
              <a:ext cx="2133600" cy="2670048"/>
            </a:xfrm>
            <a:prstGeom prst="arc">
              <a:avLst>
                <a:gd name="adj1" fmla="val 16200000"/>
                <a:gd name="adj2" fmla="val 1624326"/>
              </a:avLst>
            </a:prstGeom>
            <a:ln w="19050">
              <a:solidFill>
                <a:schemeClr val="accent6">
                  <a:lumMod val="75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 name="TextBox 21"/>
          <p:cNvSpPr txBox="1"/>
          <p:nvPr/>
        </p:nvSpPr>
        <p:spPr>
          <a:xfrm>
            <a:off x="4343400" y="2588567"/>
            <a:ext cx="609600" cy="461665"/>
          </a:xfrm>
          <a:prstGeom prst="rect">
            <a:avLst/>
          </a:prstGeom>
          <a:noFill/>
        </p:spPr>
        <p:txBody>
          <a:bodyPr wrap="square" rtlCol="0">
            <a:spAutoFit/>
          </a:bodyPr>
          <a:lstStyle/>
          <a:p>
            <a:r>
              <a:rPr lang="en-US" sz="2400" b="1" u="sng" dirty="0" smtClean="0">
                <a:solidFill>
                  <a:schemeClr val="accent6">
                    <a:lumMod val="75000"/>
                  </a:schemeClr>
                </a:solidFill>
              </a:rPr>
              <a:t>OR</a:t>
            </a:r>
            <a:endParaRPr lang="en-US" b="1" u="sng" dirty="0">
              <a:solidFill>
                <a:schemeClr val="accent6">
                  <a:lumMod val="75000"/>
                </a:schemeClr>
              </a:solidFill>
            </a:endParaRPr>
          </a:p>
        </p:txBody>
      </p:sp>
      <p:sp>
        <p:nvSpPr>
          <p:cNvPr id="23" name="Slide Number Placeholder 1"/>
          <p:cNvSpPr>
            <a:spLocks noGrp="1"/>
          </p:cNvSpPr>
          <p:nvPr>
            <p:ph type="sldNum" sz="quarter" idx="12"/>
          </p:nvPr>
        </p:nvSpPr>
        <p:spPr>
          <a:xfrm>
            <a:off x="7010400" y="6056326"/>
            <a:ext cx="2133600" cy="365125"/>
          </a:xfrm>
        </p:spPr>
        <p:txBody>
          <a:bodyPr/>
          <a:lstStyle/>
          <a:p>
            <a:fld id="{5A69CC4E-98C1-4063-9E03-F5A619EA091D}" type="slidenum">
              <a:rPr lang="en-US" smtClean="0"/>
              <a:t>25</a:t>
            </a:fld>
            <a:endParaRPr lang="en-US" dirty="0"/>
          </a:p>
        </p:txBody>
      </p:sp>
    </p:spTree>
    <p:extLst>
      <p:ext uri="{BB962C8B-B14F-4D97-AF65-F5344CB8AC3E}">
        <p14:creationId xmlns:p14="http://schemas.microsoft.com/office/powerpoint/2010/main" val="35210170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Factors Approach</a:t>
            </a:r>
            <a:endParaRPr lang="en-US" dirty="0"/>
          </a:p>
        </p:txBody>
      </p:sp>
      <p:sp>
        <p:nvSpPr>
          <p:cNvPr id="4" name="Rounded Rectangle 3"/>
          <p:cNvSpPr/>
          <p:nvPr/>
        </p:nvSpPr>
        <p:spPr>
          <a:xfrm>
            <a:off x="228600" y="1247502"/>
            <a:ext cx="2743200" cy="640080"/>
          </a:xfrm>
          <a:prstGeom prst="roundRect">
            <a:avLst/>
          </a:prstGeom>
          <a:solidFill>
            <a:schemeClr val="accent3">
              <a:lumMod val="60000"/>
              <a:lumOff val="40000"/>
            </a:schemeClr>
          </a:solidFill>
          <a:ln>
            <a:solidFill>
              <a:schemeClr val="accent6">
                <a:lumMod val="60000"/>
                <a:lumOff val="4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2">
                    <a:lumMod val="60000"/>
                    <a:lumOff val="40000"/>
                  </a:schemeClr>
                </a:solidFill>
              </a:rPr>
              <a:t>Surveillance / Screening</a:t>
            </a:r>
            <a:endParaRPr lang="en-US" sz="2200" b="1" dirty="0">
              <a:solidFill>
                <a:schemeClr val="tx2">
                  <a:lumMod val="60000"/>
                  <a:lumOff val="40000"/>
                </a:schemeClr>
              </a:solidFill>
            </a:endParaRPr>
          </a:p>
        </p:txBody>
      </p:sp>
      <p:grpSp>
        <p:nvGrpSpPr>
          <p:cNvPr id="19" name="Group 18"/>
          <p:cNvGrpSpPr/>
          <p:nvPr/>
        </p:nvGrpSpPr>
        <p:grpSpPr>
          <a:xfrm>
            <a:off x="4572000" y="4194468"/>
            <a:ext cx="4248150" cy="1784846"/>
            <a:chOff x="323850" y="2432957"/>
            <a:chExt cx="8537121" cy="3586843"/>
          </a:xfrm>
        </p:grpSpPr>
        <p:sp>
          <p:nvSpPr>
            <p:cNvPr id="20" name="Rectangle 19"/>
            <p:cNvSpPr/>
            <p:nvPr/>
          </p:nvSpPr>
          <p:spPr>
            <a:xfrm>
              <a:off x="1472390" y="2432957"/>
              <a:ext cx="2743200" cy="914400"/>
            </a:xfrm>
            <a:prstGeom prst="rect">
              <a:avLst/>
            </a:prstGeom>
            <a:solidFill>
              <a:schemeClr val="accent3">
                <a:lumMod val="60000"/>
                <a:lumOff val="40000"/>
              </a:schemeClr>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lumMod val="60000"/>
                      <a:lumOff val="40000"/>
                    </a:schemeClr>
                  </a:solidFill>
                </a:rPr>
                <a:t>Diagnose</a:t>
              </a:r>
              <a:endParaRPr lang="en-US" b="1" dirty="0">
                <a:solidFill>
                  <a:schemeClr val="tx2">
                    <a:lumMod val="60000"/>
                    <a:lumOff val="40000"/>
                  </a:schemeClr>
                </a:solidFill>
              </a:endParaRPr>
            </a:p>
          </p:txBody>
        </p:sp>
        <p:sp>
          <p:nvSpPr>
            <p:cNvPr id="21" name="Rectangle 20"/>
            <p:cNvSpPr/>
            <p:nvPr/>
          </p:nvSpPr>
          <p:spPr>
            <a:xfrm>
              <a:off x="5029200" y="2438400"/>
              <a:ext cx="2743200" cy="914400"/>
            </a:xfrm>
            <a:prstGeom prst="rect">
              <a:avLst/>
            </a:prstGeom>
            <a:solidFill>
              <a:schemeClr val="accent3">
                <a:lumMod val="60000"/>
                <a:lumOff val="40000"/>
              </a:schemeClr>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lumMod val="60000"/>
                      <a:lumOff val="40000"/>
                    </a:schemeClr>
                  </a:solidFill>
                </a:rPr>
                <a:t>Refer</a:t>
              </a:r>
              <a:endParaRPr lang="en-US" b="1" dirty="0">
                <a:solidFill>
                  <a:schemeClr val="tx2">
                    <a:lumMod val="60000"/>
                    <a:lumOff val="40000"/>
                  </a:schemeClr>
                </a:solidFill>
              </a:endParaRPr>
            </a:p>
          </p:txBody>
        </p:sp>
        <p:sp>
          <p:nvSpPr>
            <p:cNvPr id="22" name="Rectangle 21"/>
            <p:cNvSpPr/>
            <p:nvPr/>
          </p:nvSpPr>
          <p:spPr>
            <a:xfrm>
              <a:off x="323850" y="3603171"/>
              <a:ext cx="2743200" cy="892628"/>
            </a:xfrm>
            <a:prstGeom prst="rect">
              <a:avLst/>
            </a:prstGeom>
            <a:solidFill>
              <a:schemeClr val="accent3">
                <a:lumMod val="60000"/>
                <a:lumOff val="40000"/>
              </a:schemeClr>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lumMod val="60000"/>
                      <a:lumOff val="40000"/>
                    </a:schemeClr>
                  </a:solidFill>
                </a:rPr>
                <a:t>Treat</a:t>
              </a:r>
              <a:endParaRPr lang="en-US" b="1" dirty="0">
                <a:solidFill>
                  <a:schemeClr val="tx2">
                    <a:lumMod val="60000"/>
                    <a:lumOff val="40000"/>
                  </a:schemeClr>
                </a:solidFill>
              </a:endParaRPr>
            </a:p>
          </p:txBody>
        </p:sp>
        <p:sp>
          <p:nvSpPr>
            <p:cNvPr id="23" name="Rectangle 22"/>
            <p:cNvSpPr/>
            <p:nvPr/>
          </p:nvSpPr>
          <p:spPr>
            <a:xfrm>
              <a:off x="6117771" y="3603171"/>
              <a:ext cx="2743200" cy="914400"/>
            </a:xfrm>
            <a:prstGeom prst="rect">
              <a:avLst/>
            </a:prstGeom>
            <a:solidFill>
              <a:schemeClr val="accent3">
                <a:lumMod val="60000"/>
                <a:lumOff val="40000"/>
              </a:schemeClr>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chemeClr val="tx2">
                      <a:lumMod val="60000"/>
                      <a:lumOff val="40000"/>
                    </a:schemeClr>
                  </a:solidFill>
                </a:rPr>
                <a:t>Treat or Co-Treat</a:t>
              </a:r>
              <a:endParaRPr lang="en-US" sz="1400" b="1" dirty="0">
                <a:solidFill>
                  <a:schemeClr val="tx2">
                    <a:lumMod val="60000"/>
                    <a:lumOff val="40000"/>
                  </a:schemeClr>
                </a:solidFill>
              </a:endParaRPr>
            </a:p>
          </p:txBody>
        </p:sp>
        <p:sp>
          <p:nvSpPr>
            <p:cNvPr id="24" name="Arc 23"/>
            <p:cNvSpPr/>
            <p:nvPr/>
          </p:nvSpPr>
          <p:spPr>
            <a:xfrm>
              <a:off x="7391400" y="2819400"/>
              <a:ext cx="1066800" cy="1066800"/>
            </a:xfrm>
            <a:prstGeom prst="arc">
              <a:avLst/>
            </a:prstGeom>
            <a:ln w="19050">
              <a:solidFill>
                <a:schemeClr val="accent6">
                  <a:lumMod val="75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rot="5400000">
              <a:off x="5143500" y="3311299"/>
              <a:ext cx="2133600" cy="2673802"/>
            </a:xfrm>
            <a:prstGeom prst="arc">
              <a:avLst>
                <a:gd name="adj1" fmla="val 16200000"/>
                <a:gd name="adj2" fmla="val 1624326"/>
              </a:avLst>
            </a:prstGeom>
            <a:ln w="19050">
              <a:solidFill>
                <a:schemeClr val="accent6">
                  <a:lumMod val="75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flipH="1">
              <a:off x="758952" y="2800350"/>
              <a:ext cx="1069848" cy="1066800"/>
            </a:xfrm>
            <a:prstGeom prst="arc">
              <a:avLst/>
            </a:prstGeom>
            <a:ln w="19050">
              <a:solidFill>
                <a:schemeClr val="accent6">
                  <a:lumMod val="75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Oval 26"/>
            <p:cNvSpPr/>
            <p:nvPr/>
          </p:nvSpPr>
          <p:spPr>
            <a:xfrm>
              <a:off x="3678010" y="4191000"/>
              <a:ext cx="1828800" cy="1828800"/>
            </a:xfrm>
            <a:prstGeom prst="ellipse">
              <a:avLst/>
            </a:prstGeom>
            <a:solidFill>
              <a:schemeClr val="accent3">
                <a:lumMod val="60000"/>
                <a:lumOff val="40000"/>
              </a:schemeClr>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tx2">
                      <a:lumMod val="60000"/>
                      <a:lumOff val="40000"/>
                    </a:schemeClr>
                  </a:solidFill>
                </a:rPr>
                <a:t>Monitor</a:t>
              </a:r>
            </a:p>
            <a:p>
              <a:pPr algn="ctr"/>
              <a:r>
                <a:rPr lang="en-US" sz="1200" b="1" dirty="0" smtClean="0">
                  <a:solidFill>
                    <a:schemeClr val="tx2">
                      <a:lumMod val="60000"/>
                      <a:lumOff val="40000"/>
                    </a:schemeClr>
                  </a:solidFill>
                </a:rPr>
                <a:t>Response</a:t>
              </a:r>
              <a:endParaRPr lang="en-US" sz="1200" b="1" dirty="0">
                <a:solidFill>
                  <a:schemeClr val="tx2">
                    <a:lumMod val="60000"/>
                    <a:lumOff val="40000"/>
                  </a:schemeClr>
                </a:solidFill>
              </a:endParaRPr>
            </a:p>
          </p:txBody>
        </p:sp>
        <p:sp>
          <p:nvSpPr>
            <p:cNvPr id="28" name="Arc 27"/>
            <p:cNvSpPr/>
            <p:nvPr/>
          </p:nvSpPr>
          <p:spPr>
            <a:xfrm rot="5400000" flipV="1">
              <a:off x="1955395" y="3313176"/>
              <a:ext cx="2133600" cy="2670048"/>
            </a:xfrm>
            <a:prstGeom prst="arc">
              <a:avLst>
                <a:gd name="adj1" fmla="val 16200000"/>
                <a:gd name="adj2" fmla="val 1624326"/>
              </a:avLst>
            </a:prstGeom>
            <a:ln w="19050">
              <a:solidFill>
                <a:schemeClr val="accent6">
                  <a:lumMod val="75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 name="TextBox 28"/>
          <p:cNvSpPr txBox="1"/>
          <p:nvPr/>
        </p:nvSpPr>
        <p:spPr>
          <a:xfrm>
            <a:off x="6488155" y="4194291"/>
            <a:ext cx="501834" cy="338554"/>
          </a:xfrm>
          <a:prstGeom prst="rect">
            <a:avLst/>
          </a:prstGeom>
          <a:noFill/>
        </p:spPr>
        <p:txBody>
          <a:bodyPr wrap="square" rtlCol="0">
            <a:spAutoFit/>
          </a:bodyPr>
          <a:lstStyle/>
          <a:p>
            <a:r>
              <a:rPr lang="en-US" sz="1600" b="1" u="sng" dirty="0" smtClean="0">
                <a:solidFill>
                  <a:schemeClr val="accent6">
                    <a:lumMod val="75000"/>
                  </a:schemeClr>
                </a:solidFill>
              </a:rPr>
              <a:t>OR</a:t>
            </a:r>
            <a:endParaRPr lang="en-US" sz="1400" b="1" u="sng" dirty="0">
              <a:solidFill>
                <a:schemeClr val="accent6">
                  <a:lumMod val="75000"/>
                </a:schemeClr>
              </a:solidFill>
            </a:endParaRPr>
          </a:p>
        </p:txBody>
      </p:sp>
      <p:sp>
        <p:nvSpPr>
          <p:cNvPr id="41" name="TextBox 40"/>
          <p:cNvSpPr txBox="1"/>
          <p:nvPr/>
        </p:nvSpPr>
        <p:spPr>
          <a:xfrm>
            <a:off x="134169" y="2086701"/>
            <a:ext cx="5287411" cy="193899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smtClean="0"/>
              <a:t>Collaborate with family to define problem</a:t>
            </a:r>
          </a:p>
          <a:p>
            <a:pPr marL="285750" indent="-285750">
              <a:spcAft>
                <a:spcPts val="1200"/>
              </a:spcAft>
              <a:buFont typeface="Arial" panose="020B0604020202020204" pitchFamily="34" charset="0"/>
              <a:buChar char="•"/>
            </a:pPr>
            <a:r>
              <a:rPr lang="en-US" dirty="0" smtClean="0"/>
              <a:t>Establish initial plan</a:t>
            </a:r>
          </a:p>
          <a:p>
            <a:pPr marL="285750" indent="-285750">
              <a:spcAft>
                <a:spcPts val="1200"/>
              </a:spcAft>
              <a:buFont typeface="Arial" panose="020B0604020202020204" pitchFamily="34" charset="0"/>
              <a:buChar char="•"/>
            </a:pPr>
            <a:r>
              <a:rPr lang="en-US" dirty="0" smtClean="0"/>
              <a:t>Monitor response</a:t>
            </a:r>
          </a:p>
          <a:p>
            <a:pPr marL="285750" indent="-285750">
              <a:buFont typeface="Arial" panose="020B0604020202020204" pitchFamily="34" charset="0"/>
              <a:buChar char="•"/>
            </a:pPr>
            <a:r>
              <a:rPr lang="en-US" dirty="0" smtClean="0"/>
              <a:t>Continue to support Family</a:t>
            </a:r>
          </a:p>
          <a:p>
            <a:pPr marL="742950" lvl="1" indent="-285750">
              <a:buFont typeface="Arial" panose="020B0604020202020204" pitchFamily="34" charset="0"/>
              <a:buChar char="•"/>
            </a:pPr>
            <a:r>
              <a:rPr lang="en-US" dirty="0" smtClean="0"/>
              <a:t>Resolution</a:t>
            </a:r>
            <a:endParaRPr lang="en-US" dirty="0"/>
          </a:p>
        </p:txBody>
      </p:sp>
      <p:sp>
        <p:nvSpPr>
          <p:cNvPr id="42" name="Arc 41"/>
          <p:cNvSpPr/>
          <p:nvPr/>
        </p:nvSpPr>
        <p:spPr>
          <a:xfrm rot="332480">
            <a:off x="1235210" y="2785798"/>
            <a:ext cx="5396600" cy="1375087"/>
          </a:xfrm>
          <a:prstGeom prst="arc">
            <a:avLst>
              <a:gd name="adj1" fmla="val 12143981"/>
              <a:gd name="adj2" fmla="val 3887"/>
            </a:avLst>
          </a:prstGeom>
          <a:ln w="19050">
            <a:solidFill>
              <a:schemeClr val="tx2">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p:cNvSpPr/>
          <p:nvPr/>
        </p:nvSpPr>
        <p:spPr>
          <a:xfrm rot="332480">
            <a:off x="1080684" y="3091873"/>
            <a:ext cx="5593330" cy="1167224"/>
          </a:xfrm>
          <a:prstGeom prst="arc">
            <a:avLst>
              <a:gd name="adj1" fmla="val 11973431"/>
              <a:gd name="adj2" fmla="val 8566"/>
            </a:avLst>
          </a:prstGeom>
          <a:ln w="19050">
            <a:solidFill>
              <a:schemeClr val="tx2">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p:cNvSpPr/>
          <p:nvPr/>
        </p:nvSpPr>
        <p:spPr>
          <a:xfrm>
            <a:off x="872337" y="3518455"/>
            <a:ext cx="5812539" cy="1389680"/>
          </a:xfrm>
          <a:prstGeom prst="arc">
            <a:avLst>
              <a:gd name="adj1" fmla="val 13970938"/>
              <a:gd name="adj2" fmla="val 797"/>
            </a:avLst>
          </a:prstGeom>
          <a:ln w="19050">
            <a:solidFill>
              <a:schemeClr val="tx2">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lide Number Placeholder 1"/>
          <p:cNvSpPr>
            <a:spLocks noGrp="1"/>
          </p:cNvSpPr>
          <p:nvPr>
            <p:ph type="sldNum" sz="quarter" idx="12"/>
          </p:nvPr>
        </p:nvSpPr>
        <p:spPr>
          <a:xfrm>
            <a:off x="7010400" y="6056326"/>
            <a:ext cx="2133600" cy="365125"/>
          </a:xfrm>
        </p:spPr>
        <p:txBody>
          <a:bodyPr/>
          <a:lstStyle/>
          <a:p>
            <a:fld id="{7F37D6D3-49AE-45BD-9637-EE2C9945CAE3}" type="slidenum">
              <a:rPr lang="en-US" smtClean="0"/>
              <a:t>26</a:t>
            </a:fld>
            <a:endParaRPr lang="en-US" dirty="0"/>
          </a:p>
        </p:txBody>
      </p:sp>
    </p:spTree>
    <p:extLst>
      <p:ext uri="{BB962C8B-B14F-4D97-AF65-F5344CB8AC3E}">
        <p14:creationId xmlns:p14="http://schemas.microsoft.com/office/powerpoint/2010/main" val="3943360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457200" y="990600"/>
            <a:ext cx="8229600" cy="457200"/>
          </a:xfrm>
          <a:prstGeom prst="rect">
            <a:avLst/>
          </a:prstGeom>
          <a:noFill/>
          <a:ln w="9525">
            <a:noFill/>
            <a:miter lim="800000"/>
            <a:headEnd/>
            <a:tailEnd/>
          </a:ln>
        </p:spPr>
        <p:txBody>
          <a:bodyPr anchor="ctr"/>
          <a:lstStyle/>
          <a:p>
            <a:endParaRPr lang="en-US" sz="3200" b="1" dirty="0">
              <a:latin typeface="Calibri" pitchFamily="34" charset="0"/>
            </a:endParaRPr>
          </a:p>
        </p:txBody>
      </p:sp>
      <p:sp>
        <p:nvSpPr>
          <p:cNvPr id="6" name="Rectangle 2"/>
          <p:cNvSpPr>
            <a:spLocks noGrp="1" noChangeArrowheads="1"/>
          </p:cNvSpPr>
          <p:nvPr>
            <p:ph type="title"/>
          </p:nvPr>
        </p:nvSpPr>
        <p:spPr>
          <a:xfrm>
            <a:off x="228600" y="190498"/>
            <a:ext cx="7973980" cy="952502"/>
          </a:xfrm>
          <a:prstGeom prst="rect">
            <a:avLst/>
          </a:prstGeom>
        </p:spPr>
        <p:txBody>
          <a:bodyPr anchor="t" anchorCtr="0"/>
          <a:lstStyle/>
          <a:p>
            <a:r>
              <a:rPr lang="en-US" sz="3200" dirty="0" smtClean="0"/>
              <a:t>Take-Home Message</a:t>
            </a:r>
          </a:p>
        </p:txBody>
      </p:sp>
      <p:sp>
        <p:nvSpPr>
          <p:cNvPr id="7" name="Rectangle 3"/>
          <p:cNvSpPr>
            <a:spLocks noGrp="1" noChangeArrowheads="1"/>
          </p:cNvSpPr>
          <p:nvPr>
            <p:ph type="body" sz="quarter" idx="10"/>
          </p:nvPr>
        </p:nvSpPr>
        <p:spPr>
          <a:xfrm>
            <a:off x="381000" y="1524000"/>
            <a:ext cx="8458200" cy="4343400"/>
          </a:xfrm>
          <a:prstGeom prst="rect">
            <a:avLst/>
          </a:prstGeom>
        </p:spPr>
        <p:txBody>
          <a:bodyPr/>
          <a:lstStyle/>
          <a:p>
            <a:pPr>
              <a:spcBef>
                <a:spcPts val="0"/>
              </a:spcBef>
              <a:spcAft>
                <a:spcPts val="1200"/>
              </a:spcAft>
            </a:pPr>
            <a:r>
              <a:rPr lang="en-US" sz="2500" dirty="0" smtClean="0"/>
              <a:t>Pediatric mental health concerns are prevalent and need to be addressed in the medical home</a:t>
            </a:r>
          </a:p>
          <a:p>
            <a:pPr lvl="1">
              <a:spcBef>
                <a:spcPts val="0"/>
              </a:spcBef>
              <a:spcAft>
                <a:spcPts val="1200"/>
              </a:spcAft>
            </a:pPr>
            <a:r>
              <a:rPr lang="en-US" sz="2200" dirty="0" smtClean="0"/>
              <a:t>Promotion, prevention, early identification, treatment</a:t>
            </a:r>
          </a:p>
          <a:p>
            <a:pPr lvl="1">
              <a:spcBef>
                <a:spcPts val="0"/>
              </a:spcBef>
            </a:pPr>
            <a:r>
              <a:rPr lang="en-US" sz="2200" dirty="0" smtClean="0"/>
              <a:t>A common factors approach can help facilitate this process</a:t>
            </a:r>
          </a:p>
          <a:p>
            <a:pPr lvl="1">
              <a:spcBef>
                <a:spcPts val="0"/>
              </a:spcBef>
            </a:pPr>
            <a:endParaRPr lang="en-US" sz="2000" dirty="0"/>
          </a:p>
          <a:p>
            <a:pPr marL="457200" lvl="1" indent="0">
              <a:spcBef>
                <a:spcPts val="0"/>
              </a:spcBef>
              <a:buNone/>
            </a:pPr>
            <a:endParaRPr lang="en-US" sz="2000" dirty="0" smtClean="0"/>
          </a:p>
          <a:p>
            <a:pPr>
              <a:spcBef>
                <a:spcPts val="0"/>
              </a:spcBef>
            </a:pPr>
            <a:r>
              <a:rPr lang="en-US" sz="2400" dirty="0" smtClean="0"/>
              <a:t>Monitor each stage of a child’s emotional development in the exam room with history taking, health promotion, observation, and screening tools</a:t>
            </a:r>
            <a:endParaRPr lang="en-US" sz="2400" dirty="0"/>
          </a:p>
          <a:p>
            <a:pPr>
              <a:lnSpc>
                <a:spcPct val="90000"/>
              </a:lnSpc>
              <a:spcBef>
                <a:spcPts val="0"/>
              </a:spcBef>
              <a:spcAft>
                <a:spcPts val="2800"/>
              </a:spcAft>
            </a:pPr>
            <a:endParaRPr lang="en-US" sz="2500" dirty="0" smtClean="0"/>
          </a:p>
        </p:txBody>
      </p:sp>
      <p:sp>
        <p:nvSpPr>
          <p:cNvPr id="5" name="Slide Number Placeholder 1"/>
          <p:cNvSpPr>
            <a:spLocks noGrp="1"/>
          </p:cNvSpPr>
          <p:nvPr>
            <p:ph type="sldNum" sz="quarter" idx="12"/>
          </p:nvPr>
        </p:nvSpPr>
        <p:spPr>
          <a:xfrm>
            <a:off x="7010400" y="6056326"/>
            <a:ext cx="2133600" cy="365125"/>
          </a:xfrm>
        </p:spPr>
        <p:txBody>
          <a:bodyPr/>
          <a:lstStyle/>
          <a:p>
            <a:fld id="{42C91E32-5BE0-4E62-8C3A-A3DCA36EAE9F}" type="slidenum">
              <a:rPr lang="en-US" smtClean="0"/>
              <a:t>27</a:t>
            </a:fld>
            <a:endParaRPr lang="en-US" dirty="0"/>
          </a:p>
        </p:txBody>
      </p:sp>
    </p:spTree>
    <p:extLst>
      <p:ext uri="{BB962C8B-B14F-4D97-AF65-F5344CB8AC3E}">
        <p14:creationId xmlns:p14="http://schemas.microsoft.com/office/powerpoint/2010/main" val="396849257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890"/>
            <a:ext cx="6401355" cy="1914310"/>
          </a:xfrm>
          <a:prstGeom prst="rect">
            <a:avLst/>
          </a:prstGeom>
        </p:spPr>
      </p:pic>
      <p:sp>
        <p:nvSpPr>
          <p:cNvPr id="3" name="Slide Number Placeholder 1"/>
          <p:cNvSpPr>
            <a:spLocks noGrp="1"/>
          </p:cNvSpPr>
          <p:nvPr>
            <p:ph type="sldNum" sz="quarter" idx="12"/>
          </p:nvPr>
        </p:nvSpPr>
        <p:spPr>
          <a:xfrm>
            <a:off x="7010400" y="6056326"/>
            <a:ext cx="2133600" cy="365125"/>
          </a:xfrm>
        </p:spPr>
        <p:txBody>
          <a:bodyPr/>
          <a:lstStyle/>
          <a:p>
            <a:fld id="{07C8C7B7-380A-4893-81A4-F4A989BADE4B}" type="slidenum">
              <a:rPr lang="en-US" smtClean="0"/>
              <a:t>28</a:t>
            </a:fld>
            <a:endParaRPr lang="en-US" dirty="0"/>
          </a:p>
        </p:txBody>
      </p:sp>
    </p:spTree>
    <p:extLst>
      <p:ext uri="{BB962C8B-B14F-4D97-AF65-F5344CB8AC3E}">
        <p14:creationId xmlns:p14="http://schemas.microsoft.com/office/powerpoint/2010/main" val="524171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#2: Jake</a:t>
            </a:r>
            <a:endParaRPr lang="en-US" dirty="0"/>
          </a:p>
        </p:txBody>
      </p:sp>
      <p:sp>
        <p:nvSpPr>
          <p:cNvPr id="3" name="Content Placeholder 2"/>
          <p:cNvSpPr>
            <a:spLocks noGrp="1"/>
          </p:cNvSpPr>
          <p:nvPr>
            <p:ph sz="quarter" idx="4294967295"/>
          </p:nvPr>
        </p:nvSpPr>
        <p:spPr>
          <a:xfrm>
            <a:off x="228600" y="1527048"/>
            <a:ext cx="5029200" cy="4572000"/>
          </a:xfrm>
          <a:prstGeom prst="rect">
            <a:avLst/>
          </a:prstGeom>
        </p:spPr>
        <p:txBody>
          <a:bodyPr/>
          <a:lstStyle/>
          <a:p>
            <a:pPr marL="0" indent="0">
              <a:spcBef>
                <a:spcPts val="0"/>
              </a:spcBef>
              <a:buNone/>
            </a:pPr>
            <a:r>
              <a:rPr lang="en-US" sz="1900" dirty="0" smtClean="0">
                <a:latin typeface="Tahoma" panose="020B0604030504040204" pitchFamily="34" charset="0"/>
                <a:ea typeface="Tahoma" panose="020B0604030504040204" pitchFamily="34" charset="0"/>
                <a:cs typeface="Tahoma" panose="020B0604030504040204" pitchFamily="34" charset="0"/>
              </a:rPr>
              <a:t>Jake is a 15-year-old male diagnosed with asthma as a preschooler</a:t>
            </a:r>
            <a:r>
              <a:rPr lang="en-US" sz="1900" dirty="0">
                <a:latin typeface="Tahoma" panose="020B0604030504040204" pitchFamily="34" charset="0"/>
                <a:ea typeface="Tahoma" panose="020B0604030504040204" pitchFamily="34" charset="0"/>
                <a:cs typeface="Tahoma" panose="020B0604030504040204" pitchFamily="34" charset="0"/>
              </a:rPr>
              <a:t>. He has maintained excellent control of his intermittent asthma symptoms through </a:t>
            </a:r>
            <a:r>
              <a:rPr lang="en-US" sz="1900" dirty="0" smtClean="0">
                <a:latin typeface="Tahoma" panose="020B0604030504040204" pitchFamily="34" charset="0"/>
                <a:ea typeface="Tahoma" panose="020B0604030504040204" pitchFamily="34" charset="0"/>
                <a:cs typeface="Tahoma" panose="020B0604030504040204" pitchFamily="34" charset="0"/>
              </a:rPr>
              <a:t>the use </a:t>
            </a:r>
            <a:r>
              <a:rPr lang="en-US" sz="1900" dirty="0">
                <a:latin typeface="Tahoma" panose="020B0604030504040204" pitchFamily="34" charset="0"/>
                <a:ea typeface="Tahoma" panose="020B0604030504040204" pitchFamily="34" charset="0"/>
                <a:cs typeface="Tahoma" panose="020B0604030504040204" pitchFamily="34" charset="0"/>
              </a:rPr>
              <a:t>of albuterol as needed. He has managed his exercise-induced </a:t>
            </a:r>
            <a:r>
              <a:rPr lang="en-US" sz="1900" dirty="0" smtClean="0">
                <a:latin typeface="Tahoma" panose="020B0604030504040204" pitchFamily="34" charset="0"/>
                <a:ea typeface="Tahoma" panose="020B0604030504040204" pitchFamily="34" charset="0"/>
                <a:cs typeface="Tahoma" panose="020B0604030504040204" pitchFamily="34" charset="0"/>
              </a:rPr>
              <a:t>symptoms by </a:t>
            </a:r>
            <a:r>
              <a:rPr lang="en-US" sz="1900" dirty="0">
                <a:latin typeface="Tahoma" panose="020B0604030504040204" pitchFamily="34" charset="0"/>
                <a:ea typeface="Tahoma" panose="020B0604030504040204" pitchFamily="34" charset="0"/>
                <a:cs typeface="Tahoma" panose="020B0604030504040204" pitchFamily="34" charset="0"/>
              </a:rPr>
              <a:t>pretreating before physical activity, including PE class</a:t>
            </a:r>
            <a:r>
              <a:rPr lang="en-US" sz="1900" dirty="0" smtClean="0">
                <a:latin typeface="Tahoma" panose="020B0604030504040204" pitchFamily="34" charset="0"/>
                <a:ea typeface="Tahoma" panose="020B0604030504040204" pitchFamily="34" charset="0"/>
                <a:cs typeface="Tahoma" panose="020B0604030504040204" pitchFamily="34" charset="0"/>
              </a:rPr>
              <a:t>.</a:t>
            </a:r>
          </a:p>
          <a:p>
            <a:pPr marL="0" indent="0">
              <a:spcBef>
                <a:spcPts val="0"/>
              </a:spcBef>
              <a:buNone/>
            </a:pPr>
            <a:endParaRPr lang="en-US" sz="1900"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None/>
            </a:pPr>
            <a:r>
              <a:rPr lang="en-US" sz="1900" dirty="0">
                <a:latin typeface="Tahoma" panose="020B0604030504040204" pitchFamily="34" charset="0"/>
                <a:ea typeface="Tahoma" panose="020B0604030504040204" pitchFamily="34" charset="0"/>
                <a:cs typeface="Tahoma" panose="020B0604030504040204" pitchFamily="34" charset="0"/>
              </a:rPr>
              <a:t>In the last month, Jake has been </a:t>
            </a:r>
            <a:r>
              <a:rPr lang="en-US" sz="1900" dirty="0" smtClean="0">
                <a:latin typeface="Tahoma" panose="020B0604030504040204" pitchFamily="34" charset="0"/>
                <a:ea typeface="Tahoma" panose="020B0604030504040204" pitchFamily="34" charset="0"/>
                <a:cs typeface="Tahoma" panose="020B0604030504040204" pitchFamily="34" charset="0"/>
              </a:rPr>
              <a:t>experiencing more asthma symptoms. His mother was called at work today to pick him up from school due to wheezing. She has brought Jake to your clinic. He is your next patient.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76400"/>
            <a:ext cx="3486432" cy="3851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Slide Number Placeholder 1"/>
          <p:cNvSpPr>
            <a:spLocks noGrp="1"/>
          </p:cNvSpPr>
          <p:nvPr>
            <p:ph type="sldNum" sz="quarter" idx="12"/>
          </p:nvPr>
        </p:nvSpPr>
        <p:spPr>
          <a:xfrm>
            <a:off x="7010400" y="6056326"/>
            <a:ext cx="2133600" cy="365125"/>
          </a:xfrm>
        </p:spPr>
        <p:txBody>
          <a:bodyPr/>
          <a:lstStyle/>
          <a:p>
            <a:fld id="{5A6EB016-BFFB-4F72-A629-E2E31A8B549C}" type="slidenum">
              <a:rPr lang="en-US" smtClean="0"/>
              <a:t>29</a:t>
            </a:fld>
            <a:endParaRPr lang="en-US" dirty="0"/>
          </a:p>
        </p:txBody>
      </p:sp>
    </p:spTree>
    <p:extLst>
      <p:ext uri="{BB962C8B-B14F-4D97-AF65-F5344CB8AC3E}">
        <p14:creationId xmlns:p14="http://schemas.microsoft.com/office/powerpoint/2010/main" val="3656944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Dennis</a:t>
            </a:r>
            <a:endParaRPr lang="en-US" dirty="0"/>
          </a:p>
        </p:txBody>
      </p:sp>
      <p:sp>
        <p:nvSpPr>
          <p:cNvPr id="3" name="Content Placeholder 2"/>
          <p:cNvSpPr>
            <a:spLocks noGrp="1"/>
          </p:cNvSpPr>
          <p:nvPr>
            <p:ph sz="quarter" idx="4294967295"/>
          </p:nvPr>
        </p:nvSpPr>
        <p:spPr>
          <a:xfrm>
            <a:off x="301752" y="1527048"/>
            <a:ext cx="8503920" cy="4572000"/>
          </a:xfrm>
          <a:prstGeom prst="rect">
            <a:avLst/>
          </a:prstGeom>
        </p:spPr>
        <p:txBody>
          <a:bodyPr/>
          <a:lstStyle/>
          <a:p>
            <a:pPr marL="0" indent="0">
              <a:buNone/>
            </a:pPr>
            <a:r>
              <a:rPr lang="en-US" dirty="0" smtClean="0">
                <a:latin typeface="Tahoma" panose="020B0604030504040204" pitchFamily="34" charset="0"/>
                <a:ea typeface="Tahoma" panose="020B0604030504040204" pitchFamily="34" charset="0"/>
                <a:cs typeface="Tahoma" panose="020B0604030504040204" pitchFamily="34" charset="0"/>
              </a:rPr>
              <a:t>Have you seen a child like this before?</a:t>
            </a:r>
          </a:p>
          <a:p>
            <a:r>
              <a:rPr lang="en-US" dirty="0" smtClean="0">
                <a:latin typeface="Tahoma" panose="020B0604030504040204" pitchFamily="34" charset="0"/>
                <a:ea typeface="Tahoma" panose="020B0604030504040204" pitchFamily="34" charset="0"/>
                <a:cs typeface="Tahoma" panose="020B0604030504040204" pitchFamily="34" charset="0"/>
              </a:rPr>
              <a:t>If so what did you do?</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smtClean="0">
                <a:latin typeface="Tahoma" panose="020B0604030504040204" pitchFamily="34" charset="0"/>
                <a:ea typeface="Tahoma" panose="020B0604030504040204" pitchFamily="34" charset="0"/>
                <a:cs typeface="Tahoma" panose="020B0604030504040204" pitchFamily="34" charset="0"/>
              </a:rPr>
              <a:t>What could be going on?</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smtClean="0">
                <a:latin typeface="Tahoma" panose="020B0604030504040204" pitchFamily="34" charset="0"/>
                <a:ea typeface="Tahoma" panose="020B0604030504040204" pitchFamily="34" charset="0"/>
                <a:cs typeface="Tahoma" panose="020B0604030504040204" pitchFamily="34" charset="0"/>
              </a:rPr>
              <a:t>Is this common?</a:t>
            </a:r>
          </a:p>
          <a:p>
            <a:pPr marL="0" indent="0">
              <a:buNone/>
            </a:pPr>
            <a:endParaRPr lang="en-US" dirty="0">
              <a:latin typeface="Calibri" pitchFamily="34" charset="0"/>
            </a:endParaRPr>
          </a:p>
          <a:p>
            <a:pPr marL="0" indent="0">
              <a:buNone/>
            </a:pPr>
            <a:endParaRPr lang="en-US" dirty="0" smtClean="0">
              <a:latin typeface="Calibri" pitchFamily="34" charset="0"/>
            </a:endParaRPr>
          </a:p>
          <a:p>
            <a:pPr marL="0" indent="0">
              <a:buNone/>
            </a:pPr>
            <a:endParaRPr lang="en-US" dirty="0">
              <a:latin typeface="Calibri" pitchFamily="34" charset="0"/>
            </a:endParaRPr>
          </a:p>
          <a:p>
            <a:pPr marL="0" indent="0">
              <a:buNone/>
            </a:pPr>
            <a:endParaRPr lang="en-US" dirty="0"/>
          </a:p>
        </p:txBody>
      </p:sp>
      <p:sp>
        <p:nvSpPr>
          <p:cNvPr id="5" name="Slide Number Placeholder 1"/>
          <p:cNvSpPr>
            <a:spLocks noGrp="1"/>
          </p:cNvSpPr>
          <p:nvPr>
            <p:ph type="sldNum" sz="quarter" idx="12"/>
          </p:nvPr>
        </p:nvSpPr>
        <p:spPr>
          <a:xfrm>
            <a:off x="7010400" y="6056326"/>
            <a:ext cx="2133600" cy="365125"/>
          </a:xfrm>
        </p:spPr>
        <p:txBody>
          <a:bodyPr/>
          <a:lstStyle/>
          <a:p>
            <a:fld id="{63B07950-0EFD-447C-A66F-FF0470D5B79D}" type="slidenum">
              <a:rPr lang="en-US" smtClean="0"/>
              <a:t>3</a:t>
            </a:fld>
            <a:endParaRPr lang="en-US" dirty="0"/>
          </a:p>
        </p:txBody>
      </p:sp>
    </p:spTree>
    <p:extLst>
      <p:ext uri="{BB962C8B-B14F-4D97-AF65-F5344CB8AC3E}">
        <p14:creationId xmlns:p14="http://schemas.microsoft.com/office/powerpoint/2010/main" val="6975648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 With Jake &amp; His Mother</a:t>
            </a:r>
            <a:endParaRPr lang="en-US" dirty="0"/>
          </a:p>
        </p:txBody>
      </p:sp>
      <p:sp>
        <p:nvSpPr>
          <p:cNvPr id="3" name="Content Placeholder 2"/>
          <p:cNvSpPr>
            <a:spLocks noGrp="1"/>
          </p:cNvSpPr>
          <p:nvPr>
            <p:ph sz="quarter" idx="4294967295"/>
          </p:nvPr>
        </p:nvSpPr>
        <p:spPr>
          <a:xfrm>
            <a:off x="301752" y="1527048"/>
            <a:ext cx="8503920" cy="4572000"/>
          </a:xfrm>
          <a:prstGeom prst="rect">
            <a:avLst/>
          </a:prstGeom>
        </p:spPr>
        <p:txBody>
          <a:bodyPr/>
          <a:lstStyle/>
          <a:p>
            <a:pPr marL="0" indent="0">
              <a:buNone/>
            </a:pPr>
            <a:r>
              <a:rPr lang="en-US" sz="2400" dirty="0" smtClean="0">
                <a:latin typeface="Tahoma" panose="020B0604030504040204" pitchFamily="34" charset="0"/>
                <a:ea typeface="Tahoma" panose="020B0604030504040204" pitchFamily="34" charset="0"/>
                <a:cs typeface="Tahoma" panose="020B0604030504040204" pitchFamily="34" charset="0"/>
              </a:rPr>
              <a:t>Upon </a:t>
            </a:r>
            <a:r>
              <a:rPr lang="en-US" sz="2400" dirty="0">
                <a:latin typeface="Tahoma" panose="020B0604030504040204" pitchFamily="34" charset="0"/>
                <a:ea typeface="Tahoma" panose="020B0604030504040204" pitchFamily="34" charset="0"/>
                <a:cs typeface="Tahoma" panose="020B0604030504040204" pitchFamily="34" charset="0"/>
              </a:rPr>
              <a:t>entering the room, you observe </a:t>
            </a:r>
            <a:r>
              <a:rPr lang="en-US" sz="2400" dirty="0" smtClean="0">
                <a:latin typeface="Tahoma" panose="020B0604030504040204" pitchFamily="34" charset="0"/>
                <a:ea typeface="Tahoma" panose="020B0604030504040204" pitchFamily="34" charset="0"/>
                <a:cs typeface="Tahoma" panose="020B0604030504040204" pitchFamily="34" charset="0"/>
              </a:rPr>
              <a:t>Jake and </a:t>
            </a:r>
            <a:r>
              <a:rPr lang="en-US" sz="2400" dirty="0">
                <a:latin typeface="Tahoma" panose="020B0604030504040204" pitchFamily="34" charset="0"/>
                <a:ea typeface="Tahoma" panose="020B0604030504040204" pitchFamily="34" charset="0"/>
                <a:cs typeface="Tahoma" panose="020B0604030504040204" pitchFamily="34" charset="0"/>
              </a:rPr>
              <a:t>his mother sitting side-by-side but angled away from each other.  </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dirty="0" smtClean="0">
                <a:latin typeface="Tahoma" panose="020B0604030504040204" pitchFamily="34" charset="0"/>
                <a:ea typeface="Tahoma" panose="020B0604030504040204" pitchFamily="34" charset="0"/>
                <a:cs typeface="Tahoma" panose="020B0604030504040204" pitchFamily="34" charset="0"/>
              </a:rPr>
              <a:t>The </a:t>
            </a:r>
            <a:r>
              <a:rPr lang="en-US" sz="2400" dirty="0">
                <a:latin typeface="Tahoma" panose="020B0604030504040204" pitchFamily="34" charset="0"/>
                <a:ea typeface="Tahoma" panose="020B0604030504040204" pitchFamily="34" charset="0"/>
                <a:cs typeface="Tahoma" panose="020B0604030504040204" pitchFamily="34" charset="0"/>
              </a:rPr>
              <a:t>mother interrupts your attempts to </a:t>
            </a:r>
            <a:r>
              <a:rPr lang="en-US" sz="2400" dirty="0" smtClean="0">
                <a:latin typeface="Tahoma" panose="020B0604030504040204" pitchFamily="34" charset="0"/>
                <a:ea typeface="Tahoma" panose="020B0604030504040204" pitchFamily="34" charset="0"/>
                <a:cs typeface="Tahoma" panose="020B0604030504040204" pitchFamily="34" charset="0"/>
              </a:rPr>
              <a:t>ask Jake questions </a:t>
            </a:r>
            <a:r>
              <a:rPr lang="en-US" sz="2400" dirty="0">
                <a:latin typeface="Tahoma" panose="020B0604030504040204" pitchFamily="34" charset="0"/>
                <a:ea typeface="Tahoma" panose="020B0604030504040204" pitchFamily="34" charset="0"/>
                <a:cs typeface="Tahoma" panose="020B0604030504040204" pitchFamily="34" charset="0"/>
              </a:rPr>
              <a:t>directly. </a:t>
            </a:r>
            <a:r>
              <a:rPr lang="en-US" sz="2400" dirty="0" smtClean="0">
                <a:latin typeface="Tahoma" panose="020B0604030504040204" pitchFamily="34" charset="0"/>
                <a:ea typeface="Tahoma" panose="020B0604030504040204" pitchFamily="34" charset="0"/>
                <a:cs typeface="Tahoma" panose="020B0604030504040204" pitchFamily="34" charset="0"/>
              </a:rPr>
              <a:t>She </a:t>
            </a:r>
            <a:r>
              <a:rPr lang="en-US" sz="2400" dirty="0">
                <a:latin typeface="Tahoma" panose="020B0604030504040204" pitchFamily="34" charset="0"/>
                <a:ea typeface="Tahoma" panose="020B0604030504040204" pitchFamily="34" charset="0"/>
                <a:cs typeface="Tahoma" panose="020B0604030504040204" pitchFamily="34" charset="0"/>
              </a:rPr>
              <a:t>states that she doesn’t believe he is taking his </a:t>
            </a:r>
            <a:r>
              <a:rPr lang="en-US" sz="2400" dirty="0" smtClean="0">
                <a:latin typeface="Tahoma" panose="020B0604030504040204" pitchFamily="34" charset="0"/>
                <a:ea typeface="Tahoma" panose="020B0604030504040204" pitchFamily="34" charset="0"/>
                <a:cs typeface="Tahoma" panose="020B0604030504040204" pitchFamily="34" charset="0"/>
              </a:rPr>
              <a:t>albuterol as </a:t>
            </a:r>
            <a:r>
              <a:rPr lang="en-US" sz="2400" dirty="0">
                <a:latin typeface="Tahoma" panose="020B0604030504040204" pitchFamily="34" charset="0"/>
                <a:ea typeface="Tahoma" panose="020B0604030504040204" pitchFamily="34" charset="0"/>
                <a:cs typeface="Tahoma" panose="020B0604030504040204" pitchFamily="34" charset="0"/>
              </a:rPr>
              <a:t>he is supposed to and is now missing PE class because of shortness of breath. </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dirty="0" smtClean="0">
                <a:latin typeface="Tahoma" panose="020B0604030504040204" pitchFamily="34" charset="0"/>
                <a:ea typeface="Tahoma" panose="020B0604030504040204" pitchFamily="34" charset="0"/>
                <a:cs typeface="Tahoma" panose="020B0604030504040204" pitchFamily="34" charset="0"/>
              </a:rPr>
              <a:t>Jake rolls </a:t>
            </a:r>
            <a:r>
              <a:rPr lang="en-US" sz="2400" dirty="0">
                <a:latin typeface="Tahoma" panose="020B0604030504040204" pitchFamily="34" charset="0"/>
                <a:ea typeface="Tahoma" panose="020B0604030504040204" pitchFamily="34" charset="0"/>
                <a:cs typeface="Tahoma" panose="020B0604030504040204" pitchFamily="34" charset="0"/>
              </a:rPr>
              <a:t>his eyes, </a:t>
            </a:r>
            <a:r>
              <a:rPr lang="en-US" sz="2400" dirty="0" smtClean="0">
                <a:latin typeface="Tahoma" panose="020B0604030504040204" pitchFamily="34" charset="0"/>
                <a:ea typeface="Tahoma" panose="020B0604030504040204" pitchFamily="34" charset="0"/>
                <a:cs typeface="Tahoma" panose="020B0604030504040204" pitchFamily="34" charset="0"/>
              </a:rPr>
              <a:t>moans, </a:t>
            </a:r>
            <a:r>
              <a:rPr lang="en-US" sz="2400" dirty="0">
                <a:latin typeface="Tahoma" panose="020B0604030504040204" pitchFamily="34" charset="0"/>
                <a:ea typeface="Tahoma" panose="020B0604030504040204" pitchFamily="34" charset="0"/>
                <a:cs typeface="Tahoma" panose="020B0604030504040204" pitchFamily="34" charset="0"/>
              </a:rPr>
              <a:t>and turns further away from his </a:t>
            </a:r>
            <a:r>
              <a:rPr lang="en-US" sz="2400" dirty="0" smtClean="0">
                <a:latin typeface="Tahoma" panose="020B0604030504040204" pitchFamily="34" charset="0"/>
                <a:ea typeface="Tahoma" panose="020B0604030504040204" pitchFamily="34" charset="0"/>
                <a:cs typeface="Tahoma" panose="020B0604030504040204" pitchFamily="34" charset="0"/>
              </a:rPr>
              <a:t>mother and begins playing on his cell phone.</a:t>
            </a:r>
          </a:p>
        </p:txBody>
      </p:sp>
      <p:sp>
        <p:nvSpPr>
          <p:cNvPr id="4" name="Slide Number Placeholder 1"/>
          <p:cNvSpPr>
            <a:spLocks noGrp="1"/>
          </p:cNvSpPr>
          <p:nvPr>
            <p:ph type="sldNum" sz="quarter" idx="12"/>
          </p:nvPr>
        </p:nvSpPr>
        <p:spPr>
          <a:xfrm>
            <a:off x="7010400" y="6056326"/>
            <a:ext cx="2133600" cy="365125"/>
          </a:xfrm>
        </p:spPr>
        <p:txBody>
          <a:bodyPr/>
          <a:lstStyle/>
          <a:p>
            <a:fld id="{A4F6203E-D093-43EF-9E6D-0120B8AA14CA}" type="slidenum">
              <a:rPr lang="en-US" smtClean="0"/>
              <a:t>30</a:t>
            </a:fld>
            <a:endParaRPr lang="en-US" dirty="0"/>
          </a:p>
        </p:txBody>
      </p:sp>
    </p:spTree>
    <p:extLst>
      <p:ext uri="{BB962C8B-B14F-4D97-AF65-F5344CB8AC3E}">
        <p14:creationId xmlns:p14="http://schemas.microsoft.com/office/powerpoint/2010/main" val="20727934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Visit </a:t>
            </a:r>
            <a:r>
              <a:rPr lang="en-US" dirty="0" smtClean="0"/>
              <a:t>With </a:t>
            </a:r>
            <a:r>
              <a:rPr lang="en-US" dirty="0"/>
              <a:t>Jake </a:t>
            </a:r>
            <a:r>
              <a:rPr lang="en-US" dirty="0" smtClean="0"/>
              <a:t>&amp; His </a:t>
            </a:r>
            <a:r>
              <a:rPr lang="en-US" dirty="0"/>
              <a:t>Mother</a:t>
            </a:r>
          </a:p>
        </p:txBody>
      </p:sp>
      <p:sp>
        <p:nvSpPr>
          <p:cNvPr id="3" name="Content Placeholder 2"/>
          <p:cNvSpPr>
            <a:spLocks noGrp="1"/>
          </p:cNvSpPr>
          <p:nvPr>
            <p:ph sz="quarter" idx="4294967295"/>
          </p:nvPr>
        </p:nvSpPr>
        <p:spPr>
          <a:xfrm>
            <a:off x="301752" y="1527048"/>
            <a:ext cx="8503920" cy="4572000"/>
          </a:xfrm>
          <a:prstGeom prst="rect">
            <a:avLst/>
          </a:prstGeom>
        </p:spPr>
        <p:txBody>
          <a:bodyPr/>
          <a:lstStyle/>
          <a:p>
            <a:pPr marL="0" indent="0">
              <a:buNone/>
            </a:pPr>
            <a:endParaRPr lang="en-US" dirty="0" smtClean="0"/>
          </a:p>
          <a:p>
            <a:pPr marL="0" indent="0" algn="ctr">
              <a:buNone/>
            </a:pP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3600"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3600" dirty="0" smtClean="0">
                <a:latin typeface="Tahoma" panose="020B0604030504040204" pitchFamily="34" charset="0"/>
                <a:ea typeface="Tahoma" panose="020B0604030504040204" pitchFamily="34" charset="0"/>
                <a:cs typeface="Tahoma" panose="020B0604030504040204" pitchFamily="34" charset="0"/>
              </a:rPr>
              <a:t>What goal(s) do you have for this visit?</a:t>
            </a:r>
          </a:p>
        </p:txBody>
      </p:sp>
      <p:sp>
        <p:nvSpPr>
          <p:cNvPr id="4" name="Slide Number Placeholder 1"/>
          <p:cNvSpPr>
            <a:spLocks noGrp="1"/>
          </p:cNvSpPr>
          <p:nvPr>
            <p:ph type="sldNum" sz="quarter" idx="12"/>
          </p:nvPr>
        </p:nvSpPr>
        <p:spPr>
          <a:xfrm>
            <a:off x="7010400" y="6056326"/>
            <a:ext cx="2133600" cy="365125"/>
          </a:xfrm>
        </p:spPr>
        <p:txBody>
          <a:bodyPr/>
          <a:lstStyle/>
          <a:p>
            <a:fld id="{3E73DCB2-BB8B-45FB-B523-0D4513AED6F1}" type="slidenum">
              <a:rPr lang="en-US" smtClean="0"/>
              <a:t>31</a:t>
            </a:fld>
            <a:endParaRPr lang="en-US" dirty="0"/>
          </a:p>
        </p:txBody>
      </p:sp>
    </p:spTree>
    <p:extLst>
      <p:ext uri="{BB962C8B-B14F-4D97-AF65-F5344CB8AC3E}">
        <p14:creationId xmlns:p14="http://schemas.microsoft.com/office/powerpoint/2010/main" val="24428718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prstGeom prst="rect">
            <a:avLst/>
          </a:prstGeom>
        </p:spPr>
        <p:txBody>
          <a:bodyPr/>
          <a:lstStyle/>
          <a:p>
            <a:pPr eaLnBrk="1" hangingPunct="1"/>
            <a:r>
              <a:rPr lang="en-US" sz="3200" dirty="0" smtClean="0"/>
              <a:t>Goals &amp; Objectives</a:t>
            </a:r>
          </a:p>
        </p:txBody>
      </p:sp>
      <p:graphicFrame>
        <p:nvGraphicFramePr>
          <p:cNvPr id="2" name="Table 1"/>
          <p:cNvGraphicFramePr>
            <a:graphicFrameLocks noGrp="1"/>
          </p:cNvGraphicFramePr>
          <p:nvPr>
            <p:extLst>
              <p:ext uri="{D42A27DB-BD31-4B8C-83A1-F6EECF244321}">
                <p14:modId xmlns:p14="http://schemas.microsoft.com/office/powerpoint/2010/main" val="3276764937"/>
              </p:ext>
            </p:extLst>
          </p:nvPr>
        </p:nvGraphicFramePr>
        <p:xfrm>
          <a:off x="685800" y="1752599"/>
          <a:ext cx="7696200" cy="4282441"/>
        </p:xfrm>
        <a:graphic>
          <a:graphicData uri="http://schemas.openxmlformats.org/drawingml/2006/table">
            <a:tbl>
              <a:tblPr firstRow="1" bandRow="1">
                <a:tableStyleId>{5C22544A-7EE6-4342-B048-85BDC9FD1C3A}</a:tableStyleId>
              </a:tblPr>
              <a:tblGrid>
                <a:gridCol w="1832428"/>
                <a:gridCol w="5863772"/>
              </a:tblGrid>
              <a:tr h="1273629">
                <a:tc>
                  <a:txBody>
                    <a:bodyPr/>
                    <a:lstStyle/>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Goal:</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Utilize evidence-based approaches to</a:t>
                      </a:r>
                      <a:r>
                        <a:rPr lang="en-US" sz="2000" b="1"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engage patients and families in managing mental health concerns</a:t>
                      </a: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56361">
                <a:tc>
                  <a:txBody>
                    <a:bodyPr/>
                    <a:lstStyle/>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Objective 1:</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ahoma" panose="020B0604030504040204" pitchFamily="34" charset="0"/>
                          <a:ea typeface="Tahoma" panose="020B0604030504040204" pitchFamily="34" charset="0"/>
                          <a:cs typeface="Tahoma" panose="020B0604030504040204" pitchFamily="34" charset="0"/>
                        </a:rPr>
                        <a:t>Summarize the importance of establishing alliance (physician-patient-family) as a platform for providing mental health care in the medical home.</a:t>
                      </a: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273629">
                <a:tc>
                  <a:txBody>
                    <a:bodyPr/>
                    <a:lstStyle/>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Objective</a:t>
                      </a: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2:</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ahoma" panose="020B0604030504040204" pitchFamily="34" charset="0"/>
                          <a:ea typeface="Tahoma" panose="020B0604030504040204" pitchFamily="34" charset="0"/>
                          <a:cs typeface="Tahoma" panose="020B0604030504040204" pitchFamily="34" charset="0"/>
                        </a:rPr>
                        <a:t>Incorporate the common factors approach as a tool for facilitating communication with families about mental health concerns and other pediatric issues.</a:t>
                      </a: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Slide Number Placeholder 1"/>
          <p:cNvSpPr>
            <a:spLocks noGrp="1"/>
          </p:cNvSpPr>
          <p:nvPr>
            <p:ph type="sldNum" sz="quarter" idx="12"/>
          </p:nvPr>
        </p:nvSpPr>
        <p:spPr>
          <a:xfrm>
            <a:off x="7010400" y="6056326"/>
            <a:ext cx="2133600" cy="365125"/>
          </a:xfrm>
        </p:spPr>
        <p:txBody>
          <a:bodyPr/>
          <a:lstStyle/>
          <a:p>
            <a:fld id="{0415A7E0-D30F-4FC3-846F-980402846043}" type="slidenum">
              <a:rPr lang="en-US" smtClean="0"/>
              <a:t>32</a:t>
            </a:fld>
            <a:endParaRPr lang="en-US" dirty="0"/>
          </a:p>
        </p:txBody>
      </p:sp>
    </p:spTree>
    <p:extLst>
      <p:ext uri="{BB962C8B-B14F-4D97-AF65-F5344CB8AC3E}">
        <p14:creationId xmlns:p14="http://schemas.microsoft.com/office/powerpoint/2010/main" val="33837263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763000" cy="990600"/>
          </a:xfrm>
        </p:spPr>
        <p:txBody>
          <a:bodyPr>
            <a:normAutofit fontScale="90000"/>
          </a:bodyPr>
          <a:lstStyle/>
          <a:p>
            <a:r>
              <a:rPr lang="en-US" sz="2800" dirty="0" smtClean="0"/>
              <a:t>Identifying Mental Health Concerns in Primary Care</a:t>
            </a:r>
            <a:r>
              <a:rPr lang="en-US" sz="2800" dirty="0"/>
              <a:t>: </a:t>
            </a:r>
            <a:r>
              <a:rPr lang="en-US" sz="2800" dirty="0" smtClean="0"/>
              <a:t>Adolescence</a:t>
            </a:r>
            <a:br>
              <a:rPr lang="en-US" sz="2800" dirty="0" smtClean="0"/>
            </a:br>
            <a:r>
              <a:rPr lang="en-US" sz="2000" dirty="0" smtClean="0"/>
              <a:t>(11 to 21 years</a:t>
            </a:r>
            <a:r>
              <a:rPr lang="en-US" sz="2000" dirty="0"/>
              <a:t>)</a:t>
            </a:r>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3532707929"/>
              </p:ext>
            </p:extLst>
          </p:nvPr>
        </p:nvGraphicFramePr>
        <p:xfrm>
          <a:off x="118872" y="1391525"/>
          <a:ext cx="8915401" cy="4232035"/>
        </p:xfrm>
        <a:graphic>
          <a:graphicData uri="http://schemas.openxmlformats.org/drawingml/2006/table">
            <a:tbl>
              <a:tblPr firstRow="1" bandRow="1">
                <a:tableStyleId>{5C22544A-7EE6-4342-B048-85BDC9FD1C3A}</a:tableStyleId>
              </a:tblPr>
              <a:tblGrid>
                <a:gridCol w="2626859"/>
                <a:gridCol w="2847510"/>
                <a:gridCol w="3441032"/>
              </a:tblGrid>
              <a:tr h="894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ahoma" panose="020B0604030504040204" pitchFamily="34" charset="0"/>
                          <a:ea typeface="Tahoma" panose="020B0604030504040204" pitchFamily="34" charset="0"/>
                          <a:cs typeface="Tahoma" panose="020B0604030504040204" pitchFamily="34" charset="0"/>
                        </a:rPr>
                        <a:t>Stage of Development &amp; Developmental Tasks</a:t>
                      </a:r>
                    </a:p>
                    <a:p>
                      <a:endParaRPr lang="en-US" sz="1600" dirty="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60000"/>
                        <a:lumOff val="40000"/>
                      </a:schemeClr>
                    </a:solidFill>
                  </a:tcPr>
                </a:tc>
                <a:tc>
                  <a:txBody>
                    <a:bodyPr/>
                    <a:lstStyle/>
                    <a:p>
                      <a:r>
                        <a:rPr lang="en-US" sz="1600" dirty="0" smtClean="0">
                          <a:latin typeface="Tahoma" panose="020B0604030504040204" pitchFamily="34" charset="0"/>
                          <a:ea typeface="Tahoma" panose="020B0604030504040204" pitchFamily="34" charset="0"/>
                          <a:cs typeface="Tahoma" panose="020B0604030504040204" pitchFamily="34" charset="0"/>
                        </a:rPr>
                        <a:t>Prevention/Health Promotion</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ahoma" panose="020B0604030504040204" pitchFamily="34" charset="0"/>
                          <a:ea typeface="Tahoma" panose="020B0604030504040204" pitchFamily="34" charset="0"/>
                          <a:cs typeface="Tahoma" panose="020B0604030504040204" pitchFamily="34" charset="0"/>
                        </a:rPr>
                        <a:t>Early Identification</a:t>
                      </a:r>
                    </a:p>
                  </a:txBody>
                  <a:tcPr>
                    <a:solidFill>
                      <a:schemeClr val="tx2">
                        <a:lumMod val="60000"/>
                        <a:lumOff val="40000"/>
                      </a:schemeClr>
                    </a:solidFill>
                  </a:tcPr>
                </a:tc>
              </a:tr>
              <a:tr h="3301826">
                <a:tc>
                  <a:txBody>
                    <a:bodyPr/>
                    <a:lstStyle/>
                    <a:p>
                      <a:pPr>
                        <a:spcAft>
                          <a:spcPts val="1500"/>
                        </a:spcAft>
                      </a:pPr>
                      <a:r>
                        <a:rPr lang="en-US" sz="1700" dirty="0" smtClean="0">
                          <a:latin typeface="Tahoma" panose="020B0604030504040204" pitchFamily="34" charset="0"/>
                          <a:ea typeface="Tahoma" panose="020B0604030504040204" pitchFamily="34" charset="0"/>
                          <a:cs typeface="Tahoma" panose="020B0604030504040204" pitchFamily="34" charset="0"/>
                        </a:rPr>
                        <a:t>Healthy</a:t>
                      </a:r>
                      <a:r>
                        <a:rPr lang="en-US" sz="1700" baseline="0" dirty="0" smtClean="0">
                          <a:latin typeface="Tahoma" panose="020B0604030504040204" pitchFamily="34" charset="0"/>
                          <a:ea typeface="Tahoma" panose="020B0604030504040204" pitchFamily="34" charset="0"/>
                          <a:cs typeface="Tahoma" panose="020B0604030504040204" pitchFamily="34" charset="0"/>
                        </a:rPr>
                        <a:t> physical development</a:t>
                      </a:r>
                      <a:endParaRPr lang="en-US" sz="1700" dirty="0" smtClean="0">
                        <a:latin typeface="Tahoma" panose="020B0604030504040204" pitchFamily="34" charset="0"/>
                        <a:ea typeface="Tahoma" panose="020B0604030504040204" pitchFamily="34" charset="0"/>
                        <a:cs typeface="Tahoma" panose="020B0604030504040204" pitchFamily="34" charset="0"/>
                      </a:endParaRPr>
                    </a:p>
                    <a:p>
                      <a:pPr>
                        <a:spcAft>
                          <a:spcPts val="1500"/>
                        </a:spcAft>
                      </a:pPr>
                      <a:r>
                        <a:rPr lang="en-US" sz="1700" dirty="0" smtClean="0">
                          <a:latin typeface="Tahoma" panose="020B0604030504040204" pitchFamily="34" charset="0"/>
                          <a:ea typeface="Tahoma" panose="020B0604030504040204" pitchFamily="34" charset="0"/>
                          <a:cs typeface="Tahoma" panose="020B0604030504040204" pitchFamily="34" charset="0"/>
                        </a:rPr>
                        <a:t>Intellectual</a:t>
                      </a:r>
                      <a:r>
                        <a:rPr lang="en-US" sz="1700" baseline="0" dirty="0" smtClean="0">
                          <a:latin typeface="Tahoma" panose="020B0604030504040204" pitchFamily="34" charset="0"/>
                          <a:ea typeface="Tahoma" panose="020B0604030504040204" pitchFamily="34" charset="0"/>
                          <a:cs typeface="Tahoma" panose="020B0604030504040204" pitchFamily="34" charset="0"/>
                        </a:rPr>
                        <a:t> development &amp; critical thinking skills</a:t>
                      </a:r>
                      <a:endParaRPr lang="en-US" sz="1700" dirty="0" smtClean="0">
                        <a:latin typeface="Tahoma" panose="020B0604030504040204" pitchFamily="34" charset="0"/>
                        <a:ea typeface="Tahoma" panose="020B0604030504040204" pitchFamily="34" charset="0"/>
                        <a:cs typeface="Tahoma" panose="020B0604030504040204" pitchFamily="34" charset="0"/>
                      </a:endParaRPr>
                    </a:p>
                    <a:p>
                      <a:pPr>
                        <a:spcAft>
                          <a:spcPts val="1500"/>
                        </a:spcAft>
                      </a:pPr>
                      <a:r>
                        <a:rPr lang="en-US" sz="1700" dirty="0" smtClean="0">
                          <a:latin typeface="Tahoma" panose="020B0604030504040204" pitchFamily="34" charset="0"/>
                          <a:ea typeface="Tahoma" panose="020B0604030504040204" pitchFamily="34" charset="0"/>
                          <a:cs typeface="Tahoma" panose="020B0604030504040204" pitchFamily="34" charset="0"/>
                        </a:rPr>
                        <a:t>Self-esteem</a:t>
                      </a:r>
                    </a:p>
                    <a:p>
                      <a:pPr>
                        <a:spcAft>
                          <a:spcPts val="1500"/>
                        </a:spcAft>
                      </a:pPr>
                      <a:r>
                        <a:rPr lang="en-US" sz="1700" dirty="0" smtClean="0">
                          <a:latin typeface="Tahoma" panose="020B0604030504040204" pitchFamily="34" charset="0"/>
                          <a:ea typeface="Tahoma" panose="020B0604030504040204" pitchFamily="34" charset="0"/>
                          <a:cs typeface="Tahoma" panose="020B0604030504040204" pitchFamily="34" charset="0"/>
                        </a:rPr>
                        <a:t>Positive</a:t>
                      </a:r>
                      <a:r>
                        <a:rPr lang="en-US" sz="1700" baseline="0" dirty="0" smtClean="0">
                          <a:latin typeface="Tahoma" panose="020B0604030504040204" pitchFamily="34" charset="0"/>
                          <a:ea typeface="Tahoma" panose="020B0604030504040204" pitchFamily="34" charset="0"/>
                          <a:cs typeface="Tahoma" panose="020B0604030504040204" pitchFamily="34" charset="0"/>
                        </a:rPr>
                        <a:t> relationships with peers &amp; family</a:t>
                      </a:r>
                      <a:endParaRPr lang="en-US" sz="1700" dirty="0" smtClean="0">
                        <a:latin typeface="Tahoma" panose="020B0604030504040204" pitchFamily="34" charset="0"/>
                        <a:ea typeface="Tahoma" panose="020B0604030504040204" pitchFamily="34" charset="0"/>
                        <a:cs typeface="Tahoma" panose="020B0604030504040204" pitchFamily="34" charset="0"/>
                      </a:endParaRPr>
                    </a:p>
                    <a:p>
                      <a:r>
                        <a:rPr lang="en-US" sz="1700" dirty="0" smtClean="0">
                          <a:latin typeface="Tahoma" panose="020B0604030504040204" pitchFamily="34" charset="0"/>
                          <a:ea typeface="Tahoma" panose="020B0604030504040204" pitchFamily="34" charset="0"/>
                          <a:cs typeface="Tahoma" panose="020B0604030504040204" pitchFamily="34" charset="0"/>
                        </a:rPr>
                        <a:t>Attachment</a:t>
                      </a:r>
                      <a:r>
                        <a:rPr lang="en-US" sz="1700" baseline="0" dirty="0" smtClean="0">
                          <a:latin typeface="Tahoma" panose="020B0604030504040204" pitchFamily="34" charset="0"/>
                          <a:ea typeface="Tahoma" panose="020B0604030504040204" pitchFamily="34" charset="0"/>
                          <a:cs typeface="Tahoma" panose="020B0604030504040204" pitchFamily="34" charset="0"/>
                        </a:rPr>
                        <a:t> to social institutes</a:t>
                      </a:r>
                      <a:endParaRPr lang="en-US" sz="17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spcAft>
                          <a:spcPts val="1200"/>
                        </a:spcAft>
                      </a:pPr>
                      <a:r>
                        <a:rPr lang="en-US" sz="1700" dirty="0" smtClean="0">
                          <a:latin typeface="Tahoma" panose="020B0604030504040204" pitchFamily="34" charset="0"/>
                          <a:ea typeface="Tahoma" panose="020B0604030504040204" pitchFamily="34" charset="0"/>
                          <a:cs typeface="Tahoma" panose="020B0604030504040204" pitchFamily="34" charset="0"/>
                        </a:rPr>
                        <a:t>Ask about:</a:t>
                      </a:r>
                    </a:p>
                    <a:p>
                      <a:pPr marL="285750" indent="-285750">
                        <a:spcAft>
                          <a:spcPts val="1200"/>
                        </a:spcAft>
                        <a:buFont typeface="Arial" panose="020B0604020202020204" pitchFamily="34" charset="0"/>
                        <a:buChar char="•"/>
                      </a:pPr>
                      <a:r>
                        <a:rPr lang="en-US" sz="1700" dirty="0" smtClean="0">
                          <a:latin typeface="Tahoma" panose="020B0604030504040204" pitchFamily="34" charset="0"/>
                          <a:ea typeface="Tahoma" panose="020B0604030504040204" pitchFamily="34" charset="0"/>
                          <a:cs typeface="Tahoma" panose="020B0604030504040204" pitchFamily="34" charset="0"/>
                        </a:rPr>
                        <a:t>stress &amp; coping mechanisms</a:t>
                      </a:r>
                    </a:p>
                    <a:p>
                      <a:pPr marL="285750" indent="-285750">
                        <a:spcAft>
                          <a:spcPts val="1200"/>
                        </a:spcAft>
                        <a:buFont typeface="Arial" panose="020B0604020202020204" pitchFamily="34" charset="0"/>
                        <a:buChar char="•"/>
                      </a:pPr>
                      <a:r>
                        <a:rPr lang="en-US" sz="1700" dirty="0" smtClean="0">
                          <a:latin typeface="Tahoma" panose="020B0604030504040204" pitchFamily="34" charset="0"/>
                          <a:ea typeface="Tahoma" panose="020B0604030504040204" pitchFamily="34" charset="0"/>
                          <a:cs typeface="Tahoma" panose="020B0604030504040204" pitchFamily="34" charset="0"/>
                        </a:rPr>
                        <a:t>mood &amp; worries</a:t>
                      </a:r>
                    </a:p>
                    <a:p>
                      <a:pPr marL="285750" indent="-285750">
                        <a:spcAft>
                          <a:spcPts val="1200"/>
                        </a:spcAft>
                        <a:buFont typeface="Arial" panose="020B0604020202020204" pitchFamily="34" charset="0"/>
                        <a:buChar char="•"/>
                      </a:pPr>
                      <a:r>
                        <a:rPr lang="en-US" sz="1700" baseline="0" dirty="0" smtClean="0">
                          <a:latin typeface="Tahoma" panose="020B0604030504040204" pitchFamily="34" charset="0"/>
                          <a:ea typeface="Tahoma" panose="020B0604030504040204" pitchFamily="34" charset="0"/>
                          <a:cs typeface="Tahoma" panose="020B0604030504040204" pitchFamily="34" charset="0"/>
                        </a:rPr>
                        <a:t>Relationships at home &amp; with peers</a:t>
                      </a:r>
                    </a:p>
                    <a:p>
                      <a:pPr marL="285750" indent="-285750">
                        <a:buFont typeface="Arial" panose="020B0604020202020204" pitchFamily="34" charset="0"/>
                        <a:buChar char="•"/>
                      </a:pPr>
                      <a:r>
                        <a:rPr lang="en-US" sz="1700" baseline="0" dirty="0" smtClean="0">
                          <a:latin typeface="Tahoma" panose="020B0604030504040204" pitchFamily="34" charset="0"/>
                          <a:ea typeface="Tahoma" panose="020B0604030504040204" pitchFamily="34" charset="0"/>
                          <a:cs typeface="Tahoma" panose="020B0604030504040204" pitchFamily="34" charset="0"/>
                        </a:rPr>
                        <a:t>Smoking, alcohol, &amp; drug usage (including misuse of prescription drugs)</a:t>
                      </a:r>
                    </a:p>
                  </a:txBody>
                  <a:tcPr/>
                </a:tc>
                <a:tc>
                  <a:txBody>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Surveillance</a:t>
                      </a:r>
                      <a:r>
                        <a:rPr lang="en-US" sz="1200" baseline="0" dirty="0" smtClean="0">
                          <a:latin typeface="Tahoma" panose="020B0604030504040204" pitchFamily="34" charset="0"/>
                          <a:ea typeface="Tahoma" panose="020B0604030504040204" pitchFamily="34" charset="0"/>
                          <a:cs typeface="Tahoma" panose="020B0604030504040204" pitchFamily="34" charset="0"/>
                        </a:rPr>
                        <a:t> &amp; </a:t>
                      </a:r>
                      <a:r>
                        <a:rPr lang="en-US" sz="1200" dirty="0" smtClean="0">
                          <a:latin typeface="Tahoma" panose="020B0604030504040204" pitchFamily="34" charset="0"/>
                          <a:ea typeface="Tahoma" panose="020B0604030504040204" pitchFamily="34" charset="0"/>
                          <a:cs typeface="Tahoma" panose="020B0604030504040204" pitchFamily="34" charset="0"/>
                        </a:rPr>
                        <a:t>General Psychosocial</a:t>
                      </a:r>
                      <a:r>
                        <a:rPr lang="en-US" sz="1200" baseline="0" dirty="0" smtClean="0">
                          <a:latin typeface="Tahoma" panose="020B0604030504040204" pitchFamily="34" charset="0"/>
                          <a:ea typeface="Tahoma" panose="020B0604030504040204" pitchFamily="34" charset="0"/>
                          <a:cs typeface="Tahoma" panose="020B0604030504040204" pitchFamily="34" charset="0"/>
                        </a:rPr>
                        <a:t>:</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HEADSSS</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Pediatric Symptom Checklist</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Strengths and Difficulties Questionnaire</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CRAFFT</a:t>
                      </a:r>
                    </a:p>
                    <a:p>
                      <a:pPr marL="0" indent="0">
                        <a:buFont typeface="Arial" panose="020B0604020202020204" pitchFamily="34" charset="0"/>
                        <a:buNone/>
                      </a:pPr>
                      <a:endParaRPr lang="en-US" sz="1200" baseline="0" dirty="0" smtClean="0">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r>
                        <a:rPr lang="en-US" sz="1200" baseline="0" dirty="0" smtClean="0">
                          <a:latin typeface="Tahoma" panose="020B0604030504040204" pitchFamily="34" charset="0"/>
                          <a:ea typeface="Tahoma" panose="020B0604030504040204" pitchFamily="34" charset="0"/>
                          <a:cs typeface="Tahoma" panose="020B0604030504040204" pitchFamily="34" charset="0"/>
                        </a:rPr>
                        <a:t>Mental Health Assessment</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Child Behavior Checklist</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Children’s Revised Impact of Event Scale</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SCARED – Self-Report for Childhood Anxiety Related Emotional Disorders</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Patient Health Questionnaire for Adolescents</a:t>
                      </a:r>
                    </a:p>
                    <a:p>
                      <a:pPr marL="171450" indent="-171450">
                        <a:buFont typeface="Arial" panose="020B0604020202020204" pitchFamily="34" charset="0"/>
                        <a:buChar char="•"/>
                      </a:pPr>
                      <a:r>
                        <a:rPr lang="en-US" sz="1200" baseline="0" dirty="0" smtClean="0">
                          <a:latin typeface="Tahoma" panose="020B0604030504040204" pitchFamily="34" charset="0"/>
                          <a:ea typeface="Tahoma" panose="020B0604030504040204" pitchFamily="34" charset="0"/>
                          <a:cs typeface="Tahoma" panose="020B0604030504040204" pitchFamily="34" charset="0"/>
                        </a:rPr>
                        <a:t>Short Mood and Feelings Questionnaire</a:t>
                      </a:r>
                    </a:p>
                    <a:p>
                      <a:pPr marL="171450" indent="-171450">
                        <a:buFont typeface="Arial" panose="020B0604020202020204" pitchFamily="34" charset="0"/>
                        <a:buChar char="•"/>
                      </a:pPr>
                      <a:endParaRPr lang="en-US" sz="1600" dirty="0" smtClean="0">
                        <a:latin typeface="Tahoma" panose="020B0604030504040204" pitchFamily="34" charset="0"/>
                        <a:ea typeface="Tahoma" panose="020B0604030504040204" pitchFamily="34" charset="0"/>
                        <a:cs typeface="Tahoma" panose="020B0604030504040204" pitchFamily="34" charset="0"/>
                      </a:endParaRPr>
                    </a:p>
                    <a:p>
                      <a:pPr algn="ctr"/>
                      <a:r>
                        <a:rPr lang="en-US" sz="1400" dirty="0" smtClean="0">
                          <a:latin typeface="Tahoma" panose="020B0604030504040204" pitchFamily="34" charset="0"/>
                          <a:ea typeface="Tahoma" panose="020B0604030504040204" pitchFamily="34" charset="0"/>
                          <a:cs typeface="Tahoma" panose="020B0604030504040204" pitchFamily="34" charset="0"/>
                        </a:rPr>
                        <a:t>*This is NOT a comprehensive list. For a</a:t>
                      </a:r>
                      <a:r>
                        <a:rPr lang="en-US" sz="1400" baseline="0" dirty="0" smtClean="0">
                          <a:latin typeface="Tahoma" panose="020B0604030504040204" pitchFamily="34" charset="0"/>
                          <a:ea typeface="Tahoma" panose="020B0604030504040204" pitchFamily="34" charset="0"/>
                          <a:cs typeface="Tahoma" panose="020B0604030504040204" pitchFamily="34" charset="0"/>
                        </a:rPr>
                        <a:t> list of screening and assessment tools:</a:t>
                      </a:r>
                      <a:br>
                        <a:rPr lang="en-US" sz="1400" baseline="0" dirty="0" smtClean="0">
                          <a:latin typeface="Tahoma" panose="020B0604030504040204" pitchFamily="34" charset="0"/>
                          <a:ea typeface="Tahoma" panose="020B0604030504040204" pitchFamily="34" charset="0"/>
                          <a:cs typeface="Tahoma" panose="020B0604030504040204" pitchFamily="34" charset="0"/>
                        </a:rPr>
                      </a:br>
                      <a:r>
                        <a:rPr lang="en-US" sz="1300" baseline="0" dirty="0" smtClean="0">
                          <a:latin typeface="Tahoma" panose="020B0604030504040204" pitchFamily="34" charset="0"/>
                          <a:ea typeface="Tahoma" panose="020B0604030504040204" pitchFamily="34" charset="0"/>
                          <a:cs typeface="Tahoma" panose="020B0604030504040204" pitchFamily="34" charset="0"/>
                          <a:hlinkClick r:id="rId3"/>
                        </a:rPr>
                        <a:t>www.aap.org/mentalhealth/screeningchart</a:t>
                      </a:r>
                      <a:r>
                        <a:rPr lang="en-US" sz="1300" baseline="0" dirty="0" smtClean="0">
                          <a:latin typeface="Tahoma" panose="020B0604030504040204" pitchFamily="34" charset="0"/>
                          <a:ea typeface="Tahoma" panose="020B0604030504040204" pitchFamily="34" charset="0"/>
                          <a:cs typeface="Tahoma" panose="020B0604030504040204" pitchFamily="34" charset="0"/>
                        </a:rPr>
                        <a:t> </a:t>
                      </a: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
        <p:nvSpPr>
          <p:cNvPr id="4" name="TextBox 3"/>
          <p:cNvSpPr txBox="1"/>
          <p:nvPr/>
        </p:nvSpPr>
        <p:spPr>
          <a:xfrm>
            <a:off x="152400" y="5648980"/>
            <a:ext cx="8915400" cy="523220"/>
          </a:xfrm>
          <a:prstGeom prst="rect">
            <a:avLst/>
          </a:prstGeom>
          <a:noFill/>
        </p:spPr>
        <p:txBody>
          <a:bodyPr wrap="square" rtlCol="0">
            <a:spAutoFit/>
          </a:bodyPr>
          <a:lstStyle/>
          <a:p>
            <a:r>
              <a:rPr lang="en-US" sz="1400" dirty="0" smtClean="0"/>
              <a:t>Bright Futures, 3</a:t>
            </a:r>
            <a:r>
              <a:rPr lang="en-US" sz="1400" baseline="30000" dirty="0" smtClean="0"/>
              <a:t>rd</a:t>
            </a:r>
            <a:r>
              <a:rPr lang="en-US" sz="1400" dirty="0" smtClean="0"/>
              <a:t> edition; Strategies To </a:t>
            </a:r>
            <a:r>
              <a:rPr lang="en-US" sz="1400" dirty="0"/>
              <a:t>S</a:t>
            </a:r>
            <a:r>
              <a:rPr lang="en-US" sz="1400" dirty="0" smtClean="0"/>
              <a:t>upport the Integration of Mental Health </a:t>
            </a:r>
            <a:r>
              <a:rPr lang="en-US" sz="1400" dirty="0"/>
              <a:t>C</a:t>
            </a:r>
            <a:r>
              <a:rPr lang="en-US" sz="1400" dirty="0" smtClean="0"/>
              <a:t>are into Pediatric </a:t>
            </a:r>
            <a:r>
              <a:rPr lang="en-US" sz="1400" dirty="0"/>
              <a:t>P</a:t>
            </a:r>
            <a:r>
              <a:rPr lang="en-US" sz="1400" dirty="0" smtClean="0"/>
              <a:t>rimary </a:t>
            </a:r>
            <a:r>
              <a:rPr lang="en-US" sz="1400" dirty="0"/>
              <a:t>C</a:t>
            </a:r>
            <a:r>
              <a:rPr lang="en-US" sz="1400" dirty="0" smtClean="0"/>
              <a:t>are, NIHCM report, 2009</a:t>
            </a:r>
            <a:endParaRPr lang="en-US" sz="1400" dirty="0"/>
          </a:p>
        </p:txBody>
      </p:sp>
      <p:sp>
        <p:nvSpPr>
          <p:cNvPr id="5" name="Slide Number Placeholder 1"/>
          <p:cNvSpPr>
            <a:spLocks noGrp="1"/>
          </p:cNvSpPr>
          <p:nvPr>
            <p:ph type="sldNum" sz="quarter" idx="12"/>
          </p:nvPr>
        </p:nvSpPr>
        <p:spPr>
          <a:xfrm>
            <a:off x="7010400" y="6056326"/>
            <a:ext cx="2133600" cy="365125"/>
          </a:xfrm>
        </p:spPr>
        <p:txBody>
          <a:bodyPr/>
          <a:lstStyle/>
          <a:p>
            <a:fld id="{ECCEE3E0-71ED-4B71-B666-DC34859B129E}" type="slidenum">
              <a:rPr lang="en-US" smtClean="0"/>
              <a:t>33</a:t>
            </a:fld>
            <a:endParaRPr lang="en-US" dirty="0"/>
          </a:p>
        </p:txBody>
      </p:sp>
    </p:spTree>
    <p:extLst>
      <p:ext uri="{BB962C8B-B14F-4D97-AF65-F5344CB8AC3E}">
        <p14:creationId xmlns:p14="http://schemas.microsoft.com/office/powerpoint/2010/main" val="15435895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libri" pitchFamily="34" charset="0"/>
              </a:rPr>
              <a:t>Establishing Alliance</a:t>
            </a:r>
            <a:endParaRPr lang="en-US" sz="4000" dirty="0">
              <a:latin typeface="Calibri" pitchFamily="34" charset="0"/>
            </a:endParaRPr>
          </a:p>
        </p:txBody>
      </p:sp>
      <p:sp>
        <p:nvSpPr>
          <p:cNvPr id="4" name="Content Placeholder 3"/>
          <p:cNvSpPr>
            <a:spLocks noGrp="1"/>
          </p:cNvSpPr>
          <p:nvPr>
            <p:ph sz="quarter" idx="4294967295"/>
          </p:nvPr>
        </p:nvSpPr>
        <p:spPr>
          <a:xfrm>
            <a:off x="304800" y="1524000"/>
            <a:ext cx="8686800" cy="4575048"/>
          </a:xfrm>
          <a:prstGeom prst="rect">
            <a:avLst/>
          </a:prstGeom>
        </p:spPr>
        <p:txBody>
          <a:bodyPr/>
          <a:lstStyle/>
          <a:p>
            <a:pPr marL="0" indent="0">
              <a:spcBef>
                <a:spcPts val="0"/>
              </a:spcBef>
              <a:spcAft>
                <a:spcPts val="3000"/>
              </a:spcAft>
              <a:buNone/>
            </a:pPr>
            <a:r>
              <a:rPr lang="en-US"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Advice alone is not enough</a:t>
            </a:r>
            <a:r>
              <a:rPr lang="en-US" sz="2800" dirty="0" smtClean="0">
                <a:latin typeface="Tahoma" panose="020B0604030504040204" pitchFamily="34" charset="0"/>
                <a:ea typeface="Tahoma" panose="020B0604030504040204" pitchFamily="34" charset="0"/>
                <a:cs typeface="Tahoma" panose="020B0604030504040204" pitchFamily="34" charset="0"/>
              </a:rPr>
              <a:t>	</a:t>
            </a:r>
          </a:p>
          <a:p>
            <a:pPr marL="400050" lvl="1" indent="0">
              <a:spcBef>
                <a:spcPts val="0"/>
              </a:spcBef>
              <a:spcAft>
                <a:spcPts val="2400"/>
              </a:spcAft>
              <a:buNone/>
            </a:pPr>
            <a:r>
              <a:rPr lang="en-US" b="1" dirty="0" smtClean="0">
                <a:latin typeface="Tahoma" panose="020B0604030504040204" pitchFamily="34" charset="0"/>
                <a:ea typeface="Tahoma" panose="020B0604030504040204" pitchFamily="34" charset="0"/>
                <a:cs typeface="Tahoma" panose="020B0604030504040204" pitchFamily="34" charset="0"/>
              </a:rPr>
              <a:t>&lt; </a:t>
            </a:r>
            <a:r>
              <a:rPr lang="en-US" b="1" dirty="0">
                <a:latin typeface="Tahoma" panose="020B0604030504040204" pitchFamily="34" charset="0"/>
                <a:ea typeface="Tahoma" panose="020B0604030504040204" pitchFamily="34" charset="0"/>
                <a:cs typeface="Tahoma" panose="020B0604030504040204" pitchFamily="34" charset="0"/>
              </a:rPr>
              <a:t>50% </a:t>
            </a:r>
            <a:r>
              <a:rPr lang="en-US" b="1" dirty="0" smtClean="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of </a:t>
            </a:r>
            <a:r>
              <a:rPr lang="en-US" dirty="0">
                <a:latin typeface="Tahoma" panose="020B0604030504040204" pitchFamily="34" charset="0"/>
                <a:ea typeface="Tahoma" panose="020B0604030504040204" pitchFamily="34" charset="0"/>
                <a:cs typeface="Tahoma" panose="020B0604030504040204" pitchFamily="34" charset="0"/>
              </a:rPr>
              <a:t>psychosocial concerns disclosed</a:t>
            </a:r>
          </a:p>
          <a:p>
            <a:pPr marL="400050" lvl="1" indent="0">
              <a:spcBef>
                <a:spcPts val="0"/>
              </a:spcBef>
              <a:spcAft>
                <a:spcPts val="2400"/>
              </a:spcAft>
              <a:buNone/>
            </a:pPr>
            <a:r>
              <a:rPr lang="en-US" b="1" dirty="0" smtClean="0">
                <a:latin typeface="Tahoma" panose="020B0604030504040204" pitchFamily="34" charset="0"/>
                <a:ea typeface="Tahoma" panose="020B0604030504040204" pitchFamily="34" charset="0"/>
                <a:cs typeface="Tahoma" panose="020B0604030504040204" pitchFamily="34" charset="0"/>
              </a:rPr>
              <a:t>&lt; </a:t>
            </a:r>
            <a:r>
              <a:rPr lang="en-US" b="1" dirty="0">
                <a:latin typeface="Tahoma" panose="020B0604030504040204" pitchFamily="34" charset="0"/>
                <a:ea typeface="Tahoma" panose="020B0604030504040204" pitchFamily="34" charset="0"/>
                <a:cs typeface="Tahoma" panose="020B0604030504040204" pitchFamily="34" charset="0"/>
              </a:rPr>
              <a:t>50% </a:t>
            </a:r>
            <a:r>
              <a:rPr lang="en-US" b="1" dirty="0" smtClean="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of </a:t>
            </a:r>
            <a:r>
              <a:rPr lang="en-US" dirty="0">
                <a:latin typeface="Tahoma" panose="020B0604030504040204" pitchFamily="34" charset="0"/>
                <a:ea typeface="Tahoma" panose="020B0604030504040204" pitchFamily="34" charset="0"/>
                <a:cs typeface="Tahoma" panose="020B0604030504040204" pitchFamily="34" charset="0"/>
              </a:rPr>
              <a:t>mental health referrals kept</a:t>
            </a:r>
          </a:p>
          <a:p>
            <a:pPr marL="400050" lvl="1" indent="0">
              <a:spcBef>
                <a:spcPts val="0"/>
              </a:spcBef>
              <a:buNone/>
            </a:pPr>
            <a:r>
              <a:rPr lang="en-US" b="1" dirty="0" smtClean="0">
                <a:latin typeface="Tahoma" panose="020B0604030504040204" pitchFamily="34" charset="0"/>
                <a:ea typeface="Tahoma" panose="020B0604030504040204" pitchFamily="34" charset="0"/>
                <a:cs typeface="Tahoma" panose="020B0604030504040204" pitchFamily="34" charset="0"/>
              </a:rPr>
              <a:t>&lt; </a:t>
            </a:r>
            <a:r>
              <a:rPr lang="en-US" b="1" dirty="0">
                <a:latin typeface="Tahoma" panose="020B0604030504040204" pitchFamily="34" charset="0"/>
                <a:ea typeface="Tahoma" panose="020B0604030504040204" pitchFamily="34" charset="0"/>
                <a:cs typeface="Tahoma" panose="020B0604030504040204" pitchFamily="34" charset="0"/>
              </a:rPr>
              <a:t>50% </a:t>
            </a:r>
            <a:r>
              <a:rPr lang="en-US" b="1" dirty="0" smtClean="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of </a:t>
            </a:r>
            <a:r>
              <a:rPr lang="en-US" dirty="0">
                <a:latin typeface="Tahoma" panose="020B0604030504040204" pitchFamily="34" charset="0"/>
                <a:ea typeface="Tahoma" panose="020B0604030504040204" pitchFamily="34" charset="0"/>
                <a:cs typeface="Tahoma" panose="020B0604030504040204" pitchFamily="34" charset="0"/>
              </a:rPr>
              <a:t>children who start mental h</a:t>
            </a:r>
            <a:r>
              <a:rPr lang="en-US" sz="2400" dirty="0">
                <a:latin typeface="Tahoma" panose="020B0604030504040204" pitchFamily="34" charset="0"/>
                <a:ea typeface="Tahoma" panose="020B0604030504040204" pitchFamily="34" charset="0"/>
                <a:cs typeface="Tahoma" panose="020B0604030504040204" pitchFamily="34" charset="0"/>
              </a:rPr>
              <a:t>ealth </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treatment </a:t>
            </a:r>
            <a:r>
              <a:rPr lang="en-US" sz="2400" dirty="0">
                <a:latin typeface="Tahoma" panose="020B0604030504040204" pitchFamily="34" charset="0"/>
                <a:ea typeface="Tahoma" panose="020B0604030504040204" pitchFamily="34" charset="0"/>
                <a:cs typeface="Tahoma" panose="020B0604030504040204" pitchFamily="34" charset="0"/>
              </a:rPr>
              <a:t>finish</a:t>
            </a:r>
          </a:p>
        </p:txBody>
      </p:sp>
      <p:sp>
        <p:nvSpPr>
          <p:cNvPr id="5" name="Slide Number Placeholder 1"/>
          <p:cNvSpPr>
            <a:spLocks noGrp="1"/>
          </p:cNvSpPr>
          <p:nvPr>
            <p:ph type="sldNum" sz="quarter" idx="12"/>
          </p:nvPr>
        </p:nvSpPr>
        <p:spPr>
          <a:xfrm>
            <a:off x="7010400" y="6056326"/>
            <a:ext cx="2133600" cy="365125"/>
          </a:xfrm>
        </p:spPr>
        <p:txBody>
          <a:bodyPr/>
          <a:lstStyle/>
          <a:p>
            <a:fld id="{07E56D07-712D-4CE9-88BE-B18FA5DEFB42}" type="slidenum">
              <a:rPr lang="en-US" smtClean="0"/>
              <a:t>34</a:t>
            </a:fld>
            <a:endParaRPr lang="en-US" dirty="0"/>
          </a:p>
        </p:txBody>
      </p:sp>
    </p:spTree>
    <p:extLst>
      <p:ext uri="{BB962C8B-B14F-4D97-AF65-F5344CB8AC3E}">
        <p14:creationId xmlns:p14="http://schemas.microsoft.com/office/powerpoint/2010/main" val="23335739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libri" pitchFamily="34" charset="0"/>
              </a:rPr>
              <a:t>Establishing Alliance</a:t>
            </a:r>
            <a:endParaRPr lang="en-US" sz="4000" dirty="0">
              <a:latin typeface="Calibri" pitchFamily="34" charset="0"/>
            </a:endParaRPr>
          </a:p>
        </p:txBody>
      </p:sp>
      <p:sp>
        <p:nvSpPr>
          <p:cNvPr id="4" name="Content Placeholder 3"/>
          <p:cNvSpPr>
            <a:spLocks noGrp="1"/>
          </p:cNvSpPr>
          <p:nvPr>
            <p:ph sz="quarter" idx="4294967295"/>
          </p:nvPr>
        </p:nvSpPr>
        <p:spPr>
          <a:xfrm>
            <a:off x="609600" y="1828800"/>
            <a:ext cx="8305800" cy="4270248"/>
          </a:xfrm>
          <a:prstGeom prst="rect">
            <a:avLst/>
          </a:prstGeom>
        </p:spPr>
        <p:txBody>
          <a:bodyPr/>
          <a:lstStyle/>
          <a:p>
            <a:pPr marL="0" indent="0">
              <a:spcBef>
                <a:spcPts val="0"/>
              </a:spcBef>
              <a:spcAft>
                <a:spcPts val="3000"/>
              </a:spcAft>
              <a:buNone/>
            </a:pPr>
            <a:r>
              <a:rPr lang="en-US"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Step 1:  </a:t>
            </a:r>
            <a:r>
              <a:rPr lang="en-US" sz="2800" dirty="0" smtClean="0">
                <a:latin typeface="Tahoma" panose="020B0604030504040204" pitchFamily="34" charset="0"/>
                <a:ea typeface="Tahoma" panose="020B0604030504040204" pitchFamily="34" charset="0"/>
                <a:cs typeface="Tahoma" panose="020B0604030504040204" pitchFamily="34" charset="0"/>
              </a:rPr>
              <a:t>	Assure all parties feel heard and 			understood</a:t>
            </a:r>
          </a:p>
          <a:p>
            <a:pPr marL="0" indent="0">
              <a:spcBef>
                <a:spcPts val="0"/>
              </a:spcBef>
              <a:spcAft>
                <a:spcPts val="3000"/>
              </a:spcAft>
              <a:buNone/>
            </a:pPr>
            <a:r>
              <a:rPr lang="en-US"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Step 2:  </a:t>
            </a:r>
            <a:r>
              <a:rPr lang="en-US" sz="2800" dirty="0" smtClean="0">
                <a:latin typeface="Tahoma" panose="020B0604030504040204" pitchFamily="34" charset="0"/>
                <a:ea typeface="Tahoma" panose="020B0604030504040204" pitchFamily="34" charset="0"/>
                <a:cs typeface="Tahoma" panose="020B0604030504040204" pitchFamily="34" charset="0"/>
              </a:rPr>
              <a:t>	Seek agreement on a working 			formulation of the problem</a:t>
            </a:r>
          </a:p>
          <a:p>
            <a:pPr marL="0" indent="0">
              <a:spcBef>
                <a:spcPts val="0"/>
              </a:spcBef>
              <a:buNone/>
            </a:pPr>
            <a:r>
              <a:rPr lang="en-US"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Step 3:  </a:t>
            </a:r>
            <a:r>
              <a:rPr lang="en-US" sz="2800" dirty="0" smtClean="0">
                <a:latin typeface="Tahoma" panose="020B0604030504040204" pitchFamily="34" charset="0"/>
                <a:ea typeface="Tahoma" panose="020B0604030504040204" pitchFamily="34" charset="0"/>
                <a:cs typeface="Tahoma" panose="020B0604030504040204" pitchFamily="34" charset="0"/>
              </a:rPr>
              <a:t>	Establish a plan and offer advice after 		obtaining permission to do so</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1"/>
          <p:cNvSpPr>
            <a:spLocks noGrp="1"/>
          </p:cNvSpPr>
          <p:nvPr>
            <p:ph type="sldNum" sz="quarter" idx="12"/>
          </p:nvPr>
        </p:nvSpPr>
        <p:spPr>
          <a:xfrm>
            <a:off x="7010400" y="6056326"/>
            <a:ext cx="2133600" cy="365125"/>
          </a:xfrm>
        </p:spPr>
        <p:txBody>
          <a:bodyPr/>
          <a:lstStyle/>
          <a:p>
            <a:fld id="{FA07FC1E-5017-46EC-A30B-C2DD704CC3A5}" type="slidenum">
              <a:rPr lang="en-US" smtClean="0"/>
              <a:t>35</a:t>
            </a:fld>
            <a:endParaRPr lang="en-US" dirty="0"/>
          </a:p>
        </p:txBody>
      </p:sp>
    </p:spTree>
    <p:extLst>
      <p:ext uri="{BB962C8B-B14F-4D97-AF65-F5344CB8AC3E}">
        <p14:creationId xmlns:p14="http://schemas.microsoft.com/office/powerpoint/2010/main" val="24798169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0" y="190498"/>
            <a:ext cx="7973980" cy="952502"/>
          </a:xfrm>
          <a:prstGeom prst="rect">
            <a:avLst/>
          </a:prstGeom>
        </p:spPr>
        <p:txBody>
          <a:bodyPr anchor="t"/>
          <a:lstStyle>
            <a:lvl1pPr algn="l" defTabSz="914400" rtl="0" eaLnBrk="1" latinLnBrk="0" hangingPunct="1">
              <a:spcBef>
                <a:spcPct val="0"/>
              </a:spcBef>
              <a:buNone/>
              <a:defRPr sz="3200" b="1" i="0" kern="1200" baseline="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smtClean="0"/>
              <a:t>Common Factors Approach:</a:t>
            </a:r>
          </a:p>
          <a:p>
            <a:r>
              <a:rPr lang="en-US" sz="2400" dirty="0" smtClean="0"/>
              <a:t>Tools for Alliance Building</a:t>
            </a:r>
          </a:p>
        </p:txBody>
      </p:sp>
      <p:graphicFrame>
        <p:nvGraphicFramePr>
          <p:cNvPr id="6" name="Table 5"/>
          <p:cNvGraphicFramePr>
            <a:graphicFrameLocks noGrp="1"/>
          </p:cNvGraphicFramePr>
          <p:nvPr>
            <p:extLst>
              <p:ext uri="{D42A27DB-BD31-4B8C-83A1-F6EECF244321}">
                <p14:modId xmlns:p14="http://schemas.microsoft.com/office/powerpoint/2010/main" val="4153548372"/>
              </p:ext>
            </p:extLst>
          </p:nvPr>
        </p:nvGraphicFramePr>
        <p:xfrm>
          <a:off x="3124200" y="1143000"/>
          <a:ext cx="3581400" cy="4747823"/>
        </p:xfrm>
        <a:graphic>
          <a:graphicData uri="http://schemas.openxmlformats.org/drawingml/2006/table">
            <a:tbl>
              <a:tblPr firstRow="1" bandRow="1">
                <a:tableStyleId>{5C22544A-7EE6-4342-B048-85BDC9FD1C3A}</a:tableStyleId>
              </a:tblPr>
              <a:tblGrid>
                <a:gridCol w="1447800"/>
                <a:gridCol w="2133600"/>
              </a:tblGrid>
              <a:tr h="1066799">
                <a:tc>
                  <a:txBody>
                    <a:bodyPr/>
                    <a:lstStyle/>
                    <a:p>
                      <a:r>
                        <a:rPr lang="en-US" sz="60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H</a:t>
                      </a:r>
                      <a:endParaRPr lang="en-US" sz="60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b="1"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Hope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119574">
                <a:tc>
                  <a:txBody>
                    <a:bodyPr/>
                    <a:lstStyle/>
                    <a:p>
                      <a:r>
                        <a:rPr lang="en-US" sz="60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E</a:t>
                      </a:r>
                      <a:endParaRPr lang="en-US" sz="60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Empathy</a:t>
                      </a:r>
                      <a:endParaRPr lang="en-US" sz="2400" b="1"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238317">
                <a:tc>
                  <a:txBody>
                    <a:bodyPr/>
                    <a:lstStyle/>
                    <a:p>
                      <a:r>
                        <a:rPr lang="en-US" sz="60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a:t>
                      </a:r>
                      <a:r>
                        <a:rPr lang="en-US" sz="5500" b="1" baseline="40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2</a:t>
                      </a:r>
                      <a:endParaRPr lang="en-US" sz="5500" b="1" baseline="400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Language</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Loyalty</a:t>
                      </a:r>
                      <a:endParaRPr lang="en-US" sz="2400" b="1"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23133">
                <a:tc>
                  <a:txBody>
                    <a:bodyPr/>
                    <a:lstStyle/>
                    <a:p>
                      <a:r>
                        <a:rPr lang="en-US" sz="60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P</a:t>
                      </a:r>
                      <a:r>
                        <a:rPr lang="en-US" sz="5500" b="1" baseline="30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3</a:t>
                      </a:r>
                      <a:endParaRPr lang="en-US" sz="5500" b="1" baseline="300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1"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Permission</a:t>
                      </a:r>
                    </a:p>
                    <a:p>
                      <a:r>
                        <a:rPr lang="en-US" sz="2400" b="1"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Partnership</a:t>
                      </a:r>
                    </a:p>
                    <a:p>
                      <a:r>
                        <a:rPr lang="en-US" sz="2400" b="1"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Plan</a:t>
                      </a:r>
                      <a:endParaRPr lang="en-US" sz="2400" b="1"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5" name="Slide Number Placeholder 1"/>
          <p:cNvSpPr>
            <a:spLocks noGrp="1"/>
          </p:cNvSpPr>
          <p:nvPr>
            <p:ph type="sldNum" sz="quarter" idx="12"/>
          </p:nvPr>
        </p:nvSpPr>
        <p:spPr>
          <a:xfrm>
            <a:off x="7010400" y="6056326"/>
            <a:ext cx="2133600" cy="365125"/>
          </a:xfrm>
        </p:spPr>
        <p:txBody>
          <a:bodyPr/>
          <a:lstStyle/>
          <a:p>
            <a:fld id="{582E441D-6036-4EFC-9653-CC5E3FD1D513}" type="slidenum">
              <a:rPr lang="en-US" smtClean="0"/>
              <a:t>36</a:t>
            </a:fld>
            <a:endParaRPr lang="en-US" dirty="0"/>
          </a:p>
        </p:txBody>
      </p:sp>
    </p:spTree>
    <p:extLst>
      <p:ext uri="{BB962C8B-B14F-4D97-AF65-F5344CB8AC3E}">
        <p14:creationId xmlns:p14="http://schemas.microsoft.com/office/powerpoint/2010/main" val="41411007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dirty="0">
                <a:effectLst/>
              </a:rPr>
              <a:t>Common </a:t>
            </a:r>
            <a:r>
              <a:rPr lang="en-US" dirty="0" smtClean="0">
                <a:effectLst/>
              </a:rPr>
              <a:t>Factors </a:t>
            </a:r>
            <a:r>
              <a:rPr lang="en-US" dirty="0">
                <a:effectLst/>
              </a:rPr>
              <a:t>Review</a:t>
            </a:r>
          </a:p>
        </p:txBody>
      </p:sp>
      <p:graphicFrame>
        <p:nvGraphicFramePr>
          <p:cNvPr id="4" name="Table 3"/>
          <p:cNvGraphicFramePr>
            <a:graphicFrameLocks noGrp="1"/>
          </p:cNvGraphicFramePr>
          <p:nvPr>
            <p:extLst>
              <p:ext uri="{D42A27DB-BD31-4B8C-83A1-F6EECF244321}">
                <p14:modId xmlns:p14="http://schemas.microsoft.com/office/powerpoint/2010/main" val="2163544425"/>
              </p:ext>
            </p:extLst>
          </p:nvPr>
        </p:nvGraphicFramePr>
        <p:xfrm>
          <a:off x="457200" y="1295400"/>
          <a:ext cx="8686800" cy="5059680"/>
        </p:xfrm>
        <a:graphic>
          <a:graphicData uri="http://schemas.openxmlformats.org/drawingml/2006/table">
            <a:tbl>
              <a:tblPr firstRow="1" bandRow="1">
                <a:tableStyleId>{5C22544A-7EE6-4342-B048-85BDC9FD1C3A}</a:tableStyleId>
              </a:tblPr>
              <a:tblGrid>
                <a:gridCol w="1396093"/>
                <a:gridCol w="7290707"/>
              </a:tblGrid>
              <a:tr h="838200">
                <a:tc>
                  <a:txBody>
                    <a:bodyPr/>
                    <a:lstStyle/>
                    <a:p>
                      <a:r>
                        <a:rPr lang="en-US" sz="60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H</a:t>
                      </a:r>
                      <a:endParaRPr lang="en-US" sz="60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Hope: </a:t>
                      </a:r>
                      <a:r>
                        <a:rPr lang="en-US" sz="20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for improvement, identify strengths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586801">
                <a:tc>
                  <a:txBody>
                    <a:bodyPr/>
                    <a:lstStyle/>
                    <a:p>
                      <a:r>
                        <a:rPr lang="en-US" sz="60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E</a:t>
                      </a:r>
                      <a:endParaRPr lang="en-US" sz="60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Empathy: </a:t>
                      </a:r>
                      <a:r>
                        <a:rPr lang="en-US" sz="20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listen</a:t>
                      </a:r>
                      <a:r>
                        <a:rPr lang="en-US" sz="2000" b="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attentively</a:t>
                      </a:r>
                      <a:endPar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188720">
                <a:tc>
                  <a:txBody>
                    <a:bodyPr/>
                    <a:lstStyle/>
                    <a:p>
                      <a:r>
                        <a:rPr lang="en-US" sz="60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a:t>
                      </a:r>
                      <a:r>
                        <a:rPr lang="en-US" sz="5500" b="1" baseline="40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2</a:t>
                      </a:r>
                      <a:endParaRPr lang="en-US" sz="5500" b="1" baseline="400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Language: </a:t>
                      </a:r>
                      <a:r>
                        <a:rPr lang="en-US" sz="20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use family’s language, check understanding</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Loyalty: </a:t>
                      </a:r>
                      <a:r>
                        <a:rPr lang="en-US" sz="20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express support and commitment</a:t>
                      </a:r>
                      <a:endParaRPr lang="en-US" sz="2400" b="1"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280662">
                <a:tc>
                  <a:txBody>
                    <a:bodyPr/>
                    <a:lstStyle/>
                    <a:p>
                      <a:r>
                        <a:rPr lang="en-US" sz="60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P</a:t>
                      </a:r>
                      <a:r>
                        <a:rPr lang="en-US" sz="5500" b="1" baseline="30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3</a:t>
                      </a:r>
                      <a:endParaRPr lang="en-US" sz="5500" b="1" baseline="300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892300" algn="l"/>
                        </a:tabLst>
                        <a:defRPr/>
                      </a:pPr>
                      <a:r>
                        <a:rPr lang="en-US" sz="2400" b="1"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Permission: </a:t>
                      </a:r>
                      <a:r>
                        <a:rPr lang="en-US" sz="20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ask permission to explore sensitive subjects, </a:t>
                      </a:r>
                      <a:br>
                        <a:rPr lang="en-US" sz="20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offer advice</a:t>
                      </a:r>
                      <a:endParaRPr lang="en-US" sz="2400" b="1"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Partnership: </a:t>
                      </a:r>
                      <a:r>
                        <a:rPr lang="en-US" sz="20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identify and overcome barriers</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Plan: </a:t>
                      </a:r>
                      <a:r>
                        <a:rPr lang="en-US" sz="20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establish plan or at</a:t>
                      </a:r>
                      <a:r>
                        <a:rPr lang="en-US" sz="2000" b="0"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least a first step family can do</a:t>
                      </a:r>
                    </a:p>
                    <a:p>
                      <a:endParaRPr lang="en-US" sz="2400" b="1"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5" name="Slide Number Placeholder 1"/>
          <p:cNvSpPr>
            <a:spLocks noGrp="1"/>
          </p:cNvSpPr>
          <p:nvPr>
            <p:ph type="sldNum" sz="quarter" idx="12"/>
          </p:nvPr>
        </p:nvSpPr>
        <p:spPr>
          <a:xfrm>
            <a:off x="7010400" y="6056326"/>
            <a:ext cx="2133600" cy="365125"/>
          </a:xfrm>
        </p:spPr>
        <p:txBody>
          <a:bodyPr/>
          <a:lstStyle/>
          <a:p>
            <a:fld id="{D2EFAB92-46FC-471B-9980-EDE879D3E86B}" type="slidenum">
              <a:rPr lang="en-US" smtClean="0"/>
              <a:t>37</a:t>
            </a:fld>
            <a:endParaRPr lang="en-US" dirty="0"/>
          </a:p>
        </p:txBody>
      </p:sp>
    </p:spTree>
    <p:extLst>
      <p:ext uri="{BB962C8B-B14F-4D97-AF65-F5344CB8AC3E}">
        <p14:creationId xmlns:p14="http://schemas.microsoft.com/office/powerpoint/2010/main" val="37861935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Alliance Building &amp; Common Factors</a:t>
            </a:r>
            <a:br>
              <a:rPr lang="en-US" dirty="0" smtClean="0"/>
            </a:br>
            <a:r>
              <a:rPr lang="en-US" sz="2800" dirty="0"/>
              <a:t>Case </a:t>
            </a:r>
            <a:r>
              <a:rPr lang="en-US" sz="2800" dirty="0" smtClean="0"/>
              <a:t>#2: </a:t>
            </a:r>
            <a:r>
              <a:rPr lang="en-US" sz="2800" dirty="0"/>
              <a:t>Jake</a:t>
            </a:r>
            <a:r>
              <a:rPr lang="en-US" dirty="0" smtClean="0"/>
              <a:t> </a:t>
            </a:r>
            <a:endParaRPr lang="en-US" dirty="0"/>
          </a:p>
        </p:txBody>
      </p:sp>
      <p:sp>
        <p:nvSpPr>
          <p:cNvPr id="4" name="Content Placeholder 2"/>
          <p:cNvSpPr txBox="1">
            <a:spLocks/>
          </p:cNvSpPr>
          <p:nvPr/>
        </p:nvSpPr>
        <p:spPr>
          <a:xfrm>
            <a:off x="301752" y="1527048"/>
            <a:ext cx="8503920" cy="4572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Step 1:  </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sz="2800" dirty="0" smtClean="0">
                <a:latin typeface="Tahoma" panose="020B0604030504040204" pitchFamily="34" charset="0"/>
                <a:ea typeface="Tahoma" panose="020B0604030504040204" pitchFamily="34" charset="0"/>
                <a:cs typeface="Tahoma" panose="020B0604030504040204" pitchFamily="34" charset="0"/>
              </a:rPr>
              <a:t>Assuring Jake and his mother both feel			heard and understood</a:t>
            </a:r>
          </a:p>
          <a:p>
            <a:pPr marL="0" indent="0">
              <a:buFont typeface="Arial" pitchFamily="34" charset="0"/>
              <a:buNone/>
            </a:pPr>
            <a:endParaRPr lang="en-US" dirty="0" smtClean="0">
              <a:latin typeface="Calibri" pitchFamily="34" charset="0"/>
            </a:endParaRPr>
          </a:p>
          <a:p>
            <a:pPr marL="0" indent="0">
              <a:buNone/>
            </a:pPr>
            <a:r>
              <a:rPr lang="en-US" sz="2800" dirty="0">
                <a:latin typeface="Tahoma" panose="020B0604030504040204" pitchFamily="34" charset="0"/>
                <a:ea typeface="Tahoma" panose="020B0604030504040204" pitchFamily="34" charset="0"/>
                <a:cs typeface="Tahoma" panose="020B0604030504040204" pitchFamily="34" charset="0"/>
              </a:rPr>
              <a:t>Incorporating </a:t>
            </a:r>
            <a:r>
              <a:rPr lang="en-US" sz="2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H</a:t>
            </a:r>
            <a:r>
              <a:rPr lang="en-US" sz="2800" dirty="0">
                <a:latin typeface="Tahoma" panose="020B0604030504040204" pitchFamily="34" charset="0"/>
                <a:ea typeface="Tahoma" panose="020B0604030504040204" pitchFamily="34" charset="0"/>
                <a:cs typeface="Tahoma" panose="020B0604030504040204" pitchFamily="34" charset="0"/>
              </a:rPr>
              <a:t>ope, </a:t>
            </a:r>
            <a:r>
              <a:rPr lang="en-US" sz="2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E</a:t>
            </a:r>
            <a:r>
              <a:rPr lang="en-US" sz="2800" dirty="0">
                <a:latin typeface="Tahoma" panose="020B0604030504040204" pitchFamily="34" charset="0"/>
                <a:ea typeface="Tahoma" panose="020B0604030504040204" pitchFamily="34" charset="0"/>
                <a:cs typeface="Tahoma" panose="020B0604030504040204" pitchFamily="34" charset="0"/>
              </a:rPr>
              <a:t>mpathy, </a:t>
            </a:r>
            <a:r>
              <a:rPr lang="en-US" sz="2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a:t>
            </a:r>
            <a:r>
              <a:rPr lang="en-US" sz="2800" dirty="0">
                <a:latin typeface="Tahoma" panose="020B0604030504040204" pitchFamily="34" charset="0"/>
                <a:ea typeface="Tahoma" panose="020B0604030504040204" pitchFamily="34" charset="0"/>
                <a:cs typeface="Tahoma" panose="020B0604030504040204" pitchFamily="34" charset="0"/>
              </a:rPr>
              <a:t>anguage and </a:t>
            </a:r>
            <a:r>
              <a:rPr lang="en-US" sz="2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a:t>
            </a:r>
            <a:r>
              <a:rPr lang="en-US" sz="2800" dirty="0">
                <a:latin typeface="Tahoma" panose="020B0604030504040204" pitchFamily="34" charset="0"/>
                <a:ea typeface="Tahoma" panose="020B0604030504040204" pitchFamily="34" charset="0"/>
                <a:cs typeface="Tahoma" panose="020B0604030504040204" pitchFamily="34" charset="0"/>
              </a:rPr>
              <a:t>oyalty, how would you begin approaching this situation?  </a:t>
            </a:r>
          </a:p>
          <a:p>
            <a:pPr marL="0" indent="0">
              <a:buNone/>
            </a:pPr>
            <a:endParaRPr lang="en-US" sz="2800" dirty="0">
              <a:latin typeface="Tahoma" panose="020B0604030504040204" pitchFamily="34" charset="0"/>
              <a:ea typeface="Tahoma" panose="020B0604030504040204" pitchFamily="34" charset="0"/>
              <a:cs typeface="Tahoma" panose="020B0604030504040204" pitchFamily="34" charset="0"/>
            </a:endParaRPr>
          </a:p>
          <a:p>
            <a:r>
              <a:rPr lang="en-US" sz="2800" dirty="0">
                <a:latin typeface="Tahoma" panose="020B0604030504040204" pitchFamily="34" charset="0"/>
                <a:ea typeface="Tahoma" panose="020B0604030504040204" pitchFamily="34" charset="0"/>
                <a:cs typeface="Tahoma" panose="020B0604030504040204" pitchFamily="34" charset="0"/>
              </a:rPr>
              <a:t>What would you say next? </a:t>
            </a:r>
          </a:p>
        </p:txBody>
      </p:sp>
      <p:sp>
        <p:nvSpPr>
          <p:cNvPr id="5" name="Slide Number Placeholder 1"/>
          <p:cNvSpPr>
            <a:spLocks noGrp="1"/>
          </p:cNvSpPr>
          <p:nvPr>
            <p:ph type="sldNum" sz="quarter" idx="12"/>
          </p:nvPr>
        </p:nvSpPr>
        <p:spPr>
          <a:xfrm>
            <a:off x="7010400" y="6056326"/>
            <a:ext cx="2133600" cy="365125"/>
          </a:xfrm>
        </p:spPr>
        <p:txBody>
          <a:bodyPr/>
          <a:lstStyle/>
          <a:p>
            <a:fld id="{6D279E4B-C650-490B-866F-708D11965DF7}" type="slidenum">
              <a:rPr lang="en-US" smtClean="0"/>
              <a:t>38</a:t>
            </a:fld>
            <a:endParaRPr lang="en-US" dirty="0"/>
          </a:p>
        </p:txBody>
      </p:sp>
    </p:spTree>
    <p:extLst>
      <p:ext uri="{BB962C8B-B14F-4D97-AF65-F5344CB8AC3E}">
        <p14:creationId xmlns:p14="http://schemas.microsoft.com/office/powerpoint/2010/main" val="15488302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1752" y="1527048"/>
            <a:ext cx="8503920" cy="4572000"/>
          </a:xfrm>
          <a:prstGeom prst="rect">
            <a:avLst/>
          </a:prstGeom>
        </p:spPr>
        <p:txBody>
          <a:bodyPr/>
          <a:lstStyle/>
          <a:p>
            <a:pPr marL="0" indent="0">
              <a:buNone/>
            </a:pPr>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Step 1:  </a:t>
            </a:r>
            <a:r>
              <a:rPr lang="en-US" dirty="0">
                <a:latin typeface="Tahoma" panose="020B0604030504040204" pitchFamily="34" charset="0"/>
                <a:ea typeface="Tahoma" panose="020B0604030504040204" pitchFamily="34" charset="0"/>
                <a:cs typeface="Tahoma" panose="020B0604030504040204" pitchFamily="34" charset="0"/>
              </a:rPr>
              <a:t>	</a:t>
            </a:r>
            <a:r>
              <a:rPr lang="en-US" sz="2800" dirty="0">
                <a:latin typeface="Tahoma" panose="020B0604030504040204" pitchFamily="34" charset="0"/>
                <a:ea typeface="Tahoma" panose="020B0604030504040204" pitchFamily="34" charset="0"/>
                <a:cs typeface="Tahoma" panose="020B0604030504040204" pitchFamily="34" charset="0"/>
              </a:rPr>
              <a:t>Assuring Jake and his mother both </a:t>
            </a:r>
            <a:r>
              <a:rPr lang="en-US" sz="2800" dirty="0" smtClean="0">
                <a:latin typeface="Tahoma" panose="020B0604030504040204" pitchFamily="34" charset="0"/>
                <a:ea typeface="Tahoma" panose="020B0604030504040204" pitchFamily="34" charset="0"/>
                <a:cs typeface="Tahoma" panose="020B0604030504040204" pitchFamily="34" charset="0"/>
              </a:rPr>
              <a:t>feel			heard </a:t>
            </a:r>
            <a:r>
              <a:rPr lang="en-US" sz="2800" dirty="0">
                <a:latin typeface="Tahoma" panose="020B0604030504040204" pitchFamily="34" charset="0"/>
                <a:ea typeface="Tahoma" panose="020B0604030504040204" pitchFamily="34" charset="0"/>
                <a:cs typeface="Tahoma" panose="020B0604030504040204" pitchFamily="34" charset="0"/>
              </a:rPr>
              <a:t>and understood</a:t>
            </a:r>
          </a:p>
          <a:p>
            <a:pPr marL="0" indent="0">
              <a:buNone/>
            </a:pPr>
            <a:endParaRPr lang="en-US" dirty="0" smtClean="0">
              <a:latin typeface="Calibri" pitchFamily="34" charset="0"/>
            </a:endParaRPr>
          </a:p>
          <a:p>
            <a:pPr marL="0" indent="0">
              <a:buNone/>
            </a:pPr>
            <a:r>
              <a:rPr lang="en-US" sz="2800" dirty="0" smtClean="0">
                <a:latin typeface="Tahoma" panose="020B0604030504040204" pitchFamily="34" charset="0"/>
                <a:ea typeface="Tahoma" panose="020B0604030504040204" pitchFamily="34" charset="0"/>
                <a:cs typeface="Tahoma" panose="020B0604030504040204" pitchFamily="34" charset="0"/>
              </a:rPr>
              <a:t>			Construct </a:t>
            </a:r>
            <a:r>
              <a:rPr lang="en-US" sz="2800" dirty="0">
                <a:latin typeface="Tahoma" panose="020B0604030504040204" pitchFamily="34" charset="0"/>
                <a:ea typeface="Tahoma" panose="020B0604030504040204" pitchFamily="34" charset="0"/>
                <a:cs typeface="Tahoma" panose="020B0604030504040204" pitchFamily="34" charset="0"/>
              </a:rPr>
              <a:t>an open-ended question </a:t>
            </a:r>
            <a:r>
              <a:rPr lang="en-US" sz="2800" dirty="0" smtClean="0">
                <a:latin typeface="Tahoma" panose="020B0604030504040204" pitchFamily="34" charset="0"/>
                <a:ea typeface="Tahoma" panose="020B0604030504040204" pitchFamily="34" charset="0"/>
                <a:cs typeface="Tahoma" panose="020B0604030504040204" pitchFamily="34" charset="0"/>
              </a:rPr>
              <a:t>			for Jake to </a:t>
            </a:r>
            <a:r>
              <a:rPr lang="en-US" sz="2800" dirty="0">
                <a:latin typeface="Tahoma" panose="020B0604030504040204" pitchFamily="34" charset="0"/>
                <a:ea typeface="Tahoma" panose="020B0604030504040204" pitchFamily="34" charset="0"/>
                <a:cs typeface="Tahoma" panose="020B0604030504040204" pitchFamily="34" charset="0"/>
              </a:rPr>
              <a:t>begin exploring his </a:t>
            </a:r>
            <a:r>
              <a:rPr lang="en-US" sz="2800" dirty="0" smtClean="0">
                <a:latin typeface="Tahoma" panose="020B0604030504040204" pitchFamily="34" charset="0"/>
                <a:ea typeface="Tahoma" panose="020B0604030504040204" pitchFamily="34" charset="0"/>
                <a:cs typeface="Tahoma" panose="020B0604030504040204" pitchFamily="34" charset="0"/>
              </a:rPr>
              <a:t>				concerns </a:t>
            </a:r>
            <a:r>
              <a:rPr lang="en-US" sz="2800" dirty="0">
                <a:latin typeface="Tahoma" panose="020B0604030504040204" pitchFamily="34" charset="0"/>
                <a:ea typeface="Tahoma" panose="020B0604030504040204" pitchFamily="34" charset="0"/>
                <a:cs typeface="Tahoma" panose="020B0604030504040204" pitchFamily="34" charset="0"/>
              </a:rPr>
              <a:t>and thoughts about his </a:t>
            </a:r>
            <a:r>
              <a:rPr lang="en-US" sz="2800" dirty="0" smtClean="0">
                <a:latin typeface="Tahoma" panose="020B0604030504040204" pitchFamily="34" charset="0"/>
                <a:ea typeface="Tahoma" panose="020B0604030504040204" pitchFamily="34" charset="0"/>
                <a:cs typeface="Tahoma" panose="020B0604030504040204" pitchFamily="34" charset="0"/>
              </a:rPr>
              <a:t>				mother’s </a:t>
            </a:r>
            <a:r>
              <a:rPr lang="en-US" sz="2800" dirty="0">
                <a:latin typeface="Tahoma" panose="020B0604030504040204" pitchFamily="34" charset="0"/>
                <a:ea typeface="Tahoma" panose="020B0604030504040204" pitchFamily="34" charset="0"/>
                <a:cs typeface="Tahoma" panose="020B0604030504040204" pitchFamily="34" charset="0"/>
              </a:rPr>
              <a:t>accusation.</a:t>
            </a:r>
          </a:p>
        </p:txBody>
      </p:sp>
      <p:sp>
        <p:nvSpPr>
          <p:cNvPr id="5" name="Title 1"/>
          <p:cNvSpPr>
            <a:spLocks noGrp="1"/>
          </p:cNvSpPr>
          <p:nvPr>
            <p:ph type="title"/>
          </p:nvPr>
        </p:nvSpPr>
        <p:spPr>
          <a:xfrm>
            <a:off x="228600" y="190498"/>
            <a:ext cx="7973980" cy="952502"/>
          </a:xfrm>
        </p:spPr>
        <p:txBody>
          <a:bodyPr/>
          <a:lstStyle/>
          <a:p>
            <a:r>
              <a:rPr lang="en-US" dirty="0" smtClean="0"/>
              <a:t>Alliance Building &amp; Common Factors</a:t>
            </a:r>
            <a:br>
              <a:rPr lang="en-US" dirty="0" smtClean="0"/>
            </a:br>
            <a:r>
              <a:rPr lang="en-US" sz="2800" dirty="0"/>
              <a:t>Case </a:t>
            </a:r>
            <a:r>
              <a:rPr lang="en-US" sz="2800" dirty="0" smtClean="0"/>
              <a:t>#2: </a:t>
            </a:r>
            <a:r>
              <a:rPr lang="en-US" sz="2800" dirty="0"/>
              <a:t>Jake</a:t>
            </a:r>
            <a:r>
              <a:rPr lang="en-US" dirty="0" smtClean="0"/>
              <a:t> </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328" y="2769070"/>
            <a:ext cx="2065272" cy="3085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Slide Number Placeholder 1"/>
          <p:cNvSpPr>
            <a:spLocks noGrp="1"/>
          </p:cNvSpPr>
          <p:nvPr>
            <p:ph type="sldNum" sz="quarter" idx="12"/>
          </p:nvPr>
        </p:nvSpPr>
        <p:spPr>
          <a:xfrm>
            <a:off x="7010400" y="6056326"/>
            <a:ext cx="2133600" cy="365125"/>
          </a:xfrm>
        </p:spPr>
        <p:txBody>
          <a:bodyPr/>
          <a:lstStyle/>
          <a:p>
            <a:fld id="{10E8D96B-67FE-4DDD-9B91-A47E899D6874}" type="slidenum">
              <a:rPr lang="en-US" smtClean="0"/>
              <a:t>39</a:t>
            </a:fld>
            <a:endParaRPr lang="en-US" dirty="0"/>
          </a:p>
        </p:txBody>
      </p:sp>
    </p:spTree>
    <p:extLst>
      <p:ext uri="{BB962C8B-B14F-4D97-AF65-F5344CB8AC3E}">
        <p14:creationId xmlns:p14="http://schemas.microsoft.com/office/powerpoint/2010/main" val="2895862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prstGeom prst="rect">
            <a:avLst/>
          </a:prstGeom>
        </p:spPr>
        <p:txBody>
          <a:bodyPr/>
          <a:lstStyle/>
          <a:p>
            <a:pPr eaLnBrk="1" hangingPunct="1"/>
            <a:r>
              <a:rPr lang="en-US" sz="3200" dirty="0" smtClean="0"/>
              <a:t>Goals &amp; Objectives</a:t>
            </a:r>
          </a:p>
        </p:txBody>
      </p:sp>
      <p:graphicFrame>
        <p:nvGraphicFramePr>
          <p:cNvPr id="2" name="Table 1"/>
          <p:cNvGraphicFramePr>
            <a:graphicFrameLocks noGrp="1"/>
          </p:cNvGraphicFramePr>
          <p:nvPr>
            <p:extLst>
              <p:ext uri="{D42A27DB-BD31-4B8C-83A1-F6EECF244321}">
                <p14:modId xmlns:p14="http://schemas.microsoft.com/office/powerpoint/2010/main" val="290670780"/>
              </p:ext>
            </p:extLst>
          </p:nvPr>
        </p:nvGraphicFramePr>
        <p:xfrm>
          <a:off x="685800" y="1752599"/>
          <a:ext cx="7696200" cy="4188823"/>
        </p:xfrm>
        <a:graphic>
          <a:graphicData uri="http://schemas.openxmlformats.org/drawingml/2006/table">
            <a:tbl>
              <a:tblPr firstRow="1" bandRow="1">
                <a:tableStyleId>{5C22544A-7EE6-4342-B048-85BDC9FD1C3A}</a:tableStyleId>
              </a:tblPr>
              <a:tblGrid>
                <a:gridCol w="1832428"/>
                <a:gridCol w="5863772"/>
              </a:tblGrid>
              <a:tr h="1273629">
                <a:tc>
                  <a:txBody>
                    <a:bodyPr/>
                    <a:lstStyle/>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Goal:</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Utilize evidence-based approaches to</a:t>
                      </a:r>
                      <a:r>
                        <a:rPr lang="en-US" sz="2000" b="1"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engage patients and families in managing mental health concerns</a:t>
                      </a: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67543">
                <a:tc>
                  <a:txBody>
                    <a:bodyPr/>
                    <a:lstStyle/>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Objective 1:</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ahoma" panose="020B0604030504040204" pitchFamily="34" charset="0"/>
                          <a:ea typeface="Tahoma" panose="020B0604030504040204" pitchFamily="34" charset="0"/>
                          <a:cs typeface="Tahoma" panose="020B0604030504040204" pitchFamily="34" charset="0"/>
                        </a:rPr>
                        <a:t>Explain the importance of addressing mental health concerns in children and adolescents and the rationale for doing so in primary care.</a:t>
                      </a: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273629">
                <a:tc>
                  <a:txBody>
                    <a:bodyPr/>
                    <a:lstStyle/>
                    <a:p>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Objective</a:t>
                      </a: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2:</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ahoma" panose="020B0604030504040204" pitchFamily="34" charset="0"/>
                          <a:ea typeface="Tahoma" panose="020B0604030504040204" pitchFamily="34" charset="0"/>
                          <a:cs typeface="Tahoma" panose="020B0604030504040204" pitchFamily="34" charset="0"/>
                        </a:rPr>
                        <a:t>Discuss strategies to integrate mental health into primary care for each stage of a child’s emotional development.</a:t>
                      </a: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Slide Number Placeholder 1"/>
          <p:cNvSpPr>
            <a:spLocks noGrp="1"/>
          </p:cNvSpPr>
          <p:nvPr>
            <p:ph type="sldNum" sz="quarter" idx="12"/>
          </p:nvPr>
        </p:nvSpPr>
        <p:spPr>
          <a:xfrm>
            <a:off x="7010400" y="6056326"/>
            <a:ext cx="2133600" cy="365125"/>
          </a:xfrm>
        </p:spPr>
        <p:txBody>
          <a:bodyPr/>
          <a:lstStyle/>
          <a:p>
            <a:fld id="{EF386AA7-3214-42CA-8A9B-549D774382DC}" type="slidenum">
              <a:rPr lang="en-US" smtClean="0"/>
              <a:t>4</a:t>
            </a:fld>
            <a:endParaRPr lang="en-US" dirty="0"/>
          </a:p>
        </p:txBody>
      </p:sp>
    </p:spTree>
    <p:extLst>
      <p:ext uri="{BB962C8B-B14F-4D97-AF65-F5344CB8AC3E}">
        <p14:creationId xmlns:p14="http://schemas.microsoft.com/office/powerpoint/2010/main" val="42800445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1752" y="1524000"/>
            <a:ext cx="8503920" cy="4575048"/>
          </a:xfrm>
          <a:prstGeom prst="rect">
            <a:avLst/>
          </a:prstGeom>
        </p:spPr>
        <p:txBody>
          <a:bodyPr>
            <a:normAutofit/>
          </a:bodyPr>
          <a:lstStyle/>
          <a:p>
            <a:pPr marL="0" indent="0">
              <a:spcBef>
                <a:spcPts val="0"/>
              </a:spcBef>
              <a:spcAft>
                <a:spcPts val="1800"/>
              </a:spcAft>
              <a:buNone/>
            </a:pPr>
            <a:r>
              <a:rPr lang="en-US" sz="2800" dirty="0" smtClean="0">
                <a:latin typeface="Tahoma" panose="020B0604030504040204" pitchFamily="34" charset="0"/>
                <a:ea typeface="Tahoma" panose="020B0604030504040204" pitchFamily="34" charset="0"/>
                <a:cs typeface="Tahoma" panose="020B0604030504040204" pitchFamily="34" charset="0"/>
              </a:rPr>
              <a:t>In </a:t>
            </a:r>
            <a:r>
              <a:rPr lang="en-US" sz="2800" dirty="0">
                <a:latin typeface="Tahoma" panose="020B0604030504040204" pitchFamily="34" charset="0"/>
                <a:ea typeface="Tahoma" panose="020B0604030504040204" pitchFamily="34" charset="0"/>
                <a:cs typeface="Tahoma" panose="020B0604030504040204" pitchFamily="34" charset="0"/>
              </a:rPr>
              <a:t>addition to using open-ended questions, you can also help the </a:t>
            </a:r>
            <a:r>
              <a:rPr lang="en-US" sz="2800" dirty="0" smtClean="0">
                <a:latin typeface="Tahoma" panose="020B0604030504040204" pitchFamily="34" charset="0"/>
                <a:ea typeface="Tahoma" panose="020B0604030504040204" pitchFamily="34" charset="0"/>
                <a:cs typeface="Tahoma" panose="020B0604030504040204" pitchFamily="34" charset="0"/>
              </a:rPr>
              <a:t>patient and his mother feel </a:t>
            </a:r>
            <a:r>
              <a:rPr lang="en-US" sz="2800" dirty="0">
                <a:latin typeface="Tahoma" panose="020B0604030504040204" pitchFamily="34" charset="0"/>
                <a:ea typeface="Tahoma" panose="020B0604030504040204" pitchFamily="34" charset="0"/>
                <a:cs typeface="Tahoma" panose="020B0604030504040204" pitchFamily="34" charset="0"/>
              </a:rPr>
              <a:t>heard and understood by</a:t>
            </a:r>
            <a:r>
              <a:rPr lang="en-US" sz="2800" dirty="0" smtClean="0">
                <a:latin typeface="Tahoma" panose="020B0604030504040204" pitchFamily="34" charset="0"/>
                <a:ea typeface="Tahoma" panose="020B0604030504040204" pitchFamily="34" charset="0"/>
                <a:cs typeface="Tahoma" panose="020B0604030504040204" pitchFamily="34" charset="0"/>
              </a:rPr>
              <a:t>:</a:t>
            </a:r>
          </a:p>
          <a:p>
            <a:pPr lvl="0">
              <a:spcBef>
                <a:spcPts val="0"/>
              </a:spcBef>
              <a:spcAft>
                <a:spcPts val="1800"/>
              </a:spcAft>
            </a:pPr>
            <a:r>
              <a:rPr lang="en-US" sz="2600" dirty="0" smtClean="0">
                <a:latin typeface="Tahoma" panose="020B0604030504040204" pitchFamily="34" charset="0"/>
                <a:ea typeface="Tahoma" panose="020B0604030504040204" pitchFamily="34" charset="0"/>
                <a:cs typeface="Tahoma" panose="020B0604030504040204" pitchFamily="34" charset="0"/>
              </a:rPr>
              <a:t>Asking</a:t>
            </a:r>
            <a:r>
              <a:rPr lang="en-US" sz="2600" dirty="0">
                <a:latin typeface="Tahoma" panose="020B0604030504040204" pitchFamily="34" charset="0"/>
                <a:ea typeface="Tahoma" panose="020B0604030504040204" pitchFamily="34" charset="0"/>
                <a:cs typeface="Tahoma" panose="020B0604030504040204" pitchFamily="34" charset="0"/>
              </a:rPr>
              <a:t>, “Anything Else?”</a:t>
            </a:r>
          </a:p>
          <a:p>
            <a:pPr lvl="0">
              <a:spcBef>
                <a:spcPts val="0"/>
              </a:spcBef>
              <a:spcAft>
                <a:spcPts val="1800"/>
              </a:spcAft>
            </a:pPr>
            <a:r>
              <a:rPr lang="en-US" sz="2600" dirty="0">
                <a:latin typeface="Tahoma" panose="020B0604030504040204" pitchFamily="34" charset="0"/>
                <a:ea typeface="Tahoma" panose="020B0604030504040204" pitchFamily="34" charset="0"/>
                <a:cs typeface="Tahoma" panose="020B0604030504040204" pitchFamily="34" charset="0"/>
              </a:rPr>
              <a:t>Playing back the story</a:t>
            </a:r>
          </a:p>
          <a:p>
            <a:pPr lvl="0">
              <a:spcBef>
                <a:spcPts val="0"/>
              </a:spcBef>
            </a:pPr>
            <a:r>
              <a:rPr lang="en-US" sz="2400" dirty="0">
                <a:latin typeface="Tahoma" panose="020B0604030504040204" pitchFamily="34" charset="0"/>
                <a:ea typeface="Tahoma" panose="020B0604030504040204" pitchFamily="34" charset="0"/>
                <a:cs typeface="Tahoma" panose="020B0604030504040204" pitchFamily="34" charset="0"/>
              </a:rPr>
              <a:t>Asking for clarification and priorities</a:t>
            </a:r>
          </a:p>
          <a:p>
            <a:pPr lvl="1">
              <a:spcBef>
                <a:spcPts val="0"/>
              </a:spcBef>
            </a:pPr>
            <a:r>
              <a:rPr lang="en-US" sz="2000" dirty="0">
                <a:latin typeface="Tahoma" panose="020B0604030504040204" pitchFamily="34" charset="0"/>
                <a:ea typeface="Tahoma" panose="020B0604030504040204" pitchFamily="34" charset="0"/>
                <a:cs typeface="Tahoma" panose="020B0604030504040204" pitchFamily="34" charset="0"/>
              </a:rPr>
              <a:t>“Which one of those is hardest?”</a:t>
            </a:r>
          </a:p>
          <a:p>
            <a:pPr lvl="1">
              <a:spcBef>
                <a:spcPts val="0"/>
              </a:spcBef>
              <a:spcAft>
                <a:spcPts val="1800"/>
              </a:spcAft>
            </a:pPr>
            <a:r>
              <a:rPr lang="en-US" sz="2000" dirty="0">
                <a:latin typeface="Tahoma" panose="020B0604030504040204" pitchFamily="34" charset="0"/>
                <a:ea typeface="Tahoma" panose="020B0604030504040204" pitchFamily="34" charset="0"/>
                <a:cs typeface="Tahoma" panose="020B0604030504040204" pitchFamily="34" charset="0"/>
              </a:rPr>
              <a:t>“Pick one of those to start with”</a:t>
            </a:r>
          </a:p>
          <a:p>
            <a:pPr lvl="0">
              <a:spcBef>
                <a:spcPts val="0"/>
              </a:spcBef>
            </a:pPr>
            <a:r>
              <a:rPr lang="en-US" sz="2600" dirty="0">
                <a:latin typeface="Tahoma" panose="020B0604030504040204" pitchFamily="34" charset="0"/>
                <a:ea typeface="Tahoma" panose="020B0604030504040204" pitchFamily="34" charset="0"/>
                <a:cs typeface="Tahoma" panose="020B0604030504040204" pitchFamily="34" charset="0"/>
              </a:rPr>
              <a:t>Expressing empathy and hope</a:t>
            </a:r>
          </a:p>
        </p:txBody>
      </p:sp>
      <p:sp>
        <p:nvSpPr>
          <p:cNvPr id="5" name="Title 1"/>
          <p:cNvSpPr>
            <a:spLocks noGrp="1"/>
          </p:cNvSpPr>
          <p:nvPr>
            <p:ph type="title"/>
          </p:nvPr>
        </p:nvSpPr>
        <p:spPr>
          <a:xfrm>
            <a:off x="228600" y="190498"/>
            <a:ext cx="7973980" cy="952502"/>
          </a:xfrm>
        </p:spPr>
        <p:txBody>
          <a:bodyPr/>
          <a:lstStyle/>
          <a:p>
            <a:r>
              <a:rPr lang="en-US" dirty="0" smtClean="0"/>
              <a:t>Alliance Building &amp; Common Factors</a:t>
            </a:r>
            <a:br>
              <a:rPr lang="en-US" dirty="0" smtClean="0"/>
            </a:br>
            <a:r>
              <a:rPr lang="en-US" sz="2800" dirty="0"/>
              <a:t>Case </a:t>
            </a:r>
            <a:r>
              <a:rPr lang="en-US" sz="2800" dirty="0" smtClean="0"/>
              <a:t>#2: </a:t>
            </a:r>
            <a:r>
              <a:rPr lang="en-US" sz="2800" dirty="0"/>
              <a:t>Jake</a:t>
            </a:r>
            <a:r>
              <a:rPr lang="en-US" dirty="0" smtClean="0"/>
              <a:t> </a:t>
            </a:r>
            <a:endParaRPr lang="en-US" dirty="0"/>
          </a:p>
        </p:txBody>
      </p:sp>
      <p:sp>
        <p:nvSpPr>
          <p:cNvPr id="4" name="Slide Number Placeholder 1"/>
          <p:cNvSpPr>
            <a:spLocks noGrp="1"/>
          </p:cNvSpPr>
          <p:nvPr>
            <p:ph type="sldNum" sz="quarter" idx="12"/>
          </p:nvPr>
        </p:nvSpPr>
        <p:spPr>
          <a:xfrm>
            <a:off x="7010400" y="6056326"/>
            <a:ext cx="2133600" cy="365125"/>
          </a:xfrm>
        </p:spPr>
        <p:txBody>
          <a:bodyPr/>
          <a:lstStyle/>
          <a:p>
            <a:fld id="{FCA1C579-034E-44E4-9FC2-271FE597BFAC}" type="slidenum">
              <a:rPr lang="en-US" smtClean="0"/>
              <a:t>40</a:t>
            </a:fld>
            <a:endParaRPr lang="en-US" dirty="0"/>
          </a:p>
        </p:txBody>
      </p:sp>
    </p:spTree>
    <p:extLst>
      <p:ext uri="{BB962C8B-B14F-4D97-AF65-F5344CB8AC3E}">
        <p14:creationId xmlns:p14="http://schemas.microsoft.com/office/powerpoint/2010/main" val="9841675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1752" y="1527048"/>
            <a:ext cx="8503920" cy="4572000"/>
          </a:xfrm>
          <a:prstGeom prst="rect">
            <a:avLst/>
          </a:prstGeom>
        </p:spPr>
        <p:txBody>
          <a:bodyPr/>
          <a:lstStyle/>
          <a:p>
            <a:pPr marL="0" indent="0">
              <a:spcBef>
                <a:spcPts val="0"/>
              </a:spcBef>
              <a:buNone/>
            </a:pPr>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Step </a:t>
            </a:r>
            <a:r>
              <a:rPr lang="en-US"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2:  </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smtClean="0">
                <a:latin typeface="Tahoma" panose="020B0604030504040204" pitchFamily="34" charset="0"/>
                <a:ea typeface="Tahoma" panose="020B0604030504040204" pitchFamily="34" charset="0"/>
                <a:cs typeface="Tahoma" panose="020B0604030504040204" pitchFamily="34" charset="0"/>
              </a:rPr>
              <a:t>Seek agreement on a working 				formulation of the problem</a:t>
            </a:r>
            <a:endParaRPr lang="en-US" sz="2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i="1" dirty="0" smtClean="0">
              <a:latin typeface="Calibri" pitchFamily="34" charset="0"/>
            </a:endParaRPr>
          </a:p>
          <a:p>
            <a:pPr marL="0" indent="0">
              <a:buNone/>
            </a:pPr>
            <a:endParaRPr lang="en-US" sz="1600" i="1" dirty="0" smtClean="0">
              <a:latin typeface="Calibri" pitchFamily="34" charset="0"/>
            </a:endParaRPr>
          </a:p>
          <a:p>
            <a:pPr marL="0" indent="0">
              <a:spcBef>
                <a:spcPts val="0"/>
              </a:spcBef>
              <a:spcAft>
                <a:spcPts val="1800"/>
              </a:spcAft>
              <a:buNone/>
            </a:pPr>
            <a:r>
              <a:rPr lang="en-US" sz="2800" dirty="0" smtClean="0">
                <a:latin typeface="Tahoma" panose="020B0604030504040204" pitchFamily="34" charset="0"/>
                <a:ea typeface="Tahoma" panose="020B0604030504040204" pitchFamily="34" charset="0"/>
                <a:cs typeface="Tahoma" panose="020B0604030504040204" pitchFamily="34" charset="0"/>
              </a:rPr>
              <a:t>Keep </a:t>
            </a:r>
            <a:r>
              <a:rPr lang="en-US" sz="2800" dirty="0">
                <a:latin typeface="Tahoma" panose="020B0604030504040204" pitchFamily="34" charset="0"/>
                <a:ea typeface="Tahoma" panose="020B0604030504040204" pitchFamily="34" charset="0"/>
                <a:cs typeface="Tahoma" panose="020B0604030504040204" pitchFamily="34" charset="0"/>
              </a:rPr>
              <a:t>in mind that:</a:t>
            </a:r>
          </a:p>
          <a:p>
            <a:pPr>
              <a:spcBef>
                <a:spcPts val="0"/>
              </a:spcBef>
              <a:spcAft>
                <a:spcPts val="1800"/>
              </a:spcAft>
            </a:pPr>
            <a:r>
              <a:rPr lang="en-US" sz="2800" dirty="0" smtClean="0">
                <a:latin typeface="Tahoma" panose="020B0604030504040204" pitchFamily="34" charset="0"/>
                <a:ea typeface="Tahoma" panose="020B0604030504040204" pitchFamily="34" charset="0"/>
                <a:cs typeface="Tahoma" panose="020B0604030504040204" pitchFamily="34" charset="0"/>
              </a:rPr>
              <a:t>Jake and his mother are </a:t>
            </a:r>
            <a:r>
              <a:rPr lang="en-US" sz="2800" dirty="0">
                <a:latin typeface="Tahoma" panose="020B0604030504040204" pitchFamily="34" charset="0"/>
                <a:ea typeface="Tahoma" panose="020B0604030504040204" pitchFamily="34" charset="0"/>
                <a:cs typeface="Tahoma" panose="020B0604030504040204" pitchFamily="34" charset="0"/>
              </a:rPr>
              <a:t>likely to have different priorities</a:t>
            </a:r>
          </a:p>
          <a:p>
            <a:pPr>
              <a:spcBef>
                <a:spcPts val="0"/>
              </a:spcBef>
              <a:spcAft>
                <a:spcPts val="1800"/>
              </a:spcAft>
            </a:pPr>
            <a:r>
              <a:rPr lang="en-US" sz="2800" dirty="0">
                <a:latin typeface="Tahoma" panose="020B0604030504040204" pitchFamily="34" charset="0"/>
                <a:ea typeface="Tahoma" panose="020B0604030504040204" pitchFamily="34" charset="0"/>
                <a:cs typeface="Tahoma" panose="020B0604030504040204" pitchFamily="34" charset="0"/>
              </a:rPr>
              <a:t>The family’s priorities are not the same as yours </a:t>
            </a:r>
            <a:endParaRPr lang="en-US" sz="2800" dirty="0" smtClean="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a:spLocks noGrp="1"/>
          </p:cNvSpPr>
          <p:nvPr>
            <p:ph type="title"/>
          </p:nvPr>
        </p:nvSpPr>
        <p:spPr>
          <a:xfrm>
            <a:off x="228600" y="190498"/>
            <a:ext cx="7973980" cy="952502"/>
          </a:xfrm>
        </p:spPr>
        <p:txBody>
          <a:bodyPr/>
          <a:lstStyle/>
          <a:p>
            <a:r>
              <a:rPr lang="en-US" dirty="0" smtClean="0"/>
              <a:t>Alliance Building &amp; Common Factors</a:t>
            </a:r>
            <a:br>
              <a:rPr lang="en-US" dirty="0" smtClean="0"/>
            </a:br>
            <a:r>
              <a:rPr lang="en-US" sz="2800" dirty="0"/>
              <a:t>Case </a:t>
            </a:r>
            <a:r>
              <a:rPr lang="en-US" sz="2800" dirty="0" smtClean="0"/>
              <a:t>#2: </a:t>
            </a:r>
            <a:r>
              <a:rPr lang="en-US" sz="2800" dirty="0"/>
              <a:t>Jake</a:t>
            </a:r>
            <a:r>
              <a:rPr lang="en-US" dirty="0" smtClean="0"/>
              <a:t> </a:t>
            </a:r>
            <a:endParaRPr lang="en-US" dirty="0"/>
          </a:p>
        </p:txBody>
      </p:sp>
      <p:sp>
        <p:nvSpPr>
          <p:cNvPr id="4" name="Slide Number Placeholder 1"/>
          <p:cNvSpPr>
            <a:spLocks noGrp="1"/>
          </p:cNvSpPr>
          <p:nvPr>
            <p:ph type="sldNum" sz="quarter" idx="12"/>
          </p:nvPr>
        </p:nvSpPr>
        <p:spPr>
          <a:xfrm>
            <a:off x="7010400" y="6056326"/>
            <a:ext cx="2133600" cy="365125"/>
          </a:xfrm>
        </p:spPr>
        <p:txBody>
          <a:bodyPr/>
          <a:lstStyle/>
          <a:p>
            <a:fld id="{F2BEFC28-5C96-4BA8-B3EA-E25520FED5D6}" type="slidenum">
              <a:rPr lang="en-US" smtClean="0"/>
              <a:t>41</a:t>
            </a:fld>
            <a:endParaRPr lang="en-US" dirty="0"/>
          </a:p>
        </p:txBody>
      </p:sp>
    </p:spTree>
    <p:extLst>
      <p:ext uri="{BB962C8B-B14F-4D97-AF65-F5344CB8AC3E}">
        <p14:creationId xmlns:p14="http://schemas.microsoft.com/office/powerpoint/2010/main" val="21919777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1752" y="1527048"/>
            <a:ext cx="8503920" cy="4572000"/>
          </a:xfrm>
          <a:prstGeom prst="rect">
            <a:avLst/>
          </a:prstGeom>
        </p:spPr>
        <p:txBody>
          <a:bodyPr>
            <a:normAutofit/>
          </a:bodyPr>
          <a:lstStyle/>
          <a:p>
            <a:pPr marL="0" indent="0">
              <a:buNone/>
            </a:pPr>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Step 2:  </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2800" dirty="0">
                <a:latin typeface="Tahoma" panose="020B0604030504040204" pitchFamily="34" charset="0"/>
                <a:ea typeface="Tahoma" panose="020B0604030504040204" pitchFamily="34" charset="0"/>
                <a:cs typeface="Tahoma" panose="020B0604030504040204" pitchFamily="34" charset="0"/>
              </a:rPr>
              <a:t>Seek agreement on a working 				formulation of the problem</a:t>
            </a:r>
          </a:p>
          <a:p>
            <a:pPr marL="0" indent="0">
              <a:spcBef>
                <a:spcPts val="0"/>
              </a:spcBef>
              <a:buNone/>
            </a:pPr>
            <a:endParaRPr lang="en-US" sz="2800" dirty="0" smtClean="0">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None/>
            </a:pPr>
            <a:endParaRPr lang="en-US" sz="2800" dirty="0" smtClean="0">
              <a:latin typeface="Tahoma" panose="020B0604030504040204" pitchFamily="34" charset="0"/>
              <a:ea typeface="Tahoma" panose="020B0604030504040204" pitchFamily="34" charset="0"/>
              <a:cs typeface="Tahoma" panose="020B0604030504040204" pitchFamily="34" charset="0"/>
            </a:endParaRPr>
          </a:p>
          <a:p>
            <a:pPr marL="3606800" indent="0">
              <a:spcBef>
                <a:spcPts val="0"/>
              </a:spcBef>
              <a:buNone/>
            </a:pPr>
            <a:r>
              <a:rPr lang="en-US" sz="2800" dirty="0" smtClean="0">
                <a:latin typeface="Tahoma" panose="020B0604030504040204" pitchFamily="34" charset="0"/>
                <a:ea typeface="Tahoma" panose="020B0604030504040204" pitchFamily="34" charset="0"/>
                <a:cs typeface="Tahoma" panose="020B0604030504040204" pitchFamily="34" charset="0"/>
              </a:rPr>
              <a:t>Incorporating </a:t>
            </a:r>
            <a:r>
              <a:rPr lang="en-US" sz="28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H-E-L-P</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a:latin typeface="Tahoma" panose="020B0604030504040204" pitchFamily="34" charset="0"/>
                <a:ea typeface="Tahoma" panose="020B0604030504040204" pitchFamily="34" charset="0"/>
                <a:cs typeface="Tahoma" panose="020B0604030504040204" pitchFamily="34" charset="0"/>
              </a:rPr>
              <a:t>describe an approach for reaching an understanding of the mother’s perspective</a:t>
            </a:r>
            <a:r>
              <a:rPr lang="en-US" sz="2800"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dirty="0">
              <a:latin typeface="Calibri" pitchFamily="34" charset="0"/>
            </a:endParaRPr>
          </a:p>
          <a:p>
            <a:pPr marL="0" indent="0">
              <a:buNone/>
            </a:pPr>
            <a:endParaRPr lang="en-US" dirty="0" smtClean="0"/>
          </a:p>
        </p:txBody>
      </p:sp>
      <p:sp>
        <p:nvSpPr>
          <p:cNvPr id="5" name="Title 1"/>
          <p:cNvSpPr>
            <a:spLocks noGrp="1"/>
          </p:cNvSpPr>
          <p:nvPr>
            <p:ph type="title"/>
          </p:nvPr>
        </p:nvSpPr>
        <p:spPr>
          <a:xfrm>
            <a:off x="228600" y="190498"/>
            <a:ext cx="7973980" cy="952502"/>
          </a:xfrm>
        </p:spPr>
        <p:txBody>
          <a:bodyPr/>
          <a:lstStyle/>
          <a:p>
            <a:r>
              <a:rPr lang="en-US" dirty="0" smtClean="0"/>
              <a:t>Alliance Building &amp; Common Factors</a:t>
            </a:r>
            <a:br>
              <a:rPr lang="en-US" dirty="0" smtClean="0"/>
            </a:br>
            <a:r>
              <a:rPr lang="en-US" sz="2800" dirty="0"/>
              <a:t>Case </a:t>
            </a:r>
            <a:r>
              <a:rPr lang="en-US" sz="2800" dirty="0" smtClean="0"/>
              <a:t>#2: </a:t>
            </a:r>
            <a:r>
              <a:rPr lang="en-US" sz="2800" dirty="0"/>
              <a:t>Jake</a:t>
            </a:r>
            <a:r>
              <a:rPr lang="en-US" dirty="0" smtClean="0"/>
              <a:t> </a:t>
            </a:r>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5140"/>
          <a:stretch/>
        </p:blipFill>
        <p:spPr bwMode="auto">
          <a:xfrm>
            <a:off x="381000" y="2895600"/>
            <a:ext cx="2971800" cy="29662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Slide Number Placeholder 1"/>
          <p:cNvSpPr>
            <a:spLocks noGrp="1"/>
          </p:cNvSpPr>
          <p:nvPr>
            <p:ph type="sldNum" sz="quarter" idx="12"/>
          </p:nvPr>
        </p:nvSpPr>
        <p:spPr>
          <a:xfrm>
            <a:off x="7010400" y="6056326"/>
            <a:ext cx="2133600" cy="365125"/>
          </a:xfrm>
        </p:spPr>
        <p:txBody>
          <a:bodyPr/>
          <a:lstStyle/>
          <a:p>
            <a:fld id="{A42B6388-349F-4551-9795-D28006448E8B}" type="slidenum">
              <a:rPr lang="en-US" smtClean="0"/>
              <a:t>42</a:t>
            </a:fld>
            <a:endParaRPr lang="en-US" dirty="0"/>
          </a:p>
        </p:txBody>
      </p:sp>
    </p:spTree>
    <p:extLst>
      <p:ext uri="{BB962C8B-B14F-4D97-AF65-F5344CB8AC3E}">
        <p14:creationId xmlns:p14="http://schemas.microsoft.com/office/powerpoint/2010/main" val="34683474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1752" y="1527048"/>
            <a:ext cx="8503920" cy="4873752"/>
          </a:xfrm>
          <a:prstGeom prst="rect">
            <a:avLst/>
          </a:prstGeom>
        </p:spPr>
        <p:txBody>
          <a:bodyPr>
            <a:normAutofit/>
          </a:bodyPr>
          <a:lstStyle/>
          <a:p>
            <a:pPr marL="0" indent="0">
              <a:spcBef>
                <a:spcPts val="0"/>
              </a:spcBef>
              <a:buNone/>
            </a:pPr>
            <a:r>
              <a:rPr lang="en-US" sz="2300" dirty="0" smtClean="0">
                <a:latin typeface="Tahoma" panose="020B0604030504040204" pitchFamily="34" charset="0"/>
                <a:ea typeface="Tahoma" panose="020B0604030504040204" pitchFamily="34" charset="0"/>
                <a:cs typeface="Tahoma" panose="020B0604030504040204" pitchFamily="34" charset="0"/>
              </a:rPr>
              <a:t>When </a:t>
            </a:r>
            <a:r>
              <a:rPr lang="en-US" sz="2300" dirty="0">
                <a:latin typeface="Tahoma" panose="020B0604030504040204" pitchFamily="34" charset="0"/>
                <a:ea typeface="Tahoma" panose="020B0604030504040204" pitchFamily="34" charset="0"/>
                <a:cs typeface="Tahoma" panose="020B0604030504040204" pitchFamily="34" charset="0"/>
              </a:rPr>
              <a:t>trying to formulate an understanding of the </a:t>
            </a:r>
            <a:r>
              <a:rPr lang="en-US" sz="2300" dirty="0" smtClean="0">
                <a:latin typeface="Tahoma" panose="020B0604030504040204" pitchFamily="34" charset="0"/>
                <a:ea typeface="Tahoma" panose="020B0604030504040204" pitchFamily="34" charset="0"/>
                <a:cs typeface="Tahoma" panose="020B0604030504040204" pitchFamily="34" charset="0"/>
              </a:rPr>
              <a:t>problem, it is helpful </a:t>
            </a:r>
            <a:r>
              <a:rPr lang="en-US" sz="2300" dirty="0">
                <a:latin typeface="Tahoma" panose="020B0604030504040204" pitchFamily="34" charset="0"/>
                <a:ea typeface="Tahoma" panose="020B0604030504040204" pitchFamily="34" charset="0"/>
                <a:cs typeface="Tahoma" panose="020B0604030504040204" pitchFamily="34" charset="0"/>
              </a:rPr>
              <a:t>to </a:t>
            </a:r>
            <a:r>
              <a:rPr lang="en-US" sz="2300" dirty="0" smtClean="0">
                <a:latin typeface="Tahoma" panose="020B0604030504040204" pitchFamily="34" charset="0"/>
                <a:ea typeface="Tahoma" panose="020B0604030504040204" pitchFamily="34" charset="0"/>
                <a:cs typeface="Tahoma" panose="020B0604030504040204" pitchFamily="34" charset="0"/>
              </a:rPr>
              <a:t>appreciate the severity of the signs, behaviors, and impact </a:t>
            </a:r>
            <a:r>
              <a:rPr lang="en-US" sz="2300" dirty="0">
                <a:latin typeface="Tahoma" panose="020B0604030504040204" pitchFamily="34" charset="0"/>
                <a:ea typeface="Tahoma" panose="020B0604030504040204" pitchFamily="34" charset="0"/>
                <a:cs typeface="Tahoma" panose="020B0604030504040204" pitchFamily="34" charset="0"/>
              </a:rPr>
              <a:t>on </a:t>
            </a:r>
            <a:r>
              <a:rPr lang="en-US" sz="2300" dirty="0" smtClean="0">
                <a:latin typeface="Tahoma" panose="020B0604030504040204" pitchFamily="34" charset="0"/>
                <a:ea typeface="Tahoma" panose="020B0604030504040204" pitchFamily="34" charset="0"/>
                <a:cs typeface="Tahoma" panose="020B0604030504040204" pitchFamily="34" charset="0"/>
              </a:rPr>
              <a:t>function. Possible questions </a:t>
            </a:r>
            <a:r>
              <a:rPr lang="en-US" sz="2300" dirty="0">
                <a:latin typeface="Tahoma" panose="020B0604030504040204" pitchFamily="34" charset="0"/>
                <a:ea typeface="Tahoma" panose="020B0604030504040204" pitchFamily="34" charset="0"/>
                <a:cs typeface="Tahoma" panose="020B0604030504040204" pitchFamily="34" charset="0"/>
              </a:rPr>
              <a:t>to explore this include</a:t>
            </a:r>
            <a:r>
              <a:rPr lang="en-US" sz="2300" dirty="0" smtClean="0">
                <a:latin typeface="Tahoma" panose="020B0604030504040204" pitchFamily="34" charset="0"/>
                <a:ea typeface="Tahoma" panose="020B0604030504040204" pitchFamily="34" charset="0"/>
                <a:cs typeface="Tahoma" panose="020B0604030504040204" pitchFamily="34" charset="0"/>
              </a:rPr>
              <a:t>:</a:t>
            </a:r>
          </a:p>
          <a:p>
            <a:pPr marL="0" indent="0">
              <a:spcBef>
                <a:spcPts val="0"/>
              </a:spcBef>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lvl="0">
              <a:spcBef>
                <a:spcPts val="0"/>
              </a:spcBef>
              <a:spcAft>
                <a:spcPts val="600"/>
              </a:spcAft>
            </a:pPr>
            <a:r>
              <a:rPr lang="en-US" sz="2300" dirty="0">
                <a:latin typeface="Tahoma" panose="020B0604030504040204" pitchFamily="34" charset="0"/>
                <a:ea typeface="Tahoma" panose="020B0604030504040204" pitchFamily="34" charset="0"/>
                <a:cs typeface="Tahoma" panose="020B0604030504040204" pitchFamily="34" charset="0"/>
              </a:rPr>
              <a:t>“Do the difficulties you mentioned </a:t>
            </a:r>
            <a:r>
              <a:rPr lang="en-US" sz="2300" dirty="0" smtClean="0">
                <a:latin typeface="Tahoma" panose="020B0604030504040204" pitchFamily="34" charset="0"/>
                <a:ea typeface="Tahoma" panose="020B0604030504040204" pitchFamily="34" charset="0"/>
                <a:cs typeface="Tahoma" panose="020B0604030504040204" pitchFamily="34" charset="0"/>
              </a:rPr>
              <a:t>bother </a:t>
            </a:r>
            <a:r>
              <a:rPr lang="en-US" sz="2300" dirty="0">
                <a:latin typeface="Tahoma" panose="020B0604030504040204" pitchFamily="34" charset="0"/>
                <a:ea typeface="Tahoma" panose="020B0604030504040204" pitchFamily="34" charset="0"/>
                <a:cs typeface="Tahoma" panose="020B0604030504040204" pitchFamily="34" charset="0"/>
              </a:rPr>
              <a:t>you (teen) or your child (younger child)?</a:t>
            </a:r>
          </a:p>
          <a:p>
            <a:pPr lvl="1">
              <a:spcBef>
                <a:spcPts val="0"/>
              </a:spcBef>
              <a:spcAft>
                <a:spcPts val="2400"/>
              </a:spcAft>
            </a:pPr>
            <a:r>
              <a:rPr lang="en-US" sz="2000" dirty="0">
                <a:latin typeface="Tahoma" panose="020B0604030504040204" pitchFamily="34" charset="0"/>
                <a:ea typeface="Tahoma" panose="020B0604030504040204" pitchFamily="34" charset="0"/>
                <a:cs typeface="Tahoma" panose="020B0604030504040204" pitchFamily="34" charset="0"/>
              </a:rPr>
              <a:t>“How much?”</a:t>
            </a:r>
          </a:p>
          <a:p>
            <a:pPr lvl="0">
              <a:spcBef>
                <a:spcPts val="0"/>
              </a:spcBef>
              <a:spcAft>
                <a:spcPts val="600"/>
              </a:spcAft>
            </a:pPr>
            <a:r>
              <a:rPr lang="en-US" sz="2300" dirty="0">
                <a:latin typeface="Tahoma" panose="020B0604030504040204" pitchFamily="34" charset="0"/>
                <a:ea typeface="Tahoma" panose="020B0604030504040204" pitchFamily="34" charset="0"/>
                <a:cs typeface="Tahoma" panose="020B0604030504040204" pitchFamily="34" charset="0"/>
              </a:rPr>
              <a:t>“How much do they interfere with life?”</a:t>
            </a:r>
          </a:p>
          <a:p>
            <a:pPr lvl="1">
              <a:spcBef>
                <a:spcPts val="0"/>
              </a:spcBef>
            </a:pPr>
            <a:r>
              <a:rPr lang="en-US" sz="2000" dirty="0">
                <a:latin typeface="Tahoma" panose="020B0604030504040204" pitchFamily="34" charset="0"/>
                <a:ea typeface="Tahoma" panose="020B0604030504040204" pitchFamily="34" charset="0"/>
                <a:cs typeface="Tahoma" panose="020B0604030504040204" pitchFamily="34" charset="0"/>
              </a:rPr>
              <a:t>At home</a:t>
            </a:r>
          </a:p>
          <a:p>
            <a:pPr lvl="1">
              <a:spcBef>
                <a:spcPts val="0"/>
              </a:spcBef>
            </a:pPr>
            <a:r>
              <a:rPr lang="en-US" sz="2000" dirty="0">
                <a:latin typeface="Tahoma" panose="020B0604030504040204" pitchFamily="34" charset="0"/>
                <a:ea typeface="Tahoma" panose="020B0604030504040204" pitchFamily="34" charset="0"/>
                <a:cs typeface="Tahoma" panose="020B0604030504040204" pitchFamily="34" charset="0"/>
              </a:rPr>
              <a:t>With friends</a:t>
            </a:r>
          </a:p>
          <a:p>
            <a:pPr lvl="1">
              <a:spcBef>
                <a:spcPts val="0"/>
              </a:spcBef>
            </a:pPr>
            <a:r>
              <a:rPr lang="en-US" sz="2000" dirty="0">
                <a:latin typeface="Tahoma" panose="020B0604030504040204" pitchFamily="34" charset="0"/>
                <a:ea typeface="Tahoma" panose="020B0604030504040204" pitchFamily="34" charset="0"/>
                <a:cs typeface="Tahoma" panose="020B0604030504040204" pitchFamily="34" charset="0"/>
              </a:rPr>
              <a:t>In </a:t>
            </a:r>
            <a:r>
              <a:rPr lang="en-US" sz="2000" dirty="0" smtClean="0">
                <a:latin typeface="Tahoma" panose="020B0604030504040204" pitchFamily="34" charset="0"/>
                <a:ea typeface="Tahoma" panose="020B0604030504040204" pitchFamily="34" charset="0"/>
                <a:cs typeface="Tahoma" panose="020B0604030504040204" pitchFamily="34" charset="0"/>
              </a:rPr>
              <a:t>school</a:t>
            </a:r>
          </a:p>
          <a:p>
            <a:pPr lvl="1">
              <a:spcBef>
                <a:spcPts val="0"/>
              </a:spcBef>
            </a:pPr>
            <a:r>
              <a:rPr lang="en-US" sz="2000" dirty="0" smtClean="0">
                <a:latin typeface="Tahoma" panose="020B0604030504040204" pitchFamily="34" charset="0"/>
                <a:ea typeface="Tahoma" panose="020B0604030504040204" pitchFamily="34" charset="0"/>
                <a:cs typeface="Tahoma" panose="020B0604030504040204" pitchFamily="34" charset="0"/>
              </a:rPr>
              <a:t>In </a:t>
            </a:r>
            <a:r>
              <a:rPr lang="en-US" sz="2000" dirty="0">
                <a:latin typeface="Tahoma" panose="020B0604030504040204" pitchFamily="34" charset="0"/>
                <a:ea typeface="Tahoma" panose="020B0604030504040204" pitchFamily="34" charset="0"/>
                <a:cs typeface="Tahoma" panose="020B0604030504040204" pitchFamily="34" charset="0"/>
              </a:rPr>
              <a:t>other activities </a:t>
            </a:r>
            <a:endParaRPr lang="en-US" sz="2000" dirty="0" smtClean="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a:spLocks noGrp="1"/>
          </p:cNvSpPr>
          <p:nvPr>
            <p:ph type="title"/>
          </p:nvPr>
        </p:nvSpPr>
        <p:spPr>
          <a:xfrm>
            <a:off x="228600" y="190498"/>
            <a:ext cx="7973980" cy="952502"/>
          </a:xfrm>
        </p:spPr>
        <p:txBody>
          <a:bodyPr/>
          <a:lstStyle/>
          <a:p>
            <a:r>
              <a:rPr lang="en-US" dirty="0" smtClean="0"/>
              <a:t>Alliance Building &amp; Common Factors</a:t>
            </a:r>
            <a:br>
              <a:rPr lang="en-US" dirty="0" smtClean="0"/>
            </a:br>
            <a:r>
              <a:rPr lang="en-US" sz="2800" dirty="0"/>
              <a:t>Case </a:t>
            </a:r>
            <a:r>
              <a:rPr lang="en-US" sz="2800" dirty="0" smtClean="0"/>
              <a:t>#2: </a:t>
            </a:r>
            <a:r>
              <a:rPr lang="en-US" sz="2800" dirty="0"/>
              <a:t>Jake</a:t>
            </a:r>
            <a:r>
              <a:rPr lang="en-US" dirty="0" smtClean="0"/>
              <a:t> </a:t>
            </a:r>
            <a:endParaRPr lang="en-US" dirty="0"/>
          </a:p>
        </p:txBody>
      </p:sp>
      <p:sp>
        <p:nvSpPr>
          <p:cNvPr id="4" name="Slide Number Placeholder 1"/>
          <p:cNvSpPr>
            <a:spLocks noGrp="1"/>
          </p:cNvSpPr>
          <p:nvPr>
            <p:ph type="sldNum" sz="quarter" idx="12"/>
          </p:nvPr>
        </p:nvSpPr>
        <p:spPr>
          <a:xfrm>
            <a:off x="7010400" y="6056326"/>
            <a:ext cx="2133600" cy="365125"/>
          </a:xfrm>
        </p:spPr>
        <p:txBody>
          <a:bodyPr/>
          <a:lstStyle/>
          <a:p>
            <a:fld id="{C84A1276-2F66-4B5C-AB33-A2A65497BE36}" type="slidenum">
              <a:rPr lang="en-US" smtClean="0"/>
              <a:t>43</a:t>
            </a:fld>
            <a:endParaRPr lang="en-US" dirty="0"/>
          </a:p>
        </p:txBody>
      </p:sp>
    </p:spTree>
    <p:extLst>
      <p:ext uri="{BB962C8B-B14F-4D97-AF65-F5344CB8AC3E}">
        <p14:creationId xmlns:p14="http://schemas.microsoft.com/office/powerpoint/2010/main" val="20319073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90498"/>
            <a:ext cx="7973980" cy="952502"/>
          </a:xfrm>
        </p:spPr>
        <p:txBody>
          <a:bodyPr/>
          <a:lstStyle/>
          <a:p>
            <a:r>
              <a:rPr lang="en-US" dirty="0" smtClean="0"/>
              <a:t>Alliance Building &amp; Common Factors</a:t>
            </a:r>
            <a:br>
              <a:rPr lang="en-US" dirty="0" smtClean="0"/>
            </a:br>
            <a:r>
              <a:rPr lang="en-US" sz="2800" dirty="0"/>
              <a:t>Case </a:t>
            </a:r>
            <a:r>
              <a:rPr lang="en-US" sz="2800" dirty="0" smtClean="0"/>
              <a:t>#2: </a:t>
            </a:r>
            <a:r>
              <a:rPr lang="en-US" sz="2800" dirty="0"/>
              <a:t>Jake</a:t>
            </a:r>
            <a:r>
              <a:rPr lang="en-US" dirty="0" smtClean="0"/>
              <a:t> </a:t>
            </a:r>
            <a:endParaRPr lang="en-US" dirty="0"/>
          </a:p>
        </p:txBody>
      </p:sp>
      <p:sp>
        <p:nvSpPr>
          <p:cNvPr id="6" name="Content Placeholder 2"/>
          <p:cNvSpPr txBox="1">
            <a:spLocks/>
          </p:cNvSpPr>
          <p:nvPr/>
        </p:nvSpPr>
        <p:spPr>
          <a:xfrm>
            <a:off x="301752" y="1527048"/>
            <a:ext cx="8503920" cy="4572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Step 3:  </a:t>
            </a:r>
            <a:r>
              <a:rPr lang="en-US" sz="2800" dirty="0" smtClean="0">
                <a:latin typeface="Tahoma" panose="020B0604030504040204" pitchFamily="34" charset="0"/>
                <a:ea typeface="Tahoma" panose="020B0604030504040204" pitchFamily="34" charset="0"/>
                <a:cs typeface="Tahoma" panose="020B0604030504040204" pitchFamily="34" charset="0"/>
              </a:rPr>
              <a:t>	Establish a plan &amp; offer advice after 			obtaining permission to do so</a:t>
            </a:r>
            <a:endParaRPr lang="en-US" sz="1600" i="1" dirty="0" smtClean="0">
              <a:latin typeface="Calibri" pitchFamily="34" charset="0"/>
            </a:endParaRPr>
          </a:p>
          <a:p>
            <a:pPr marL="0" indent="0">
              <a:buFont typeface="Arial" pitchFamily="34" charset="0"/>
              <a:buNone/>
            </a:pPr>
            <a:endParaRPr lang="en-US" sz="1600" i="1" dirty="0" smtClean="0">
              <a:latin typeface="Calibri" pitchFamily="34" charset="0"/>
            </a:endParaRPr>
          </a:p>
          <a:p>
            <a:pPr marL="0" indent="0">
              <a:spcBef>
                <a:spcPts val="0"/>
              </a:spcBef>
              <a:spcAft>
                <a:spcPts val="1800"/>
              </a:spcAft>
              <a:buNone/>
            </a:pPr>
            <a:r>
              <a:rPr lang="en-US" sz="2000" dirty="0">
                <a:latin typeface="Tahoma" panose="020B0604030504040204" pitchFamily="34" charset="0"/>
                <a:ea typeface="Tahoma" panose="020B0604030504040204" pitchFamily="34" charset="0"/>
                <a:cs typeface="Tahoma" panose="020B0604030504040204" pitchFamily="34" charset="0"/>
              </a:rPr>
              <a:t>In preparation for offering advice, it is helpful to summarize your thinking about the concerns to the family and check for agreement. </a:t>
            </a:r>
            <a:r>
              <a:rPr lang="en-US" sz="2000" dirty="0" smtClean="0">
                <a:latin typeface="Tahoma" panose="020B0604030504040204" pitchFamily="34" charset="0"/>
                <a:ea typeface="Tahoma" panose="020B0604030504040204" pitchFamily="34" charset="0"/>
                <a:cs typeface="Tahoma" panose="020B0604030504040204" pitchFamily="34" charset="0"/>
              </a:rPr>
              <a:t>Additional </a:t>
            </a:r>
            <a:r>
              <a:rPr lang="en-US" sz="2000" dirty="0">
                <a:latin typeface="Tahoma" panose="020B0604030504040204" pitchFamily="34" charset="0"/>
                <a:ea typeface="Tahoma" panose="020B0604030504040204" pitchFamily="34" charset="0"/>
                <a:cs typeface="Tahoma" panose="020B0604030504040204" pitchFamily="34" charset="0"/>
              </a:rPr>
              <a:t>information may need to be gathered if perspectives differ. </a:t>
            </a:r>
            <a:r>
              <a:rPr lang="en-US" sz="2000" dirty="0" smtClean="0">
                <a:latin typeface="Tahoma" panose="020B0604030504040204" pitchFamily="34" charset="0"/>
                <a:ea typeface="Tahoma" panose="020B0604030504040204" pitchFamily="34" charset="0"/>
                <a:cs typeface="Tahoma" panose="020B0604030504040204" pitchFamily="34" charset="0"/>
              </a:rPr>
              <a:t>Once </a:t>
            </a:r>
            <a:r>
              <a:rPr lang="en-US" sz="2000" dirty="0">
                <a:latin typeface="Tahoma" panose="020B0604030504040204" pitchFamily="34" charset="0"/>
                <a:ea typeface="Tahoma" panose="020B0604030504040204" pitchFamily="34" charset="0"/>
                <a:cs typeface="Tahoma" panose="020B0604030504040204" pitchFamily="34" charset="0"/>
              </a:rPr>
              <a:t>an agreed upon perspective is established, clarify if the family still agrees that this is something they want to do something about. </a:t>
            </a:r>
          </a:p>
          <a:p>
            <a:pPr>
              <a:spcBef>
                <a:spcPts val="0"/>
              </a:spcBef>
              <a:spcAft>
                <a:spcPts val="1800"/>
              </a:spcAft>
            </a:pPr>
            <a:r>
              <a:rPr lang="en-US" sz="2000" dirty="0" smtClean="0">
                <a:latin typeface="Tahoma" panose="020B0604030504040204" pitchFamily="34" charset="0"/>
                <a:ea typeface="Tahoma" panose="020B0604030504040204" pitchFamily="34" charset="0"/>
                <a:cs typeface="Tahoma" panose="020B0604030504040204" pitchFamily="34" charset="0"/>
              </a:rPr>
              <a:t>Construct </a:t>
            </a:r>
            <a:r>
              <a:rPr lang="en-US" sz="2000" dirty="0">
                <a:latin typeface="Tahoma" panose="020B0604030504040204" pitchFamily="34" charset="0"/>
                <a:ea typeface="Tahoma" panose="020B0604030504040204" pitchFamily="34" charset="0"/>
                <a:cs typeface="Tahoma" panose="020B0604030504040204" pitchFamily="34" charset="0"/>
              </a:rPr>
              <a:t>a question to ask the mother for </a:t>
            </a:r>
            <a:r>
              <a:rPr lang="en-US" sz="2000" dirty="0" smtClean="0">
                <a:latin typeface="Tahoma" panose="020B0604030504040204" pitchFamily="34" charset="0"/>
                <a:ea typeface="Tahoma" panose="020B0604030504040204" pitchFamily="34" charset="0"/>
                <a:cs typeface="Tahoma" panose="020B0604030504040204" pitchFamily="34" charset="0"/>
              </a:rPr>
              <a:t>permission </a:t>
            </a:r>
            <a:r>
              <a:rPr lang="en-US" sz="2000" dirty="0">
                <a:latin typeface="Tahoma" panose="020B0604030504040204" pitchFamily="34" charset="0"/>
                <a:ea typeface="Tahoma" panose="020B0604030504040204" pitchFamily="34" charset="0"/>
                <a:cs typeface="Tahoma" panose="020B0604030504040204" pitchFamily="34" charset="0"/>
              </a:rPr>
              <a:t>to give advice</a:t>
            </a:r>
            <a:r>
              <a:rPr lang="en-US" sz="2000" dirty="0" smtClean="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1800"/>
              </a:spcAft>
            </a:pPr>
            <a:r>
              <a:rPr lang="en-US" sz="2000" dirty="0">
                <a:latin typeface="Tahoma" panose="020B0604030504040204" pitchFamily="34" charset="0"/>
                <a:ea typeface="Tahoma" panose="020B0604030504040204" pitchFamily="34" charset="0"/>
                <a:cs typeface="Tahoma" panose="020B0604030504040204" pitchFamily="34" charset="0"/>
              </a:rPr>
              <a:t>Construct a question to ask Jake for permission to give advice.</a:t>
            </a:r>
          </a:p>
        </p:txBody>
      </p:sp>
      <p:sp>
        <p:nvSpPr>
          <p:cNvPr id="4" name="Slide Number Placeholder 1"/>
          <p:cNvSpPr>
            <a:spLocks noGrp="1"/>
          </p:cNvSpPr>
          <p:nvPr>
            <p:ph type="sldNum" sz="quarter" idx="12"/>
          </p:nvPr>
        </p:nvSpPr>
        <p:spPr>
          <a:xfrm>
            <a:off x="7010400" y="6056326"/>
            <a:ext cx="2133600" cy="365125"/>
          </a:xfrm>
        </p:spPr>
        <p:txBody>
          <a:bodyPr/>
          <a:lstStyle/>
          <a:p>
            <a:fld id="{7B57FFD1-8B01-4B5B-A5D7-7E93776A5C7C}" type="slidenum">
              <a:rPr lang="en-US" smtClean="0"/>
              <a:t>44</a:t>
            </a:fld>
            <a:endParaRPr lang="en-US" dirty="0"/>
          </a:p>
        </p:txBody>
      </p:sp>
    </p:spTree>
    <p:extLst>
      <p:ext uri="{BB962C8B-B14F-4D97-AF65-F5344CB8AC3E}">
        <p14:creationId xmlns:p14="http://schemas.microsoft.com/office/powerpoint/2010/main" val="33843064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90498"/>
            <a:ext cx="7973980" cy="952502"/>
          </a:xfrm>
        </p:spPr>
        <p:txBody>
          <a:bodyPr/>
          <a:lstStyle/>
          <a:p>
            <a:r>
              <a:rPr lang="en-US" dirty="0" smtClean="0"/>
              <a:t>Alliance Building &amp; Common Factors</a:t>
            </a:r>
            <a:br>
              <a:rPr lang="en-US" dirty="0" smtClean="0"/>
            </a:br>
            <a:r>
              <a:rPr lang="en-US" sz="2800" dirty="0"/>
              <a:t>Case </a:t>
            </a:r>
            <a:r>
              <a:rPr lang="en-US" sz="2800" dirty="0" smtClean="0"/>
              <a:t>#2: </a:t>
            </a:r>
            <a:r>
              <a:rPr lang="en-US" sz="2800" dirty="0"/>
              <a:t>Jake</a:t>
            </a:r>
            <a:r>
              <a:rPr lang="en-US" dirty="0" smtClean="0"/>
              <a:t> </a:t>
            </a:r>
            <a:endParaRPr lang="en-US" dirty="0"/>
          </a:p>
        </p:txBody>
      </p:sp>
      <p:sp>
        <p:nvSpPr>
          <p:cNvPr id="6" name="Content Placeholder 2"/>
          <p:cNvSpPr txBox="1">
            <a:spLocks/>
          </p:cNvSpPr>
          <p:nvPr/>
        </p:nvSpPr>
        <p:spPr>
          <a:xfrm>
            <a:off x="301752" y="1527048"/>
            <a:ext cx="8503920" cy="4572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Step 3:  </a:t>
            </a:r>
            <a:r>
              <a:rPr lang="en-US" sz="2800" dirty="0" smtClean="0">
                <a:latin typeface="Tahoma" panose="020B0604030504040204" pitchFamily="34" charset="0"/>
                <a:ea typeface="Tahoma" panose="020B0604030504040204" pitchFamily="34" charset="0"/>
                <a:cs typeface="Tahoma" panose="020B0604030504040204" pitchFamily="34" charset="0"/>
              </a:rPr>
              <a:t>	Establish a plan &amp; offer advice after 			obtaining permission to do so</a:t>
            </a:r>
            <a:endParaRPr lang="en-US" sz="1600" i="1" dirty="0" smtClean="0">
              <a:latin typeface="Calibri" pitchFamily="34" charset="0"/>
            </a:endParaRPr>
          </a:p>
          <a:p>
            <a:pPr marL="0" indent="0">
              <a:buFont typeface="Arial" pitchFamily="34" charset="0"/>
              <a:buNone/>
            </a:pPr>
            <a:endParaRPr lang="en-US" sz="1600" i="1" dirty="0" smtClean="0">
              <a:latin typeface="Calibri" pitchFamily="34" charset="0"/>
            </a:endParaRPr>
          </a:p>
          <a:p>
            <a:pPr marL="0" indent="0">
              <a:buFont typeface="Arial" pitchFamily="34" charset="0"/>
              <a:buNone/>
            </a:pPr>
            <a:endParaRPr lang="en-US" sz="1600" i="1" dirty="0" smtClean="0">
              <a:latin typeface="Calibri" pitchFamily="34" charset="0"/>
            </a:endParaRPr>
          </a:p>
          <a:p>
            <a:pPr marL="0" indent="0">
              <a:spcBef>
                <a:spcPts val="0"/>
              </a:spcBef>
              <a:spcAft>
                <a:spcPts val="1800"/>
              </a:spcAft>
              <a:buNone/>
            </a:pPr>
            <a:r>
              <a:rPr lang="en-US" sz="2400" dirty="0">
                <a:latin typeface="Tahoma" panose="020B0604030504040204" pitchFamily="34" charset="0"/>
                <a:ea typeface="Tahoma" panose="020B0604030504040204" pitchFamily="34" charset="0"/>
                <a:cs typeface="Tahoma" panose="020B0604030504040204" pitchFamily="34" charset="0"/>
              </a:rPr>
              <a:t>Once the family and teen have agreed:</a:t>
            </a:r>
          </a:p>
          <a:p>
            <a:pPr>
              <a:spcBef>
                <a:spcPts val="0"/>
              </a:spcBef>
              <a:spcAft>
                <a:spcPts val="1800"/>
              </a:spcAft>
            </a:pPr>
            <a:r>
              <a:rPr lang="en-US" sz="2000" dirty="0">
                <a:latin typeface="Tahoma" panose="020B0604030504040204" pitchFamily="34" charset="0"/>
                <a:ea typeface="Tahoma" panose="020B0604030504040204" pitchFamily="34" charset="0"/>
                <a:cs typeface="Tahoma" panose="020B0604030504040204" pitchFamily="34" charset="0"/>
              </a:rPr>
              <a:t>Ask for their ideas</a:t>
            </a:r>
          </a:p>
          <a:p>
            <a:pPr>
              <a:spcBef>
                <a:spcPts val="0"/>
              </a:spcBef>
              <a:spcAft>
                <a:spcPts val="1800"/>
              </a:spcAft>
            </a:pPr>
            <a:r>
              <a:rPr lang="en-US" sz="2000" dirty="0">
                <a:latin typeface="Tahoma" panose="020B0604030504040204" pitchFamily="34" charset="0"/>
                <a:ea typeface="Tahoma" panose="020B0604030504040204" pitchFamily="34" charset="0"/>
                <a:cs typeface="Tahoma" panose="020B0604030504040204" pitchFamily="34" charset="0"/>
              </a:rPr>
              <a:t>Offer advice as a set of choices, including their ideas as appropriate</a:t>
            </a:r>
          </a:p>
          <a:p>
            <a:pPr>
              <a:spcBef>
                <a:spcPts val="0"/>
              </a:spcBef>
              <a:spcAft>
                <a:spcPts val="1800"/>
              </a:spcAft>
            </a:pPr>
            <a:r>
              <a:rPr lang="en-US" sz="2000" dirty="0">
                <a:latin typeface="Tahoma" panose="020B0604030504040204" pitchFamily="34" charset="0"/>
                <a:ea typeface="Tahoma" panose="020B0604030504040204" pitchFamily="34" charset="0"/>
                <a:cs typeface="Tahoma" panose="020B0604030504040204" pitchFamily="34" charset="0"/>
              </a:rPr>
              <a:t>Frame advice as short and long term plans</a:t>
            </a:r>
          </a:p>
          <a:p>
            <a:pPr>
              <a:spcBef>
                <a:spcPts val="0"/>
              </a:spcBef>
              <a:spcAft>
                <a:spcPts val="1800"/>
              </a:spcAft>
            </a:pPr>
            <a:r>
              <a:rPr lang="en-US" sz="2000" dirty="0">
                <a:latin typeface="Tahoma" panose="020B0604030504040204" pitchFamily="34" charset="0"/>
                <a:ea typeface="Tahoma" panose="020B0604030504040204" pitchFamily="34" charset="0"/>
                <a:cs typeface="Tahoma" panose="020B0604030504040204" pitchFamily="34" charset="0"/>
              </a:rPr>
              <a:t>Ask about barriers to implementing plans</a:t>
            </a:r>
          </a:p>
        </p:txBody>
      </p:sp>
      <p:sp>
        <p:nvSpPr>
          <p:cNvPr id="4" name="Slide Number Placeholder 1"/>
          <p:cNvSpPr>
            <a:spLocks noGrp="1"/>
          </p:cNvSpPr>
          <p:nvPr>
            <p:ph type="sldNum" sz="quarter" idx="12"/>
          </p:nvPr>
        </p:nvSpPr>
        <p:spPr>
          <a:xfrm>
            <a:off x="7010400" y="6056326"/>
            <a:ext cx="2133600" cy="365125"/>
          </a:xfrm>
        </p:spPr>
        <p:txBody>
          <a:bodyPr/>
          <a:lstStyle/>
          <a:p>
            <a:fld id="{0BEA4ADE-B0C9-4343-BB03-1582E5B5E9F3}" type="slidenum">
              <a:rPr lang="en-US" smtClean="0"/>
              <a:t>45</a:t>
            </a:fld>
            <a:endParaRPr lang="en-US" dirty="0"/>
          </a:p>
        </p:txBody>
      </p:sp>
    </p:spTree>
    <p:extLst>
      <p:ext uri="{BB962C8B-B14F-4D97-AF65-F5344CB8AC3E}">
        <p14:creationId xmlns:p14="http://schemas.microsoft.com/office/powerpoint/2010/main" val="31844751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Factors Approach</a:t>
            </a:r>
            <a:endParaRPr lang="en-US" dirty="0"/>
          </a:p>
        </p:txBody>
      </p:sp>
      <p:sp>
        <p:nvSpPr>
          <p:cNvPr id="4" name="Rounded Rectangle 3"/>
          <p:cNvSpPr/>
          <p:nvPr/>
        </p:nvSpPr>
        <p:spPr>
          <a:xfrm>
            <a:off x="228600" y="1247502"/>
            <a:ext cx="2743200" cy="640080"/>
          </a:xfrm>
          <a:prstGeom prst="roundRect">
            <a:avLst/>
          </a:prstGeom>
          <a:solidFill>
            <a:schemeClr val="accent3">
              <a:lumMod val="60000"/>
              <a:lumOff val="40000"/>
            </a:schemeClr>
          </a:solidFill>
          <a:ln>
            <a:solidFill>
              <a:schemeClr val="accent6">
                <a:lumMod val="60000"/>
                <a:lumOff val="4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2">
                    <a:lumMod val="60000"/>
                    <a:lumOff val="40000"/>
                  </a:schemeClr>
                </a:solidFill>
              </a:rPr>
              <a:t>Surveillance / Screening</a:t>
            </a:r>
            <a:endParaRPr lang="en-US" sz="2200" b="1" dirty="0">
              <a:solidFill>
                <a:schemeClr val="tx2">
                  <a:lumMod val="60000"/>
                  <a:lumOff val="40000"/>
                </a:schemeClr>
              </a:solidFill>
            </a:endParaRPr>
          </a:p>
        </p:txBody>
      </p:sp>
      <p:grpSp>
        <p:nvGrpSpPr>
          <p:cNvPr id="19" name="Group 18"/>
          <p:cNvGrpSpPr/>
          <p:nvPr/>
        </p:nvGrpSpPr>
        <p:grpSpPr>
          <a:xfrm>
            <a:off x="4572000" y="4194468"/>
            <a:ext cx="4248150" cy="1784846"/>
            <a:chOff x="323850" y="2432957"/>
            <a:chExt cx="8537121" cy="3586843"/>
          </a:xfrm>
        </p:grpSpPr>
        <p:sp>
          <p:nvSpPr>
            <p:cNvPr id="20" name="Rectangle 19"/>
            <p:cNvSpPr/>
            <p:nvPr/>
          </p:nvSpPr>
          <p:spPr>
            <a:xfrm>
              <a:off x="1472390" y="2432957"/>
              <a:ext cx="2743200" cy="914400"/>
            </a:xfrm>
            <a:prstGeom prst="rect">
              <a:avLst/>
            </a:prstGeom>
            <a:solidFill>
              <a:schemeClr val="accent3">
                <a:lumMod val="60000"/>
                <a:lumOff val="40000"/>
              </a:schemeClr>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lumMod val="60000"/>
                      <a:lumOff val="40000"/>
                    </a:schemeClr>
                  </a:solidFill>
                </a:rPr>
                <a:t>Diagnose</a:t>
              </a:r>
              <a:endParaRPr lang="en-US" b="1" dirty="0">
                <a:solidFill>
                  <a:schemeClr val="tx2">
                    <a:lumMod val="60000"/>
                    <a:lumOff val="40000"/>
                  </a:schemeClr>
                </a:solidFill>
              </a:endParaRPr>
            </a:p>
          </p:txBody>
        </p:sp>
        <p:sp>
          <p:nvSpPr>
            <p:cNvPr id="21" name="Rectangle 20"/>
            <p:cNvSpPr/>
            <p:nvPr/>
          </p:nvSpPr>
          <p:spPr>
            <a:xfrm>
              <a:off x="5029200" y="2438400"/>
              <a:ext cx="2743200" cy="914400"/>
            </a:xfrm>
            <a:prstGeom prst="rect">
              <a:avLst/>
            </a:prstGeom>
            <a:solidFill>
              <a:schemeClr val="accent3">
                <a:lumMod val="60000"/>
                <a:lumOff val="40000"/>
              </a:schemeClr>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lumMod val="60000"/>
                      <a:lumOff val="40000"/>
                    </a:schemeClr>
                  </a:solidFill>
                </a:rPr>
                <a:t>Refer</a:t>
              </a:r>
              <a:endParaRPr lang="en-US" b="1" dirty="0">
                <a:solidFill>
                  <a:schemeClr val="tx2">
                    <a:lumMod val="60000"/>
                    <a:lumOff val="40000"/>
                  </a:schemeClr>
                </a:solidFill>
              </a:endParaRPr>
            </a:p>
          </p:txBody>
        </p:sp>
        <p:sp>
          <p:nvSpPr>
            <p:cNvPr id="22" name="Rectangle 21"/>
            <p:cNvSpPr/>
            <p:nvPr/>
          </p:nvSpPr>
          <p:spPr>
            <a:xfrm>
              <a:off x="323850" y="3603171"/>
              <a:ext cx="2743200" cy="892628"/>
            </a:xfrm>
            <a:prstGeom prst="rect">
              <a:avLst/>
            </a:prstGeom>
            <a:solidFill>
              <a:schemeClr val="accent3">
                <a:lumMod val="60000"/>
                <a:lumOff val="40000"/>
              </a:schemeClr>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lumMod val="60000"/>
                      <a:lumOff val="40000"/>
                    </a:schemeClr>
                  </a:solidFill>
                </a:rPr>
                <a:t>Treat</a:t>
              </a:r>
              <a:endParaRPr lang="en-US" b="1" dirty="0">
                <a:solidFill>
                  <a:schemeClr val="tx2">
                    <a:lumMod val="60000"/>
                    <a:lumOff val="40000"/>
                  </a:schemeClr>
                </a:solidFill>
              </a:endParaRPr>
            </a:p>
          </p:txBody>
        </p:sp>
        <p:sp>
          <p:nvSpPr>
            <p:cNvPr id="23" name="Rectangle 22"/>
            <p:cNvSpPr/>
            <p:nvPr/>
          </p:nvSpPr>
          <p:spPr>
            <a:xfrm>
              <a:off x="6117771" y="3603171"/>
              <a:ext cx="2743200" cy="914400"/>
            </a:xfrm>
            <a:prstGeom prst="rect">
              <a:avLst/>
            </a:prstGeom>
            <a:solidFill>
              <a:schemeClr val="accent3">
                <a:lumMod val="60000"/>
                <a:lumOff val="40000"/>
              </a:schemeClr>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chemeClr val="tx2">
                      <a:lumMod val="60000"/>
                      <a:lumOff val="40000"/>
                    </a:schemeClr>
                  </a:solidFill>
                </a:rPr>
                <a:t>Treat or Co-Treat</a:t>
              </a:r>
              <a:endParaRPr lang="en-US" sz="1400" b="1" dirty="0">
                <a:solidFill>
                  <a:schemeClr val="tx2">
                    <a:lumMod val="60000"/>
                    <a:lumOff val="40000"/>
                  </a:schemeClr>
                </a:solidFill>
              </a:endParaRPr>
            </a:p>
          </p:txBody>
        </p:sp>
        <p:sp>
          <p:nvSpPr>
            <p:cNvPr id="24" name="Arc 23"/>
            <p:cNvSpPr/>
            <p:nvPr/>
          </p:nvSpPr>
          <p:spPr>
            <a:xfrm>
              <a:off x="7391400" y="2819400"/>
              <a:ext cx="1066800" cy="1066800"/>
            </a:xfrm>
            <a:prstGeom prst="arc">
              <a:avLst/>
            </a:prstGeom>
            <a:ln w="19050">
              <a:solidFill>
                <a:schemeClr val="accent6">
                  <a:lumMod val="75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rot="5400000">
              <a:off x="5143500" y="3311299"/>
              <a:ext cx="2133600" cy="2673802"/>
            </a:xfrm>
            <a:prstGeom prst="arc">
              <a:avLst>
                <a:gd name="adj1" fmla="val 16200000"/>
                <a:gd name="adj2" fmla="val 1624326"/>
              </a:avLst>
            </a:prstGeom>
            <a:ln w="19050">
              <a:solidFill>
                <a:schemeClr val="accent6">
                  <a:lumMod val="75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flipH="1">
              <a:off x="758952" y="2800350"/>
              <a:ext cx="1069848" cy="1066800"/>
            </a:xfrm>
            <a:prstGeom prst="arc">
              <a:avLst/>
            </a:prstGeom>
            <a:ln w="19050">
              <a:solidFill>
                <a:schemeClr val="accent6">
                  <a:lumMod val="75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Oval 26"/>
            <p:cNvSpPr/>
            <p:nvPr/>
          </p:nvSpPr>
          <p:spPr>
            <a:xfrm>
              <a:off x="3678010" y="4191000"/>
              <a:ext cx="1828800" cy="1828800"/>
            </a:xfrm>
            <a:prstGeom prst="ellipse">
              <a:avLst/>
            </a:prstGeom>
            <a:solidFill>
              <a:schemeClr val="accent3">
                <a:lumMod val="60000"/>
                <a:lumOff val="40000"/>
              </a:schemeClr>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tx2">
                      <a:lumMod val="60000"/>
                      <a:lumOff val="40000"/>
                    </a:schemeClr>
                  </a:solidFill>
                </a:rPr>
                <a:t>Monitor</a:t>
              </a:r>
            </a:p>
            <a:p>
              <a:pPr algn="ctr"/>
              <a:r>
                <a:rPr lang="en-US" sz="1200" b="1" dirty="0" smtClean="0">
                  <a:solidFill>
                    <a:schemeClr val="tx2">
                      <a:lumMod val="60000"/>
                      <a:lumOff val="40000"/>
                    </a:schemeClr>
                  </a:solidFill>
                </a:rPr>
                <a:t>Response</a:t>
              </a:r>
              <a:endParaRPr lang="en-US" sz="1200" b="1" dirty="0">
                <a:solidFill>
                  <a:schemeClr val="tx2">
                    <a:lumMod val="60000"/>
                    <a:lumOff val="40000"/>
                  </a:schemeClr>
                </a:solidFill>
              </a:endParaRPr>
            </a:p>
          </p:txBody>
        </p:sp>
        <p:sp>
          <p:nvSpPr>
            <p:cNvPr id="28" name="Arc 27"/>
            <p:cNvSpPr/>
            <p:nvPr/>
          </p:nvSpPr>
          <p:spPr>
            <a:xfrm rot="5400000" flipV="1">
              <a:off x="1955395" y="3313176"/>
              <a:ext cx="2133600" cy="2670048"/>
            </a:xfrm>
            <a:prstGeom prst="arc">
              <a:avLst>
                <a:gd name="adj1" fmla="val 16200000"/>
                <a:gd name="adj2" fmla="val 1624326"/>
              </a:avLst>
            </a:prstGeom>
            <a:ln w="19050">
              <a:solidFill>
                <a:schemeClr val="accent6">
                  <a:lumMod val="75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 name="TextBox 28"/>
          <p:cNvSpPr txBox="1"/>
          <p:nvPr/>
        </p:nvSpPr>
        <p:spPr>
          <a:xfrm>
            <a:off x="6488155" y="4194291"/>
            <a:ext cx="501834" cy="338554"/>
          </a:xfrm>
          <a:prstGeom prst="rect">
            <a:avLst/>
          </a:prstGeom>
          <a:noFill/>
        </p:spPr>
        <p:txBody>
          <a:bodyPr wrap="square" rtlCol="0">
            <a:spAutoFit/>
          </a:bodyPr>
          <a:lstStyle/>
          <a:p>
            <a:r>
              <a:rPr lang="en-US" sz="1600" b="1" u="sng" dirty="0" smtClean="0">
                <a:solidFill>
                  <a:schemeClr val="accent6">
                    <a:lumMod val="75000"/>
                  </a:schemeClr>
                </a:solidFill>
              </a:rPr>
              <a:t>OR</a:t>
            </a:r>
            <a:endParaRPr lang="en-US" sz="1400" b="1" u="sng" dirty="0">
              <a:solidFill>
                <a:schemeClr val="accent6">
                  <a:lumMod val="75000"/>
                </a:schemeClr>
              </a:solidFill>
            </a:endParaRPr>
          </a:p>
        </p:txBody>
      </p:sp>
      <p:sp>
        <p:nvSpPr>
          <p:cNvPr id="41" name="TextBox 40"/>
          <p:cNvSpPr txBox="1"/>
          <p:nvPr/>
        </p:nvSpPr>
        <p:spPr>
          <a:xfrm>
            <a:off x="134169" y="2086701"/>
            <a:ext cx="5287411" cy="193899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smtClean="0"/>
              <a:t>Collaborate with family to define problem</a:t>
            </a:r>
          </a:p>
          <a:p>
            <a:pPr marL="285750" indent="-285750">
              <a:spcAft>
                <a:spcPts val="1200"/>
              </a:spcAft>
              <a:buFont typeface="Arial" panose="020B0604020202020204" pitchFamily="34" charset="0"/>
              <a:buChar char="•"/>
            </a:pPr>
            <a:r>
              <a:rPr lang="en-US" dirty="0" smtClean="0"/>
              <a:t>Establish initial plan</a:t>
            </a:r>
          </a:p>
          <a:p>
            <a:pPr marL="285750" indent="-285750">
              <a:spcAft>
                <a:spcPts val="1200"/>
              </a:spcAft>
              <a:buFont typeface="Arial" panose="020B0604020202020204" pitchFamily="34" charset="0"/>
              <a:buChar char="•"/>
            </a:pPr>
            <a:r>
              <a:rPr lang="en-US" dirty="0" smtClean="0"/>
              <a:t>Monitor response</a:t>
            </a:r>
          </a:p>
          <a:p>
            <a:pPr marL="285750" indent="-285750">
              <a:buFont typeface="Arial" panose="020B0604020202020204" pitchFamily="34" charset="0"/>
              <a:buChar char="•"/>
            </a:pPr>
            <a:r>
              <a:rPr lang="en-US" dirty="0" smtClean="0"/>
              <a:t>Continue to support Family</a:t>
            </a:r>
          </a:p>
          <a:p>
            <a:pPr marL="742950" lvl="1" indent="-285750">
              <a:buFont typeface="Arial" panose="020B0604020202020204" pitchFamily="34" charset="0"/>
              <a:buChar char="•"/>
            </a:pPr>
            <a:r>
              <a:rPr lang="en-US" dirty="0" smtClean="0"/>
              <a:t>Resolution</a:t>
            </a:r>
            <a:endParaRPr lang="en-US" dirty="0"/>
          </a:p>
        </p:txBody>
      </p:sp>
      <p:sp>
        <p:nvSpPr>
          <p:cNvPr id="42" name="Arc 41"/>
          <p:cNvSpPr/>
          <p:nvPr/>
        </p:nvSpPr>
        <p:spPr>
          <a:xfrm rot="332480">
            <a:off x="1235210" y="2785798"/>
            <a:ext cx="5396600" cy="1375087"/>
          </a:xfrm>
          <a:prstGeom prst="arc">
            <a:avLst>
              <a:gd name="adj1" fmla="val 12143981"/>
              <a:gd name="adj2" fmla="val 3887"/>
            </a:avLst>
          </a:prstGeom>
          <a:ln w="19050">
            <a:solidFill>
              <a:schemeClr val="tx2">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p:cNvSpPr/>
          <p:nvPr/>
        </p:nvSpPr>
        <p:spPr>
          <a:xfrm rot="332480">
            <a:off x="1080684" y="3091873"/>
            <a:ext cx="5593330" cy="1167224"/>
          </a:xfrm>
          <a:prstGeom prst="arc">
            <a:avLst>
              <a:gd name="adj1" fmla="val 11973431"/>
              <a:gd name="adj2" fmla="val 8566"/>
            </a:avLst>
          </a:prstGeom>
          <a:ln w="19050">
            <a:solidFill>
              <a:schemeClr val="tx2">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p:cNvSpPr/>
          <p:nvPr/>
        </p:nvSpPr>
        <p:spPr>
          <a:xfrm>
            <a:off x="872337" y="3518455"/>
            <a:ext cx="5812539" cy="1389680"/>
          </a:xfrm>
          <a:prstGeom prst="arc">
            <a:avLst>
              <a:gd name="adj1" fmla="val 13970938"/>
              <a:gd name="adj2" fmla="val 797"/>
            </a:avLst>
          </a:prstGeom>
          <a:ln w="19050">
            <a:solidFill>
              <a:schemeClr val="tx2">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lide Number Placeholder 1"/>
          <p:cNvSpPr>
            <a:spLocks noGrp="1"/>
          </p:cNvSpPr>
          <p:nvPr>
            <p:ph type="sldNum" sz="quarter" idx="12"/>
          </p:nvPr>
        </p:nvSpPr>
        <p:spPr>
          <a:xfrm>
            <a:off x="7010400" y="6056326"/>
            <a:ext cx="2133600" cy="365125"/>
          </a:xfrm>
        </p:spPr>
        <p:txBody>
          <a:bodyPr/>
          <a:lstStyle/>
          <a:p>
            <a:fld id="{7F37D6D3-49AE-45BD-9637-EE2C9945CAE3}" type="slidenum">
              <a:rPr lang="en-US" smtClean="0"/>
              <a:t>46</a:t>
            </a:fld>
            <a:endParaRPr lang="en-US" dirty="0"/>
          </a:p>
        </p:txBody>
      </p:sp>
    </p:spTree>
    <p:extLst>
      <p:ext uri="{BB962C8B-B14F-4D97-AF65-F5344CB8AC3E}">
        <p14:creationId xmlns:p14="http://schemas.microsoft.com/office/powerpoint/2010/main" val="35865549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0" y="190498"/>
            <a:ext cx="7973980" cy="952502"/>
          </a:xfrm>
          <a:prstGeom prst="rect">
            <a:avLst/>
          </a:prstGeom>
        </p:spPr>
        <p:txBody>
          <a:bodyPr anchor="t"/>
          <a:lstStyle>
            <a:lvl1pPr algn="l" defTabSz="914400" rtl="0" eaLnBrk="1" latinLnBrk="0" hangingPunct="1">
              <a:spcBef>
                <a:spcPct val="0"/>
              </a:spcBef>
              <a:buNone/>
              <a:defRPr sz="3200" b="1" i="0" kern="1200" baseline="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smtClean="0"/>
              <a:t>Common Factors Approach:</a:t>
            </a:r>
          </a:p>
          <a:p>
            <a:r>
              <a:rPr lang="en-US" sz="2400" dirty="0" smtClean="0"/>
              <a:t>Tools for Alliance Building</a:t>
            </a:r>
          </a:p>
        </p:txBody>
      </p:sp>
      <p:graphicFrame>
        <p:nvGraphicFramePr>
          <p:cNvPr id="6" name="Table 5"/>
          <p:cNvGraphicFramePr>
            <a:graphicFrameLocks noGrp="1"/>
          </p:cNvGraphicFramePr>
          <p:nvPr>
            <p:extLst>
              <p:ext uri="{D42A27DB-BD31-4B8C-83A1-F6EECF244321}">
                <p14:modId xmlns:p14="http://schemas.microsoft.com/office/powerpoint/2010/main" val="4153548372"/>
              </p:ext>
            </p:extLst>
          </p:nvPr>
        </p:nvGraphicFramePr>
        <p:xfrm>
          <a:off x="3124200" y="1143000"/>
          <a:ext cx="3581400" cy="4747823"/>
        </p:xfrm>
        <a:graphic>
          <a:graphicData uri="http://schemas.openxmlformats.org/drawingml/2006/table">
            <a:tbl>
              <a:tblPr firstRow="1" bandRow="1">
                <a:tableStyleId>{5C22544A-7EE6-4342-B048-85BDC9FD1C3A}</a:tableStyleId>
              </a:tblPr>
              <a:tblGrid>
                <a:gridCol w="1447800"/>
                <a:gridCol w="2133600"/>
              </a:tblGrid>
              <a:tr h="1066799">
                <a:tc>
                  <a:txBody>
                    <a:bodyPr/>
                    <a:lstStyle/>
                    <a:p>
                      <a:r>
                        <a:rPr lang="en-US" sz="60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H</a:t>
                      </a:r>
                      <a:endParaRPr lang="en-US" sz="60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b="1"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Hope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119574">
                <a:tc>
                  <a:txBody>
                    <a:bodyPr/>
                    <a:lstStyle/>
                    <a:p>
                      <a:r>
                        <a:rPr lang="en-US" sz="60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E</a:t>
                      </a:r>
                      <a:endParaRPr lang="en-US" sz="60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Empathy</a:t>
                      </a:r>
                      <a:endParaRPr lang="en-US" sz="2400" b="1"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238317">
                <a:tc>
                  <a:txBody>
                    <a:bodyPr/>
                    <a:lstStyle/>
                    <a:p>
                      <a:r>
                        <a:rPr lang="en-US" sz="60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a:t>
                      </a:r>
                      <a:r>
                        <a:rPr lang="en-US" sz="5500" b="1" baseline="40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2</a:t>
                      </a:r>
                      <a:endParaRPr lang="en-US" sz="5500" b="1" baseline="400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Language</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Loyalty</a:t>
                      </a:r>
                      <a:endParaRPr lang="en-US" sz="2400" b="1"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23133">
                <a:tc>
                  <a:txBody>
                    <a:bodyPr/>
                    <a:lstStyle/>
                    <a:p>
                      <a:r>
                        <a:rPr lang="en-US" sz="60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P</a:t>
                      </a:r>
                      <a:r>
                        <a:rPr lang="en-US" sz="5500" b="1" baseline="30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3</a:t>
                      </a:r>
                      <a:endParaRPr lang="en-US" sz="5500" b="1" baseline="300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1"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Permission</a:t>
                      </a:r>
                    </a:p>
                    <a:p>
                      <a:r>
                        <a:rPr lang="en-US" sz="2400" b="1"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Partnership</a:t>
                      </a:r>
                    </a:p>
                    <a:p>
                      <a:r>
                        <a:rPr lang="en-US" sz="2400" b="1"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Plan</a:t>
                      </a:r>
                      <a:endParaRPr lang="en-US" sz="2400" b="1"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5" name="Slide Number Placeholder 1"/>
          <p:cNvSpPr>
            <a:spLocks noGrp="1"/>
          </p:cNvSpPr>
          <p:nvPr>
            <p:ph type="sldNum" sz="quarter" idx="12"/>
          </p:nvPr>
        </p:nvSpPr>
        <p:spPr>
          <a:xfrm>
            <a:off x="7010400" y="6056326"/>
            <a:ext cx="2133600" cy="365125"/>
          </a:xfrm>
        </p:spPr>
        <p:txBody>
          <a:bodyPr/>
          <a:lstStyle/>
          <a:p>
            <a:fld id="{849ECCF1-1B6E-4AB3-ADE5-A8A1E6686534}" type="slidenum">
              <a:rPr lang="en-US" smtClean="0"/>
              <a:t>47</a:t>
            </a:fld>
            <a:endParaRPr lang="en-US" dirty="0"/>
          </a:p>
        </p:txBody>
      </p:sp>
    </p:spTree>
    <p:extLst>
      <p:ext uri="{BB962C8B-B14F-4D97-AF65-F5344CB8AC3E}">
        <p14:creationId xmlns:p14="http://schemas.microsoft.com/office/powerpoint/2010/main" val="3422229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0"/>
          <p:cNvSpPr>
            <a:spLocks noChangeArrowheads="1"/>
          </p:cNvSpPr>
          <p:nvPr/>
        </p:nvSpPr>
        <p:spPr bwMode="auto">
          <a:xfrm>
            <a:off x="0" y="687388"/>
            <a:ext cx="9144000" cy="914400"/>
          </a:xfrm>
          <a:prstGeom prst="rect">
            <a:avLst/>
          </a:prstGeom>
          <a:solidFill>
            <a:srgbClr val="EEEEEE"/>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a:solidFill>
                <a:srgbClr val="FFFFFF"/>
              </a:solidFill>
            </a:endParaRPr>
          </a:p>
        </p:txBody>
      </p:sp>
      <p:sp>
        <p:nvSpPr>
          <p:cNvPr id="29698" name="Date Placeholder 3"/>
          <p:cNvSpPr txBox="1">
            <a:spLocks noGrp="1"/>
          </p:cNvSpPr>
          <p:nvPr/>
        </p:nvSpPr>
        <p:spPr bwMode="auto">
          <a:xfrm>
            <a:off x="0" y="6223000"/>
            <a:ext cx="2540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6350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100">
                <a:solidFill>
                  <a:srgbClr val="999999"/>
                </a:solidFill>
                <a:latin typeface="Helvetica" charset="0"/>
              </a:rPr>
              <a:t>Date of download:  8/13/2013</a:t>
            </a:r>
          </a:p>
        </p:txBody>
      </p:sp>
      <p:sp>
        <p:nvSpPr>
          <p:cNvPr id="29699" name="Footer Placeholder 4"/>
          <p:cNvSpPr txBox="1">
            <a:spLocks noGrp="1"/>
          </p:cNvSpPr>
          <p:nvPr/>
        </p:nvSpPr>
        <p:spPr bwMode="auto">
          <a:xfrm>
            <a:off x="2971800" y="6223000"/>
            <a:ext cx="3200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100">
                <a:solidFill>
                  <a:srgbClr val="999999"/>
                </a:solidFill>
                <a:latin typeface="Helvetica" charset="0"/>
              </a:rPr>
              <a:t>Copyright © 2012 American Medical Association. All rights reserved.</a:t>
            </a:r>
          </a:p>
        </p:txBody>
      </p:sp>
      <p:sp>
        <p:nvSpPr>
          <p:cNvPr id="29700" name="Text Placeholder 2"/>
          <p:cNvSpPr txBox="1">
            <a:spLocks/>
          </p:cNvSpPr>
          <p:nvPr/>
        </p:nvSpPr>
        <p:spPr bwMode="auto">
          <a:xfrm>
            <a:off x="0" y="69215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300" dirty="0">
                <a:latin typeface="Helvetica" charset="0"/>
              </a:rPr>
              <a:t>From: </a:t>
            </a:r>
            <a:r>
              <a:rPr lang="en-US" sz="1300" b="1" dirty="0">
                <a:latin typeface="Helvetica" charset="0"/>
              </a:rPr>
              <a:t>Chronic Mental Health Issues in Children Now Loom Larger Than Physical Problems</a:t>
            </a:r>
          </a:p>
        </p:txBody>
      </p:sp>
      <p:cxnSp>
        <p:nvCxnSpPr>
          <p:cNvPr id="29701" name="Straight Connector 8"/>
          <p:cNvCxnSpPr>
            <a:cxnSpLocks noChangeShapeType="1"/>
          </p:cNvCxnSpPr>
          <p:nvPr/>
        </p:nvCxnSpPr>
        <p:spPr bwMode="auto">
          <a:xfrm flipV="1">
            <a:off x="0" y="6215063"/>
            <a:ext cx="9144000" cy="7937"/>
          </a:xfrm>
          <a:prstGeom prst="line">
            <a:avLst/>
          </a:prstGeom>
          <a:noFill/>
          <a:ln w="12700">
            <a:solidFill>
              <a:srgbClr val="999999"/>
            </a:solidFill>
            <a:round/>
            <a:headEnd/>
            <a:tailEnd/>
          </a:ln>
          <a:extLst>
            <a:ext uri="{909E8E84-426E-40DD-AFC4-6F175D3DCCD1}">
              <a14:hiddenFill xmlns:a14="http://schemas.microsoft.com/office/drawing/2010/main">
                <a:noFill/>
              </a14:hiddenFill>
            </a:ext>
          </a:extLst>
        </p:spPr>
      </p:cxnSp>
      <p:sp>
        <p:nvSpPr>
          <p:cNvPr id="29702" name="Text Placeholder 2"/>
          <p:cNvSpPr txBox="1">
            <a:spLocks/>
          </p:cNvSpPr>
          <p:nvPr/>
        </p:nvSpPr>
        <p:spPr bwMode="auto">
          <a:xfrm>
            <a:off x="0" y="1282700"/>
            <a:ext cx="914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a:latin typeface="Helvetica" charset="0"/>
              </a:rPr>
              <a:t>JAMA. 2012;308(3):223-225. doi:10.1001/jama.2012.6951</a:t>
            </a:r>
          </a:p>
        </p:txBody>
      </p:sp>
      <p:sp>
        <p:nvSpPr>
          <p:cNvPr id="29703" name="Text Placeholder 2"/>
          <p:cNvSpPr txBox="1">
            <a:spLocks/>
          </p:cNvSpPr>
          <p:nvPr/>
        </p:nvSpPr>
        <p:spPr bwMode="auto">
          <a:xfrm>
            <a:off x="0" y="5575300"/>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pPr>
            <a:r>
              <a:rPr lang="en-US" sz="1200">
                <a:latin typeface="Helvetica" charset="0"/>
              </a:rPr>
              <a:t>For the first time in more than 30 years, mental health conditions have displaced physical illnesses as the top 5 disabilities in US children. Nearly 8% of children have an activity-limiting disability.</a:t>
            </a:r>
          </a:p>
        </p:txBody>
      </p:sp>
      <p:sp>
        <p:nvSpPr>
          <p:cNvPr id="29704" name="TextBox 11"/>
          <p:cNvSpPr txBox="1">
            <a:spLocks noChangeArrowheads="1"/>
          </p:cNvSpPr>
          <p:nvPr/>
        </p:nvSpPr>
        <p:spPr bwMode="auto">
          <a:xfrm>
            <a:off x="0" y="5305425"/>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b="1">
                <a:latin typeface="Helvetica" charset="0"/>
              </a:rPr>
              <a:t>Figure </a:t>
            </a:r>
            <a:r>
              <a:rPr lang="en-US" sz="1300" b="1">
                <a:latin typeface="Helvetica" charset="0"/>
              </a:rPr>
              <a:t>Legend</a:t>
            </a:r>
            <a:r>
              <a:rPr lang="en-US" sz="1200" b="1">
                <a:latin typeface="Helvetica" charset="0"/>
              </a:rPr>
              <a:t>:</a:t>
            </a:r>
          </a:p>
        </p:txBody>
      </p:sp>
      <p:cxnSp>
        <p:nvCxnSpPr>
          <p:cNvPr id="29705" name="Straight Connector 5"/>
          <p:cNvCxnSpPr>
            <a:cxnSpLocks noChangeShapeType="1"/>
          </p:cNvCxnSpPr>
          <p:nvPr/>
        </p:nvCxnSpPr>
        <p:spPr bwMode="auto">
          <a:xfrm>
            <a:off x="0" y="666750"/>
            <a:ext cx="9144000" cy="0"/>
          </a:xfrm>
          <a:prstGeom prst="line">
            <a:avLst/>
          </a:prstGeom>
          <a:noFill/>
          <a:ln w="38100">
            <a:solidFill>
              <a:srgbClr val="999999"/>
            </a:solidFill>
            <a:round/>
            <a:headEnd/>
            <a:tailEnd/>
          </a:ln>
          <a:extLst>
            <a:ext uri="{909E8E84-426E-40DD-AFC4-6F175D3DCCD1}">
              <a14:hiddenFill xmlns:a14="http://schemas.microsoft.com/office/drawing/2010/main">
                <a:noFill/>
              </a14:hiddenFill>
            </a:ext>
          </a:extLst>
        </p:spPr>
      </p:cxnSp>
      <p:pic>
        <p:nvPicPr>
          <p:cNvPr id="2970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 y="127000"/>
            <a:ext cx="2641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12"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334" y="1600200"/>
            <a:ext cx="6992534" cy="3647340"/>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1"/>
          <p:cNvSpPr>
            <a:spLocks noGrp="1"/>
          </p:cNvSpPr>
          <p:nvPr>
            <p:ph type="sldNum" sz="quarter" idx="12"/>
          </p:nvPr>
        </p:nvSpPr>
        <p:spPr>
          <a:xfrm>
            <a:off x="7010400" y="6056326"/>
            <a:ext cx="2133600" cy="365125"/>
          </a:xfrm>
        </p:spPr>
        <p:txBody>
          <a:bodyPr/>
          <a:lstStyle/>
          <a:p>
            <a:fld id="{9587B66F-1E7E-441F-BC79-25CF8CFF6728}" type="slidenum">
              <a:rPr lang="en-US" smtClean="0"/>
              <a:t>5</a:t>
            </a:fld>
            <a:endParaRPr lang="en-US" dirty="0"/>
          </a:p>
        </p:txBody>
      </p:sp>
    </p:spTree>
    <p:extLst>
      <p:ext uri="{BB962C8B-B14F-4D97-AF65-F5344CB8AC3E}">
        <p14:creationId xmlns:p14="http://schemas.microsoft.com/office/powerpoint/2010/main" val="879294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prstGeom prst="rect">
            <a:avLst/>
          </a:prstGeom>
        </p:spPr>
        <p:txBody>
          <a:bodyPr/>
          <a:lstStyle/>
          <a:p>
            <a:pPr eaLnBrk="1" hangingPunct="1"/>
            <a:endParaRPr lang="en-US" sz="3200" dirty="0" smtClean="0"/>
          </a:p>
        </p:txBody>
      </p:sp>
      <p:sp>
        <p:nvSpPr>
          <p:cNvPr id="2" name="Text Placeholder 1"/>
          <p:cNvSpPr>
            <a:spLocks noGrp="1"/>
          </p:cNvSpPr>
          <p:nvPr>
            <p:ph type="body" sz="quarter" idx="10"/>
          </p:nvPr>
        </p:nvSpPr>
        <p:spPr/>
        <p:txBody>
          <a:bodyPr/>
          <a:lstStyle/>
          <a:p>
            <a:pPr marL="0" indent="0" algn="ctr">
              <a:buNone/>
            </a:pPr>
            <a:endParaRPr lang="en-US" dirty="0" smtClean="0"/>
          </a:p>
          <a:p>
            <a:pPr marL="0" indent="0" algn="ctr">
              <a:buNone/>
            </a:pPr>
            <a:endParaRPr lang="en-US" dirty="0"/>
          </a:p>
          <a:p>
            <a:pPr marL="0" indent="0" algn="ctr">
              <a:buNone/>
            </a:pPr>
            <a:r>
              <a:rPr lang="en-US" sz="3600" dirty="0" smtClean="0"/>
              <a:t>Barriers to care for children </a:t>
            </a:r>
            <a:br>
              <a:rPr lang="en-US" sz="3600" dirty="0" smtClean="0"/>
            </a:br>
            <a:r>
              <a:rPr lang="en-US" sz="3600" dirty="0" smtClean="0"/>
              <a:t>with mental health concerns</a:t>
            </a:r>
            <a:endParaRPr lang="en-US" sz="3600" dirty="0"/>
          </a:p>
        </p:txBody>
      </p:sp>
      <p:sp>
        <p:nvSpPr>
          <p:cNvPr id="4" name="Slide Number Placeholder 1"/>
          <p:cNvSpPr>
            <a:spLocks noGrp="1"/>
          </p:cNvSpPr>
          <p:nvPr>
            <p:ph type="sldNum" sz="quarter" idx="12"/>
          </p:nvPr>
        </p:nvSpPr>
        <p:spPr>
          <a:xfrm>
            <a:off x="7010400" y="6056326"/>
            <a:ext cx="2133600" cy="365125"/>
          </a:xfrm>
        </p:spPr>
        <p:txBody>
          <a:bodyPr/>
          <a:lstStyle/>
          <a:p>
            <a:fld id="{E99B6699-F647-473C-AFD9-23A4CA397F7E}" type="slidenum">
              <a:rPr lang="en-US" smtClean="0"/>
              <a:t>6</a:t>
            </a:fld>
            <a:endParaRPr lang="en-US" dirty="0"/>
          </a:p>
        </p:txBody>
      </p:sp>
    </p:spTree>
    <p:extLst>
      <p:ext uri="{BB962C8B-B14F-4D97-AF65-F5344CB8AC3E}">
        <p14:creationId xmlns:p14="http://schemas.microsoft.com/office/powerpoint/2010/main" val="3521017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228600" y="190498"/>
            <a:ext cx="8763000" cy="952502"/>
          </a:xfrm>
          <a:prstGeom prst="rect">
            <a:avLst/>
          </a:prstGeom>
        </p:spPr>
        <p:txBody>
          <a:bodyPr/>
          <a:lstStyle/>
          <a:p>
            <a:pPr eaLnBrk="1" hangingPunct="1"/>
            <a:r>
              <a:rPr lang="en-US" sz="3200" dirty="0" smtClean="0"/>
              <a:t>Barriers to Care for Children With Mental Healt</a:t>
            </a:r>
            <a:r>
              <a:rPr lang="en-US" dirty="0" smtClean="0"/>
              <a:t>h </a:t>
            </a:r>
            <a:r>
              <a:rPr lang="en-US" sz="3200" dirty="0" smtClean="0"/>
              <a:t>Concerns</a:t>
            </a:r>
          </a:p>
        </p:txBody>
      </p:sp>
      <p:sp>
        <p:nvSpPr>
          <p:cNvPr id="56322" name="Rectangle 3"/>
          <p:cNvSpPr>
            <a:spLocks noGrp="1" noChangeArrowheads="1"/>
          </p:cNvSpPr>
          <p:nvPr>
            <p:ph type="body" sz="quarter" idx="10"/>
          </p:nvPr>
        </p:nvSpPr>
        <p:spPr>
          <a:xfrm>
            <a:off x="304800" y="1524000"/>
            <a:ext cx="8534400" cy="4343400"/>
          </a:xfrm>
          <a:prstGeom prst="rect">
            <a:avLst/>
          </a:prstGeom>
        </p:spPr>
        <p:txBody>
          <a:bodyPr>
            <a:normAutofit/>
          </a:bodyPr>
          <a:lstStyle/>
          <a:p>
            <a:pPr>
              <a:spcBef>
                <a:spcPts val="0"/>
              </a:spcBef>
              <a:spcAft>
                <a:spcPts val="2400"/>
              </a:spcAft>
            </a:pPr>
            <a:r>
              <a:rPr lang="en-US" sz="2000" dirty="0" smtClean="0">
                <a:latin typeface="Tahoma" panose="020B0604030504040204" pitchFamily="34" charset="0"/>
                <a:ea typeface="Tahoma" panose="020B0604030504040204" pitchFamily="34" charset="0"/>
                <a:cs typeface="Tahoma" panose="020B0604030504040204" pitchFamily="34" charset="0"/>
              </a:rPr>
              <a:t>While 1 </a:t>
            </a:r>
            <a:r>
              <a:rPr lang="en-US" sz="2000" dirty="0">
                <a:latin typeface="Tahoma" panose="020B0604030504040204" pitchFamily="34" charset="0"/>
                <a:ea typeface="Tahoma" panose="020B0604030504040204" pitchFamily="34" charset="0"/>
                <a:cs typeface="Tahoma" panose="020B0604030504040204" pitchFamily="34" charset="0"/>
              </a:rPr>
              <a:t>in 5 children </a:t>
            </a:r>
            <a:r>
              <a:rPr lang="en-US" sz="2000" dirty="0" smtClean="0">
                <a:latin typeface="Tahoma" panose="020B0604030504040204" pitchFamily="34" charset="0"/>
                <a:ea typeface="Tahoma" panose="020B0604030504040204" pitchFamily="34" charset="0"/>
                <a:cs typeface="Tahoma" panose="020B0604030504040204" pitchFamily="34" charset="0"/>
              </a:rPr>
              <a:t>suffer from a diagnosable mental health disorder, only 21%  of affected children actually receive needed treatment</a:t>
            </a:r>
          </a:p>
          <a:p>
            <a:pPr>
              <a:spcBef>
                <a:spcPts val="0"/>
              </a:spcBef>
              <a:spcAft>
                <a:spcPts val="2400"/>
              </a:spcAft>
            </a:pPr>
            <a:r>
              <a:rPr lang="en-US" sz="2000" dirty="0" smtClean="0">
                <a:latin typeface="Tahoma" panose="020B0604030504040204" pitchFamily="34" charset="0"/>
                <a:ea typeface="Tahoma" panose="020B0604030504040204" pitchFamily="34" charset="0"/>
                <a:cs typeface="Tahoma" panose="020B0604030504040204" pitchFamily="34" charset="0"/>
              </a:rPr>
              <a:t>In addition to children with diagnosable disorders, many children in the US have mental health symptoms that do not rise to the level of a disorder</a:t>
            </a:r>
          </a:p>
          <a:p>
            <a:pPr eaLnBrk="1" hangingPunct="1">
              <a:spcBef>
                <a:spcPts val="0"/>
              </a:spcBef>
              <a:spcAft>
                <a:spcPts val="2400"/>
              </a:spcAft>
            </a:pPr>
            <a:r>
              <a:rPr lang="en-US" sz="2000" dirty="0" smtClean="0">
                <a:latin typeface="Tahoma" panose="020B0604030504040204" pitchFamily="34" charset="0"/>
                <a:ea typeface="Tahoma" panose="020B0604030504040204" pitchFamily="34" charset="0"/>
                <a:cs typeface="Tahoma" panose="020B0604030504040204" pitchFamily="34" charset="0"/>
              </a:rPr>
              <a:t>2006 study estimated need for 30,000 child psychiatrists in US, but only 6,300 in practice</a:t>
            </a:r>
          </a:p>
          <a:p>
            <a:pPr eaLnBrk="1" hangingPunct="1">
              <a:spcBef>
                <a:spcPts val="0"/>
              </a:spcBef>
              <a:spcAft>
                <a:spcPts val="1500"/>
              </a:spcAft>
            </a:pPr>
            <a:r>
              <a:rPr lang="en-US" sz="2000" dirty="0" smtClean="0">
                <a:latin typeface="Tahoma" panose="020B0604030504040204" pitchFamily="34" charset="0"/>
                <a:ea typeface="Tahoma" panose="020B0604030504040204" pitchFamily="34" charset="0"/>
                <a:cs typeface="Tahoma" panose="020B0604030504040204" pitchFamily="34" charset="0"/>
              </a:rPr>
              <a:t>Average wait time for families to see a developmental pediatric specialist is 14.5 weeks, 7.5 weeks for child and adolescent psychiatry</a:t>
            </a:r>
          </a:p>
        </p:txBody>
      </p:sp>
      <p:sp>
        <p:nvSpPr>
          <p:cNvPr id="2" name="TextBox 1"/>
          <p:cNvSpPr txBox="1"/>
          <p:nvPr/>
        </p:nvSpPr>
        <p:spPr>
          <a:xfrm>
            <a:off x="457200" y="5638800"/>
            <a:ext cx="8534400" cy="461665"/>
          </a:xfrm>
          <a:prstGeom prst="rect">
            <a:avLst/>
          </a:prstGeom>
          <a:noFill/>
        </p:spPr>
        <p:txBody>
          <a:bodyPr wrap="square" rtlCol="0">
            <a:spAutoFit/>
          </a:bodyPr>
          <a:lstStyle/>
          <a:p>
            <a:r>
              <a:rPr lang="en-US" sz="1200" dirty="0" smtClean="0"/>
              <a:t>Enhancing Pediatric Mental Health Care: Report from the American Academy of Pediatrics Task Force on Mental Health, 2010, Supplement 3;  Thomas, 2006; </a:t>
            </a:r>
            <a:r>
              <a:rPr lang="en-US" sz="1200" u="sng" dirty="0" smtClean="0">
                <a:hlinkClick r:id="rId3"/>
              </a:rPr>
              <a:t> </a:t>
            </a:r>
            <a:r>
              <a:rPr lang="en-US" sz="1200" u="sng" dirty="0">
                <a:hlinkClick r:id="rId3"/>
              </a:rPr>
              <a:t>www.aap.org/mentalhealth</a:t>
            </a:r>
            <a:r>
              <a:rPr lang="en-US" sz="1200" dirty="0"/>
              <a:t> </a:t>
            </a:r>
          </a:p>
        </p:txBody>
      </p:sp>
      <p:sp>
        <p:nvSpPr>
          <p:cNvPr id="5" name="Slide Number Placeholder 1"/>
          <p:cNvSpPr>
            <a:spLocks noGrp="1"/>
          </p:cNvSpPr>
          <p:nvPr>
            <p:ph type="sldNum" sz="quarter" idx="12"/>
          </p:nvPr>
        </p:nvSpPr>
        <p:spPr>
          <a:xfrm>
            <a:off x="7010400" y="6056326"/>
            <a:ext cx="2133600" cy="365125"/>
          </a:xfrm>
        </p:spPr>
        <p:txBody>
          <a:bodyPr/>
          <a:lstStyle/>
          <a:p>
            <a:fld id="{C64C98B9-5ED2-45D6-A48E-CE9084603C3D}" type="slidenum">
              <a:rPr lang="en-US" smtClean="0"/>
              <a:t>7</a:t>
            </a:fld>
            <a:endParaRPr lang="en-US" dirty="0"/>
          </a:p>
        </p:txBody>
      </p:sp>
    </p:spTree>
    <p:extLst>
      <p:ext uri="{BB962C8B-B14F-4D97-AF65-F5344CB8AC3E}">
        <p14:creationId xmlns:p14="http://schemas.microsoft.com/office/powerpoint/2010/main" val="2085320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82000"/>
          </a:schemeClr>
        </a:solidFill>
        <a:effectLst/>
      </p:bgPr>
    </p:bg>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prstGeom prst="rect">
            <a:avLst/>
          </a:prstGeom>
        </p:spPr>
        <p:txBody>
          <a:bodyPr anchor="t"/>
          <a:lstStyle/>
          <a:p>
            <a:r>
              <a:rPr lang="en-US" sz="3200" dirty="0" smtClean="0"/>
              <a:t>The “Primary Care Advantage”</a:t>
            </a:r>
          </a:p>
        </p:txBody>
      </p:sp>
      <p:sp>
        <p:nvSpPr>
          <p:cNvPr id="2" name="Text Placeholder 1"/>
          <p:cNvSpPr>
            <a:spLocks noGrp="1"/>
          </p:cNvSpPr>
          <p:nvPr>
            <p:ph type="body" sz="quarter" idx="10"/>
          </p:nvPr>
        </p:nvSpPr>
        <p:spPr>
          <a:xfrm>
            <a:off x="304800" y="1524000"/>
            <a:ext cx="8534400" cy="4343400"/>
          </a:xfrm>
        </p:spPr>
        <p:txBody>
          <a:bodyPr/>
          <a:lstStyle/>
          <a:p>
            <a:pPr>
              <a:spcBef>
                <a:spcPts val="0"/>
              </a:spcBef>
              <a:spcAft>
                <a:spcPts val="2400"/>
              </a:spcAft>
              <a:buFont typeface="Wingdings" panose="05000000000000000000" pitchFamily="2" charset="2"/>
              <a:buChar char="ü"/>
              <a:defRPr/>
            </a:pPr>
            <a:r>
              <a:rPr lang="en-US" sz="2200" smtClean="0"/>
              <a:t>Longitudinal, trusting relationship</a:t>
            </a:r>
          </a:p>
          <a:p>
            <a:pPr>
              <a:spcBef>
                <a:spcPts val="0"/>
              </a:spcBef>
              <a:spcAft>
                <a:spcPts val="2400"/>
              </a:spcAft>
              <a:buFont typeface="Wingdings" panose="05000000000000000000" pitchFamily="2" charset="2"/>
              <a:buChar char="ü"/>
              <a:defRPr/>
            </a:pPr>
            <a:r>
              <a:rPr lang="en-US" sz="2200" smtClean="0"/>
              <a:t>Family centeredness</a:t>
            </a:r>
          </a:p>
          <a:p>
            <a:pPr>
              <a:spcBef>
                <a:spcPts val="0"/>
              </a:spcBef>
              <a:spcAft>
                <a:spcPts val="2400"/>
              </a:spcAft>
              <a:buFont typeface="Wingdings" panose="05000000000000000000" pitchFamily="2" charset="2"/>
              <a:buChar char="ü"/>
              <a:defRPr/>
            </a:pPr>
            <a:r>
              <a:rPr lang="en-US" sz="2200" smtClean="0"/>
              <a:t>Unique opportunities for prevention &amp; anticipatory guidance</a:t>
            </a:r>
          </a:p>
          <a:p>
            <a:pPr>
              <a:spcBef>
                <a:spcPts val="0"/>
              </a:spcBef>
              <a:spcAft>
                <a:spcPts val="2400"/>
              </a:spcAft>
              <a:buFont typeface="Wingdings" panose="05000000000000000000" pitchFamily="2" charset="2"/>
              <a:buChar char="ü"/>
              <a:defRPr/>
            </a:pPr>
            <a:r>
              <a:rPr lang="en-US" sz="2200" smtClean="0"/>
              <a:t>Understanding of common social-emotional &amp; learning issues in context of development</a:t>
            </a:r>
          </a:p>
          <a:p>
            <a:pPr>
              <a:spcBef>
                <a:spcPts val="0"/>
              </a:spcBef>
              <a:spcAft>
                <a:spcPts val="1000"/>
              </a:spcAft>
              <a:buFont typeface="Wingdings" panose="05000000000000000000" pitchFamily="2" charset="2"/>
              <a:buChar char="ü"/>
              <a:defRPr/>
            </a:pPr>
            <a:r>
              <a:rPr lang="en-US" sz="2200" smtClean="0"/>
              <a:t>Experience in coordinating with specialists in the care of children with special health care needs</a:t>
            </a:r>
          </a:p>
          <a:p>
            <a:pPr marL="0" indent="0">
              <a:buNone/>
            </a:pPr>
            <a:endParaRPr lang="en-US" sz="1400" smtClean="0"/>
          </a:p>
          <a:p>
            <a:pPr marL="0" indent="0">
              <a:buNone/>
            </a:pPr>
            <a:r>
              <a:rPr lang="en-US" sz="1400" smtClean="0"/>
              <a:t>The Future of Pediatrics: Mental Health Competencies for Pediatric Primary Care, PEDIATRICS, 124(1), July 2009.</a:t>
            </a:r>
          </a:p>
          <a:p>
            <a:pPr marL="0" indent="0">
              <a:buNone/>
            </a:pPr>
            <a:endParaRPr lang="en-US" dirty="0"/>
          </a:p>
        </p:txBody>
      </p:sp>
      <p:sp>
        <p:nvSpPr>
          <p:cNvPr id="6" name="Slide Number Placeholder 1"/>
          <p:cNvSpPr>
            <a:spLocks noGrp="1"/>
          </p:cNvSpPr>
          <p:nvPr>
            <p:ph type="sldNum" sz="quarter" idx="12"/>
          </p:nvPr>
        </p:nvSpPr>
        <p:spPr>
          <a:xfrm>
            <a:off x="7010400" y="6056326"/>
            <a:ext cx="2133600" cy="365125"/>
          </a:xfrm>
        </p:spPr>
        <p:txBody>
          <a:bodyPr/>
          <a:lstStyle/>
          <a:p>
            <a:fld id="{C66C9853-A7E7-4F29-B6D4-6FC5F3A5F6B8}" type="slidenum">
              <a:rPr lang="en-US" smtClean="0"/>
              <a:t>8</a:t>
            </a:fld>
            <a:endParaRPr lang="en-US" dirty="0"/>
          </a:p>
        </p:txBody>
      </p:sp>
    </p:spTree>
    <p:extLst>
      <p:ext uri="{BB962C8B-B14F-4D97-AF65-F5344CB8AC3E}">
        <p14:creationId xmlns:p14="http://schemas.microsoft.com/office/powerpoint/2010/main" val="2916008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prstGeom prst="rect">
            <a:avLst/>
          </a:prstGeom>
        </p:spPr>
        <p:txBody>
          <a:bodyPr/>
          <a:lstStyle/>
          <a:p>
            <a:pPr eaLnBrk="1" hangingPunct="1"/>
            <a:r>
              <a:rPr lang="en-US" smtClean="0"/>
              <a:t>  </a:t>
            </a:r>
          </a:p>
        </p:txBody>
      </p:sp>
      <p:sp>
        <p:nvSpPr>
          <p:cNvPr id="61443" name="Rectangle 3"/>
          <p:cNvSpPr>
            <a:spLocks noGrp="1" noChangeArrowheads="1"/>
          </p:cNvSpPr>
          <p:nvPr>
            <p:ph type="body" sz="quarter" idx="10"/>
          </p:nvPr>
        </p:nvSpPr>
        <p:spPr>
          <a:prstGeom prst="rect">
            <a:avLst/>
          </a:prstGeom>
        </p:spPr>
        <p:txBody>
          <a:bodyPr/>
          <a:lstStyle/>
          <a:p>
            <a:pPr marL="0" indent="0" algn="ctr" eaLnBrk="1" hangingPunct="1">
              <a:buFont typeface="Wingdings" pitchFamily="2" charset="2"/>
              <a:buNone/>
            </a:pPr>
            <a:endParaRPr lang="en-US" sz="3600" b="1" dirty="0" smtClean="0"/>
          </a:p>
          <a:p>
            <a:pPr marL="0" indent="0" algn="ctr" eaLnBrk="1" hangingPunct="1">
              <a:buFont typeface="Wingdings" pitchFamily="2" charset="2"/>
              <a:buNone/>
            </a:pPr>
            <a:r>
              <a:rPr lang="en-US" sz="3600" dirty="0" smtClean="0"/>
              <a:t>What mental health care can be provided in a medical home?</a:t>
            </a:r>
          </a:p>
        </p:txBody>
      </p:sp>
      <p:pic>
        <p:nvPicPr>
          <p:cNvPr id="1026" name="Picture 2" descr="http://www.google.com/url?sa=i&amp;source=images&amp;cd=&amp;docid=CZ04SSEJtH6loM&amp;tbnid=mbBsTt4hBlEsjM:&amp;ved=0CAUQjBwwAA&amp;url=http%3A%2F%2Fwww2.aap.org%2Fobesity%2Fimages%2FNew%2520Image%2520NCMHI.JPG&amp;ei=WMJuUuqfJ9L6kQfa8oCoAg&amp;psig=AFQjCNEZU5jiroKwTxxjGiJiI3Onku7KwQ&amp;ust=1383076824779919"/>
          <p:cNvPicPr>
            <a:picLocks noChangeAspect="1" noChangeArrowheads="1"/>
          </p:cNvPicPr>
          <p:nvPr/>
        </p:nvPicPr>
        <p:blipFill rotWithShape="1">
          <a:blip r:embed="rId3">
            <a:extLst>
              <a:ext uri="{28A0092B-C50C-407E-A947-70E740481C1C}">
                <a14:useLocalDpi xmlns:a14="http://schemas.microsoft.com/office/drawing/2010/main" val="0"/>
              </a:ext>
            </a:extLst>
          </a:blip>
          <a:srcRect r="61882"/>
          <a:stretch/>
        </p:blipFill>
        <p:spPr bwMode="auto">
          <a:xfrm>
            <a:off x="3276600" y="3581400"/>
            <a:ext cx="2311400" cy="248261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1"/>
          <p:cNvSpPr>
            <a:spLocks noGrp="1"/>
          </p:cNvSpPr>
          <p:nvPr>
            <p:ph type="sldNum" sz="quarter" idx="12"/>
          </p:nvPr>
        </p:nvSpPr>
        <p:spPr>
          <a:xfrm>
            <a:off x="7010400" y="6056326"/>
            <a:ext cx="2133600" cy="365125"/>
          </a:xfrm>
        </p:spPr>
        <p:txBody>
          <a:bodyPr/>
          <a:lstStyle/>
          <a:p>
            <a:fld id="{C0ACBC7F-58EC-48C9-BD8A-5BF7398509F6}" type="slidenum">
              <a:rPr lang="en-US" smtClean="0"/>
              <a:t>9</a:t>
            </a:fld>
            <a:endParaRPr lang="en-US" dirty="0"/>
          </a:p>
        </p:txBody>
      </p:sp>
    </p:spTree>
    <p:extLst>
      <p:ext uri="{BB962C8B-B14F-4D97-AF65-F5344CB8AC3E}">
        <p14:creationId xmlns:p14="http://schemas.microsoft.com/office/powerpoint/2010/main" val="1738528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AP Document" ma:contentTypeID="0x01010076BA412F0F2BAF4EA827AC35874FF6BE0076B99FA21D39FB43BDB13D43B89DCDC1" ma:contentTypeVersion="11" ma:contentTypeDescription="" ma:contentTypeScope="" ma:versionID="9bc18db5d03c3ff2130bfabf1f50bdb4">
  <xsd:schema xmlns:xsd="http://www.w3.org/2001/XMLSchema" xmlns:xs="http://www.w3.org/2001/XMLSchema" xmlns:p="http://schemas.microsoft.com/office/2006/metadata/properties" xmlns:ns1="http://schemas.microsoft.com/sharepoint/v3" xmlns:ns2="http://schemas.microsoft.com/sharepoint/v3/fields" xmlns:ns3="80908208-9484-455a-a843-b0a69b03f1a9" targetNamespace="http://schemas.microsoft.com/office/2006/metadata/properties" ma:root="true" ma:fieldsID="1c101367f5ab7844c9de908cd3ba0110" ns1:_="" ns2:_="" ns3:_="">
    <xsd:import namespace="http://schemas.microsoft.com/sharepoint/v3"/>
    <xsd:import namespace="http://schemas.microsoft.com/sharepoint/v3/fields"/>
    <xsd:import namespace="80908208-9484-455a-a843-b0a69b03f1a9"/>
    <xsd:element name="properties">
      <xsd:complexType>
        <xsd:sequence>
          <xsd:element name="documentManagement">
            <xsd:complexType>
              <xsd:all>
                <xsd:element ref="ns3:AAPStaffContact" minOccurs="0"/>
                <xsd:element ref="ns3:TopicTaxHTField0" minOccurs="0"/>
                <xsd:element ref="ns3:TaxCatchAll" minOccurs="0"/>
                <xsd:element ref="ns3:TaxCatchAllLabel" minOccurs="0"/>
                <xsd:element ref="ns3:Managed_x0020_KeywordsTaxHTField0" minOccurs="0"/>
                <xsd:element ref="ns3:Audience1TaxHTField0" minOccurs="0"/>
                <xsd:element ref="ns3:SpecialtyTaxHTField0" minOccurs="0"/>
                <xsd:element ref="ns3:InvolvementTaxHTField0" minOccurs="0"/>
                <xsd:element ref="ns3:Department_x002F_DivisionTaxHTField0" minOccurs="0"/>
                <xsd:element ref="ns3:EffortTaxHTField0" minOccurs="0"/>
                <xsd:element ref="ns3:ResearchTaxHTField0" minOccurs="0"/>
                <xsd:element ref="ns3:EducationTaxHTField0" minOccurs="0"/>
                <xsd:element ref="ns3:AdvocacyTaxHTField0" minOccurs="0"/>
                <xsd:element ref="ns2:Location" minOccurs="0"/>
                <xsd:element ref="ns3:Age_x0020_GroupTaxHTField0" minOccurs="0"/>
                <xsd:element ref="ns3:Member_x0020_TypeTaxHTField0" minOccurs="0"/>
                <xsd:element ref="ns3:News_x0020_ReleaseTaxHTField0" minOccurs="0"/>
                <xsd:element ref="ns3:RequireTerms" minOccurs="0"/>
                <xsd:element ref="ns3:TermsUrl" minOccurs="0"/>
                <xsd:element ref="ns3:_dlc_DocId" minOccurs="0"/>
                <xsd:element ref="ns3:_dlc_DocIdUrl" minOccurs="0"/>
                <xsd:element ref="ns3:_dlc_DocIdPersistId" minOccurs="0"/>
                <xsd:element ref="ns1:Kpi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piDescription" ma:index="45" nillable="true" ma:displayName="Description" ma:description="The description provides information about the purpose of the goal." ma:internalName="Kpi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Location" ma:index="27" nillable="true" ma:displayName="Location" ma:description="" ma:internalName="Loca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908208-9484-455a-a843-b0a69b03f1a9" elementFormDefault="qualified">
    <xsd:import namespace="http://schemas.microsoft.com/office/2006/documentManagement/types"/>
    <xsd:import namespace="http://schemas.microsoft.com/office/infopath/2007/PartnerControls"/>
    <xsd:element name="AAPStaffContact" ma:index="3" nillable="true" ma:displayName="AAPStaffContact" ma:default="Murad Abbas" ma:format="Dropdown" ma:internalName="AAPStaffContact">
      <xsd:simpleType>
        <xsd:union memberTypes="dms:Text">
          <xsd:simpleType>
            <xsd:restriction base="dms:Choice">
              <xsd:enumeration value="Murad Abbas"/>
              <xsd:enumeration value="Houston Adams"/>
              <xsd:enumeration value="Diane Aiello"/>
              <xsd:enumeration value="Laura Aird"/>
              <xsd:enumeration value="Cynthia Airhart"/>
              <xsd:enumeration value="Julie Ake"/>
              <xsd:enumeration value="Abraham Alcaraz"/>
              <xsd:enumeration value="Errol Alden, MD"/>
              <xsd:enumeration value="Stephanie Alexander"/>
              <xsd:enumeration value="Niccole Alexander"/>
              <xsd:enumeration value="Rafael Altamirano"/>
              <xsd:enumeration value="Erick Amick"/>
              <xsd:enumeration value="Sandra Anderson"/>
              <xsd:enumeration value="Leighton Anderson"/>
              <xsd:enumeration value="Thaddeus Anderson"/>
              <xsd:enumeration value="Elizabeth Anderson"/>
              <xsd:enumeration value="David Andrews"/>
              <xsd:enumeration value="Kathryn Andry"/>
              <xsd:enumeration value="Natalie Arndt"/>
              <xsd:enumeration value="Joan Attenberg"/>
              <xsd:enumeration value="Lavanya Avula"/>
              <xsd:enumeration value="Coura Badiane"/>
              <xsd:enumeration value="Alison Baker"/>
              <xsd:enumeration value="JoAnn Barbour"/>
              <xsd:enumeration value="Lauren Barone"/>
              <xsd:enumeration value="Jane Bassewitz"/>
              <xsd:enumeration value="Monica Batista"/>
              <xsd:enumeration value="James Baumberger"/>
              <xsd:enumeration value="Jacqueline Beck"/>
              <xsd:enumeration value="Mala Bedient"/>
              <xsd:enumeration value="William Beers"/>
              <xsd:enumeration value="Teresa Belongia"/>
              <xsd:enumeration value="Joshua Benke"/>
              <xsd:enumeration value="Dana Bennett-Tejes"/>
              <xsd:enumeration value="Cassandra Bernardi"/>
              <xsd:enumeration value="Jeffrey Bernstein"/>
              <xsd:enumeration value="Nikita Berry"/>
              <xsd:enumeration value="Diana Bervid"/>
              <xsd:enumeration value="Charlette Blackful"/>
              <xsd:enumeration value="Nicole Blankenship"/>
              <xsd:enumeration value="Amy Bleich"/>
              <xsd:enumeration value="Cassandra Blohowiak"/>
              <xsd:enumeration value="Alison Bocian"/>
              <xsd:enumeration value="Joanne Bonaminio"/>
              <xsd:enumeration value="Aprajita Booth"/>
              <xsd:enumeration value="Christina Boothby"/>
              <xsd:enumeration value="Roberta Bosak"/>
              <xsd:enumeration value="Debra Braam"/>
              <xsd:enumeration value="Scott Bradbury"/>
              <xsd:enumeration value="Melinda Bretz"/>
              <xsd:enumeration value="Dana Bright"/>
              <xsd:enumeration value="Janet Brishke"/>
              <xsd:enumeration value="Maritza Buendia"/>
              <xsd:enumeration value="Jacqueline Burke"/>
              <xsd:enumeration value="Debra Burrowes"/>
              <xsd:enumeration value="Cheryl Bykoff"/>
              <xsd:enumeration value="Deanne Cada"/>
              <xsd:enumeration value="Trisha Calabrese"/>
              <xsd:enumeration value="Stephanie Carrasquillo"/>
              <xsd:enumeration value="Terrell Carter"/>
              <xsd:enumeration value="KimMarie Chamberlain"/>
              <xsd:enumeration value="Bessie Chau"/>
              <xsd:enumeration value="Wendy Chill"/>
              <xsd:enumeration value="Nkemdilim Chineme"/>
              <xsd:enumeration value="Michael Chorvat"/>
              <xsd:enumeration value="Rachel Chretien"/>
              <xsd:enumeration value="Lisa Ciesielczyk"/>
              <xsd:enumeration value="Katie Clark"/>
              <xsd:enumeration value="Cynthia Clausing"/>
              <xsd:enumeration value="Chauncey Clay"/>
              <xsd:enumeration value="Jared Cohen"/>
              <xsd:enumeration value="Marilyn Colegrove"/>
              <xsd:enumeration value="Tracey Coletta"/>
              <xsd:enumeration value="Karen Conway"/>
              <xsd:enumeration value="Diana Cook"/>
              <xsd:enumeration value="Patrice Costello"/>
              <xsd:enumeration value="James Couto"/>
              <xsd:enumeration value="Amanda Cozza"/>
              <xsd:enumeration value="Robert Cozzie"/>
              <xsd:enumeration value="Stephen Crabbe"/>
              <xsd:enumeration value="Mary Crane"/>
              <xsd:enumeration value="Jason Crase"/>
              <xsd:enumeration value="Kristy Crilly"/>
              <xsd:enumeration value="Michael Crilly"/>
              <xsd:enumeration value="Katherine Crumley"/>
              <xsd:enumeration value="William Cull"/>
              <xsd:enumeration value="Rachel Daskalov"/>
              <xsd:enumeration value="Jean Davis"/>
              <xsd:enumeration value="Curtoria Davis"/>
              <xsd:enumeration value="Sashaya Davis"/>
              <xsd:enumeration value="Mark Del Monte"/>
              <xsd:enumeration value="Maureen DeRosa"/>
              <xsd:enumeration value="Linda Diamond"/>
              <xsd:enumeration value="Heather DiCicco"/>
              <xsd:enumeration value="Sean Diederich"/>
              <xsd:enumeration value="Becky Dolan"/>
              <xsd:enumeration value="Judith Dolins"/>
              <xsd:enumeration value="Stephanie Domain"/>
              <xsd:enumeration value="Lisa Donato"/>
              <xsd:enumeration value="Jeanine Donnelly"/>
              <xsd:enumeration value="Merrill Drew"/>
              <xsd:enumeration value="Allison Durocher"/>
              <xsd:enumeration value="Kimberly Early"/>
              <xsd:enumeration value="John Edwards"/>
              <xsd:enumeration value="Adrienne Eiseman"/>
              <xsd:enumeration value="Anjanette Emanuel"/>
              <xsd:enumeration value="Aaron Emmel"/>
              <xsd:enumeration value="Lisa Emmett"/>
              <xsd:enumeration value="Michelle Esquivel"/>
              <xsd:enumeration value="Bethany Evans"/>
              <xsd:enumeration value="Betsy Evans-Ingstrup"/>
              <xsd:enumeration value="Sandra Evett"/>
              <xsd:enumeration value="Stephanie Ewing"/>
              <xsd:enumeration value="Jonathan Faletti"/>
              <xsd:enumeration value="Norma Farfan"/>
              <xsd:enumeration value="William Fehrman"/>
              <xsd:enumeration value="Kerilee Fifield"/>
              <xsd:enumeration value="Stacia Finch"/>
              <xsd:enumeration value="Maureen Finneran"/>
              <xsd:enumeration value="Sherry Fischer"/>
              <xsd:enumeration value="Amanda Fisher"/>
              <xsd:enumeration value="Heather Fitzpatrick"/>
              <xsd:enumeration value="Kimberly FitzSimmons"/>
              <xsd:enumeration value="Michael Flores"/>
              <xsd:enumeration value="Denise Fogle"/>
              <xsd:enumeration value="Robert Fortelka"/>
              <xsd:enumeration value="Scott Foutz"/>
              <xsd:enumeration value="Laura Frankel DeStigter"/>
              <xsd:enumeration value="Jennifer Frantz"/>
              <xsd:enumeration value="Catherine Friedman"/>
              <xsd:enumeration value="Mary  Frintner"/>
              <xsd:enumeration value="Eva Fujino"/>
              <xsd:enumeration value="Carol Gaare"/>
              <xsd:enumeration value="Ami Gadhia"/>
              <xsd:enumeration value="Deborah Gagliano"/>
              <xsd:enumeration value="Deandra Galarde"/>
              <xsd:enumeration value="Marcos Garcia"/>
              <xsd:enumeration value="Margaret Gates"/>
              <xsd:enumeration value="Marci Geller"/>
              <xsd:enumeration value="Krysta Gerndt"/>
              <xsd:enumeration value="Grace Geslowski"/>
              <xsd:enumeration value="Georgia Glanzman"/>
              <xsd:enumeration value="Eileen Glasstetter"/>
              <xsd:enumeration value="Dharmendra Gohil"/>
              <xsd:enumeration value="Elyce Goldstein"/>
              <xsd:enumeration value="Serge Goryunov"/>
              <xsd:enumeration value="Julie Gorzkowski"/>
              <xsd:enumeration value="Anne Gramiak"/>
              <xsd:enumeration value="Michael Greenier"/>
              <xsd:enumeration value="Mark Grimes"/>
              <xsd:enumeration value="Cynthia Grisham"/>
              <xsd:enumeration value="Michele Gryzik"/>
              <xsd:enumeration value="Cathleen Guch"/>
              <xsd:enumeration value="Madra Guinn-Jones"/>
              <xsd:enumeration value="Martha Guzman"/>
              <xsd:enumeration value="Rachael Hagan"/>
              <xsd:enumeration value="Robert Hall"/>
              <xsd:enumeration value="Rachel Hall"/>
              <xsd:enumeration value="Elsa Hall"/>
              <xsd:enumeration value="Tamar Haro"/>
              <xsd:enumeration value="Debbie Harris"/>
              <xsd:enumeration value="Donna Harris"/>
              <xsd:enumeration value="Elizabeth Harrison"/>
              <xsd:enumeration value="Dana Harrison"/>
              <xsd:enumeration value="Barbara Haseltine"/>
              <xsd:enumeration value="Michael Hayes"/>
              <xsd:enumeration value="Jill Healy"/>
              <xsd:enumeration value="Anne Hegland"/>
              <xsd:enumeration value="Michael Held"/>
              <xsd:enumeration value="Jill Hernandez"/>
              <xsd:enumeration value="Jeannine Hess"/>
              <xsd:enumeration value="Kelly Hess"/>
              <xsd:enumeration value="Brian Hidalgo"/>
              <xsd:enumeration value="Donna Hisson"/>
              <xsd:enumeration value="Megan Houlihan"/>
              <xsd:enumeration value="Jeffrey Hudson"/>
              <xsd:enumeration value="Tammy Hurley"/>
              <xsd:enumeration value="Hope Hurley"/>
              <xsd:enumeration value="Bradley Hutchins"/>
              <xsd:enumeration value="Kristin Ingstrup"/>
              <xsd:enumeration value="Tyescia Jackson"/>
              <xsd:enumeration value="Deborah Jacobson"/>
              <xsd:enumeration value="Robert Janecek"/>
              <xsd:enumeration value="Kathryn Janies"/>
              <xsd:enumeration value="Renee Jarrett"/>
              <xsd:enumeration value="Jane Jesudoss"/>
              <xsd:enumeration value="Ethan Jewett"/>
              <xsd:enumeration value="Erik Johnson"/>
              <xsd:enumeration value="Mary Johnson"/>
              <xsd:enumeration value="Patrick Johnson"/>
              <xsd:enumeration value="Darlene Jones"/>
              <xsd:enumeration value="Leanette Jones-Peters"/>
              <xsd:enumeration value="Mary Jorgensen"/>
              <xsd:enumeration value="Ethan Jorgensen-Earp"/>
              <xsd:enumeration value="Kathleen Juhl"/>
              <xsd:enumeration value="Laura Jurgens"/>
              <xsd:enumeration value="Holly Kaminski"/>
              <xsd:enumeration value="Toni Kapudija"/>
              <xsd:enumeration value="Kristen Kaseeska"/>
              <xsd:enumeration value="Ielnaz Kashefipour"/>
              <xsd:enumeration value="Mary Ellen Kasper"/>
              <xsd:enumeration value="Robert Katchen"/>
              <xsd:enumeration value="Elizabeth Katta"/>
              <xsd:enumeration value="Joanne Kelly"/>
              <xsd:enumeration value="Carla Kemp"/>
              <xsd:enumeration value="Faiza Khan"/>
              <xsd:enumeration value="Sunnah Kim"/>
              <xsd:enumeration value="Sandi King"/>
              <xsd:enumeration value="Joanna King"/>
              <xsd:enumeration value="Suzanne Kirkwood"/>
              <xsd:enumeration value="Jonathan Klein, MD"/>
              <xsd:enumeration value="Karen Knafl"/>
              <xsd:enumeration value="Carolyn Kneip"/>
              <xsd:enumeration value="Raphaela Knight"/>
              <xsd:enumeration value="Kathleen Kocvara"/>
              <xsd:enumeration value="Trisha Korioth"/>
              <xsd:enumeration value="Karen Kostakis"/>
              <xsd:enumeration value="Nancy Kostka"/>
              <xsd:enumeration value="Raymond Koteras"/>
              <xsd:enumeration value="Bonnie Kozial"/>
              <xsd:enumeration value="Mark Krajecki"/>
              <xsd:enumeration value="Lisa Krams"/>
              <xsd:enumeration value="Suzanne Kropski"/>
              <xsd:enumeration value="Donna Kroupa"/>
              <xsd:enumeration value="Sandra Krueger"/>
              <xsd:enumeration value="Amanda Krupa"/>
              <xsd:enumeration value="Cynthia Kuffel"/>
              <xsd:enumeration value="Alexandra Kuznetsov"/>
              <xsd:enumeration value="Chris Kwiat"/>
              <xsd:enumeration value="Berenice Lagrimas"/>
              <xsd:enumeration value="Diamond Lanier"/>
              <xsd:enumeration value="Zachary Laris"/>
              <xsd:enumeration value="Katie Larson"/>
              <xsd:enumeration value="Kandyce Larson"/>
              <xsd:enumeration value="Laura Laskosz"/>
              <xsd:enumeration value="Paul Latka"/>
              <xsd:enumeration value="Julia Lee"/>
              <xsd:enumeration value="Kathryn Lerman"/>
              <xsd:enumeration value="Lisa Levin-Doroba"/>
              <xsd:enumeration value="Janice Liebhart"/>
              <xsd:enumeration value="Emilie Lindros"/>
              <xsd:enumeration value="Pamela Littwin"/>
              <xsd:enumeration value="Weiwei Liu"/>
              <xsd:enumeration value="Kelly Loes"/>
              <xsd:enumeration value="Jose Lopez"/>
              <xsd:enumeration value="Kevin Lukwinski"/>
              <xsd:enumeration value="Peter Lynch"/>
              <xsd:enumeration value="Yolanda Mackey-Amjad"/>
              <xsd:enumeration value="Jeffrey Mahony"/>
              <xsd:enumeration value="Maureen Malek"/>
              <xsd:enumeration value="Sally Mandell"/>
              <xsd:enumeration value="Susan Marshall"/>
              <xsd:enumeration value="Paula Martin"/>
              <xsd:enumeration value="Shannan Martin"/>
              <xsd:enumeration value="Susan  Martin"/>
              <xsd:enumeration value="Melissa Marx"/>
              <xsd:enumeration value="Kathryn Matthews"/>
              <xsd:enumeration value="Eric Matthias"/>
              <xsd:enumeration value="Banita McCarn"/>
              <xsd:enumeration value="Katherine McCaskill"/>
              <xsd:enumeration value="Vikki McCoy"/>
              <xsd:enumeration value="Daryl McDaniel"/>
              <xsd:enumeration value="Catherine McDonald"/>
              <xsd:enumeration value="Jennifer McDonald"/>
              <xsd:enumeration value="Heather McGhinnis"/>
              <xsd:enumeration value="Jeanine Donnelly"/>
              <xsd:enumeration value="Alicia Merline"/>
              <xsd:enumeration value="Karen Mermel"/>
              <xsd:enumeration value="Kathleen Milewski"/>
              <xsd:enumeration value="Devin Miller"/>
              <xsd:enumeration value="John Miller"/>
              <xsd:enumeration value="Barbara Miller"/>
              <xsd:enumeration value="Scott Miller"/>
              <xsd:enumeration value="Robert Mitcheff"/>
              <xsd:enumeration value="Regina Moi"/>
              <xsd:enumeration value="Janet Monroe"/>
              <xsd:enumeration value="Debra Moore"/>
              <xsd:enumeration value="Lorene Morawski"/>
              <xsd:enumeration value="Tina Morton"/>
              <xsd:enumeration value="Stephanie Mucha"/>
              <xsd:enumeration value="Susan Mueller"/>
              <xsd:enumeration value="Jennifer Mueller"/>
              <xsd:enumeration value="Peggy Mulcahy"/>
              <xsd:enumeration value="Holly Mulvey"/>
              <xsd:enumeration value="Laura Murray"/>
              <xsd:enumeration value="Kirsten Nadler"/>
              <xsd:enumeration value="Erika Nelsen"/>
              <xsd:enumeration value="Nancy Nelson"/>
              <xsd:enumeration value="Judith Nelson"/>
              <xsd:enumeration value="Joanne Nicholson"/>
              <xsd:enumeration value="Veronica Noland"/>
              <xsd:enumeration value="Linda O'Brien"/>
              <xsd:enumeration value="Tamiko O'Brill"/>
              <xsd:enumeration value="Karen O'Connor"/>
              <xsd:enumeration value="Lynn Olson"/>
              <xsd:enumeration value="Ellen Onken"/>
              <xsd:enumeration value="Ngozika Onyema-Melton"/>
              <xsd:enumeration value="Kathleen Ozmeral"/>
              <xsd:enumeration value="Karla Palmer"/>
              <xsd:enumeration value="Gina Pantone"/>
              <xsd:enumeration value="Adam Parise"/>
              <xsd:enumeration value="Alain Park"/>
              <xsd:enumeration value="Kiran Patel"/>
              <xsd:enumeration value="Linda Paul"/>
              <xsd:enumeration value="James Pawelski"/>
              <xsd:enumeration value="Pamela Pearsall"/>
              <xsd:enumeration value="Allyson Perleoni"/>
              <xsd:enumeration value="Emily Perlman"/>
              <xsd:enumeration value="Michael Perri"/>
              <xsd:enumeration value="Carrie Peters"/>
              <xsd:enumeration value="Karyn Piegari"/>
              <xsd:enumeration value="Corrie Pierce"/>
              <xsd:enumeration value="Susan Piscoran"/>
              <xsd:enumeration value="Mark Plemmons"/>
              <xsd:enumeration value="Scott Pokryfke"/>
              <xsd:enumeration value="Tiffany Pollard"/>
              <xsd:enumeration value="Jamie Poslosky"/>
              <xsd:enumeration value="Rachel Poulin"/>
              <xsd:enumeration value="Paige Preissler"/>
              <xsd:enumeration value="Joseph Puskarz"/>
              <xsd:enumeration value="Kelly Putman"/>
              <xsd:enumeration value="Carrie Radabaugh"/>
              <xsd:enumeration value="Luminita Radut"/>
              <xsd:enumeration value="Michael Raimondi"/>
              <xsd:enumeration value="Julie Raymond"/>
              <xsd:enumeration value="Ryan Reeh"/>
              <xsd:enumeration value="Diane Retelny"/>
              <xsd:enumeration value="Mary Jo Reynolds"/>
              <xsd:enumeration value="Sandra Rezmer"/>
              <xsd:enumeration value="Elizabeth Rice-Conboy"/>
              <xsd:enumeration value="Jennifer Riefe"/>
              <xsd:enumeration value="Florence Rivera"/>
              <xsd:enumeration value="Virginia Roldan"/>
              <xsd:enumeration value="Hollis Russinof"/>
              <xsd:enumeration value="Marirose Russo"/>
              <xsd:enumeration value="Mark Ruthman"/>
              <xsd:enumeration value="Linda Rutt"/>
              <xsd:enumeration value="Bradley Rysz"/>
              <xsd:enumeration value="Andrew Sabor"/>
              <xsd:enumeration value="Ramesh Sachdeva, MD"/>
              <xsd:enumeration value="Teri Salus"/>
              <xsd:enumeration value="Deborah Samuel"/>
              <xsd:enumeration value="Mimi Sands"/>
              <xsd:enumeration value="Doris Santos"/>
              <xsd:enumeration value="Mary Scarafile"/>
              <xsd:enumeration value="Jeffrey Schleker"/>
              <xsd:enumeration value="Chris Schneider"/>
              <xsd:enumeration value="David Schober"/>
              <xsd:enumeration value="Eileen Schoen"/>
              <xsd:enumeration value="Elizabeth Schott"/>
              <xsd:enumeration value="Prabhavathi Seelam"/>
              <xsd:enumeration value="Yuriy Sgibnev"/>
              <xsd:enumeration value="Regina Shaefer"/>
              <xsd:enumeration value="Varsha Shah"/>
              <xsd:enumeration value="Jennifer Shaw"/>
              <xsd:enumeration value="Laura Shone"/>
              <xsd:enumeration value="Vanessa Shorte"/>
              <xsd:enumeration value="Wendy Simon"/>
              <xsd:enumeration value="Joshua Sinason"/>
              <xsd:enumeration value="Deborah Singer"/>
              <xsd:enumeration value="Elizabeth Siska"/>
              <xsd:enumeration value="Kenneth Slaw"/>
              <xsd:enumeration value="Linda Smessaert"/>
              <xsd:enumeration value="Heather Smith"/>
              <xsd:enumeration value="Karen Smith"/>
              <xsd:enumeration value="Elizabeth Sobczyk"/>
              <xsd:enumeration value="Kathryn Sparks"/>
              <xsd:enumeration value="Colleen Spatz"/>
              <xsd:enumeration value="Paul Spire"/>
              <xsd:enumeration value="Kim Stamp"/>
              <xsd:enumeration value="Jennifer Steffes"/>
              <xsd:enumeration value="Jacob Stein"/>
              <xsd:enumeration value="Darcy Steinberg"/>
              <xsd:enumeration value="Regina Steiner"/>
              <xsd:enumeration value="Noreen Stewart"/>
              <xsd:enumeration value="Kimberly Stice"/>
              <xsd:enumeration value="Heather Stob"/>
              <xsd:enumeration value="Pamela Stokes"/>
              <xsd:enumeration value="Aleksandra Stolic"/>
              <xsd:enumeration value="Sara Strand"/>
              <xsd:enumeration value="Roger Suchyta, MD"/>
              <xsd:enumeration value="Rudi Sugiato"/>
              <xsd:enumeration value="Michael Surerus"/>
              <xsd:enumeration value="Vera  Tait, MD"/>
              <xsd:enumeration value="Linda Tam"/>
              <xsd:enumeration value="Suk-Fong Tang"/>
              <xsd:enumeration value="Jill Taylor"/>
              <xsd:enumeration value="Susan Tellez"/>
              <xsd:enumeration value="Louis Terranova"/>
              <xsd:enumeration value="George Theofanopoulos"/>
              <xsd:enumeration value="Keri Thiessen"/>
              <xsd:enumeration value="Vivian Thorne"/>
              <xsd:enumeration value="Jean Tikusis"/>
              <xsd:enumeration value="Angela Tobin"/>
              <xsd:enumeration value="Effie Tonkovic"/>
              <xsd:enumeration value="Ruth Trailer"/>
              <xsd:enumeration value="Scott Tritthardt"/>
              <xsd:enumeration value="Linda Uhl"/>
              <xsd:enumeration value="Cynthia Unger"/>
              <xsd:enumeration value="Shelia Valadez"/>
              <xsd:enumeration value="Joseph Valadez"/>
              <xsd:enumeration value="Ian Van Dinther"/>
              <xsd:enumeration value="Kimberley Vandenbrook"/>
              <xsd:enumeration value="Carmen Vanderschaaf"/>
              <xsd:enumeration value="Jeanne VanOrsdal"/>
              <xsd:enumeration value="Petr Vassilevski"/>
              <xsd:enumeration value="Carlos Vazquez"/>
              <xsd:enumeration value="Edgar Vesga"/>
              <xsd:enumeration value="Mary Alice Volk"/>
              <xsd:enumeration value="Eric Wabel"/>
              <xsd:enumeration value="Constance Wade"/>
              <xsd:enumeration value="Patricia Wajda"/>
              <xsd:enumeration value="Mary  Walsh"/>
              <xsd:enumeration value="Linda Walsh"/>
              <xsd:enumeration value="Daniel Walter"/>
              <xsd:enumeration value="Deborah Walton"/>
              <xsd:enumeration value="Bryan Warren"/>
              <xsd:enumeration value="Monifa Watson"/>
              <xsd:enumeration value="Susan Watterlohn"/>
              <xsd:enumeration value="Ryan Watters"/>
              <xsd:enumeration value="Victoria Weiley"/>
              <xsd:enumeration value="Robyn Wheatley"/>
              <xsd:enumeration value="Andrew White"/>
              <xsd:enumeration value="Karen Whitebloom"/>
              <xsd:enumeration value="Charles Wiberg"/>
              <xsd:enumeration value="Theresa Wiener"/>
              <xsd:enumeration value="Joanne Wilkin"/>
              <xsd:enumeration value="April Williams"/>
              <xsd:enumeration value="Louisetta Williams"/>
              <xsd:enumeration value="Patrick Williamson"/>
              <xsd:enumeration value="Teresa Willis"/>
              <xsd:enumeration value="Jonathan Wilson"/>
              <xsd:enumeration value="Lindsay Wilson"/>
              <xsd:enumeration value="Jesse Winkler"/>
              <xsd:enumeration value="Edward Wise"/>
              <xsd:enumeration value="Susan Wizniak"/>
              <xsd:enumeration value="Theresa Woike"/>
              <xsd:enumeration value="Torstiner Woodbury"/>
              <xsd:enumeration value="Margaret Wright Geise"/>
              <xsd:enumeration value="Alyson Wyckoff"/>
              <xsd:enumeration value="Janet Yamamoto"/>
              <xsd:enumeration value="Guang Yang"/>
              <xsd:enumeration value="Charles Zajicek"/>
              <xsd:enumeration value="Sonia Zamudio"/>
              <xsd:enumeration value="Luann Zanzola"/>
              <xsd:enumeration value="Litian Zhang"/>
              <xsd:enumeration value="Charlotte Zia"/>
              <xsd:enumeration value="Edward Zimmerman"/>
              <xsd:enumeration value="Patricia Zoetvelt"/>
            </xsd:restriction>
          </xsd:simpleType>
        </xsd:union>
      </xsd:simpleType>
    </xsd:element>
    <xsd:element name="TopicTaxHTField0" ma:index="5" nillable="true" ma:taxonomy="true" ma:internalName="TopicTaxHTField0" ma:taxonomyFieldName="Topic" ma:displayName="Topic" ma:default="" ma:fieldId="{87710cc4-4e13-4802-9c74-6485abee742d}" ma:taxonomyMulti="true" ma:sspId="499934e4-22fd-40fe-88a6-94455abe8853" ma:termSetId="e64ae815-0f01-4806-b60f-13d92b2ab27f" ma:anchorId="00000000-0000-0000-0000-000000000000" ma:open="false" ma:isKeyword="false">
      <xsd:complexType>
        <xsd:sequence>
          <xsd:element ref="pc:Terms" minOccurs="0" maxOccurs="1"/>
        </xsd:sequence>
      </xsd:complexType>
    </xsd:element>
    <xsd:element name="TaxCatchAll" ma:index="6" nillable="true" ma:displayName="Taxonomy Catch All Column" ma:hidden="true" ma:list="{4d892d06-7ac2-4176-bde7-63621816df6c}" ma:internalName="TaxCatchAll" ma:showField="CatchAllData" ma:web="80908208-9484-455a-a843-b0a69b03f1a9">
      <xsd:complexType>
        <xsd:complexContent>
          <xsd:extension base="dms:MultiChoiceLookup">
            <xsd:sequence>
              <xsd:element name="Value" type="dms:Lookup" maxOccurs="unbounded" minOccurs="0" nillable="true"/>
            </xsd:sequence>
          </xsd:extension>
        </xsd:complexContent>
      </xsd:complexType>
    </xsd:element>
    <xsd:element name="TaxCatchAllLabel" ma:index="7" nillable="true" ma:displayName="Taxonomy Catch All Column1" ma:hidden="true" ma:list="{4d892d06-7ac2-4176-bde7-63621816df6c}" ma:internalName="TaxCatchAllLabel" ma:readOnly="true" ma:showField="CatchAllDataLabel" ma:web="80908208-9484-455a-a843-b0a69b03f1a9">
      <xsd:complexType>
        <xsd:complexContent>
          <xsd:extension base="dms:MultiChoiceLookup">
            <xsd:sequence>
              <xsd:element name="Value" type="dms:Lookup" maxOccurs="unbounded" minOccurs="0" nillable="true"/>
            </xsd:sequence>
          </xsd:extension>
        </xsd:complexContent>
      </xsd:complexType>
    </xsd:element>
    <xsd:element name="Managed_x0020_KeywordsTaxHTField0" ma:index="9" nillable="true" ma:taxonomy="true" ma:internalName="Managed_x0020_KeywordsTaxHTField0" ma:taxonomyFieldName="Managed_x0020_Keywords" ma:displayName="Managed Keywords" ma:default="" ma:fieldId="{09292a44-5adc-467c-b749-355acd646b8c}" ma:taxonomyMulti="true" ma:sspId="499934e4-22fd-40fe-88a6-94455abe8853" ma:termSetId="d6473eee-b4e3-4aa0-8f9f-a91e857246e7" ma:anchorId="00000000-0000-0000-0000-000000000000" ma:open="false" ma:isKeyword="false">
      <xsd:complexType>
        <xsd:sequence>
          <xsd:element ref="pc:Terms" minOccurs="0" maxOccurs="1"/>
        </xsd:sequence>
      </xsd:complexType>
    </xsd:element>
    <xsd:element name="Audience1TaxHTField0" ma:index="12" nillable="true" ma:taxonomy="true" ma:internalName="Audience1TaxHTField0" ma:taxonomyFieldName="Audience1" ma:displayName="AAP Audience" ma:default="" ma:fieldId="{00a79732-8515-435f-af3b-b2bade2de1dd}" ma:taxonomyMulti="true" ma:sspId="499934e4-22fd-40fe-88a6-94455abe8853" ma:termSetId="b37aabf5-3e7a-4f95-b669-250d048769ca" ma:anchorId="00000000-0000-0000-0000-000000000000" ma:open="false" ma:isKeyword="false">
      <xsd:complexType>
        <xsd:sequence>
          <xsd:element ref="pc:Terms" minOccurs="0" maxOccurs="1"/>
        </xsd:sequence>
      </xsd:complexType>
    </xsd:element>
    <xsd:element name="SpecialtyTaxHTField0" ma:index="14" nillable="true" ma:taxonomy="true" ma:internalName="SpecialtyTaxHTField0" ma:taxonomyFieldName="Specialty" ma:displayName="Specialty" ma:default="" ma:fieldId="{36b1a8b1-f3df-4de1-ae0a-222efed6dbb2}" ma:sspId="499934e4-22fd-40fe-88a6-94455abe8853" ma:termSetId="166ae46a-7850-4319-8b37-1124b6f59c09" ma:anchorId="00000000-0000-0000-0000-000000000000" ma:open="false" ma:isKeyword="false">
      <xsd:complexType>
        <xsd:sequence>
          <xsd:element ref="pc:Terms" minOccurs="0" maxOccurs="1"/>
        </xsd:sequence>
      </xsd:complexType>
    </xsd:element>
    <xsd:element name="InvolvementTaxHTField0" ma:index="16" nillable="true" ma:taxonomy="true" ma:internalName="InvolvementTaxHTField0" ma:taxonomyFieldName="Involvement" ma:displayName="Involvement" ma:default="" ma:fieldId="{38f04d1f-2c09-438c-a066-fa47b44a4db3}" ma:taxonomyMulti="true" ma:sspId="499934e4-22fd-40fe-88a6-94455abe8853" ma:termSetId="b7814b98-0959-4d14-bc37-a0b500897dc0" ma:anchorId="00000000-0000-0000-0000-000000000000" ma:open="false" ma:isKeyword="false">
      <xsd:complexType>
        <xsd:sequence>
          <xsd:element ref="pc:Terms" minOccurs="0" maxOccurs="1"/>
        </xsd:sequence>
      </xsd:complexType>
    </xsd:element>
    <xsd:element name="Department_x002F_DivisionTaxHTField0" ma:index="18" nillable="true" ma:taxonomy="true" ma:internalName="Department_x002F_DivisionTaxHTField0" ma:taxonomyFieldName="Department_x002F_Division" ma:displayName="Department/Division" ma:default="" ma:fieldId="{1b3a582d-3d46-4d5d-948f-d3a4dba0252a}" ma:taxonomyMulti="true" ma:sspId="499934e4-22fd-40fe-88a6-94455abe8853" ma:termSetId="94a6df0b-f9fd-412d-a0a1-be75070898f1" ma:anchorId="00000000-0000-0000-0000-000000000000" ma:open="false" ma:isKeyword="false">
      <xsd:complexType>
        <xsd:sequence>
          <xsd:element ref="pc:Terms" minOccurs="0" maxOccurs="1"/>
        </xsd:sequence>
      </xsd:complexType>
    </xsd:element>
    <xsd:element name="EffortTaxHTField0" ma:index="20" nillable="true" ma:taxonomy="true" ma:internalName="EffortTaxHTField0" ma:taxonomyFieldName="Effort" ma:displayName="Effort" ma:default="" ma:fieldId="{4fb30f75-1cd3-4173-bb3d-92fecbd20b6d}" ma:sspId="499934e4-22fd-40fe-88a6-94455abe8853" ma:termSetId="345757c3-d506-4afb-b561-76253429e7cb" ma:anchorId="00000000-0000-0000-0000-000000000000" ma:open="false" ma:isKeyword="false">
      <xsd:complexType>
        <xsd:sequence>
          <xsd:element ref="pc:Terms" minOccurs="0" maxOccurs="1"/>
        </xsd:sequence>
      </xsd:complexType>
    </xsd:element>
    <xsd:element name="ResearchTaxHTField0" ma:index="22" nillable="true" ma:taxonomy="true" ma:internalName="ResearchTaxHTField0" ma:taxonomyFieldName="Research" ma:displayName="Research" ma:default="" ma:fieldId="{b4eb661e-254e-43c5-a5b6-71cfabf741ef}" ma:sspId="499934e4-22fd-40fe-88a6-94455abe8853" ma:termSetId="e5ea32a4-37a3-48c7-9a7c-e836f450929e" ma:anchorId="00000000-0000-0000-0000-000000000000" ma:open="false" ma:isKeyword="false">
      <xsd:complexType>
        <xsd:sequence>
          <xsd:element ref="pc:Terms" minOccurs="0" maxOccurs="1"/>
        </xsd:sequence>
      </xsd:complexType>
    </xsd:element>
    <xsd:element name="EducationTaxHTField0" ma:index="24" nillable="true" ma:taxonomy="true" ma:internalName="EducationTaxHTField0" ma:taxonomyFieldName="Education" ma:displayName="Education" ma:default="" ma:fieldId="{5c348e4f-7d58-4dcc-97d6-4dce7e69ac4d}" ma:taxonomyMulti="true" ma:sspId="499934e4-22fd-40fe-88a6-94455abe8853" ma:termSetId="bf543311-5aff-47ab-bb72-1d296a0abc51" ma:anchorId="00000000-0000-0000-0000-000000000000" ma:open="false" ma:isKeyword="false">
      <xsd:complexType>
        <xsd:sequence>
          <xsd:element ref="pc:Terms" minOccurs="0" maxOccurs="1"/>
        </xsd:sequence>
      </xsd:complexType>
    </xsd:element>
    <xsd:element name="AdvocacyTaxHTField0" ma:index="26" nillable="true" ma:taxonomy="true" ma:internalName="AdvocacyTaxHTField0" ma:taxonomyFieldName="Advocacy" ma:displayName="Advocacy" ma:default="" ma:fieldId="{4c2ed649-ba22-44b8-8e12-b1fe6b60cad0}" ma:taxonomyMulti="true" ma:sspId="499934e4-22fd-40fe-88a6-94455abe8853" ma:termSetId="37028d57-770a-4232-b807-efb72338494f" ma:anchorId="00000000-0000-0000-0000-000000000000" ma:open="false" ma:isKeyword="false">
      <xsd:complexType>
        <xsd:sequence>
          <xsd:element ref="pc:Terms" minOccurs="0" maxOccurs="1"/>
        </xsd:sequence>
      </xsd:complexType>
    </xsd:element>
    <xsd:element name="Age_x0020_GroupTaxHTField0" ma:index="29" nillable="true" ma:taxonomy="true" ma:internalName="Age_x0020_GroupTaxHTField0" ma:taxonomyFieldName="Age_x0020_Group" ma:displayName="Age Group" ma:default="" ma:fieldId="{303f5820-bb54-4382-8556-8fc0771870d6}" ma:taxonomyMulti="true" ma:sspId="499934e4-22fd-40fe-88a6-94455abe8853" ma:termSetId="99615e22-3cb8-44ef-9cbe-495bd99b710a" ma:anchorId="00000000-0000-0000-0000-000000000000" ma:open="false" ma:isKeyword="false">
      <xsd:complexType>
        <xsd:sequence>
          <xsd:element ref="pc:Terms" minOccurs="0" maxOccurs="1"/>
        </xsd:sequence>
      </xsd:complexType>
    </xsd:element>
    <xsd:element name="Member_x0020_TypeTaxHTField0" ma:index="31" nillable="true" ma:taxonomy="true" ma:internalName="Member_x0020_TypeTaxHTField0" ma:taxonomyFieldName="Member_x0020_Type" ma:displayName="Member Type" ma:default="" ma:fieldId="{4dd176b3-1ab6-49a2-9d8b-e51671b95c8c}" ma:sspId="499934e4-22fd-40fe-88a6-94455abe8853" ma:termSetId="5a62fa4b-1f9c-4a6d-8428-bb98201e1289" ma:anchorId="00000000-0000-0000-0000-000000000000" ma:open="false" ma:isKeyword="false">
      <xsd:complexType>
        <xsd:sequence>
          <xsd:element ref="pc:Terms" minOccurs="0" maxOccurs="1"/>
        </xsd:sequence>
      </xsd:complexType>
    </xsd:element>
    <xsd:element name="News_x0020_ReleaseTaxHTField0" ma:index="33" nillable="true" ma:taxonomy="true" ma:internalName="News_x0020_ReleaseTaxHTField0" ma:taxonomyFieldName="News_x0020_Release" ma:displayName="News Release" ma:default="" ma:fieldId="{53d3d453-d652-4336-a8ee-154f17fc35c7}" ma:sspId="499934e4-22fd-40fe-88a6-94455abe8853" ma:termSetId="4fcf3f65-4ad7-4d32-9c0a-b5c40685ed39" ma:anchorId="00000000-0000-0000-0000-000000000000" ma:open="false" ma:isKeyword="false">
      <xsd:complexType>
        <xsd:sequence>
          <xsd:element ref="pc:Terms" minOccurs="0" maxOccurs="1"/>
        </xsd:sequence>
      </xsd:complexType>
    </xsd:element>
    <xsd:element name="RequireTerms" ma:index="34" nillable="true" ma:displayName="RequireTerms" ma:default="0" ma:internalName="RequireTerms">
      <xsd:simpleType>
        <xsd:restriction base="dms:Boolean"/>
      </xsd:simpleType>
    </xsd:element>
    <xsd:element name="TermsUrl" ma:index="35" nillable="true" ma:displayName="TermsUrl" ma:internalName="TermsUrl">
      <xsd:simpleType>
        <xsd:restriction base="dms:Text">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44" ma:displayName="Content Type"/>
        <xsd:element ref="dc:title" minOccurs="0" maxOccurs="1" ma:index="1" ma:displayName="Title"/>
        <xsd:element ref="dc:subject" minOccurs="0" maxOccurs="1"/>
        <xsd:element ref="dc:description" minOccurs="0" maxOccurs="1"/>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udience1TaxHTField0 xmlns="80908208-9484-455a-a843-b0a69b03f1a9">
      <Terms xmlns="http://schemas.microsoft.com/office/infopath/2007/PartnerControls"/>
    </Audience1TaxHTField0>
    <RequireTerms xmlns="80908208-9484-455a-a843-b0a69b03f1a9">false</RequireTerms>
    <ResearchTaxHTField0 xmlns="80908208-9484-455a-a843-b0a69b03f1a9">
      <Terms xmlns="http://schemas.microsoft.com/office/infopath/2007/PartnerControls"/>
    </ResearchTaxHTField0>
    <News_x0020_ReleaseTaxHTField0 xmlns="80908208-9484-455a-a843-b0a69b03f1a9">
      <Terms xmlns="http://schemas.microsoft.com/office/infopath/2007/PartnerControls"/>
    </News_x0020_ReleaseTaxHTField0>
    <SpecialtyTaxHTField0 xmlns="80908208-9484-455a-a843-b0a69b03f1a9">
      <Terms xmlns="http://schemas.microsoft.com/office/infopath/2007/PartnerControls"/>
    </SpecialtyTaxHTField0>
    <EducationTaxHTField0 xmlns="80908208-9484-455a-a843-b0a69b03f1a9">
      <Terms xmlns="http://schemas.microsoft.com/office/infopath/2007/PartnerControls"/>
    </EducationTaxHTField0>
    <TermsUrl xmlns="80908208-9484-455a-a843-b0a69b03f1a9" xsi:nil="true"/>
    <AAPStaffContact xmlns="80908208-9484-455a-a843-b0a69b03f1a9">Renee Jarrett</AAPStaffContact>
    <AdvocacyTaxHTField0 xmlns="80908208-9484-455a-a843-b0a69b03f1a9">
      <Terms xmlns="http://schemas.microsoft.com/office/infopath/2007/PartnerControls"/>
    </AdvocacyTaxHTField0>
    <Age_x0020_GroupTaxHTField0 xmlns="80908208-9484-455a-a843-b0a69b03f1a9">
      <Terms xmlns="http://schemas.microsoft.com/office/infopath/2007/PartnerControls"/>
    </Age_x0020_GroupTaxHTField0>
    <TopicTaxHTField0 xmlns="80908208-9484-455a-a843-b0a69b03f1a9">
      <Terms xmlns="http://schemas.microsoft.com/office/infopath/2007/PartnerControls"/>
    </TopicTaxHTField0>
    <InvolvementTaxHTField0 xmlns="80908208-9484-455a-a843-b0a69b03f1a9">
      <Terms xmlns="http://schemas.microsoft.com/office/infopath/2007/PartnerControls"/>
    </InvolvementTaxHTField0>
    <Location xmlns="http://schemas.microsoft.com/sharepoint/v3/fields" xsi:nil="true"/>
    <Member_x0020_TypeTaxHTField0 xmlns="80908208-9484-455a-a843-b0a69b03f1a9">
      <Terms xmlns="http://schemas.microsoft.com/office/infopath/2007/PartnerControls"/>
    </Member_x0020_TypeTaxHTField0>
    <Managed_x0020_KeywordsTaxHTField0 xmlns="80908208-9484-455a-a843-b0a69b03f1a9">
      <Terms xmlns="http://schemas.microsoft.com/office/infopath/2007/PartnerControls"/>
    </Managed_x0020_KeywordsTaxHTField0>
    <EffortTaxHTField0 xmlns="80908208-9484-455a-a843-b0a69b03f1a9">
      <Terms xmlns="http://schemas.microsoft.com/office/infopath/2007/PartnerControls"/>
    </EffortTaxHTField0>
    <TaxCatchAll xmlns="80908208-9484-455a-a843-b0a69b03f1a9"/>
    <Department_x002F_DivisionTaxHTField0 xmlns="80908208-9484-455a-a843-b0a69b03f1a9">
      <Terms xmlns="http://schemas.microsoft.com/office/infopath/2007/PartnerControls"/>
    </Department_x002F_DivisionTaxHTField0>
    <_dlc_DocId xmlns="80908208-9484-455a-a843-b0a69b03f1a9">AAPORG-12-479</_dlc_DocId>
    <_dlc_DocIdUrl xmlns="80908208-9484-455a-a843-b0a69b03f1a9">
      <Url>https://www.aap.org/en-us/_layouts/15/DocIdRedir.aspx?ID=AAPORG-12-479</Url>
      <Description>AAPORG-12-479</Description>
    </_dlc_DocIdUrl>
    <KpiDescription xmlns="http://schemas.microsoft.com/sharepoint/v3"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6C07CF-287C-4610-8840-011DE72A464A}"/>
</file>

<file path=customXml/itemProps2.xml><?xml version="1.0" encoding="utf-8"?>
<ds:datastoreItem xmlns:ds="http://schemas.openxmlformats.org/officeDocument/2006/customXml" ds:itemID="{C672566B-522A-4F5D-9567-FB5CD1DEFE8A}"/>
</file>

<file path=customXml/itemProps3.xml><?xml version="1.0" encoding="utf-8"?>
<ds:datastoreItem xmlns:ds="http://schemas.openxmlformats.org/officeDocument/2006/customXml" ds:itemID="{431C907B-AA6A-4366-9745-0066E56D258D}"/>
</file>

<file path=customXml/itemProps4.xml><?xml version="1.0" encoding="utf-8"?>
<ds:datastoreItem xmlns:ds="http://schemas.openxmlformats.org/officeDocument/2006/customXml" ds:itemID="{EF4612B8-FC5B-42E3-9623-FA2C5C430FA3}"/>
</file>

<file path=docProps/app.xml><?xml version="1.0" encoding="utf-8"?>
<Properties xmlns="http://schemas.openxmlformats.org/officeDocument/2006/extended-properties" xmlns:vt="http://schemas.openxmlformats.org/officeDocument/2006/docPropsVTypes">
  <TotalTime>1575</TotalTime>
  <Words>2112</Words>
  <Application>Microsoft Office PowerPoint</Application>
  <PresentationFormat>On-screen Show (4:3)</PresentationFormat>
  <Paragraphs>500</Paragraphs>
  <Slides>47</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ＭＳ Ｐゴシック</vt:lpstr>
      <vt:lpstr>Arial</vt:lpstr>
      <vt:lpstr>Calibri</vt:lpstr>
      <vt:lpstr>Helvetica</vt:lpstr>
      <vt:lpstr>Tahoma</vt:lpstr>
      <vt:lpstr>Wingdings</vt:lpstr>
      <vt:lpstr>Office Theme</vt:lpstr>
      <vt:lpstr>PowerPoint Presentation</vt:lpstr>
      <vt:lpstr>Case #1: Dennis</vt:lpstr>
      <vt:lpstr>Case #1: Dennis</vt:lpstr>
      <vt:lpstr>Goals &amp; Objectives</vt:lpstr>
      <vt:lpstr>PowerPoint Presentation</vt:lpstr>
      <vt:lpstr>PowerPoint Presentation</vt:lpstr>
      <vt:lpstr>Barriers to Care for Children With Mental Health Concerns</vt:lpstr>
      <vt:lpstr>The “Primary Care Advantage”</vt:lpstr>
      <vt:lpstr>  </vt:lpstr>
      <vt:lpstr>Mental Health Care in the Medical Home</vt:lpstr>
      <vt:lpstr>Review of Dennis’ First Year of Life</vt:lpstr>
      <vt:lpstr>Identifying Mental Health Concerns in Primary Care: Early Infancy</vt:lpstr>
      <vt:lpstr>Symptoms in Infancy of Challenges to Emotional Well-Being</vt:lpstr>
      <vt:lpstr>Additional Chart Review</vt:lpstr>
      <vt:lpstr>Identifying Mental Health Concerns in Primary Care: Early Childhood  (12 months to 4 years)</vt:lpstr>
      <vt:lpstr>Other Potential Behavioral Concerns That Dennis May Exhibit During This Time</vt:lpstr>
      <vt:lpstr>Identifying Mental Health Concerns in Primary Care: Middle Childhood: Dennis at age 6 (5 to 10 years)</vt:lpstr>
      <vt:lpstr>What if Dennis First Presented With These Concerns in Middle Childhood?</vt:lpstr>
      <vt:lpstr>Case #1: Back to Dennis</vt:lpstr>
      <vt:lpstr>Back to Dennis at Age 6: Assessment of His Aggression</vt:lpstr>
      <vt:lpstr>Back to Dennis at Age 6: Assessment of His Aggression</vt:lpstr>
      <vt:lpstr>Back to Dennis at Age 6: Assessment of His Aggression</vt:lpstr>
      <vt:lpstr>Early Identification – Diagnostic Assessment</vt:lpstr>
      <vt:lpstr>Discuss Therapy</vt:lpstr>
      <vt:lpstr>Traditional Approach</vt:lpstr>
      <vt:lpstr>Common Factors Approach</vt:lpstr>
      <vt:lpstr>Take-Home Message</vt:lpstr>
      <vt:lpstr>PowerPoint Presentation</vt:lpstr>
      <vt:lpstr>Case #2: Jake</vt:lpstr>
      <vt:lpstr>Visit With Jake &amp; His Mother</vt:lpstr>
      <vt:lpstr>Visit With Jake &amp; His Mother</vt:lpstr>
      <vt:lpstr>Goals &amp; Objectives</vt:lpstr>
      <vt:lpstr>Identifying Mental Health Concerns in Primary Care: Adolescence (11 to 21 years)</vt:lpstr>
      <vt:lpstr>Establishing Alliance</vt:lpstr>
      <vt:lpstr>Establishing Alliance</vt:lpstr>
      <vt:lpstr>PowerPoint Presentation</vt:lpstr>
      <vt:lpstr>Common Factors Review</vt:lpstr>
      <vt:lpstr>Alliance Building &amp; Common Factors Case #2: Jake </vt:lpstr>
      <vt:lpstr>Alliance Building &amp; Common Factors Case #2: Jake </vt:lpstr>
      <vt:lpstr>Alliance Building &amp; Common Factors Case #2: Jake </vt:lpstr>
      <vt:lpstr>Alliance Building &amp; Common Factors Case #2: Jake </vt:lpstr>
      <vt:lpstr>Alliance Building &amp; Common Factors Case #2: Jake </vt:lpstr>
      <vt:lpstr>Alliance Building &amp; Common Factors Case #2: Jake </vt:lpstr>
      <vt:lpstr>Alliance Building &amp; Common Factors Case #2: Jake </vt:lpstr>
      <vt:lpstr>Alliance Building &amp; Common Factors Case #2: Jake </vt:lpstr>
      <vt:lpstr>Common Factors Approach</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Brief Intervention</dc:title>
  <dc:creator>Jarrett, Renee</dc:creator>
  <cp:lastModifiedBy>Jarrett, Renee</cp:lastModifiedBy>
  <cp:revision>162</cp:revision>
  <cp:lastPrinted>2013-12-11T21:21:19Z</cp:lastPrinted>
  <dcterms:created xsi:type="dcterms:W3CDTF">2006-08-16T00:00:00Z</dcterms:created>
  <dcterms:modified xsi:type="dcterms:W3CDTF">2014-08-25T20:09:18Z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0x01010076BA412F0F2BAF4EA827AC35874FF6BE0076B99FA21D39FB43BDB13D43B89DCDC1</vt:lpwstr>
  </property>
  <property fmtid="{D5CDD505-2E9C-101B-9397-08002B2CF9AE}" pid="3" name="_dlc_DocIdItemGuid">
    <vt:lpwstr>ec6b302a-4daf-4e93-b81a-a66f47033fb7</vt:lpwstr>
  </property>
  <property fmtid="{D5CDD505-2E9C-101B-9397-08002B2CF9AE}" pid="4" name="Audience1">
    <vt:lpwstr/>
  </property>
  <property fmtid="{D5CDD505-2E9C-101B-9397-08002B2CF9AE}" pid="5" name="Advocacy">
    <vt:lpwstr/>
  </property>
  <property fmtid="{D5CDD505-2E9C-101B-9397-08002B2CF9AE}" pid="6" name="Topic">
    <vt:lpwstr/>
  </property>
  <property fmtid="{D5CDD505-2E9C-101B-9397-08002B2CF9AE}" pid="7" name="Research">
    <vt:lpwstr/>
  </property>
  <property fmtid="{D5CDD505-2E9C-101B-9397-08002B2CF9AE}" pid="8" name="Department/Division">
    <vt:lpwstr/>
  </property>
  <property fmtid="{D5CDD505-2E9C-101B-9397-08002B2CF9AE}" pid="9" name="Managed Keywords">
    <vt:lpwstr/>
  </property>
  <property fmtid="{D5CDD505-2E9C-101B-9397-08002B2CF9AE}" pid="10" name="News Release">
    <vt:lpwstr/>
  </property>
  <property fmtid="{D5CDD505-2E9C-101B-9397-08002B2CF9AE}" pid="11" name="Effort">
    <vt:lpwstr/>
  </property>
  <property fmtid="{D5CDD505-2E9C-101B-9397-08002B2CF9AE}" pid="12" name="Involvement">
    <vt:lpwstr/>
  </property>
  <property fmtid="{D5CDD505-2E9C-101B-9397-08002B2CF9AE}" pid="13" name="Specialty">
    <vt:lpwstr/>
  </property>
  <property fmtid="{D5CDD505-2E9C-101B-9397-08002B2CF9AE}" pid="14" name="Age Group">
    <vt:lpwstr/>
  </property>
  <property fmtid="{D5CDD505-2E9C-101B-9397-08002B2CF9AE}" pid="15" name="Education">
    <vt:lpwstr/>
  </property>
  <property fmtid="{D5CDD505-2E9C-101B-9397-08002B2CF9AE}" pid="16" name="Member Type">
    <vt:lpwstr/>
  </property>
</Properties>
</file>