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3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4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5" r:id="rId7"/>
    <p:sldId id="271" r:id="rId8"/>
    <p:sldId id="272" r:id="rId9"/>
    <p:sldId id="321" r:id="rId10"/>
    <p:sldId id="322" r:id="rId11"/>
    <p:sldId id="274" r:id="rId12"/>
    <p:sldId id="300" r:id="rId13"/>
    <p:sldId id="277" r:id="rId14"/>
    <p:sldId id="264" r:id="rId15"/>
    <p:sldId id="279" r:id="rId16"/>
    <p:sldId id="280" r:id="rId17"/>
    <p:sldId id="302" r:id="rId18"/>
    <p:sldId id="306" r:id="rId19"/>
    <p:sldId id="303" r:id="rId20"/>
    <p:sldId id="284" r:id="rId21"/>
    <p:sldId id="308" r:id="rId22"/>
    <p:sldId id="309" r:id="rId23"/>
    <p:sldId id="289" r:id="rId24"/>
    <p:sldId id="310" r:id="rId25"/>
    <p:sldId id="316" r:id="rId26"/>
    <p:sldId id="294" r:id="rId27"/>
    <p:sldId id="314" r:id="rId28"/>
    <p:sldId id="317" r:id="rId29"/>
    <p:sldId id="318" r:id="rId30"/>
    <p:sldId id="320" r:id="rId31"/>
    <p:sldId id="319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2 | Part 1" id="{02FCA59D-97A3-44ED-9644-6134D114F175}">
          <p14:sldIdLst>
            <p14:sldId id="256"/>
            <p14:sldId id="265"/>
            <p14:sldId id="271"/>
            <p14:sldId id="272"/>
            <p14:sldId id="321"/>
            <p14:sldId id="322"/>
            <p14:sldId id="274"/>
            <p14:sldId id="300"/>
            <p14:sldId id="277"/>
            <p14:sldId id="264"/>
            <p14:sldId id="279"/>
            <p14:sldId id="280"/>
            <p14:sldId id="302"/>
            <p14:sldId id="306"/>
            <p14:sldId id="303"/>
            <p14:sldId id="284"/>
            <p14:sldId id="308"/>
          </p14:sldIdLst>
        </p14:section>
        <p14:section name="Module 2 | Part 2" id="{041F617F-CF09-4D4F-94B1-735D3920EFC9}">
          <p14:sldIdLst>
            <p14:sldId id="309"/>
            <p14:sldId id="289"/>
            <p14:sldId id="310"/>
            <p14:sldId id="316"/>
            <p14:sldId id="294"/>
            <p14:sldId id="314"/>
            <p14:sldId id="317"/>
            <p14:sldId id="318"/>
            <p14:sldId id="320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79214" autoAdjust="0"/>
  </p:normalViewPr>
  <p:slideViewPr>
    <p:cSldViewPr>
      <p:cViewPr varScale="1">
        <p:scale>
          <a:sx n="85" d="100"/>
          <a:sy n="85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62406F-2CFD-4C5A-BFE4-5C42391A0567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419521C-5F42-484D-B6BD-8C3F9CE98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A7AF12-B0C4-4716-95E1-FE98F6924831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8CAFD2-B1EB-4017-90A1-0854CBC2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88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AFD2-B1EB-4017-90A1-0854CBC26F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A0980-5F0A-4CC9-B53F-B10F7AFF30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/>
          <p:nvPr userDrawn="1"/>
        </p:nvSpPr>
        <p:spPr>
          <a:xfrm flipH="1">
            <a:off x="0" y="188394"/>
            <a:ext cx="9236941" cy="2021406"/>
          </a:xfrm>
          <a:custGeom>
            <a:avLst/>
            <a:gdLst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0 w 9144000"/>
              <a:gd name="connsiteY3" fmla="*/ 1219200 h 1219200"/>
              <a:gd name="connsiteX4" fmla="*/ 0 w 9144000"/>
              <a:gd name="connsiteY4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129980 w 9144000"/>
              <a:gd name="connsiteY3" fmla="*/ 619432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639529 w 9144000"/>
              <a:gd name="connsiteY3" fmla="*/ 462116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131083 w 9144000"/>
              <a:gd name="connsiteY3" fmla="*/ 9089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024043 w 9144000"/>
              <a:gd name="connsiteY3" fmla="*/ 89242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957141 w 9144000"/>
              <a:gd name="connsiteY3" fmla="*/ 900698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305025 w 9144000"/>
              <a:gd name="connsiteY3" fmla="*/ 8758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27198 w 9171198"/>
              <a:gd name="connsiteY0" fmla="*/ 0 h 1269595"/>
              <a:gd name="connsiteX1" fmla="*/ 9171198 w 9171198"/>
              <a:gd name="connsiteY1" fmla="*/ 0 h 1269595"/>
              <a:gd name="connsiteX2" fmla="*/ 9171198 w 9171198"/>
              <a:gd name="connsiteY2" fmla="*/ 1219200 h 1269595"/>
              <a:gd name="connsiteX3" fmla="*/ 1332223 w 9171198"/>
              <a:gd name="connsiteY3" fmla="*/ 875873 h 1269595"/>
              <a:gd name="connsiteX4" fmla="*/ 27198 w 9171198"/>
              <a:gd name="connsiteY4" fmla="*/ 1219200 h 1269595"/>
              <a:gd name="connsiteX5" fmla="*/ 27198 w 9171198"/>
              <a:gd name="connsiteY5" fmla="*/ 0 h 1269595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76" h="1243942">
                <a:moveTo>
                  <a:pt x="46976" y="0"/>
                </a:moveTo>
                <a:lnTo>
                  <a:pt x="9190976" y="0"/>
                </a:lnTo>
                <a:lnTo>
                  <a:pt x="9190976" y="1219200"/>
                </a:lnTo>
                <a:cubicBezTo>
                  <a:pt x="6709150" y="1219200"/>
                  <a:pt x="3560962" y="128754"/>
                  <a:pt x="1314091" y="828981"/>
                </a:cubicBezTo>
                <a:cubicBezTo>
                  <a:pt x="-932780" y="1529208"/>
                  <a:pt x="481984" y="1104758"/>
                  <a:pt x="46976" y="1219200"/>
                </a:cubicBezTo>
                <a:lnTo>
                  <a:pt x="4697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/>
          <p:nvPr userDrawn="1"/>
        </p:nvSpPr>
        <p:spPr>
          <a:xfrm flipH="1">
            <a:off x="-7374" y="97971"/>
            <a:ext cx="9236941" cy="2021406"/>
          </a:xfrm>
          <a:custGeom>
            <a:avLst/>
            <a:gdLst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0 w 9144000"/>
              <a:gd name="connsiteY3" fmla="*/ 1219200 h 1219200"/>
              <a:gd name="connsiteX4" fmla="*/ 0 w 9144000"/>
              <a:gd name="connsiteY4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129980 w 9144000"/>
              <a:gd name="connsiteY3" fmla="*/ 619432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639529 w 9144000"/>
              <a:gd name="connsiteY3" fmla="*/ 462116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131083 w 9144000"/>
              <a:gd name="connsiteY3" fmla="*/ 9089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024043 w 9144000"/>
              <a:gd name="connsiteY3" fmla="*/ 89242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957141 w 9144000"/>
              <a:gd name="connsiteY3" fmla="*/ 900698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305025 w 9144000"/>
              <a:gd name="connsiteY3" fmla="*/ 8758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27198 w 9171198"/>
              <a:gd name="connsiteY0" fmla="*/ 0 h 1269595"/>
              <a:gd name="connsiteX1" fmla="*/ 9171198 w 9171198"/>
              <a:gd name="connsiteY1" fmla="*/ 0 h 1269595"/>
              <a:gd name="connsiteX2" fmla="*/ 9171198 w 9171198"/>
              <a:gd name="connsiteY2" fmla="*/ 1219200 h 1269595"/>
              <a:gd name="connsiteX3" fmla="*/ 1332223 w 9171198"/>
              <a:gd name="connsiteY3" fmla="*/ 875873 h 1269595"/>
              <a:gd name="connsiteX4" fmla="*/ 27198 w 9171198"/>
              <a:gd name="connsiteY4" fmla="*/ 1219200 h 1269595"/>
              <a:gd name="connsiteX5" fmla="*/ 27198 w 9171198"/>
              <a:gd name="connsiteY5" fmla="*/ 0 h 1269595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76" h="1243942">
                <a:moveTo>
                  <a:pt x="46976" y="0"/>
                </a:moveTo>
                <a:lnTo>
                  <a:pt x="9190976" y="0"/>
                </a:lnTo>
                <a:lnTo>
                  <a:pt x="9190976" y="1219200"/>
                </a:lnTo>
                <a:cubicBezTo>
                  <a:pt x="6709150" y="1219200"/>
                  <a:pt x="3560962" y="128754"/>
                  <a:pt x="1314091" y="828981"/>
                </a:cubicBezTo>
                <a:cubicBezTo>
                  <a:pt x="-932780" y="1529208"/>
                  <a:pt x="481984" y="1104758"/>
                  <a:pt x="46976" y="1219200"/>
                </a:cubicBezTo>
                <a:lnTo>
                  <a:pt x="4697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7374" y="2286000"/>
            <a:ext cx="9151374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/>
          <p:nvPr userDrawn="1"/>
        </p:nvSpPr>
        <p:spPr>
          <a:xfrm flipH="1">
            <a:off x="-76200" y="-40206"/>
            <a:ext cx="9236941" cy="2021406"/>
          </a:xfrm>
          <a:custGeom>
            <a:avLst/>
            <a:gdLst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0 w 9144000"/>
              <a:gd name="connsiteY3" fmla="*/ 1219200 h 1219200"/>
              <a:gd name="connsiteX4" fmla="*/ 0 w 9144000"/>
              <a:gd name="connsiteY4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129980 w 9144000"/>
              <a:gd name="connsiteY3" fmla="*/ 619432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639529 w 9144000"/>
              <a:gd name="connsiteY3" fmla="*/ 462116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131083 w 9144000"/>
              <a:gd name="connsiteY3" fmla="*/ 9089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024043 w 9144000"/>
              <a:gd name="connsiteY3" fmla="*/ 89242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957141 w 9144000"/>
              <a:gd name="connsiteY3" fmla="*/ 900698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305025 w 9144000"/>
              <a:gd name="connsiteY3" fmla="*/ 8758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27198 w 9171198"/>
              <a:gd name="connsiteY0" fmla="*/ 0 h 1269595"/>
              <a:gd name="connsiteX1" fmla="*/ 9171198 w 9171198"/>
              <a:gd name="connsiteY1" fmla="*/ 0 h 1269595"/>
              <a:gd name="connsiteX2" fmla="*/ 9171198 w 9171198"/>
              <a:gd name="connsiteY2" fmla="*/ 1219200 h 1269595"/>
              <a:gd name="connsiteX3" fmla="*/ 1332223 w 9171198"/>
              <a:gd name="connsiteY3" fmla="*/ 875873 h 1269595"/>
              <a:gd name="connsiteX4" fmla="*/ 27198 w 9171198"/>
              <a:gd name="connsiteY4" fmla="*/ 1219200 h 1269595"/>
              <a:gd name="connsiteX5" fmla="*/ 27198 w 9171198"/>
              <a:gd name="connsiteY5" fmla="*/ 0 h 1269595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76" h="1243942">
                <a:moveTo>
                  <a:pt x="46976" y="0"/>
                </a:moveTo>
                <a:lnTo>
                  <a:pt x="9190976" y="0"/>
                </a:lnTo>
                <a:lnTo>
                  <a:pt x="9190976" y="1219200"/>
                </a:lnTo>
                <a:cubicBezTo>
                  <a:pt x="6709150" y="1219200"/>
                  <a:pt x="3560962" y="128754"/>
                  <a:pt x="1314091" y="828981"/>
                </a:cubicBezTo>
                <a:cubicBezTo>
                  <a:pt x="-932780" y="1529208"/>
                  <a:pt x="481984" y="1104758"/>
                  <a:pt x="46976" y="1219200"/>
                </a:cubicBezTo>
                <a:lnTo>
                  <a:pt x="4697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49000" t="-8000" b="-38000"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/>
          <p:nvPr userDrawn="1"/>
        </p:nvSpPr>
        <p:spPr>
          <a:xfrm flipH="1">
            <a:off x="0" y="-40206"/>
            <a:ext cx="9236941" cy="2021406"/>
          </a:xfrm>
          <a:custGeom>
            <a:avLst/>
            <a:gdLst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0 w 9144000"/>
              <a:gd name="connsiteY3" fmla="*/ 1219200 h 1219200"/>
              <a:gd name="connsiteX4" fmla="*/ 0 w 9144000"/>
              <a:gd name="connsiteY4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129980 w 9144000"/>
              <a:gd name="connsiteY3" fmla="*/ 619432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639529 w 9144000"/>
              <a:gd name="connsiteY3" fmla="*/ 462116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131083 w 9144000"/>
              <a:gd name="connsiteY3" fmla="*/ 9089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024043 w 9144000"/>
              <a:gd name="connsiteY3" fmla="*/ 89242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957141 w 9144000"/>
              <a:gd name="connsiteY3" fmla="*/ 900698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305025 w 9144000"/>
              <a:gd name="connsiteY3" fmla="*/ 8758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27198 w 9171198"/>
              <a:gd name="connsiteY0" fmla="*/ 0 h 1269595"/>
              <a:gd name="connsiteX1" fmla="*/ 9171198 w 9171198"/>
              <a:gd name="connsiteY1" fmla="*/ 0 h 1269595"/>
              <a:gd name="connsiteX2" fmla="*/ 9171198 w 9171198"/>
              <a:gd name="connsiteY2" fmla="*/ 1219200 h 1269595"/>
              <a:gd name="connsiteX3" fmla="*/ 1332223 w 9171198"/>
              <a:gd name="connsiteY3" fmla="*/ 875873 h 1269595"/>
              <a:gd name="connsiteX4" fmla="*/ 27198 w 9171198"/>
              <a:gd name="connsiteY4" fmla="*/ 1219200 h 1269595"/>
              <a:gd name="connsiteX5" fmla="*/ 27198 w 9171198"/>
              <a:gd name="connsiteY5" fmla="*/ 0 h 1269595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76" h="1243942">
                <a:moveTo>
                  <a:pt x="46976" y="0"/>
                </a:moveTo>
                <a:lnTo>
                  <a:pt x="9190976" y="0"/>
                </a:lnTo>
                <a:lnTo>
                  <a:pt x="9190976" y="1219200"/>
                </a:lnTo>
                <a:cubicBezTo>
                  <a:pt x="6709150" y="1219200"/>
                  <a:pt x="3560962" y="128754"/>
                  <a:pt x="1314091" y="828981"/>
                </a:cubicBezTo>
                <a:cubicBezTo>
                  <a:pt x="-932780" y="1529208"/>
                  <a:pt x="481984" y="1104758"/>
                  <a:pt x="46976" y="1219200"/>
                </a:cubicBezTo>
                <a:lnTo>
                  <a:pt x="4697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000" t="-14000" r="49000" b="-30000"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3579"/>
            <a:ext cx="3743738" cy="578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r="36232" b="9104"/>
          <a:stretch/>
        </p:blipFill>
        <p:spPr>
          <a:xfrm flipH="1">
            <a:off x="4938069" y="1293732"/>
            <a:ext cx="4196179" cy="556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7376" y="152401"/>
            <a:ext cx="9171432" cy="990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5"/>
          <p:cNvSpPr/>
          <p:nvPr userDrawn="1"/>
        </p:nvSpPr>
        <p:spPr>
          <a:xfrm flipH="1">
            <a:off x="-27020" y="-1"/>
            <a:ext cx="9236941" cy="1523999"/>
          </a:xfrm>
          <a:custGeom>
            <a:avLst/>
            <a:gdLst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0 w 9144000"/>
              <a:gd name="connsiteY3" fmla="*/ 1219200 h 1219200"/>
              <a:gd name="connsiteX4" fmla="*/ 0 w 9144000"/>
              <a:gd name="connsiteY4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356122 w 9144000"/>
              <a:gd name="connsiteY3" fmla="*/ 1032387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5129980 w 9144000"/>
              <a:gd name="connsiteY3" fmla="*/ 619432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639529 w 9144000"/>
              <a:gd name="connsiteY3" fmla="*/ 462116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131083 w 9144000"/>
              <a:gd name="connsiteY3" fmla="*/ 9089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024043 w 9144000"/>
              <a:gd name="connsiteY3" fmla="*/ 89242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957141 w 9144000"/>
              <a:gd name="connsiteY3" fmla="*/ 900698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219200 h 1219200"/>
              <a:gd name="connsiteX3" fmla="*/ 1305025 w 9144000"/>
              <a:gd name="connsiteY3" fmla="*/ 875873 h 1219200"/>
              <a:gd name="connsiteX4" fmla="*/ 0 w 9144000"/>
              <a:gd name="connsiteY4" fmla="*/ 1219200 h 1219200"/>
              <a:gd name="connsiteX5" fmla="*/ 0 w 9144000"/>
              <a:gd name="connsiteY5" fmla="*/ 0 h 1219200"/>
              <a:gd name="connsiteX0" fmla="*/ 27198 w 9171198"/>
              <a:gd name="connsiteY0" fmla="*/ 0 h 1269595"/>
              <a:gd name="connsiteX1" fmla="*/ 9171198 w 9171198"/>
              <a:gd name="connsiteY1" fmla="*/ 0 h 1269595"/>
              <a:gd name="connsiteX2" fmla="*/ 9171198 w 9171198"/>
              <a:gd name="connsiteY2" fmla="*/ 1219200 h 1269595"/>
              <a:gd name="connsiteX3" fmla="*/ 1332223 w 9171198"/>
              <a:gd name="connsiteY3" fmla="*/ 875873 h 1269595"/>
              <a:gd name="connsiteX4" fmla="*/ 27198 w 9171198"/>
              <a:gd name="connsiteY4" fmla="*/ 1219200 h 1269595"/>
              <a:gd name="connsiteX5" fmla="*/ 27198 w 9171198"/>
              <a:gd name="connsiteY5" fmla="*/ 0 h 1269595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  <a:gd name="connsiteX0" fmla="*/ 46976 w 9190976"/>
              <a:gd name="connsiteY0" fmla="*/ 0 h 1243942"/>
              <a:gd name="connsiteX1" fmla="*/ 9190976 w 9190976"/>
              <a:gd name="connsiteY1" fmla="*/ 0 h 1243942"/>
              <a:gd name="connsiteX2" fmla="*/ 9190976 w 9190976"/>
              <a:gd name="connsiteY2" fmla="*/ 1219200 h 1243942"/>
              <a:gd name="connsiteX3" fmla="*/ 1314091 w 9190976"/>
              <a:gd name="connsiteY3" fmla="*/ 828981 h 1243942"/>
              <a:gd name="connsiteX4" fmla="*/ 46976 w 9190976"/>
              <a:gd name="connsiteY4" fmla="*/ 1219200 h 1243942"/>
              <a:gd name="connsiteX5" fmla="*/ 46976 w 9190976"/>
              <a:gd name="connsiteY5" fmla="*/ 0 h 12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0976" h="1243942">
                <a:moveTo>
                  <a:pt x="46976" y="0"/>
                </a:moveTo>
                <a:lnTo>
                  <a:pt x="9190976" y="0"/>
                </a:lnTo>
                <a:lnTo>
                  <a:pt x="9190976" y="1219200"/>
                </a:lnTo>
                <a:cubicBezTo>
                  <a:pt x="6709150" y="1219200"/>
                  <a:pt x="3575405" y="259071"/>
                  <a:pt x="1314091" y="828981"/>
                </a:cubicBezTo>
                <a:cubicBezTo>
                  <a:pt x="-932780" y="1529208"/>
                  <a:pt x="481984" y="1104758"/>
                  <a:pt x="46976" y="1219200"/>
                </a:cubicBezTo>
                <a:lnTo>
                  <a:pt x="46976" y="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7375" y="6096000"/>
            <a:ext cx="9236939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3743738" cy="57886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190498"/>
            <a:ext cx="7973980" cy="952502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56326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38" y="6176338"/>
            <a:ext cx="5108891" cy="67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6264-17B6-4E7D-AC12-4E5D09214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" y="2350008"/>
            <a:ext cx="640135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 </a:t>
            </a:r>
            <a:r>
              <a:rPr lang="en-US" dirty="0" smtClean="0"/>
              <a:t>| </a:t>
            </a:r>
            <a:r>
              <a:rPr lang="en-US" dirty="0"/>
              <a:t>Video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While watching this </a:t>
            </a:r>
            <a:r>
              <a:rPr lang="en-US" sz="2800" dirty="0" smtClean="0"/>
              <a:t>video, </a:t>
            </a:r>
            <a:r>
              <a:rPr lang="en-US" sz="2800" dirty="0"/>
              <a:t>think about the following questions: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700" dirty="0"/>
              <a:t>What does the </a:t>
            </a:r>
            <a:r>
              <a:rPr lang="en-US" sz="2700" dirty="0" smtClean="0"/>
              <a:t>pediatrician do </a:t>
            </a:r>
            <a:r>
              <a:rPr lang="en-US" sz="2700" dirty="0"/>
              <a:t>well in approaching this case?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What </a:t>
            </a:r>
            <a:r>
              <a:rPr lang="en-US" sz="2700" dirty="0"/>
              <a:t>could the </a:t>
            </a:r>
            <a:r>
              <a:rPr lang="en-US" sz="2700" dirty="0" smtClean="0"/>
              <a:t>pediatrician have </a:t>
            </a:r>
            <a:r>
              <a:rPr lang="en-US" sz="2700" dirty="0"/>
              <a:t>done differently or better?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Note how the pediatrician discourages </a:t>
            </a:r>
            <a:r>
              <a:rPr lang="en-US" sz="2200" dirty="0"/>
              <a:t>discussion of </a:t>
            </a:r>
            <a:r>
              <a:rPr lang="en-US" sz="2200" dirty="0" smtClean="0"/>
              <a:t>parental concerns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00" b="0" dirty="0" smtClean="0"/>
              <a:t>Click here to play video from Internet: </a:t>
            </a:r>
            <a:br>
              <a:rPr lang="en-US" sz="1200" b="0" dirty="0" smtClean="0"/>
            </a:br>
            <a:r>
              <a:rPr lang="en-US" sz="1200" b="0" u="sng" dirty="0"/>
              <a:t>https://www.youtube.com/v/tSnF2NAy3ns</a:t>
            </a:r>
            <a:endParaRPr lang="en-US" sz="1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9144000" imgH="4913280"/>
        </mc:Choice>
        <mc:Fallback>
          <p:control name="ShockwaveFlash1" r:id="rId2" imgW="9144000" imgH="49132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1143000"/>
                  <a:ext cx="9144000" cy="49133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47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498"/>
            <a:ext cx="8610600" cy="9525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</a:rPr>
              <a:t>Pediatrician Responses That </a:t>
            </a:r>
            <a:r>
              <a:rPr lang="en-US" sz="3600" dirty="0">
                <a:effectLst/>
              </a:rPr>
              <a:t>Discouraged  Discussion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Ignored the problem, changed subject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Changed the problem 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300" dirty="0"/>
              <a:t>After little exploration, minimized the problem or reframed to detract from legitimacy or importance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Overly authoritative response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300" dirty="0"/>
              <a:t>Confident, simplistic and often scripted advice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Powerless to help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Ambiguous advice or acknowledged inability to help without offering additional </a:t>
            </a:r>
            <a:r>
              <a:rPr lang="en-US" sz="2300" dirty="0" smtClean="0"/>
              <a:t>resources</a:t>
            </a:r>
            <a:endParaRPr 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Discussion of Video #1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4911" r="4845" b="9991"/>
          <a:stretch/>
        </p:blipFill>
        <p:spPr bwMode="auto">
          <a:xfrm>
            <a:off x="5562600" y="4038600"/>
            <a:ext cx="3416300" cy="181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What additional history would you want to </a:t>
            </a:r>
            <a:r>
              <a:rPr lang="en-US" sz="2800" dirty="0" smtClean="0"/>
              <a:t>obtain?</a:t>
            </a:r>
            <a:endParaRPr lang="en-US" sz="2800" dirty="0"/>
          </a:p>
          <a:p>
            <a:pPr>
              <a:spcBef>
                <a:spcPts val="0"/>
              </a:spcBef>
              <a:buFont typeface="Monotype Sorts" charset="0"/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Using a common factors approach, how might </a:t>
            </a:r>
            <a:r>
              <a:rPr lang="en-US" sz="2800" dirty="0" smtClean="0"/>
              <a:t>you </a:t>
            </a:r>
            <a:r>
              <a:rPr lang="en-US" sz="2800" dirty="0"/>
              <a:t>approach this situation differently?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 </a:t>
            </a:r>
            <a:r>
              <a:rPr lang="en-US" dirty="0" smtClean="0"/>
              <a:t>| </a:t>
            </a:r>
            <a:r>
              <a:rPr lang="en-US" dirty="0"/>
              <a:t>Video </a:t>
            </a:r>
            <a:r>
              <a:rPr lang="en-US" dirty="0" smtClean="0"/>
              <a:t>#</a:t>
            </a:r>
            <a:r>
              <a:rPr lang="en-US" dirty="0"/>
              <a:t>2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While watching this </a:t>
            </a:r>
            <a:r>
              <a:rPr lang="en-US" sz="2800" dirty="0" smtClean="0"/>
              <a:t>video, </a:t>
            </a:r>
            <a:r>
              <a:rPr lang="en-US" sz="2800" dirty="0"/>
              <a:t>think about the following questions</a:t>
            </a:r>
            <a:r>
              <a:rPr lang="en-US" sz="2800" dirty="0" smtClean="0"/>
              <a:t>: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 smtClean="0"/>
              <a:t>What </a:t>
            </a:r>
            <a:r>
              <a:rPr lang="en-US" sz="2600" dirty="0"/>
              <a:t>a</a:t>
            </a:r>
            <a:r>
              <a:rPr lang="en-US" sz="2600" dirty="0" smtClean="0"/>
              <a:t>spects </a:t>
            </a:r>
            <a:r>
              <a:rPr lang="en-US" sz="2600" dirty="0"/>
              <a:t>of this case </a:t>
            </a:r>
            <a:r>
              <a:rPr lang="en-US" sz="2600" dirty="0" smtClean="0"/>
              <a:t>are typical </a:t>
            </a:r>
            <a:r>
              <a:rPr lang="en-US" sz="2600" dirty="0"/>
              <a:t>for a child with separation </a:t>
            </a:r>
            <a:r>
              <a:rPr lang="en-US" sz="2600" dirty="0" smtClean="0"/>
              <a:t>anxiety? What aspects are unusual?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How did the pediatrician use a common </a:t>
            </a:r>
            <a:r>
              <a:rPr lang="en-US" sz="2600" dirty="0"/>
              <a:t>factors </a:t>
            </a:r>
            <a:r>
              <a:rPr lang="en-US" sz="2600" dirty="0" smtClean="0"/>
              <a:t>approach?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Notice how the common factors approach can help to elicit additional history important in understanding the situation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0498"/>
            <a:ext cx="7973980" cy="952502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Click here to play video from Internet: 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b="0" dirty="0" smtClean="0"/>
              <a:t>https</a:t>
            </a:r>
            <a:r>
              <a:rPr lang="en-US" sz="1200" b="0" dirty="0"/>
              <a:t>://www.youtube.com/v/ElniRiDgRyQ</a:t>
            </a:r>
            <a:endParaRPr lang="en-US" sz="1200" b="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9144000" imgH="4913280"/>
        </mc:Choice>
        <mc:Fallback>
          <p:control name="ShockwaveFlash1" r:id="rId2" imgW="9144000" imgH="4913280">
            <p:pic>
              <p:nvPicPr>
                <p:cNvPr id="3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1143000"/>
                  <a:ext cx="9144000" cy="49133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484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66816"/>
            <a:ext cx="6791400" cy="4515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498"/>
            <a:ext cx="8915400" cy="952502"/>
          </a:xfrm>
        </p:spPr>
        <p:txBody>
          <a:bodyPr/>
          <a:lstStyle/>
          <a:p>
            <a:r>
              <a:rPr lang="en-US" dirty="0"/>
              <a:t>Case #1: Potential Barriers to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9800" y="1752600"/>
            <a:ext cx="5715000" cy="2895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Child Factors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Parent Factors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School/Community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some </a:t>
            </a:r>
            <a:r>
              <a:rPr lang="en-US" dirty="0" smtClean="0"/>
              <a:t>potential management strategies to </a:t>
            </a:r>
            <a:r>
              <a:rPr lang="en-US" dirty="0"/>
              <a:t>address this child</a:t>
            </a:r>
            <a:r>
              <a:rPr lang="ja-JP" altLang="en-US" dirty="0"/>
              <a:t>’</a:t>
            </a:r>
            <a:r>
              <a:rPr lang="en-US" dirty="0"/>
              <a:t>s separation </a:t>
            </a:r>
            <a:r>
              <a:rPr lang="en-US" dirty="0" smtClean="0"/>
              <a:t>anxiety</a:t>
            </a:r>
            <a:r>
              <a:rPr lang="en-US" dirty="0"/>
              <a:t>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76600"/>
            <a:ext cx="2719983" cy="2566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" y="2352890"/>
            <a:ext cx="640135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seeing Maria,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11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year-old girl for a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well-child visit and school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physical.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saw her for her 10-year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well-child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visit.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problems and has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 and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well.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comes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 office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her mother.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discover she is having frequent </a:t>
            </a:r>
            <a:b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episodes of abdominal pain.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63" b="91852" l="47708" r="78125"/>
                    </a14:imgEffect>
                    <a14:imgEffect>
                      <a14:brightnessContrast bright="21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84" t="5085" r="18380" b="11017"/>
          <a:stretch/>
        </p:blipFill>
        <p:spPr bwMode="auto">
          <a:xfrm>
            <a:off x="6019800" y="2286000"/>
            <a:ext cx="319193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Goals &amp; Objectives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65596"/>
              </p:ext>
            </p:extLst>
          </p:nvPr>
        </p:nvGraphicFramePr>
        <p:xfrm>
          <a:off x="381000" y="1447801"/>
          <a:ext cx="8382000" cy="474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76"/>
                <a:gridCol w="6480424"/>
              </a:tblGrid>
              <a:tr h="11429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Goal: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Recognize and manage in the primary care setting children and youth with mild to moderate anxiety 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1: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Appreciate that anxiety symptoms and disorders commonly present in primary care and may represent typical behavior, a primary anxiety concern, and/or be secondary to other conditions or events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2: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Know and recognize the common symptoms and clinical findings in children and youth that suggest anxiety at different developmental stages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97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Utilize a common factors approach to assess and manage children and youth with anxiety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#2 | </a:t>
            </a:r>
            <a:r>
              <a:rPr lang="en-US" dirty="0"/>
              <a:t>Video #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5344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/>
              <a:t>While watching this </a:t>
            </a:r>
            <a:r>
              <a:rPr lang="en-US" sz="2800" dirty="0" smtClean="0"/>
              <a:t>video, </a:t>
            </a:r>
            <a:r>
              <a:rPr lang="en-US" sz="2800" dirty="0"/>
              <a:t>think about the following questions</a:t>
            </a:r>
            <a:r>
              <a:rPr lang="en-US" sz="2800" dirty="0" smtClean="0"/>
              <a:t>: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What does the </a:t>
            </a:r>
            <a:r>
              <a:rPr lang="en-US" sz="2400" dirty="0" smtClean="0"/>
              <a:t>pediatrician do </a:t>
            </a:r>
            <a:r>
              <a:rPr lang="en-US" sz="2400" dirty="0"/>
              <a:t>well in approaching this case</a:t>
            </a:r>
            <a:r>
              <a:rPr lang="en-US" sz="2400" dirty="0" smtClean="0"/>
              <a:t>?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How did the pediatrician use a common factors approach to obtain the history?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What are possible causes of this child’s symptoms?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90498"/>
            <a:ext cx="7973980" cy="952502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Click here to play video from Internet: 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b="0" dirty="0"/>
              <a:t>https://www.youtube.com/v/MQ1lUNHXXh4</a:t>
            </a:r>
            <a:endParaRPr lang="en-US" sz="1200" b="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9144000" imgH="4913280"/>
        </mc:Choice>
        <mc:Fallback>
          <p:control name="ShockwaveFlash1" r:id="rId2" imgW="9144000" imgH="4913280">
            <p:pic>
              <p:nvPicPr>
                <p:cNvPr id="5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1143000"/>
                  <a:ext cx="9144000" cy="49133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430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380999" y="1524000"/>
            <a:ext cx="8542961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nurse calls Maria’s mother about 3 times per week and her mother picks her up from school. Pain typically occurs before math class.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 is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perumbilical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crampy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seems to improve after she gets home and rests.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family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stressors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 is missing work,</a:t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 is traveling for business.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growing 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gaining weight </a:t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appropriately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physical exam</a:t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unremarkable.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additional history would you like to obtain?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1" y="3276600"/>
            <a:ext cx="3513761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90498"/>
            <a:ext cx="7973980" cy="952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Case #2: Key History Reviewed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#2 | </a:t>
            </a:r>
            <a:r>
              <a:rPr lang="en-US" dirty="0"/>
              <a:t>Video </a:t>
            </a:r>
            <a:r>
              <a:rPr lang="en-US" dirty="0" smtClean="0"/>
              <a:t>#</a:t>
            </a:r>
            <a:r>
              <a:rPr lang="en-US" dirty="0"/>
              <a:t>2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/>
              <a:t>While watching this </a:t>
            </a:r>
            <a:r>
              <a:rPr lang="en-US" sz="2800" dirty="0" smtClean="0"/>
              <a:t>video, </a:t>
            </a:r>
            <a:r>
              <a:rPr lang="en-US" sz="2800" dirty="0"/>
              <a:t>think about the following questions</a:t>
            </a:r>
            <a:r>
              <a:rPr lang="en-US" sz="2800" dirty="0" smtClean="0"/>
              <a:t>: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How did the physician use a common factors approach to develop next steps?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What factors were typical for a child with school avoidance? What factors were unusual?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What are </a:t>
            </a:r>
            <a:r>
              <a:rPr lang="en-US" sz="2400" dirty="0" smtClean="0"/>
              <a:t>possible </a:t>
            </a:r>
            <a:r>
              <a:rPr lang="en-US" sz="2400" dirty="0"/>
              <a:t>long-term </a:t>
            </a:r>
            <a:r>
              <a:rPr lang="en-US" sz="2400" dirty="0" err="1"/>
              <a:t>sequelae</a:t>
            </a:r>
            <a:r>
              <a:rPr lang="en-US" sz="2400" dirty="0"/>
              <a:t> if school avoidance is not successfully addressed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90498"/>
            <a:ext cx="7973980" cy="952502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Click here to play video from Internet: 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b="0" u="sng" dirty="0"/>
              <a:t>https://www.youtube.com/v/8WGpS2SALb4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ShockwaveFlash1" r:id="rId2" imgW="9144000" imgH="4913280"/>
        </mc:Choice>
        <mc:Fallback>
          <p:control name="ShockwaveFlash1" r:id="rId2" imgW="9144000" imgH="491328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1143000"/>
                  <a:ext cx="9144000" cy="49133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45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498"/>
            <a:ext cx="8915400" cy="9525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Common </a:t>
            </a:r>
            <a:r>
              <a:rPr lang="en-US" dirty="0" smtClean="0">
                <a:effectLst/>
              </a:rPr>
              <a:t>Factors Approach Demonstrated</a:t>
            </a:r>
            <a:endParaRPr lang="en-US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87196"/>
              </p:ext>
            </p:extLst>
          </p:nvPr>
        </p:nvGraphicFramePr>
        <p:xfrm>
          <a:off x="609600" y="1600200"/>
          <a:ext cx="8305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91200"/>
              </a:tblGrid>
              <a:tr h="1531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Hope: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“If we work together I think we can figure this out”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2116">
                <a:tc>
                  <a:txBody>
                    <a:bodyPr/>
                    <a:lstStyle/>
                    <a:p>
                      <a:pPr marL="1719263" marR="0" indent="-1719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Language: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Discusses medical &amp; psychological factors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together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995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Permission: 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Defines the 2 goals for the visit</a:t>
                      </a:r>
                      <a:endParaRPr lang="en-US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498"/>
            <a:ext cx="8915400" cy="9525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Common </a:t>
            </a:r>
            <a:r>
              <a:rPr lang="en-US" dirty="0" smtClean="0">
                <a:effectLst/>
              </a:rPr>
              <a:t>Factors Approach Demonstrated</a:t>
            </a:r>
            <a:endParaRPr lang="en-US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49369"/>
              </p:ext>
            </p:extLst>
          </p:nvPr>
        </p:nvGraphicFramePr>
        <p:xfrm>
          <a:off x="609600" y="1600201"/>
          <a:ext cx="83058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91200"/>
              </a:tblGrid>
              <a:tr h="4038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2300" algn="l"/>
                        </a:tabLst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Partnership: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892300" algn="l"/>
                        </a:tabLst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Develops partnership with parent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92300" algn="l"/>
                        </a:tabLst>
                        <a:defRPr/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Addressing her concern about her job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892300" algn="l"/>
                        </a:tabLst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Develops partnership with Maria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Asking her to be a detective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Making it her job to complete the diary</a:t>
                      </a:r>
                      <a:endParaRPr lang="en-US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555469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some additional management strategies that may have been </a:t>
            </a:r>
            <a:r>
              <a:rPr lang="en-US" dirty="0" smtClean="0"/>
              <a:t>reasonable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address this </a:t>
            </a:r>
            <a:r>
              <a:rPr lang="en-US" dirty="0" smtClean="0"/>
              <a:t>child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dirty="0" smtClean="0"/>
              <a:t>school avoidance?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96" y="1545073"/>
            <a:ext cx="2827304" cy="425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304800"/>
            <a:ext cx="2590686" cy="2590686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7630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is influenced by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 &amp; environment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and unusual events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Occasionally medications and medical disorders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is common and can be adaptive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Mild levels can be protective and facilitate task completion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disorders occur when anxiety interferes with functioning and/or causes distress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 to 20% childhood prevalence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3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dirty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498"/>
            <a:ext cx="7973980" cy="9525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Anxiety: Brief 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785507"/>
            <a:ext cx="2971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610600" cy="43053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changes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age and developmental stage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oddler/Preschool: separation, strangers, imaginary creatures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School Age: separation, being alone, physical harm to self or parents </a:t>
            </a:r>
          </a:p>
          <a:p>
            <a:pPr marL="3482975">
              <a:spcBef>
                <a:spcPts val="0"/>
              </a:spcBef>
              <a:spcAft>
                <a:spcPts val="1800"/>
              </a:spcAft>
            </a:pPr>
            <a:r>
              <a:rPr lang="en-US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elementary to middle school: performance, health or harm, social</a:t>
            </a:r>
          </a:p>
          <a:p>
            <a:pPr marL="3482975"/>
            <a:r>
              <a:rPr lang="en-US" sz="23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Adolescence: Performance, social, not fitting in with peers</a:t>
            </a:r>
          </a:p>
          <a:p>
            <a:pPr>
              <a:buFont typeface="Monotype Sorts" charset="0"/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498"/>
            <a:ext cx="7973980" cy="9525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Anxiety: Brief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3400"/>
            <a:ext cx="29464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Anxiety </a:t>
            </a:r>
            <a:r>
              <a:rPr lang="en-US" dirty="0">
                <a:effectLst/>
              </a:rPr>
              <a:t>Management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Intervention strategies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Express hope that the child will learn to adapt (common factors)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Reduce </a:t>
            </a:r>
            <a:r>
              <a:rPr lang="en-US" sz="2000" dirty="0"/>
              <a:t>stress, but </a:t>
            </a:r>
            <a:r>
              <a:rPr lang="en-US" sz="2000" dirty="0" smtClean="0"/>
              <a:t>don’t avoid </a:t>
            </a:r>
            <a:r>
              <a:rPr lang="en-US" sz="2000" dirty="0"/>
              <a:t>developmentally appropriate </a:t>
            </a:r>
            <a:r>
              <a:rPr lang="en-US" sz="2000" dirty="0" smtClean="0"/>
              <a:t>activities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Gradually increase exposure to feared objects</a:t>
            </a:r>
            <a:br>
              <a:rPr lang="en-US" sz="2000" dirty="0" smtClean="0"/>
            </a:br>
            <a:r>
              <a:rPr lang="en-US" sz="2000" dirty="0" smtClean="0"/>
              <a:t>or experiences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Imagining exposure, tolerating brief exposure,</a:t>
            </a:r>
            <a:br>
              <a:rPr lang="en-US" sz="1800" dirty="0" smtClean="0"/>
            </a:br>
            <a:r>
              <a:rPr lang="en-US" sz="1800" dirty="0" smtClean="0"/>
              <a:t>increasing exposure time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Getting closer to a feared object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Rewards often helpful to motivate child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6894116" y="3149600"/>
            <a:ext cx="1945084" cy="271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Anxiety </a:t>
            </a:r>
            <a:r>
              <a:rPr lang="en-US" dirty="0">
                <a:effectLst/>
              </a:rPr>
              <a:t>Management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Teach anxiety symptom management strategies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Cognitive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Understand biological response to fear/anxiety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Develop helpful thoughts instead of fear inducing thoughts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Distraction and/or relaxation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Bubbles / deep </a:t>
            </a:r>
            <a:r>
              <a:rPr lang="en-US" sz="1700" dirty="0" smtClean="0"/>
              <a:t>breathing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Progressive muscle relaxation</a:t>
            </a:r>
            <a:endParaRPr lang="en-US" sz="17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Give child control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Fixed choices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Super powers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Psychopharmacological interventions</a:t>
            </a:r>
            <a:br>
              <a:rPr lang="en-US" sz="2200" dirty="0" smtClean="0"/>
            </a:br>
            <a:r>
              <a:rPr lang="en-US" sz="2200" dirty="0" smtClean="0"/>
              <a:t>(not discussed in this module)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Anxiety Management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 smtClean="0"/>
              <a:t>Refer </a:t>
            </a:r>
            <a:r>
              <a:rPr lang="en-US" sz="2800" dirty="0"/>
              <a:t>when </a:t>
            </a:r>
            <a:r>
              <a:rPr lang="en-US" sz="2800" dirty="0" smtClean="0"/>
              <a:t>anxiety…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300" dirty="0"/>
              <a:t>Causes severe </a:t>
            </a:r>
            <a:r>
              <a:rPr lang="en-US" sz="2300" dirty="0" smtClean="0"/>
              <a:t>impairment or moderate impairment in multiple settings</a:t>
            </a:r>
            <a:endParaRPr lang="en-US" sz="23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300" dirty="0" smtClean="0"/>
              <a:t>Occurs </a:t>
            </a:r>
            <a:r>
              <a:rPr lang="en-US" sz="2300" dirty="0"/>
              <a:t>after a severe psychosocial stressor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300" dirty="0"/>
              <a:t>Occurs in context of marital discord, </a:t>
            </a:r>
            <a:r>
              <a:rPr lang="en-US" sz="2300" dirty="0" smtClean="0"/>
              <a:t>or parental psychopathology/severe family stressors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 smtClean="0"/>
              <a:t>Is </a:t>
            </a:r>
            <a:r>
              <a:rPr lang="en-US" sz="2300" dirty="0"/>
              <a:t>not improving despite </a:t>
            </a:r>
            <a:r>
              <a:rPr lang="en-US" sz="2300" dirty="0" smtClean="0"/>
              <a:t>intervention in primary care</a:t>
            </a:r>
            <a:endParaRPr lang="en-US" sz="23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3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>
                <a:effectLst/>
              </a:rPr>
              <a:t>Common </a:t>
            </a:r>
            <a:r>
              <a:rPr lang="en-US" dirty="0" smtClean="0">
                <a:effectLst/>
              </a:rPr>
              <a:t>Factors </a:t>
            </a:r>
            <a:r>
              <a:rPr lang="en-US" dirty="0">
                <a:effectLst/>
              </a:rPr>
              <a:t>Review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87959"/>
              </p:ext>
            </p:extLst>
          </p:nvPr>
        </p:nvGraphicFramePr>
        <p:xfrm>
          <a:off x="609600" y="1302959"/>
          <a:ext cx="8534400" cy="506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162800"/>
              </a:tblGrid>
              <a:tr h="906841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6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Hope: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improvement, identify strengths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1601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en-US" sz="6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Empathy: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attentively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8568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5500" b="1" baseline="4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5500" b="1" baseline="4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 family’s language, check understanding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Loyalty: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express support and commitment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0662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US" sz="55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55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2300" algn="l"/>
                        </a:tabLst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Permission: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ask permission to explore sensitive subjects, </a:t>
                      </a:r>
                      <a:b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offer advice</a:t>
                      </a:r>
                      <a:endParaRPr lang="en-US" sz="24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Partnership: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identify and overcome barriers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Plan: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establish plan or at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least a first step family can do</a:t>
                      </a:r>
                    </a:p>
                    <a:p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Case #</a:t>
            </a:r>
            <a:r>
              <a:rPr lang="en-US" dirty="0" smtClean="0"/>
              <a:t>1</a:t>
            </a:r>
            <a:endParaRPr lang="en-US" dirty="0">
              <a:effectLst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You are seeing Ben, a 3 </a:t>
            </a:r>
            <a:r>
              <a:rPr lang="en-US" sz="2400" dirty="0" smtClean="0"/>
              <a:t>½-year-old </a:t>
            </a:r>
            <a:r>
              <a:rPr lang="en-US" sz="2400" dirty="0"/>
              <a:t>boy, whose parents come in together due to concerns about his tantrums when dropped off at child care. </a:t>
            </a:r>
            <a:r>
              <a:rPr lang="en-US" sz="2400" dirty="0" smtClean="0"/>
              <a:t>He </a:t>
            </a:r>
            <a:r>
              <a:rPr lang="en-US" sz="2400" dirty="0"/>
              <a:t>is a healthy child who you last saw for his 3 year </a:t>
            </a:r>
            <a:r>
              <a:rPr lang="en-US" sz="2400" dirty="0" smtClean="0"/>
              <a:t>well-child visit. During </a:t>
            </a:r>
            <a:r>
              <a:rPr lang="en-US" sz="2400" dirty="0"/>
              <a:t>that visit there were no concerns raised about his behavior or development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he passed his </a:t>
            </a:r>
            <a:r>
              <a:rPr lang="en-US" sz="2400" dirty="0" smtClean="0"/>
              <a:t>3-year-old </a:t>
            </a:r>
            <a:br>
              <a:rPr lang="en-US" sz="2400" dirty="0" smtClean="0"/>
            </a:br>
            <a:r>
              <a:rPr lang="en-US" sz="2400" dirty="0" smtClean="0"/>
              <a:t>developmental </a:t>
            </a:r>
            <a:r>
              <a:rPr lang="en-US" sz="2400" dirty="0"/>
              <a:t>screen), but his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mother </a:t>
            </a:r>
            <a:r>
              <a:rPr lang="en-US" sz="2400" dirty="0"/>
              <a:t>had expressed concern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about </a:t>
            </a:r>
            <a:r>
              <a:rPr lang="en-US" sz="2400" dirty="0"/>
              <a:t>how Ben would do in </a:t>
            </a:r>
            <a:r>
              <a:rPr lang="en-US" sz="2400" dirty="0" smtClean="0"/>
              <a:t>child </a:t>
            </a:r>
            <a:br>
              <a:rPr lang="en-US" sz="2400" dirty="0" smtClean="0"/>
            </a:br>
            <a:r>
              <a:rPr lang="en-US" sz="2400" dirty="0" smtClean="0"/>
              <a:t>care </a:t>
            </a:r>
            <a:r>
              <a:rPr lang="en-US" sz="2400" dirty="0"/>
              <a:t>now that she was </a:t>
            </a:r>
            <a:r>
              <a:rPr lang="en-US" sz="2400" dirty="0" smtClean="0"/>
              <a:t>going back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work</a:t>
            </a:r>
            <a:r>
              <a:rPr lang="en-US" sz="2400" dirty="0" smtClean="0"/>
              <a:t>. The parents were able to </a:t>
            </a:r>
            <a:br>
              <a:rPr lang="en-US" sz="2400" dirty="0" smtClean="0"/>
            </a:br>
            <a:r>
              <a:rPr lang="en-US" sz="2400" dirty="0" smtClean="0"/>
              <a:t>meet with you without Ben present.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56" y="3581400"/>
            <a:ext cx="3506443" cy="235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908208-9484-455a-a843-b0a69b03f1a9">AAPORG-12-480</_dlc_DocId>
    <_dlc_DocIdUrl xmlns="80908208-9484-455a-a843-b0a69b03f1a9">
      <Url>https://www.aap.org/en-us/_layouts/15/DocIdRedir.aspx?ID=AAPORG-12-480</Url>
      <Description>AAPORG-12-480</Description>
    </_dlc_DocIdUrl>
    <Audience1TaxHTField0 xmlns="80908208-9484-455a-a843-b0a69b03f1a9">
      <Terms xmlns="http://schemas.microsoft.com/office/infopath/2007/PartnerControls"/>
    </Audience1TaxHTField0>
    <RequireTerms xmlns="80908208-9484-455a-a843-b0a69b03f1a9">false</RequireTerms>
    <ResearchTaxHTField0 xmlns="80908208-9484-455a-a843-b0a69b03f1a9">
      <Terms xmlns="http://schemas.microsoft.com/office/infopath/2007/PartnerControls"/>
    </ResearchTaxHTField0>
    <News_x0020_ReleaseTaxHTField0 xmlns="80908208-9484-455a-a843-b0a69b03f1a9">
      <Terms xmlns="http://schemas.microsoft.com/office/infopath/2007/PartnerControls"/>
    </News_x0020_ReleaseTaxHTField0>
    <SpecialtyTaxHTField0 xmlns="80908208-9484-455a-a843-b0a69b03f1a9">
      <Terms xmlns="http://schemas.microsoft.com/office/infopath/2007/PartnerControls"/>
    </SpecialtyTaxHTField0>
    <EducationTaxHTField0 xmlns="80908208-9484-455a-a843-b0a69b03f1a9">
      <Terms xmlns="http://schemas.microsoft.com/office/infopath/2007/PartnerControls"/>
    </EducationTaxHTField0>
    <TermsUrl xmlns="80908208-9484-455a-a843-b0a69b03f1a9" xsi:nil="true"/>
    <AAPStaffContact xmlns="80908208-9484-455a-a843-b0a69b03f1a9">Renee Jarrett</AAPStaffContact>
    <AdvocacyTaxHTField0 xmlns="80908208-9484-455a-a843-b0a69b03f1a9">
      <Terms xmlns="http://schemas.microsoft.com/office/infopath/2007/PartnerControls"/>
    </AdvocacyTaxHTField0>
    <Age_x0020_GroupTaxHTField0 xmlns="80908208-9484-455a-a843-b0a69b03f1a9">
      <Terms xmlns="http://schemas.microsoft.com/office/infopath/2007/PartnerControls"/>
    </Age_x0020_GroupTaxHTField0>
    <TopicTaxHTField0 xmlns="80908208-9484-455a-a843-b0a69b03f1a9">
      <Terms xmlns="http://schemas.microsoft.com/office/infopath/2007/PartnerControls"/>
    </TopicTaxHTField0>
    <InvolvementTaxHTField0 xmlns="80908208-9484-455a-a843-b0a69b03f1a9">
      <Terms xmlns="http://schemas.microsoft.com/office/infopath/2007/PartnerControls"/>
    </InvolvementTaxHTField0>
    <Location xmlns="http://schemas.microsoft.com/sharepoint/v3/fields" xsi:nil="true"/>
    <Member_x0020_TypeTaxHTField0 xmlns="80908208-9484-455a-a843-b0a69b03f1a9">
      <Terms xmlns="http://schemas.microsoft.com/office/infopath/2007/PartnerControls"/>
    </Member_x0020_TypeTaxHTField0>
    <Managed_x0020_KeywordsTaxHTField0 xmlns="80908208-9484-455a-a843-b0a69b03f1a9">
      <Terms xmlns="http://schemas.microsoft.com/office/infopath/2007/PartnerControls"/>
    </Managed_x0020_KeywordsTaxHTField0>
    <EffortTaxHTField0 xmlns="80908208-9484-455a-a843-b0a69b03f1a9">
      <Terms xmlns="http://schemas.microsoft.com/office/infopath/2007/PartnerControls"/>
    </EffortTaxHTField0>
    <TaxCatchAll xmlns="80908208-9484-455a-a843-b0a69b03f1a9"/>
    <Department_x002F_DivisionTaxHTField0 xmlns="80908208-9484-455a-a843-b0a69b03f1a9">
      <Terms xmlns="http://schemas.microsoft.com/office/infopath/2007/PartnerControls"/>
    </Department_x002F_DivisionTaxHTField0>
    <Kpi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AP Document" ma:contentTypeID="0x01010076BA412F0F2BAF4EA827AC35874FF6BE0076B99FA21D39FB43BDB13D43B89DCDC1" ma:contentTypeVersion="11" ma:contentTypeDescription="" ma:contentTypeScope="" ma:versionID="9bc18db5d03c3ff2130bfabf1f50bdb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80908208-9484-455a-a843-b0a69b03f1a9" targetNamespace="http://schemas.microsoft.com/office/2006/metadata/properties" ma:root="true" ma:fieldsID="1c101367f5ab7844c9de908cd3ba0110" ns1:_="" ns2:_="" ns3:_="">
    <xsd:import namespace="http://schemas.microsoft.com/sharepoint/v3"/>
    <xsd:import namespace="http://schemas.microsoft.com/sharepoint/v3/fields"/>
    <xsd:import namespace="80908208-9484-455a-a843-b0a69b03f1a9"/>
    <xsd:element name="properties">
      <xsd:complexType>
        <xsd:sequence>
          <xsd:element name="documentManagement">
            <xsd:complexType>
              <xsd:all>
                <xsd:element ref="ns3:AAPStaffContact" minOccurs="0"/>
                <xsd:element ref="ns3:TopicTaxHTField0" minOccurs="0"/>
                <xsd:element ref="ns3:TaxCatchAll" minOccurs="0"/>
                <xsd:element ref="ns3:TaxCatchAllLabel" minOccurs="0"/>
                <xsd:element ref="ns3:Managed_x0020_KeywordsTaxHTField0" minOccurs="0"/>
                <xsd:element ref="ns3:Audience1TaxHTField0" minOccurs="0"/>
                <xsd:element ref="ns3:SpecialtyTaxHTField0" minOccurs="0"/>
                <xsd:element ref="ns3:InvolvementTaxHTField0" minOccurs="0"/>
                <xsd:element ref="ns3:Department_x002F_DivisionTaxHTField0" minOccurs="0"/>
                <xsd:element ref="ns3:EffortTaxHTField0" minOccurs="0"/>
                <xsd:element ref="ns3:ResearchTaxHTField0" minOccurs="0"/>
                <xsd:element ref="ns3:EducationTaxHTField0" minOccurs="0"/>
                <xsd:element ref="ns3:AdvocacyTaxHTField0" minOccurs="0"/>
                <xsd:element ref="ns2:Location" minOccurs="0"/>
                <xsd:element ref="ns3:Age_x0020_GroupTaxHTField0" minOccurs="0"/>
                <xsd:element ref="ns3:Member_x0020_TypeTaxHTField0" minOccurs="0"/>
                <xsd:element ref="ns3:News_x0020_ReleaseTaxHTField0" minOccurs="0"/>
                <xsd:element ref="ns3:RequireTerms" minOccurs="0"/>
                <xsd:element ref="ns3:TermsUrl" minOccurs="0"/>
                <xsd:element ref="ns3:_dlc_DocId" minOccurs="0"/>
                <xsd:element ref="ns3:_dlc_DocIdUrl" minOccurs="0"/>
                <xsd:element ref="ns3:_dlc_DocIdPersistId" minOccurs="0"/>
                <xsd:element ref="ns1:Kpi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45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27" nillable="true" ma:displayName="Location" ma:description="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08208-9484-455a-a843-b0a69b03f1a9" elementFormDefault="qualified">
    <xsd:import namespace="http://schemas.microsoft.com/office/2006/documentManagement/types"/>
    <xsd:import namespace="http://schemas.microsoft.com/office/infopath/2007/PartnerControls"/>
    <xsd:element name="AAPStaffContact" ma:index="3" nillable="true" ma:displayName="AAPStaffContact" ma:default="Murad Abbas" ma:format="Dropdown" ma:internalName="AAPStaffContact">
      <xsd:simpleType>
        <xsd:union memberTypes="dms:Text">
          <xsd:simpleType>
            <xsd:restriction base="dms:Choice">
              <xsd:enumeration value="Murad Abbas"/>
              <xsd:enumeration value="Houston Adams"/>
              <xsd:enumeration value="Diane Aiello"/>
              <xsd:enumeration value="Laura Aird"/>
              <xsd:enumeration value="Cynthia Airhart"/>
              <xsd:enumeration value="Julie Ake"/>
              <xsd:enumeration value="Abraham Alcaraz"/>
              <xsd:enumeration value="Errol Alden, MD"/>
              <xsd:enumeration value="Stephanie Alexander"/>
              <xsd:enumeration value="Niccole Alexander"/>
              <xsd:enumeration value="Rafael Altamirano"/>
              <xsd:enumeration value="Erick Amick"/>
              <xsd:enumeration value="Sandra Anderson"/>
              <xsd:enumeration value="Leighton Anderson"/>
              <xsd:enumeration value="Thaddeus Anderson"/>
              <xsd:enumeration value="Elizabeth Anderson"/>
              <xsd:enumeration value="David Andrews"/>
              <xsd:enumeration value="Kathryn Andry"/>
              <xsd:enumeration value="Natalie Arndt"/>
              <xsd:enumeration value="Joan Attenberg"/>
              <xsd:enumeration value="Lavanya Avula"/>
              <xsd:enumeration value="Coura Badiane"/>
              <xsd:enumeration value="Alison Baker"/>
              <xsd:enumeration value="JoAnn Barbour"/>
              <xsd:enumeration value="Lauren Barone"/>
              <xsd:enumeration value="Jane Bassewitz"/>
              <xsd:enumeration value="Monica Batista"/>
              <xsd:enumeration value="James Baumberger"/>
              <xsd:enumeration value="Jacqueline Beck"/>
              <xsd:enumeration value="Mala Bedient"/>
              <xsd:enumeration value="William Beers"/>
              <xsd:enumeration value="Teresa Belongia"/>
              <xsd:enumeration value="Joshua Benke"/>
              <xsd:enumeration value="Dana Bennett-Tejes"/>
              <xsd:enumeration value="Cassandra Bernardi"/>
              <xsd:enumeration value="Jeffrey Bernstein"/>
              <xsd:enumeration value="Nikita Berry"/>
              <xsd:enumeration value="Diana Bervid"/>
              <xsd:enumeration value="Charlette Blackful"/>
              <xsd:enumeration value="Nicole Blankenship"/>
              <xsd:enumeration value="Amy Bleich"/>
              <xsd:enumeration value="Cassandra Blohowiak"/>
              <xsd:enumeration value="Alison Bocian"/>
              <xsd:enumeration value="Joanne Bonaminio"/>
              <xsd:enumeration value="Aprajita Booth"/>
              <xsd:enumeration value="Christina Boothby"/>
              <xsd:enumeration value="Roberta Bosak"/>
              <xsd:enumeration value="Debra Braam"/>
              <xsd:enumeration value="Scott Bradbury"/>
              <xsd:enumeration value="Melinda Bretz"/>
              <xsd:enumeration value="Dana Bright"/>
              <xsd:enumeration value="Janet Brishke"/>
              <xsd:enumeration value="Maritza Buendia"/>
              <xsd:enumeration value="Jacqueline Burke"/>
              <xsd:enumeration value="Debra Burrowes"/>
              <xsd:enumeration value="Cheryl Bykoff"/>
              <xsd:enumeration value="Deanne Cada"/>
              <xsd:enumeration value="Trisha Calabrese"/>
              <xsd:enumeration value="Stephanie Carrasquillo"/>
              <xsd:enumeration value="Terrell Carter"/>
              <xsd:enumeration value="KimMarie Chamberlain"/>
              <xsd:enumeration value="Bessie Chau"/>
              <xsd:enumeration value="Wendy Chill"/>
              <xsd:enumeration value="Nkemdilim Chineme"/>
              <xsd:enumeration value="Michael Chorvat"/>
              <xsd:enumeration value="Rachel Chretien"/>
              <xsd:enumeration value="Lisa Ciesielczyk"/>
              <xsd:enumeration value="Katie Clark"/>
              <xsd:enumeration value="Cynthia Clausing"/>
              <xsd:enumeration value="Chauncey Clay"/>
              <xsd:enumeration value="Jared Cohen"/>
              <xsd:enumeration value="Marilyn Colegrove"/>
              <xsd:enumeration value="Tracey Coletta"/>
              <xsd:enumeration value="Karen Conway"/>
              <xsd:enumeration value="Diana Cook"/>
              <xsd:enumeration value="Patrice Costello"/>
              <xsd:enumeration value="James Couto"/>
              <xsd:enumeration value="Amanda Cozza"/>
              <xsd:enumeration value="Robert Cozzie"/>
              <xsd:enumeration value="Stephen Crabbe"/>
              <xsd:enumeration value="Mary Crane"/>
              <xsd:enumeration value="Jason Crase"/>
              <xsd:enumeration value="Kristy Crilly"/>
              <xsd:enumeration value="Michael Crilly"/>
              <xsd:enumeration value="Katherine Crumley"/>
              <xsd:enumeration value="William Cull"/>
              <xsd:enumeration value="Rachel Daskalov"/>
              <xsd:enumeration value="Jean Davis"/>
              <xsd:enumeration value="Curtoria Davis"/>
              <xsd:enumeration value="Sashaya Davis"/>
              <xsd:enumeration value="Mark Del Monte"/>
              <xsd:enumeration value="Maureen DeRosa"/>
              <xsd:enumeration value="Linda Diamond"/>
              <xsd:enumeration value="Heather DiCicco"/>
              <xsd:enumeration value="Sean Diederich"/>
              <xsd:enumeration value="Becky Dolan"/>
              <xsd:enumeration value="Judith Dolins"/>
              <xsd:enumeration value="Stephanie Domain"/>
              <xsd:enumeration value="Lisa Donato"/>
              <xsd:enumeration value="Jeanine Donnelly"/>
              <xsd:enumeration value="Merrill Drew"/>
              <xsd:enumeration value="Allison Durocher"/>
              <xsd:enumeration value="Kimberly Early"/>
              <xsd:enumeration value="John Edwards"/>
              <xsd:enumeration value="Adrienne Eiseman"/>
              <xsd:enumeration value="Anjanette Emanuel"/>
              <xsd:enumeration value="Aaron Emmel"/>
              <xsd:enumeration value="Lisa Emmett"/>
              <xsd:enumeration value="Michelle Esquivel"/>
              <xsd:enumeration value="Bethany Evans"/>
              <xsd:enumeration value="Betsy Evans-Ingstrup"/>
              <xsd:enumeration value="Sandra Evett"/>
              <xsd:enumeration value="Stephanie Ewing"/>
              <xsd:enumeration value="Jonathan Faletti"/>
              <xsd:enumeration value="Norma Farfan"/>
              <xsd:enumeration value="William Fehrman"/>
              <xsd:enumeration value="Kerilee Fifield"/>
              <xsd:enumeration value="Stacia Finch"/>
              <xsd:enumeration value="Maureen Finneran"/>
              <xsd:enumeration value="Sherry Fischer"/>
              <xsd:enumeration value="Amanda Fisher"/>
              <xsd:enumeration value="Heather Fitzpatrick"/>
              <xsd:enumeration value="Kimberly FitzSimmons"/>
              <xsd:enumeration value="Michael Flores"/>
              <xsd:enumeration value="Denise Fogle"/>
              <xsd:enumeration value="Robert Fortelka"/>
              <xsd:enumeration value="Scott Foutz"/>
              <xsd:enumeration value="Laura Frankel DeStigter"/>
              <xsd:enumeration value="Jennifer Frantz"/>
              <xsd:enumeration value="Catherine Friedman"/>
              <xsd:enumeration value="Mary  Frintner"/>
              <xsd:enumeration value="Eva Fujino"/>
              <xsd:enumeration value="Carol Gaare"/>
              <xsd:enumeration value="Ami Gadhia"/>
              <xsd:enumeration value="Deborah Gagliano"/>
              <xsd:enumeration value="Deandra Galarde"/>
              <xsd:enumeration value="Marcos Garcia"/>
              <xsd:enumeration value="Margaret Gates"/>
              <xsd:enumeration value="Marci Geller"/>
              <xsd:enumeration value="Krysta Gerndt"/>
              <xsd:enumeration value="Grace Geslowski"/>
              <xsd:enumeration value="Georgia Glanzman"/>
              <xsd:enumeration value="Eileen Glasstetter"/>
              <xsd:enumeration value="Dharmendra Gohil"/>
              <xsd:enumeration value="Elyce Goldstein"/>
              <xsd:enumeration value="Serge Goryunov"/>
              <xsd:enumeration value="Julie Gorzkowski"/>
              <xsd:enumeration value="Anne Gramiak"/>
              <xsd:enumeration value="Michael Greenier"/>
              <xsd:enumeration value="Mark Grimes"/>
              <xsd:enumeration value="Cynthia Grisham"/>
              <xsd:enumeration value="Michele Gryzik"/>
              <xsd:enumeration value="Cathleen Guch"/>
              <xsd:enumeration value="Madra Guinn-Jones"/>
              <xsd:enumeration value="Martha Guzman"/>
              <xsd:enumeration value="Rachael Hagan"/>
              <xsd:enumeration value="Robert Hall"/>
              <xsd:enumeration value="Rachel Hall"/>
              <xsd:enumeration value="Elsa Hall"/>
              <xsd:enumeration value="Tamar Haro"/>
              <xsd:enumeration value="Debbie Harris"/>
              <xsd:enumeration value="Donna Harris"/>
              <xsd:enumeration value="Elizabeth Harrison"/>
              <xsd:enumeration value="Dana Harrison"/>
              <xsd:enumeration value="Barbara Haseltine"/>
              <xsd:enumeration value="Michael Hayes"/>
              <xsd:enumeration value="Jill Healy"/>
              <xsd:enumeration value="Anne Hegland"/>
              <xsd:enumeration value="Michael Held"/>
              <xsd:enumeration value="Jill Hernandez"/>
              <xsd:enumeration value="Jeannine Hess"/>
              <xsd:enumeration value="Kelly Hess"/>
              <xsd:enumeration value="Brian Hidalgo"/>
              <xsd:enumeration value="Donna Hisson"/>
              <xsd:enumeration value="Megan Houlihan"/>
              <xsd:enumeration value="Jeffrey Hudson"/>
              <xsd:enumeration value="Tammy Hurley"/>
              <xsd:enumeration value="Hope Hurley"/>
              <xsd:enumeration value="Bradley Hutchins"/>
              <xsd:enumeration value="Kristin Ingstrup"/>
              <xsd:enumeration value="Tyescia Jackson"/>
              <xsd:enumeration value="Deborah Jacobson"/>
              <xsd:enumeration value="Robert Janecek"/>
              <xsd:enumeration value="Kathryn Janies"/>
              <xsd:enumeration value="Renee Jarrett"/>
              <xsd:enumeration value="Jane Jesudoss"/>
              <xsd:enumeration value="Ethan Jewett"/>
              <xsd:enumeration value="Erik Johnson"/>
              <xsd:enumeration value="Mary Johnson"/>
              <xsd:enumeration value="Patrick Johnson"/>
              <xsd:enumeration value="Darlene Jones"/>
              <xsd:enumeration value="Leanette Jones-Peters"/>
              <xsd:enumeration value="Mary Jorgensen"/>
              <xsd:enumeration value="Ethan Jorgensen-Earp"/>
              <xsd:enumeration value="Kathleen Juhl"/>
              <xsd:enumeration value="Laura Jurgens"/>
              <xsd:enumeration value="Holly Kaminski"/>
              <xsd:enumeration value="Toni Kapudija"/>
              <xsd:enumeration value="Kristen Kaseeska"/>
              <xsd:enumeration value="Ielnaz Kashefipour"/>
              <xsd:enumeration value="Mary Ellen Kasper"/>
              <xsd:enumeration value="Robert Katchen"/>
              <xsd:enumeration value="Elizabeth Katta"/>
              <xsd:enumeration value="Joanne Kelly"/>
              <xsd:enumeration value="Carla Kemp"/>
              <xsd:enumeration value="Faiza Khan"/>
              <xsd:enumeration value="Sunnah Kim"/>
              <xsd:enumeration value="Sandi King"/>
              <xsd:enumeration value="Joanna King"/>
              <xsd:enumeration value="Suzanne Kirkwood"/>
              <xsd:enumeration value="Jonathan Klein, MD"/>
              <xsd:enumeration value="Karen Knafl"/>
              <xsd:enumeration value="Carolyn Kneip"/>
              <xsd:enumeration value="Raphaela Knight"/>
              <xsd:enumeration value="Kathleen Kocvara"/>
              <xsd:enumeration value="Trisha Korioth"/>
              <xsd:enumeration value="Karen Kostakis"/>
              <xsd:enumeration value="Nancy Kostka"/>
              <xsd:enumeration value="Raymond Koteras"/>
              <xsd:enumeration value="Bonnie Kozial"/>
              <xsd:enumeration value="Mark Krajecki"/>
              <xsd:enumeration value="Lisa Krams"/>
              <xsd:enumeration value="Suzanne Kropski"/>
              <xsd:enumeration value="Donna Kroupa"/>
              <xsd:enumeration value="Sandra Krueger"/>
              <xsd:enumeration value="Amanda Krupa"/>
              <xsd:enumeration value="Cynthia Kuffel"/>
              <xsd:enumeration value="Alexandra Kuznetsov"/>
              <xsd:enumeration value="Chris Kwiat"/>
              <xsd:enumeration value="Berenice Lagrimas"/>
              <xsd:enumeration value="Diamond Lanier"/>
              <xsd:enumeration value="Zachary Laris"/>
              <xsd:enumeration value="Katie Larson"/>
              <xsd:enumeration value="Kandyce Larson"/>
              <xsd:enumeration value="Laura Laskosz"/>
              <xsd:enumeration value="Paul Latka"/>
              <xsd:enumeration value="Julia Lee"/>
              <xsd:enumeration value="Kathryn Lerman"/>
              <xsd:enumeration value="Lisa Levin-Doroba"/>
              <xsd:enumeration value="Janice Liebhart"/>
              <xsd:enumeration value="Emilie Lindros"/>
              <xsd:enumeration value="Pamela Littwin"/>
              <xsd:enumeration value="Weiwei Liu"/>
              <xsd:enumeration value="Kelly Loes"/>
              <xsd:enumeration value="Jose Lopez"/>
              <xsd:enumeration value="Kevin Lukwinski"/>
              <xsd:enumeration value="Peter Lynch"/>
              <xsd:enumeration value="Yolanda Mackey-Amjad"/>
              <xsd:enumeration value="Jeffrey Mahony"/>
              <xsd:enumeration value="Maureen Malek"/>
              <xsd:enumeration value="Sally Mandell"/>
              <xsd:enumeration value="Susan Marshall"/>
              <xsd:enumeration value="Paula Martin"/>
              <xsd:enumeration value="Shannan Martin"/>
              <xsd:enumeration value="Susan  Martin"/>
              <xsd:enumeration value="Melissa Marx"/>
              <xsd:enumeration value="Kathryn Matthews"/>
              <xsd:enumeration value="Eric Matthias"/>
              <xsd:enumeration value="Banita McCarn"/>
              <xsd:enumeration value="Katherine McCaskill"/>
              <xsd:enumeration value="Vikki McCoy"/>
              <xsd:enumeration value="Daryl McDaniel"/>
              <xsd:enumeration value="Catherine McDonald"/>
              <xsd:enumeration value="Jennifer McDonald"/>
              <xsd:enumeration value="Heather McGhinnis"/>
              <xsd:enumeration value="Jeanine Donnelly"/>
              <xsd:enumeration value="Alicia Merline"/>
              <xsd:enumeration value="Karen Mermel"/>
              <xsd:enumeration value="Kathleen Milewski"/>
              <xsd:enumeration value="Devin Miller"/>
              <xsd:enumeration value="John Miller"/>
              <xsd:enumeration value="Barbara Miller"/>
              <xsd:enumeration value="Scott Miller"/>
              <xsd:enumeration value="Robert Mitcheff"/>
              <xsd:enumeration value="Regina Moi"/>
              <xsd:enumeration value="Janet Monroe"/>
              <xsd:enumeration value="Debra Moore"/>
              <xsd:enumeration value="Lorene Morawski"/>
              <xsd:enumeration value="Tina Morton"/>
              <xsd:enumeration value="Stephanie Mucha"/>
              <xsd:enumeration value="Susan Mueller"/>
              <xsd:enumeration value="Jennifer Mueller"/>
              <xsd:enumeration value="Peggy Mulcahy"/>
              <xsd:enumeration value="Holly Mulvey"/>
              <xsd:enumeration value="Laura Murray"/>
              <xsd:enumeration value="Kirsten Nadler"/>
              <xsd:enumeration value="Erika Nelsen"/>
              <xsd:enumeration value="Nancy Nelson"/>
              <xsd:enumeration value="Judith Nelson"/>
              <xsd:enumeration value="Joanne Nicholson"/>
              <xsd:enumeration value="Veronica Noland"/>
              <xsd:enumeration value="Linda O'Brien"/>
              <xsd:enumeration value="Tamiko O'Brill"/>
              <xsd:enumeration value="Karen O'Connor"/>
              <xsd:enumeration value="Lynn Olson"/>
              <xsd:enumeration value="Ellen Onken"/>
              <xsd:enumeration value="Ngozika Onyema-Melton"/>
              <xsd:enumeration value="Kathleen Ozmeral"/>
              <xsd:enumeration value="Karla Palmer"/>
              <xsd:enumeration value="Gina Pantone"/>
              <xsd:enumeration value="Adam Parise"/>
              <xsd:enumeration value="Alain Park"/>
              <xsd:enumeration value="Kiran Patel"/>
              <xsd:enumeration value="Linda Paul"/>
              <xsd:enumeration value="James Pawelski"/>
              <xsd:enumeration value="Pamela Pearsall"/>
              <xsd:enumeration value="Allyson Perleoni"/>
              <xsd:enumeration value="Emily Perlman"/>
              <xsd:enumeration value="Michael Perri"/>
              <xsd:enumeration value="Carrie Peters"/>
              <xsd:enumeration value="Karyn Piegari"/>
              <xsd:enumeration value="Corrie Pierce"/>
              <xsd:enumeration value="Susan Piscoran"/>
              <xsd:enumeration value="Mark Plemmons"/>
              <xsd:enumeration value="Scott Pokryfke"/>
              <xsd:enumeration value="Tiffany Pollard"/>
              <xsd:enumeration value="Jamie Poslosky"/>
              <xsd:enumeration value="Rachel Poulin"/>
              <xsd:enumeration value="Paige Preissler"/>
              <xsd:enumeration value="Joseph Puskarz"/>
              <xsd:enumeration value="Kelly Putman"/>
              <xsd:enumeration value="Carrie Radabaugh"/>
              <xsd:enumeration value="Luminita Radut"/>
              <xsd:enumeration value="Michael Raimondi"/>
              <xsd:enumeration value="Julie Raymond"/>
              <xsd:enumeration value="Ryan Reeh"/>
              <xsd:enumeration value="Diane Retelny"/>
              <xsd:enumeration value="Mary Jo Reynolds"/>
              <xsd:enumeration value="Sandra Rezmer"/>
              <xsd:enumeration value="Elizabeth Rice-Conboy"/>
              <xsd:enumeration value="Jennifer Riefe"/>
              <xsd:enumeration value="Florence Rivera"/>
              <xsd:enumeration value="Virginia Roldan"/>
              <xsd:enumeration value="Hollis Russinof"/>
              <xsd:enumeration value="Marirose Russo"/>
              <xsd:enumeration value="Mark Ruthman"/>
              <xsd:enumeration value="Linda Rutt"/>
              <xsd:enumeration value="Bradley Rysz"/>
              <xsd:enumeration value="Andrew Sabor"/>
              <xsd:enumeration value="Ramesh Sachdeva, MD"/>
              <xsd:enumeration value="Teri Salus"/>
              <xsd:enumeration value="Deborah Samuel"/>
              <xsd:enumeration value="Mimi Sands"/>
              <xsd:enumeration value="Doris Santos"/>
              <xsd:enumeration value="Mary Scarafile"/>
              <xsd:enumeration value="Jeffrey Schleker"/>
              <xsd:enumeration value="Chris Schneider"/>
              <xsd:enumeration value="David Schober"/>
              <xsd:enumeration value="Eileen Schoen"/>
              <xsd:enumeration value="Elizabeth Schott"/>
              <xsd:enumeration value="Prabhavathi Seelam"/>
              <xsd:enumeration value="Yuriy Sgibnev"/>
              <xsd:enumeration value="Regina Shaefer"/>
              <xsd:enumeration value="Varsha Shah"/>
              <xsd:enumeration value="Jennifer Shaw"/>
              <xsd:enumeration value="Laura Shone"/>
              <xsd:enumeration value="Vanessa Shorte"/>
              <xsd:enumeration value="Wendy Simon"/>
              <xsd:enumeration value="Joshua Sinason"/>
              <xsd:enumeration value="Deborah Singer"/>
              <xsd:enumeration value="Elizabeth Siska"/>
              <xsd:enumeration value="Kenneth Slaw"/>
              <xsd:enumeration value="Linda Smessaert"/>
              <xsd:enumeration value="Heather Smith"/>
              <xsd:enumeration value="Karen Smith"/>
              <xsd:enumeration value="Elizabeth Sobczyk"/>
              <xsd:enumeration value="Kathryn Sparks"/>
              <xsd:enumeration value="Colleen Spatz"/>
              <xsd:enumeration value="Paul Spire"/>
              <xsd:enumeration value="Kim Stamp"/>
              <xsd:enumeration value="Jennifer Steffes"/>
              <xsd:enumeration value="Jacob Stein"/>
              <xsd:enumeration value="Darcy Steinberg"/>
              <xsd:enumeration value="Regina Steiner"/>
              <xsd:enumeration value="Noreen Stewart"/>
              <xsd:enumeration value="Kimberly Stice"/>
              <xsd:enumeration value="Heather Stob"/>
              <xsd:enumeration value="Pamela Stokes"/>
              <xsd:enumeration value="Aleksandra Stolic"/>
              <xsd:enumeration value="Sara Strand"/>
              <xsd:enumeration value="Roger Suchyta, MD"/>
              <xsd:enumeration value="Rudi Sugiato"/>
              <xsd:enumeration value="Michael Surerus"/>
              <xsd:enumeration value="Vera  Tait, MD"/>
              <xsd:enumeration value="Linda Tam"/>
              <xsd:enumeration value="Suk-Fong Tang"/>
              <xsd:enumeration value="Jill Taylor"/>
              <xsd:enumeration value="Susan Tellez"/>
              <xsd:enumeration value="Louis Terranova"/>
              <xsd:enumeration value="George Theofanopoulos"/>
              <xsd:enumeration value="Keri Thiessen"/>
              <xsd:enumeration value="Vivian Thorne"/>
              <xsd:enumeration value="Jean Tikusis"/>
              <xsd:enumeration value="Angela Tobin"/>
              <xsd:enumeration value="Effie Tonkovic"/>
              <xsd:enumeration value="Ruth Trailer"/>
              <xsd:enumeration value="Scott Tritthardt"/>
              <xsd:enumeration value="Linda Uhl"/>
              <xsd:enumeration value="Cynthia Unger"/>
              <xsd:enumeration value="Shelia Valadez"/>
              <xsd:enumeration value="Joseph Valadez"/>
              <xsd:enumeration value="Ian Van Dinther"/>
              <xsd:enumeration value="Kimberley Vandenbrook"/>
              <xsd:enumeration value="Carmen Vanderschaaf"/>
              <xsd:enumeration value="Jeanne VanOrsdal"/>
              <xsd:enumeration value="Petr Vassilevski"/>
              <xsd:enumeration value="Carlos Vazquez"/>
              <xsd:enumeration value="Edgar Vesga"/>
              <xsd:enumeration value="Mary Alice Volk"/>
              <xsd:enumeration value="Eric Wabel"/>
              <xsd:enumeration value="Constance Wade"/>
              <xsd:enumeration value="Patricia Wajda"/>
              <xsd:enumeration value="Mary  Walsh"/>
              <xsd:enumeration value="Linda Walsh"/>
              <xsd:enumeration value="Daniel Walter"/>
              <xsd:enumeration value="Deborah Walton"/>
              <xsd:enumeration value="Bryan Warren"/>
              <xsd:enumeration value="Monifa Watson"/>
              <xsd:enumeration value="Susan Watterlohn"/>
              <xsd:enumeration value="Ryan Watters"/>
              <xsd:enumeration value="Victoria Weiley"/>
              <xsd:enumeration value="Robyn Wheatley"/>
              <xsd:enumeration value="Andrew White"/>
              <xsd:enumeration value="Karen Whitebloom"/>
              <xsd:enumeration value="Charles Wiberg"/>
              <xsd:enumeration value="Theresa Wiener"/>
              <xsd:enumeration value="Joanne Wilkin"/>
              <xsd:enumeration value="April Williams"/>
              <xsd:enumeration value="Louisetta Williams"/>
              <xsd:enumeration value="Patrick Williamson"/>
              <xsd:enumeration value="Teresa Willis"/>
              <xsd:enumeration value="Jonathan Wilson"/>
              <xsd:enumeration value="Lindsay Wilson"/>
              <xsd:enumeration value="Jesse Winkler"/>
              <xsd:enumeration value="Edward Wise"/>
              <xsd:enumeration value="Susan Wizniak"/>
              <xsd:enumeration value="Theresa Woike"/>
              <xsd:enumeration value="Torstiner Woodbury"/>
              <xsd:enumeration value="Margaret Wright Geise"/>
              <xsd:enumeration value="Alyson Wyckoff"/>
              <xsd:enumeration value="Janet Yamamoto"/>
              <xsd:enumeration value="Guang Yang"/>
              <xsd:enumeration value="Charles Zajicek"/>
              <xsd:enumeration value="Sonia Zamudio"/>
              <xsd:enumeration value="Luann Zanzola"/>
              <xsd:enumeration value="Litian Zhang"/>
              <xsd:enumeration value="Charlotte Zia"/>
              <xsd:enumeration value="Edward Zimmerman"/>
              <xsd:enumeration value="Patricia Zoetvelt"/>
            </xsd:restriction>
          </xsd:simpleType>
        </xsd:union>
      </xsd:simpleType>
    </xsd:element>
    <xsd:element name="TopicTaxHTField0" ma:index="5" nillable="true" ma:taxonomy="true" ma:internalName="TopicTaxHTField0" ma:taxonomyFieldName="Topic" ma:displayName="Topic" ma:default="" ma:fieldId="{87710cc4-4e13-4802-9c74-6485abee742d}" ma:taxonomyMulti="true" ma:sspId="499934e4-22fd-40fe-88a6-94455abe8853" ma:termSetId="e64ae815-0f01-4806-b60f-13d92b2ab2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6" nillable="true" ma:displayName="Taxonomy Catch All Column" ma:hidden="true" ma:list="{4d892d06-7ac2-4176-bde7-63621816df6c}" ma:internalName="TaxCatchAll" ma:showField="CatchAllData" ma:web="80908208-9484-455a-a843-b0a69b03f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4d892d06-7ac2-4176-bde7-63621816df6c}" ma:internalName="TaxCatchAllLabel" ma:readOnly="true" ma:showField="CatchAllDataLabel" ma:web="80908208-9484-455a-a843-b0a69b03f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naged_x0020_KeywordsTaxHTField0" ma:index="9" nillable="true" ma:taxonomy="true" ma:internalName="Managed_x0020_KeywordsTaxHTField0" ma:taxonomyFieldName="Managed_x0020_Keywords" ma:displayName="Managed Keywords" ma:default="" ma:fieldId="{09292a44-5adc-467c-b749-355acd646b8c}" ma:taxonomyMulti="true" ma:sspId="499934e4-22fd-40fe-88a6-94455abe8853" ma:termSetId="d6473eee-b4e3-4aa0-8f9f-a91e857246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udience1TaxHTField0" ma:index="12" nillable="true" ma:taxonomy="true" ma:internalName="Audience1TaxHTField0" ma:taxonomyFieldName="Audience1" ma:displayName="AAP Audience" ma:default="" ma:fieldId="{00a79732-8515-435f-af3b-b2bade2de1dd}" ma:taxonomyMulti="true" ma:sspId="499934e4-22fd-40fe-88a6-94455abe8853" ma:termSetId="b37aabf5-3e7a-4f95-b669-250d048769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pecialtyTaxHTField0" ma:index="14" nillable="true" ma:taxonomy="true" ma:internalName="SpecialtyTaxHTField0" ma:taxonomyFieldName="Specialty" ma:displayName="Specialty" ma:default="" ma:fieldId="{36b1a8b1-f3df-4de1-ae0a-222efed6dbb2}" ma:sspId="499934e4-22fd-40fe-88a6-94455abe8853" ma:termSetId="166ae46a-7850-4319-8b37-1124b6f59c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volvementTaxHTField0" ma:index="16" nillable="true" ma:taxonomy="true" ma:internalName="InvolvementTaxHTField0" ma:taxonomyFieldName="Involvement" ma:displayName="Involvement" ma:default="" ma:fieldId="{38f04d1f-2c09-438c-a066-fa47b44a4db3}" ma:taxonomyMulti="true" ma:sspId="499934e4-22fd-40fe-88a6-94455abe8853" ma:termSetId="b7814b98-0959-4d14-bc37-a0b500897d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partment_x002F_DivisionTaxHTField0" ma:index="18" nillable="true" ma:taxonomy="true" ma:internalName="Department_x002F_DivisionTaxHTField0" ma:taxonomyFieldName="Department_x002F_Division" ma:displayName="Department/Division" ma:default="" ma:fieldId="{1b3a582d-3d46-4d5d-948f-d3a4dba0252a}" ma:taxonomyMulti="true" ma:sspId="499934e4-22fd-40fe-88a6-94455abe8853" ma:termSetId="94a6df0b-f9fd-412d-a0a1-be75070898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ortTaxHTField0" ma:index="20" nillable="true" ma:taxonomy="true" ma:internalName="EffortTaxHTField0" ma:taxonomyFieldName="Effort" ma:displayName="Effort" ma:default="" ma:fieldId="{4fb30f75-1cd3-4173-bb3d-92fecbd20b6d}" ma:sspId="499934e4-22fd-40fe-88a6-94455abe8853" ma:termSetId="345757c3-d506-4afb-b561-76253429e7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earchTaxHTField0" ma:index="22" nillable="true" ma:taxonomy="true" ma:internalName="ResearchTaxHTField0" ma:taxonomyFieldName="Research" ma:displayName="Research" ma:default="" ma:fieldId="{b4eb661e-254e-43c5-a5b6-71cfabf741ef}" ma:sspId="499934e4-22fd-40fe-88a6-94455abe8853" ma:termSetId="e5ea32a4-37a3-48c7-9a7c-e836f45092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ucationTaxHTField0" ma:index="24" nillable="true" ma:taxonomy="true" ma:internalName="EducationTaxHTField0" ma:taxonomyFieldName="Education" ma:displayName="Education" ma:default="" ma:fieldId="{5c348e4f-7d58-4dcc-97d6-4dce7e69ac4d}" ma:taxonomyMulti="true" ma:sspId="499934e4-22fd-40fe-88a6-94455abe8853" ma:termSetId="bf543311-5aff-47ab-bb72-1d296a0abc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vocacyTaxHTField0" ma:index="26" nillable="true" ma:taxonomy="true" ma:internalName="AdvocacyTaxHTField0" ma:taxonomyFieldName="Advocacy" ma:displayName="Advocacy" ma:default="" ma:fieldId="{4c2ed649-ba22-44b8-8e12-b1fe6b60cad0}" ma:taxonomyMulti="true" ma:sspId="499934e4-22fd-40fe-88a6-94455abe8853" ma:termSetId="37028d57-770a-4232-b807-efb723384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ge_x0020_GroupTaxHTField0" ma:index="29" nillable="true" ma:taxonomy="true" ma:internalName="Age_x0020_GroupTaxHTField0" ma:taxonomyFieldName="Age_x0020_Group" ma:displayName="Age Group" ma:default="" ma:fieldId="{303f5820-bb54-4382-8556-8fc0771870d6}" ma:taxonomyMulti="true" ma:sspId="499934e4-22fd-40fe-88a6-94455abe8853" ma:termSetId="99615e22-3cb8-44ef-9cbe-495bd99b71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_x0020_TypeTaxHTField0" ma:index="31" nillable="true" ma:taxonomy="true" ma:internalName="Member_x0020_TypeTaxHTField0" ma:taxonomyFieldName="Member_x0020_Type" ma:displayName="Member Type" ma:default="" ma:fieldId="{4dd176b3-1ab6-49a2-9d8b-e51671b95c8c}" ma:sspId="499934e4-22fd-40fe-88a6-94455abe8853" ma:termSetId="5a62fa4b-1f9c-4a6d-8428-bb98201e12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ws_x0020_ReleaseTaxHTField0" ma:index="33" nillable="true" ma:taxonomy="true" ma:internalName="News_x0020_ReleaseTaxHTField0" ma:taxonomyFieldName="News_x0020_Release" ma:displayName="News Release" ma:default="" ma:fieldId="{53d3d453-d652-4336-a8ee-154f17fc35c7}" ma:sspId="499934e4-22fd-40fe-88a6-94455abe8853" ma:termSetId="4fcf3f65-4ad7-4d32-9c0a-b5c40685ed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quireTerms" ma:index="34" nillable="true" ma:displayName="RequireTerms" ma:default="0" ma:internalName="RequireTerms">
      <xsd:simpleType>
        <xsd:restriction base="dms:Boolean"/>
      </xsd:simpleType>
    </xsd:element>
    <xsd:element name="TermsUrl" ma:index="35" nillable="true" ma:displayName="TermsUrl" ma:internalName="TermsUrl">
      <xsd:simpleType>
        <xsd:restriction base="dms:Text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4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3D90005-3B3A-4208-9BB6-E70A9B131999}"/>
</file>

<file path=customXml/itemProps2.xml><?xml version="1.0" encoding="utf-8"?>
<ds:datastoreItem xmlns:ds="http://schemas.openxmlformats.org/officeDocument/2006/customXml" ds:itemID="{5F69F40B-FBEA-4475-82D9-CDEAC8A70023}"/>
</file>

<file path=customXml/itemProps3.xml><?xml version="1.0" encoding="utf-8"?>
<ds:datastoreItem xmlns:ds="http://schemas.openxmlformats.org/officeDocument/2006/customXml" ds:itemID="{880BC6AE-4CD9-497A-86ED-CD10C6FCC51E}"/>
</file>

<file path=customXml/itemProps4.xml><?xml version="1.0" encoding="utf-8"?>
<ds:datastoreItem xmlns:ds="http://schemas.openxmlformats.org/officeDocument/2006/customXml" ds:itemID="{241A50C2-9073-4885-BA5A-4B1D13CA799F}"/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1004</Words>
  <Application>Microsoft Office PowerPoint</Application>
  <PresentationFormat>On-screen Show (4:3)</PresentationFormat>
  <Paragraphs>172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Monotype Sorts</vt:lpstr>
      <vt:lpstr>Tahoma</vt:lpstr>
      <vt:lpstr>Wingdings</vt:lpstr>
      <vt:lpstr>Office Theme</vt:lpstr>
      <vt:lpstr>PowerPoint Presentation</vt:lpstr>
      <vt:lpstr>Goals &amp; Objectives</vt:lpstr>
      <vt:lpstr>Anxiety: Brief Review</vt:lpstr>
      <vt:lpstr>Anxiety: Brief Review</vt:lpstr>
      <vt:lpstr>Anxiety Management</vt:lpstr>
      <vt:lpstr>Anxiety Management</vt:lpstr>
      <vt:lpstr>Anxiety Management</vt:lpstr>
      <vt:lpstr>Common Factors Review</vt:lpstr>
      <vt:lpstr>Case #1</vt:lpstr>
      <vt:lpstr>Case #1 | Video #1</vt:lpstr>
      <vt:lpstr>Click here to play video from Internet:  https://www.youtube.com/v/tSnF2NAy3ns</vt:lpstr>
      <vt:lpstr>Pediatrician Responses That Discouraged  Discussion</vt:lpstr>
      <vt:lpstr>Case #1: Discussion of Video #1</vt:lpstr>
      <vt:lpstr>Case #1 | Video #2</vt:lpstr>
      <vt:lpstr>Click here to play video from Internet:  https://www.youtube.com/v/ElniRiDgRyQ</vt:lpstr>
      <vt:lpstr>Case #1: Potential Barriers to Intervention</vt:lpstr>
      <vt:lpstr>PowerPoint Presentation</vt:lpstr>
      <vt:lpstr>PowerPoint Presentation</vt:lpstr>
      <vt:lpstr>Case #2</vt:lpstr>
      <vt:lpstr>Case #2 | Video #1</vt:lpstr>
      <vt:lpstr>Click here to play video from Internet:  https://www.youtube.com/v/MQ1lUNHXXh4</vt:lpstr>
      <vt:lpstr>PowerPoint Presentation</vt:lpstr>
      <vt:lpstr>Case #2 | Video #2</vt:lpstr>
      <vt:lpstr>Click here to play video from Internet:  https://www.youtube.com/v/8WGpS2SALb4</vt:lpstr>
      <vt:lpstr>Common Factors Approach Demonstrated</vt:lpstr>
      <vt:lpstr>Common Factors Approach Demonstrated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Anxiety (Streaming)</dc:title>
  <dc:creator>Jarrett, Renee</dc:creator>
  <cp:lastModifiedBy>Ryan Watters</cp:lastModifiedBy>
  <cp:revision>171</cp:revision>
  <cp:lastPrinted>2013-10-31T15:55:01Z</cp:lastPrinted>
  <dcterms:created xsi:type="dcterms:W3CDTF">2006-08-16T00:00:00Z</dcterms:created>
  <dcterms:modified xsi:type="dcterms:W3CDTF">2014-09-22T22:55:07Z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0x01010076BA412F0F2BAF4EA827AC35874FF6BE0076B99FA21D39FB43BDB13D43B89DCDC1</vt:lpwstr>
  </property>
  <property fmtid="{D5CDD505-2E9C-101B-9397-08002B2CF9AE}" pid="4" name="_dlc_DocIdItemGuid">
    <vt:lpwstr>c59b8e6c-1737-4fe2-b405-6311cd30a65a</vt:lpwstr>
  </property>
  <property fmtid="{D5CDD505-2E9C-101B-9397-08002B2CF9AE}" pid="5" name="Audience1">
    <vt:lpwstr/>
  </property>
  <property fmtid="{D5CDD505-2E9C-101B-9397-08002B2CF9AE}" pid="6" name="Advocacy">
    <vt:lpwstr/>
  </property>
  <property fmtid="{D5CDD505-2E9C-101B-9397-08002B2CF9AE}" pid="7" name="Topic">
    <vt:lpwstr/>
  </property>
  <property fmtid="{D5CDD505-2E9C-101B-9397-08002B2CF9AE}" pid="8" name="Research">
    <vt:lpwstr/>
  </property>
  <property fmtid="{D5CDD505-2E9C-101B-9397-08002B2CF9AE}" pid="9" name="Department/Division">
    <vt:lpwstr/>
  </property>
  <property fmtid="{D5CDD505-2E9C-101B-9397-08002B2CF9AE}" pid="10" name="Managed Keywords">
    <vt:lpwstr/>
  </property>
  <property fmtid="{D5CDD505-2E9C-101B-9397-08002B2CF9AE}" pid="11" name="News Release">
    <vt:lpwstr/>
  </property>
  <property fmtid="{D5CDD505-2E9C-101B-9397-08002B2CF9AE}" pid="12" name="Effort">
    <vt:lpwstr/>
  </property>
  <property fmtid="{D5CDD505-2E9C-101B-9397-08002B2CF9AE}" pid="13" name="Involvement">
    <vt:lpwstr/>
  </property>
  <property fmtid="{D5CDD505-2E9C-101B-9397-08002B2CF9AE}" pid="14" name="Specialty">
    <vt:lpwstr/>
  </property>
  <property fmtid="{D5CDD505-2E9C-101B-9397-08002B2CF9AE}" pid="15" name="Age Group">
    <vt:lpwstr/>
  </property>
  <property fmtid="{D5CDD505-2E9C-101B-9397-08002B2CF9AE}" pid="16" name="Education">
    <vt:lpwstr/>
  </property>
  <property fmtid="{D5CDD505-2E9C-101B-9397-08002B2CF9AE}" pid="17" name="Member Type">
    <vt:lpwstr/>
  </property>
</Properties>
</file>