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92" r:id="rId2"/>
    <p:sldId id="257" r:id="rId3"/>
    <p:sldId id="393" r:id="rId4"/>
    <p:sldId id="260" r:id="rId5"/>
    <p:sldId id="381" r:id="rId6"/>
    <p:sldId id="365" r:id="rId7"/>
    <p:sldId id="383" r:id="rId8"/>
    <p:sldId id="377" r:id="rId9"/>
    <p:sldId id="369" r:id="rId10"/>
    <p:sldId id="394" r:id="rId11"/>
    <p:sldId id="384" r:id="rId12"/>
    <p:sldId id="261" r:id="rId13"/>
    <p:sldId id="264" r:id="rId14"/>
    <p:sldId id="263" r:id="rId15"/>
    <p:sldId id="265" r:id="rId16"/>
    <p:sldId id="262" r:id="rId17"/>
    <p:sldId id="266" r:id="rId18"/>
    <p:sldId id="267" r:id="rId19"/>
    <p:sldId id="270" r:id="rId20"/>
    <p:sldId id="272" r:id="rId21"/>
    <p:sldId id="273" r:id="rId22"/>
    <p:sldId id="278" r:id="rId23"/>
    <p:sldId id="279" r:id="rId24"/>
    <p:sldId id="280" r:id="rId25"/>
    <p:sldId id="349" r:id="rId26"/>
    <p:sldId id="363" r:id="rId27"/>
    <p:sldId id="282" r:id="rId28"/>
    <p:sldId id="360" r:id="rId29"/>
    <p:sldId id="385" r:id="rId30"/>
    <p:sldId id="372" r:id="rId31"/>
    <p:sldId id="386" r:id="rId32"/>
    <p:sldId id="373" r:id="rId33"/>
    <p:sldId id="387" r:id="rId34"/>
    <p:sldId id="361" r:id="rId35"/>
    <p:sldId id="285" r:id="rId36"/>
    <p:sldId id="388" r:id="rId37"/>
    <p:sldId id="287" r:id="rId38"/>
    <p:sldId id="288" r:id="rId39"/>
    <p:sldId id="391" r:id="rId40"/>
    <p:sldId id="389" r:id="rId41"/>
    <p:sldId id="345" r:id="rId42"/>
    <p:sldId id="382" r:id="rId43"/>
    <p:sldId id="375" r:id="rId44"/>
    <p:sldId id="376" r:id="rId45"/>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dy Caron" initials="WC" lastIdx="9" clrIdx="0"/>
  <p:cmAuthor id="1" name="Smith, Karen" initials="SK"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550"/>
    <a:srgbClr val="208D90"/>
    <a:srgbClr val="7F7F7F"/>
    <a:srgbClr val="FBD999"/>
    <a:srgbClr val="209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39" autoAdjust="0"/>
    <p:restoredTop sz="50508" autoAdjust="0"/>
  </p:normalViewPr>
  <p:slideViewPr>
    <p:cSldViewPr>
      <p:cViewPr varScale="1">
        <p:scale>
          <a:sx n="58" d="100"/>
          <a:sy n="58" d="100"/>
        </p:scale>
        <p:origin x="1584" y="44"/>
      </p:cViewPr>
      <p:guideLst>
        <p:guide orient="horz" pos="1620"/>
        <p:guide pos="2880"/>
      </p:guideLst>
    </p:cSldViewPr>
  </p:slideViewPr>
  <p:outlineViewPr>
    <p:cViewPr>
      <p:scale>
        <a:sx n="33" d="100"/>
        <a:sy n="33" d="100"/>
      </p:scale>
      <p:origin x="0" y="-11760"/>
    </p:cViewPr>
  </p:outlineViewPr>
  <p:notesTextViewPr>
    <p:cViewPr>
      <p:scale>
        <a:sx n="1" d="1"/>
        <a:sy n="1" d="1"/>
      </p:scale>
      <p:origin x="0" y="0"/>
    </p:cViewPr>
  </p:notesTextViewPr>
  <p:sorterViewPr>
    <p:cViewPr varScale="1">
      <p:scale>
        <a:sx n="1" d="1"/>
        <a:sy n="1" d="1"/>
      </p:scale>
      <p:origin x="0" y="-552"/>
    </p:cViewPr>
  </p:sorterViewPr>
  <p:notesViewPr>
    <p:cSldViewPr>
      <p:cViewPr varScale="1">
        <p:scale>
          <a:sx n="87" d="100"/>
          <a:sy n="87" d="100"/>
        </p:scale>
        <p:origin x="-1884" y="-4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1440" tIns="45720" rIns="91440" bIns="45720" rtlCol="0"/>
          <a:lstStyle>
            <a:lvl1pPr algn="r">
              <a:defRPr sz="1200"/>
            </a:lvl1pPr>
          </a:lstStyle>
          <a:p>
            <a:fld id="{4A49CBF3-617D-4DF3-B42F-55CDB877BFEE}" type="datetimeFigureOut">
              <a:rPr lang="en-US" smtClean="0"/>
              <a:t>12/19/2017</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1440" tIns="45720" rIns="91440" bIns="45720" rtlCol="0" anchor="b"/>
          <a:lstStyle>
            <a:lvl1pPr algn="r">
              <a:defRPr sz="1200"/>
            </a:lvl1pPr>
          </a:lstStyle>
          <a:p>
            <a:fld id="{B11E5469-245A-4A7E-86C0-ACC8E2886A5D}" type="slidenum">
              <a:rPr lang="en-US" smtClean="0"/>
              <a:t>‹#›</a:t>
            </a:fld>
            <a:endParaRPr lang="en-US" dirty="0"/>
          </a:p>
        </p:txBody>
      </p:sp>
    </p:spTree>
    <p:extLst>
      <p:ext uri="{BB962C8B-B14F-4D97-AF65-F5344CB8AC3E}">
        <p14:creationId xmlns:p14="http://schemas.microsoft.com/office/powerpoint/2010/main" val="446007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1440" tIns="45720" rIns="91440" bIns="45720" rtlCol="0"/>
          <a:lstStyle>
            <a:lvl1pPr algn="r">
              <a:defRPr sz="1200"/>
            </a:lvl1pPr>
          </a:lstStyle>
          <a:p>
            <a:fld id="{E517BBE1-AAAE-4447-8FF1-97D2FE0EAB1B}" type="datetimeFigureOut">
              <a:rPr lang="en-US" smtClean="0"/>
              <a:t>12/19/2017</a:t>
            </a:fld>
            <a:endParaRPr lang="en-US" dirty="0"/>
          </a:p>
        </p:txBody>
      </p:sp>
      <p:sp>
        <p:nvSpPr>
          <p:cNvPr id="4" name="Slide Image Placeholder 3"/>
          <p:cNvSpPr>
            <a:spLocks noGrp="1" noRot="1" noChangeAspect="1"/>
          </p:cNvSpPr>
          <p:nvPr>
            <p:ph type="sldImg" idx="2"/>
          </p:nvPr>
        </p:nvSpPr>
        <p:spPr>
          <a:xfrm>
            <a:off x="398463" y="695325"/>
            <a:ext cx="6188075"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1440" tIns="45720" rIns="91440" bIns="45720" rtlCol="0" anchor="b"/>
          <a:lstStyle>
            <a:lvl1pPr algn="r">
              <a:defRPr sz="1200"/>
            </a:lvl1pPr>
          </a:lstStyle>
          <a:p>
            <a:fld id="{0DE97A5A-979D-46C6-9E56-5DE849C2D2BB}" type="slidenum">
              <a:rPr lang="en-US" smtClean="0"/>
              <a:t>‹#›</a:t>
            </a:fld>
            <a:endParaRPr lang="en-US" dirty="0"/>
          </a:p>
        </p:txBody>
      </p:sp>
    </p:spTree>
    <p:extLst>
      <p:ext uri="{BB962C8B-B14F-4D97-AF65-F5344CB8AC3E}">
        <p14:creationId xmlns:p14="http://schemas.microsoft.com/office/powerpoint/2010/main" val="321899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afekids.org/sites/default/files/documents/playground_safety_tips.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playgroundsafety.org/resources/safety-checklis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safekids.org/sites/default/files/documents/playground_safety_tips.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pa.gov/sunwise/kids/index.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safekids.org/sites/default/files/documents/playground_safety_tips.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safekids.org/sites/default/files/documents/playground_safety_tips.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safekids.org/sites/default/files/documents/playground_safety_tips.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afekids.org/video/imagine-world-where-every-kid-safe-ki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Today’s topic is part of an ongoing series on Injury</a:t>
            </a:r>
            <a:r>
              <a:rPr lang="en-US" sz="1000" kern="1200" baseline="0" dirty="0">
                <a:solidFill>
                  <a:schemeClr val="tx1"/>
                </a:solidFill>
                <a:effectLst/>
              </a:rPr>
              <a:t> Prevention in early care and education settings. </a:t>
            </a:r>
            <a:r>
              <a:rPr lang="en-US" sz="1000" kern="1200" dirty="0">
                <a:solidFill>
                  <a:schemeClr val="tx1"/>
                </a:solidFill>
                <a:effectLst/>
              </a:rPr>
              <a:t>Today we will be talking about playground safety, a very important topic for early care</a:t>
            </a:r>
            <a:r>
              <a:rPr lang="en-US" sz="1000" kern="1200" baseline="0" dirty="0">
                <a:solidFill>
                  <a:schemeClr val="tx1"/>
                </a:solidFill>
                <a:effectLst/>
              </a:rPr>
              <a:t> and education providers when it comes to keeping children safe during play time. Children spend a lot of outdoor time on the playground, and while injuries on the playground are very common, they are also predictable and preventable.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The information in this module is consistent with the Standards established in the American Academy of Pediatrics</a:t>
            </a:r>
            <a:r>
              <a:rPr lang="en-US" sz="1000" kern="1200" baseline="0" dirty="0">
                <a:solidFill>
                  <a:schemeClr val="tx1"/>
                </a:solidFill>
                <a:effectLst/>
              </a:rPr>
              <a:t> (</a:t>
            </a:r>
            <a:r>
              <a:rPr lang="en-US" sz="1000" kern="1200" dirty="0">
                <a:solidFill>
                  <a:schemeClr val="tx1"/>
                </a:solidFill>
                <a:effectLst/>
              </a:rPr>
              <a:t>AAP), American Public Health Association</a:t>
            </a:r>
            <a:r>
              <a:rPr lang="en-US" sz="1000" kern="1200" baseline="0" dirty="0">
                <a:solidFill>
                  <a:schemeClr val="tx1"/>
                </a:solidFill>
                <a:effectLst/>
              </a:rPr>
              <a:t> (</a:t>
            </a:r>
            <a:r>
              <a:rPr lang="en-US" sz="1000" kern="1200" dirty="0">
                <a:solidFill>
                  <a:schemeClr val="tx1"/>
                </a:solidFill>
                <a:effectLst/>
              </a:rPr>
              <a:t>APHA), Maternal</a:t>
            </a:r>
            <a:r>
              <a:rPr lang="en-US" sz="1000" kern="1200" baseline="0" dirty="0">
                <a:solidFill>
                  <a:schemeClr val="tx1"/>
                </a:solidFill>
                <a:effectLst/>
              </a:rPr>
              <a:t> and Child Health Bureau (</a:t>
            </a:r>
            <a:r>
              <a:rPr lang="en-US" sz="1000" kern="1200" dirty="0">
                <a:solidFill>
                  <a:schemeClr val="tx1"/>
                </a:solidFill>
                <a:effectLst/>
              </a:rPr>
              <a:t>MCHB) publication </a:t>
            </a:r>
            <a:r>
              <a:rPr lang="en-US" sz="1000" i="1" kern="1200" dirty="0">
                <a:solidFill>
                  <a:schemeClr val="tx1"/>
                </a:solidFill>
                <a:effectLst/>
              </a:rPr>
              <a:t>Caring</a:t>
            </a:r>
            <a:r>
              <a:rPr lang="en-US" sz="1000" i="1" kern="1200" baseline="0" dirty="0">
                <a:solidFill>
                  <a:schemeClr val="tx1"/>
                </a:solidFill>
                <a:effectLst/>
              </a:rPr>
              <a:t> For Our Children: National Health and Safety Performance Standards; Guidelines for Early Care and Education Programs, 3</a:t>
            </a:r>
            <a:r>
              <a:rPr lang="en-US" sz="1000" i="1" kern="1200" baseline="30000" dirty="0">
                <a:solidFill>
                  <a:schemeClr val="tx1"/>
                </a:solidFill>
                <a:effectLst/>
              </a:rPr>
              <a:t>rd</a:t>
            </a:r>
            <a:r>
              <a:rPr lang="en-US" sz="1000" i="1" kern="1200" baseline="0" dirty="0">
                <a:solidFill>
                  <a:schemeClr val="tx1"/>
                </a:solidFill>
                <a:effectLst/>
              </a:rPr>
              <a:t> Edition.</a:t>
            </a:r>
            <a:r>
              <a:rPr lang="en-US" sz="1000" kern="1200" baseline="0" dirty="0">
                <a:solidFill>
                  <a:schemeClr val="tx1"/>
                </a:solidFill>
                <a:effectLst/>
              </a:rPr>
              <a:t> This resource can be accessed online at http://cfoc.nrckids.org or purchased at http://shop.aap.org/. </a:t>
            </a:r>
            <a:endParaRPr lang="en-US" sz="10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The other modules in this</a:t>
            </a:r>
            <a:r>
              <a:rPr lang="en-US" sz="1000" baseline="0" dirty="0"/>
              <a:t> series </a:t>
            </a:r>
            <a:r>
              <a:rPr lang="en-US" sz="1000" dirty="0"/>
              <a:t>that you may be interested in include Fire and Burn (</a:t>
            </a:r>
            <a:r>
              <a:rPr lang="en-US" sz="1000" dirty="0">
                <a:solidFill>
                  <a:srgbClr val="FF0000"/>
                </a:solidFill>
              </a:rPr>
              <a:t>Red</a:t>
            </a:r>
            <a:r>
              <a:rPr lang="en-US" sz="1000" dirty="0"/>
              <a:t>), Transportation Safety (Yellow), Medication Safety (Blue), and Helmet Safety (Purple).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r>
              <a:rPr lang="en-US" sz="1000" b="1"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ASTM</a:t>
            </a:r>
            <a:r>
              <a:rPr lang="en-US" sz="1000" kern="1200" baseline="0" dirty="0">
                <a:solidFill>
                  <a:schemeClr val="tx1"/>
                </a:solidFill>
                <a:effectLst/>
              </a:rPr>
              <a:t> International’s </a:t>
            </a:r>
            <a:r>
              <a:rPr lang="en-US" sz="1000" kern="1200" dirty="0">
                <a:solidFill>
                  <a:schemeClr val="tx1"/>
                </a:solidFill>
                <a:effectLst/>
              </a:rPr>
              <a:t>Safe Playground Equipment:</a:t>
            </a:r>
            <a:r>
              <a:rPr lang="en-US" sz="1000" kern="1200" baseline="0" dirty="0">
                <a:solidFill>
                  <a:schemeClr val="tx1"/>
                </a:solidFill>
                <a:effectLst/>
              </a:rPr>
              <a:t> h</a:t>
            </a:r>
            <a:r>
              <a:rPr lang="en-US" sz="1000" kern="1200" dirty="0">
                <a:solidFill>
                  <a:schemeClr val="tx1"/>
                </a:solidFill>
                <a:effectLst/>
              </a:rPr>
              <a:t>ttp://www.astm.org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Caring for Our</a:t>
            </a:r>
            <a:r>
              <a:rPr lang="en-US" sz="1000" kern="1200" baseline="0" dirty="0">
                <a:solidFill>
                  <a:schemeClr val="tx1"/>
                </a:solidFill>
                <a:effectLst/>
              </a:rPr>
              <a:t> Children: http://cfoc.nrckids.org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effectLst/>
              </a:rPr>
              <a:t>Centers for Disease Control and Prevention: http://www.cdc.gov</a:t>
            </a:r>
            <a:endParaRPr lang="en-US" sz="1000"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Consumer Product Safety Commission:</a:t>
            </a:r>
            <a:r>
              <a:rPr lang="en-US" sz="1000" kern="1200" baseline="0" dirty="0">
                <a:solidFill>
                  <a:schemeClr val="tx1"/>
                </a:solidFill>
                <a:effectLst/>
              </a:rPr>
              <a:t> http://</a:t>
            </a:r>
            <a:r>
              <a:rPr lang="en-US" sz="1000" kern="1200" dirty="0">
                <a:solidFill>
                  <a:schemeClr val="tx1"/>
                </a:solidFill>
                <a:effectLst/>
              </a:rPr>
              <a:t>www.cpsc.gov</a:t>
            </a:r>
          </a:p>
          <a:p>
            <a:pPr marL="171450" lvl="0" indent="-171450">
              <a:buFont typeface="Arial" panose="020B0604020202020204" pitchFamily="34" charset="0"/>
              <a:buChar char="•"/>
            </a:pPr>
            <a:r>
              <a:rPr lang="en-US" sz="1000" kern="1200" dirty="0">
                <a:solidFill>
                  <a:schemeClr val="tx1"/>
                </a:solidFill>
                <a:effectLst/>
              </a:rPr>
              <a:t>National Program for Playground Safety</a:t>
            </a:r>
            <a:r>
              <a:rPr lang="en-US" sz="1000" kern="1200" baseline="0" dirty="0">
                <a:solidFill>
                  <a:schemeClr val="tx1"/>
                </a:solidFill>
                <a:effectLst/>
              </a:rPr>
              <a:t>: http://</a:t>
            </a:r>
            <a:r>
              <a:rPr lang="en-US" sz="1000" kern="1200" dirty="0">
                <a:solidFill>
                  <a:schemeClr val="tx1"/>
                </a:solidFill>
                <a:effectLst/>
              </a:rPr>
              <a:t>www.playgroundsafety.org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National</a:t>
            </a:r>
            <a:r>
              <a:rPr lang="en-US" sz="1000" kern="1200" baseline="0" dirty="0">
                <a:solidFill>
                  <a:schemeClr val="tx1"/>
                </a:solidFill>
                <a:effectLst/>
              </a:rPr>
              <a:t> Recreation and Park Association’s </a:t>
            </a:r>
            <a:r>
              <a:rPr lang="en-US" sz="1000" kern="1200" dirty="0">
                <a:solidFill>
                  <a:schemeClr val="tx1"/>
                </a:solidFill>
                <a:effectLst/>
              </a:rPr>
              <a:t>Certified Playground Safety Inspectors:</a:t>
            </a:r>
            <a:r>
              <a:rPr lang="en-US" sz="1000" kern="1200" baseline="0" dirty="0">
                <a:solidFill>
                  <a:schemeClr val="tx1"/>
                </a:solidFill>
                <a:effectLst/>
              </a:rPr>
              <a:t> </a:t>
            </a:r>
            <a:r>
              <a:rPr lang="en-US" sz="1000" kern="1200" dirty="0">
                <a:solidFill>
                  <a:schemeClr val="tx1"/>
                </a:solidFill>
                <a:effectLst/>
              </a:rPr>
              <a:t>http://www.nrpa.org/CPSI</a:t>
            </a:r>
          </a:p>
          <a:p>
            <a:pPr marL="171450" lvl="0" indent="-171450">
              <a:buFont typeface="Arial" panose="020B0604020202020204" pitchFamily="34" charset="0"/>
              <a:buChar char="•"/>
            </a:pPr>
            <a:r>
              <a:rPr lang="en-US" sz="1000" kern="1200" dirty="0">
                <a:solidFill>
                  <a:schemeClr val="tx1"/>
                </a:solidFill>
                <a:effectLst/>
              </a:rPr>
              <a:t>Safe Kids Worldwide:</a:t>
            </a:r>
            <a:r>
              <a:rPr lang="en-US" sz="1000" kern="1200" baseline="0" dirty="0">
                <a:solidFill>
                  <a:schemeClr val="tx1"/>
                </a:solidFill>
                <a:effectLst/>
              </a:rPr>
              <a:t> http://</a:t>
            </a:r>
            <a:r>
              <a:rPr lang="en-US" sz="1000" kern="1200" dirty="0">
                <a:solidFill>
                  <a:schemeClr val="tx1"/>
                </a:solidFill>
                <a:effectLst/>
              </a:rPr>
              <a:t>www.safekids.org</a:t>
            </a:r>
          </a:p>
          <a:p>
            <a:pPr marL="171450" lvl="0" indent="-171450">
              <a:buFont typeface="Arial" panose="020B0604020202020204" pitchFamily="34" charset="0"/>
              <a:buChar char="•"/>
            </a:pPr>
            <a:r>
              <a:rPr lang="en-US" sz="1000" kern="1200" dirty="0">
                <a:solidFill>
                  <a:schemeClr val="tx1"/>
                </a:solidFill>
                <a:effectLst/>
              </a:rPr>
              <a:t>US Play Coalition:</a:t>
            </a:r>
            <a:r>
              <a:rPr lang="en-US" sz="1000" kern="1200" baseline="0" dirty="0">
                <a:solidFill>
                  <a:schemeClr val="tx1"/>
                </a:solidFill>
                <a:effectLst/>
              </a:rPr>
              <a:t> </a:t>
            </a:r>
            <a:r>
              <a:rPr lang="en-US" sz="1000" kern="1200" dirty="0">
                <a:solidFill>
                  <a:schemeClr val="tx1"/>
                </a:solidFill>
                <a:effectLst/>
              </a:rPr>
              <a:t>http://usplaycoalition.clemson.edu</a:t>
            </a:r>
          </a:p>
        </p:txBody>
      </p:sp>
      <p:sp>
        <p:nvSpPr>
          <p:cNvPr id="4" name="Slide Number Placeholder 3"/>
          <p:cNvSpPr>
            <a:spLocks noGrp="1"/>
          </p:cNvSpPr>
          <p:nvPr>
            <p:ph type="sldNum" sz="quarter" idx="10"/>
          </p:nvPr>
        </p:nvSpPr>
        <p:spPr/>
        <p:txBody>
          <a:bodyPr/>
          <a:lstStyle/>
          <a:p>
            <a:fld id="{0DE97A5A-979D-46C6-9E56-5DE849C2D2BB}" type="slidenum">
              <a:rPr lang="en-US" smtClean="0"/>
              <a:t>1</a:t>
            </a:fld>
            <a:endParaRPr lang="en-US" dirty="0"/>
          </a:p>
        </p:txBody>
      </p:sp>
    </p:spTree>
    <p:extLst>
      <p:ext uri="{BB962C8B-B14F-4D97-AF65-F5344CB8AC3E}">
        <p14:creationId xmlns:p14="http://schemas.microsoft.com/office/powerpoint/2010/main" val="102108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Pediatric</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First Aid kits should be stocked and available in each location where children are cared for. This includes a transportable first aid kit that can go with the children on a walk or in a vehicle. </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Pediatric First Aid and CPR training</a:t>
            </a:r>
          </a:p>
          <a:p>
            <a:r>
              <a:rPr lang="en-US" sz="1000" kern="1200" dirty="0">
                <a:solidFill>
                  <a:schemeClr val="tx1"/>
                </a:solidFill>
                <a:effectLst/>
                <a:latin typeface="+mn-lt"/>
                <a:ea typeface="+mn-ea"/>
                <a:cs typeface="+mn-cs"/>
              </a:rPr>
              <a:t>You are most likely to need first aid skills, therefore, all staff members that have contact with children should be current on training for first aid. </a:t>
            </a:r>
          </a:p>
          <a:p>
            <a:r>
              <a:rPr lang="en-US" sz="1000" kern="1200" dirty="0">
                <a:solidFill>
                  <a:schemeClr val="tx1"/>
                </a:solidFill>
                <a:effectLst/>
                <a:latin typeface="+mn-lt"/>
                <a:ea typeface="+mn-ea"/>
                <a:cs typeface="+mn-cs"/>
              </a:rPr>
              <a:t>At least 1 staff member currently certified in CPR should be present at all times.</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Communication device</a:t>
            </a:r>
          </a:p>
          <a:p>
            <a:r>
              <a:rPr lang="en-US" sz="1000" kern="1200" dirty="0">
                <a:solidFill>
                  <a:schemeClr val="tx1"/>
                </a:solidFill>
                <a:effectLst/>
                <a:latin typeface="+mn-lt"/>
                <a:ea typeface="+mn-ea"/>
                <a:cs typeface="+mn-cs"/>
              </a:rPr>
              <a:t>Emergencies can happen quickly. Each staff member should have a way to call for help. This is especially important when children are taken away from the facility to a playground, for a walk, or on a field trip. </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Document and notify parents</a:t>
            </a:r>
          </a:p>
          <a:p>
            <a:r>
              <a:rPr lang="en-US" sz="1000" kern="1200" dirty="0">
                <a:solidFill>
                  <a:schemeClr val="tx1"/>
                </a:solidFill>
                <a:effectLst/>
                <a:latin typeface="+mn-lt"/>
                <a:ea typeface="+mn-ea"/>
                <a:cs typeface="+mn-cs"/>
              </a:rPr>
              <a:t>In the event of an injury, a report should be completed and filed. Parents should be notified immediately of an injury or illness of their child.</a:t>
            </a:r>
            <a:endParaRPr lang="en-US" sz="1000" b="1" dirty="0">
              <a:latin typeface="Times New Roman" charset="0"/>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latin typeface="Times New Roman" charset="0"/>
                <a:ea typeface="MS PGothic" charset="0"/>
              </a:rPr>
              <a:t>Require that child care providers report any serious injuries or deaths of children occurring in child care to a designated state, territorial, or tribal entity. </a:t>
            </a:r>
            <a:endParaRPr lang="en-US" sz="1000" b="0" dirty="0">
              <a:latin typeface="Times New Roman" charset="0"/>
              <a:ea typeface="MS PGothic" charset="0"/>
            </a:endParaRPr>
          </a:p>
          <a:p>
            <a:endParaRPr lang="en-US" sz="1000" b="1" dirty="0">
              <a:latin typeface="Times New Roman" charset="0"/>
              <a:ea typeface="MS PGothic" charset="0"/>
            </a:endParaRPr>
          </a:p>
          <a:p>
            <a:endParaRPr lang="en-US" sz="1000" b="1" dirty="0">
              <a:latin typeface="Times New Roman" charset="0"/>
              <a:ea typeface="MS PGothic" charset="0"/>
            </a:endParaRPr>
          </a:p>
          <a:p>
            <a:r>
              <a:rPr lang="en-US" sz="1000" b="1" dirty="0">
                <a:latin typeface="Times New Roman" charset="0"/>
                <a:ea typeface="MS PGothic" charset="0"/>
              </a:rPr>
              <a:t>Source</a:t>
            </a:r>
          </a:p>
          <a:p>
            <a:r>
              <a:rPr lang="en-US" sz="1000" b="0" dirty="0">
                <a:latin typeface="Times New Roman" charset="0"/>
                <a:ea typeface="MS PGothic" charset="0"/>
              </a:rPr>
              <a:t>Child Care and Development Fund, Section 98.42</a:t>
            </a:r>
            <a:r>
              <a:rPr lang="en-US" sz="1000" b="0" baseline="0" dirty="0">
                <a:latin typeface="Times New Roman" charset="0"/>
                <a:ea typeface="MS PGothic" charset="0"/>
              </a:rPr>
              <a:t> – Enforcement of licensing and health and safety requirements. (b)(4)</a:t>
            </a:r>
            <a:endParaRPr lang="en-US" sz="1000" b="0" dirty="0">
              <a:latin typeface="Times New Roman" charset="0"/>
              <a:ea typeface="MS PGothic" charset="0"/>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10</a:t>
            </a:fld>
            <a:endParaRPr lang="en-US" dirty="0"/>
          </a:p>
        </p:txBody>
      </p:sp>
    </p:spTree>
    <p:extLst>
      <p:ext uri="{BB962C8B-B14F-4D97-AF65-F5344CB8AC3E}">
        <p14:creationId xmlns:p14="http://schemas.microsoft.com/office/powerpoint/2010/main" val="13272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a:t>
            </a:r>
            <a:r>
              <a:rPr lang="en-US" baseline="0" dirty="0"/>
              <a:t> your role as</a:t>
            </a:r>
            <a:r>
              <a:rPr lang="en-US" dirty="0"/>
              <a:t> a</a:t>
            </a:r>
            <a:r>
              <a:rPr lang="en-US" baseline="0" dirty="0"/>
              <a:t> </a:t>
            </a:r>
            <a:r>
              <a:rPr lang="en-US" dirty="0"/>
              <a:t>early care and education provider so important?</a:t>
            </a:r>
          </a:p>
          <a:p>
            <a:endParaRPr lang="en-US" baseline="0" dirty="0"/>
          </a:p>
          <a:p>
            <a:pPr marL="173250" indent="-173250">
              <a:buFont typeface="Arial" panose="020B0604020202020204" pitchFamily="34" charset="0"/>
              <a:buChar char="•"/>
            </a:pPr>
            <a:r>
              <a:rPr lang="en-US" b="0" baseline="0" dirty="0"/>
              <a:t>Children spend a lot of time in the early care and education setting. In fact, some children spend more awake hours there than they do at home.  Children depend on caregivers to provide a safe environment away from home. </a:t>
            </a:r>
          </a:p>
          <a:p>
            <a:pPr marL="181410" indent="-181410">
              <a:buFont typeface="Arial" panose="020B0604020202020204" pitchFamily="34" charset="0"/>
              <a:buChar char="•"/>
            </a:pPr>
            <a:endParaRPr lang="en-US" b="0" baseline="0" dirty="0"/>
          </a:p>
          <a:p>
            <a:pPr marL="173250" indent="-173250">
              <a:buFont typeface="Arial" panose="020B0604020202020204" pitchFamily="34" charset="0"/>
              <a:buChar char="•"/>
            </a:pPr>
            <a:r>
              <a:rPr lang="en-US" b="0" baseline="0" dirty="0"/>
              <a:t>As a provider, and because of your relationship with the family and child, you are the perfect person to focus on safety. You have the chance to not only keep the children safe, but to find ways to teach them about how they can prevent injuries. This can be done by modeling and explaining safe behaviors in a way that is appropriate for the age and developmental level of the children in your care.</a:t>
            </a:r>
          </a:p>
          <a:p>
            <a:endParaRPr lang="en-US" sz="1300" b="1" dirty="0"/>
          </a:p>
          <a:p>
            <a:r>
              <a:rPr lang="en-US" sz="1200" dirty="0"/>
              <a:t>Explain to participants the importance of role modeling. Adults often underestimate their impact with role modeling. Children will follow your example. Always practice safe behavior. The effectiveness of health and safety education is enhanced when shared between the caregiver/teacher and the parents/guardians.</a:t>
            </a:r>
          </a:p>
          <a:p>
            <a:endParaRPr lang="en-US" sz="1300" dirty="0"/>
          </a:p>
          <a:p>
            <a:endParaRPr lang="en-US" sz="1300" dirty="0"/>
          </a:p>
          <a:p>
            <a:r>
              <a:rPr lang="en-US" sz="1300" b="1" dirty="0"/>
              <a:t>Source</a:t>
            </a:r>
          </a:p>
          <a:p>
            <a:pPr marL="0" indent="0" defTabSz="924001">
              <a:buFont typeface="Arial" panose="020B0604020202020204" pitchFamily="34" charset="0"/>
              <a:buNone/>
              <a:defRPr/>
            </a:pPr>
            <a:r>
              <a:rPr lang="en-US" sz="1300" i="1" dirty="0"/>
              <a:t>CFOC Standard 2.4.1.2 – </a:t>
            </a:r>
            <a:r>
              <a:rPr lang="en-US" sz="1300" dirty="0"/>
              <a:t>Staff modeling of healthy and safe behavior and health and safety education activities. (http://cfoc.nrckids.org/StandardView/2.4.1.2)</a:t>
            </a:r>
          </a:p>
        </p:txBody>
      </p:sp>
      <p:sp>
        <p:nvSpPr>
          <p:cNvPr id="4" name="Slide Number Placeholder 3"/>
          <p:cNvSpPr>
            <a:spLocks noGrp="1"/>
          </p:cNvSpPr>
          <p:nvPr>
            <p:ph type="sldNum" sz="quarter" idx="10"/>
          </p:nvPr>
        </p:nvSpPr>
        <p:spPr/>
        <p:txBody>
          <a:bodyPr/>
          <a:lstStyle/>
          <a:p>
            <a:fld id="{0DE97A5A-979D-46C6-9E56-5DE849C2D2BB}" type="slidenum">
              <a:rPr lang="en-US" smtClean="0"/>
              <a:t>11</a:t>
            </a:fld>
            <a:endParaRPr lang="en-US" dirty="0"/>
          </a:p>
        </p:txBody>
      </p:sp>
    </p:spTree>
    <p:extLst>
      <p:ext uri="{BB962C8B-B14F-4D97-AF65-F5344CB8AC3E}">
        <p14:creationId xmlns:p14="http://schemas.microsoft.com/office/powerpoint/2010/main" val="3206225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12</a:t>
            </a:fld>
            <a:endParaRPr lang="en-US" dirty="0"/>
          </a:p>
        </p:txBody>
      </p:sp>
    </p:spTree>
    <p:extLst>
      <p:ext uri="{BB962C8B-B14F-4D97-AF65-F5344CB8AC3E}">
        <p14:creationId xmlns:p14="http://schemas.microsoft.com/office/powerpoint/2010/main" val="61296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effectLst/>
              </a:rPr>
              <a:t>Every year, 200,000 children will go to an emergency room for a playground injury.</a:t>
            </a:r>
          </a:p>
          <a:p>
            <a:pPr marL="171450" lvl="0" indent="-171450">
              <a:buFont typeface="Arial" panose="020B0604020202020204" pitchFamily="34" charset="0"/>
              <a:buChar char="•"/>
            </a:pPr>
            <a:endParaRPr lang="en-US" sz="1000" b="0" kern="1200" dirty="0">
              <a:solidFill>
                <a:schemeClr val="tx1"/>
              </a:solidFill>
              <a:effectLst/>
            </a:endParaRPr>
          </a:p>
          <a:p>
            <a:pPr marL="0" lvl="0" indent="0">
              <a:buFont typeface="Arial" panose="020B0604020202020204" pitchFamily="34" charset="0"/>
              <a:buNone/>
            </a:pPr>
            <a:r>
              <a:rPr lang="en-US" sz="1000" b="0" kern="1200" dirty="0">
                <a:solidFill>
                  <a:srgbClr val="FF0000"/>
                </a:solidFill>
                <a:effectLst/>
              </a:rPr>
              <a:t>Falls are the most common cause</a:t>
            </a:r>
            <a:r>
              <a:rPr lang="en-US" sz="1000" b="0" kern="1200" baseline="0" dirty="0">
                <a:solidFill>
                  <a:srgbClr val="FF0000"/>
                </a:solidFill>
                <a:effectLst/>
              </a:rPr>
              <a:t> of </a:t>
            </a:r>
            <a:r>
              <a:rPr lang="en-US" sz="1000" b="0" kern="1200" dirty="0">
                <a:solidFill>
                  <a:srgbClr val="FF0000"/>
                </a:solidFill>
                <a:effectLst/>
              </a:rPr>
              <a:t>playground injury (79%):</a:t>
            </a:r>
            <a:endParaRPr lang="en-US" sz="1000" b="0" kern="1200" baseline="30000" dirty="0">
              <a:solidFill>
                <a:srgbClr val="FF0000"/>
              </a:solidFill>
              <a:effectLst/>
            </a:endParaRPr>
          </a:p>
          <a:p>
            <a:pPr marL="285750" lvl="0" indent="-285750">
              <a:buFont typeface="Arial" panose="020B0604020202020204" pitchFamily="34" charset="0"/>
              <a:buChar char="•"/>
            </a:pPr>
            <a:r>
              <a:rPr lang="en-US" sz="1000" b="0" kern="1200" dirty="0">
                <a:solidFill>
                  <a:srgbClr val="FF0000"/>
                </a:solidFill>
                <a:effectLst/>
              </a:rPr>
              <a:t>Almost half of playground injuries happen because no adult is watching the children</a:t>
            </a:r>
          </a:p>
          <a:p>
            <a:pPr marL="285750" lvl="0" indent="-285750">
              <a:buFont typeface="Arial" panose="020B0604020202020204" pitchFamily="34" charset="0"/>
              <a:buChar char="•"/>
            </a:pPr>
            <a:r>
              <a:rPr lang="en-US" sz="1000" b="0" kern="1200" dirty="0">
                <a:solidFill>
                  <a:srgbClr val="FF0000"/>
                </a:solidFill>
                <a:effectLst/>
              </a:rPr>
              <a:t>Children are at different developmental</a:t>
            </a:r>
            <a:r>
              <a:rPr lang="en-US" sz="1000" b="0" kern="1200" baseline="0" dirty="0">
                <a:solidFill>
                  <a:srgbClr val="FF0000"/>
                </a:solidFill>
                <a:effectLst/>
              </a:rPr>
              <a:t> stages, both physically and emotionally</a:t>
            </a:r>
          </a:p>
          <a:p>
            <a:pPr marL="285750" lvl="0" indent="-285750">
              <a:buFont typeface="Arial" panose="020B0604020202020204" pitchFamily="34" charset="0"/>
              <a:buChar char="•"/>
            </a:pPr>
            <a:r>
              <a:rPr lang="en-US" sz="1000" b="0" kern="1200" baseline="0" dirty="0">
                <a:solidFill>
                  <a:srgbClr val="FF0000"/>
                </a:solidFill>
                <a:effectLst/>
              </a:rPr>
              <a:t>Children are </a:t>
            </a:r>
            <a:r>
              <a:rPr lang="en-US" sz="1000" b="0" kern="1200" dirty="0">
                <a:solidFill>
                  <a:srgbClr val="FF0000"/>
                </a:solidFill>
                <a:effectLst/>
              </a:rPr>
              <a:t>curious and like to test their skills and abilities,</a:t>
            </a:r>
            <a:r>
              <a:rPr lang="en-US" sz="1000" b="0" kern="1200" baseline="0" dirty="0">
                <a:solidFill>
                  <a:srgbClr val="FF0000"/>
                </a:solidFill>
                <a:effectLst/>
              </a:rPr>
              <a:t> especially</a:t>
            </a:r>
            <a:r>
              <a:rPr lang="en-US" sz="1000" b="0" kern="1200" dirty="0">
                <a:solidFill>
                  <a:srgbClr val="FF0000"/>
                </a:solidFill>
                <a:effectLst/>
              </a:rPr>
              <a:t> around playground equipment</a:t>
            </a:r>
          </a:p>
          <a:p>
            <a:pPr marL="285750" lvl="0" indent="-285750">
              <a:buFont typeface="Arial" panose="020B0604020202020204" pitchFamily="34" charset="0"/>
              <a:buChar char="•"/>
            </a:pPr>
            <a:r>
              <a:rPr lang="en-US" sz="1000" b="0" kern="1200" dirty="0">
                <a:solidFill>
                  <a:srgbClr val="FF0000"/>
                </a:solidFill>
                <a:effectLst/>
              </a:rPr>
              <a:t>Young children do not have the ability</a:t>
            </a:r>
            <a:r>
              <a:rPr lang="en-US" sz="1000" b="0" kern="1200" baseline="0" dirty="0">
                <a:solidFill>
                  <a:srgbClr val="FF0000"/>
                </a:solidFill>
                <a:effectLst/>
              </a:rPr>
              <a:t> to judge what is safe or not safe and may not realize that it’s dangerous to run in front of a swing where they could be hit</a:t>
            </a:r>
            <a:endParaRPr lang="en-US" sz="1000" b="0" kern="1200" dirty="0">
              <a:solidFill>
                <a:srgbClr val="FF0000"/>
              </a:solidFill>
              <a:effectLst/>
            </a:endParaRPr>
          </a:p>
          <a:p>
            <a:pPr marL="0" lvl="0" indent="0">
              <a:buFont typeface="Arial" panose="020B0604020202020204" pitchFamily="34" charset="0"/>
              <a:buNone/>
            </a:pPr>
            <a:endParaRPr lang="en-US" sz="1000" dirty="0"/>
          </a:p>
          <a:p>
            <a:pPr marL="0" lvl="0" indent="0">
              <a:buFont typeface="Arial" panose="020B0604020202020204" pitchFamily="34" charset="0"/>
              <a:buNone/>
            </a:pP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rPr>
              <a:t>Sources</a:t>
            </a:r>
          </a:p>
          <a:p>
            <a:pPr marL="228600" indent="-228600">
              <a:buFont typeface="Arial" panose="020B0604020202020204" pitchFamily="34" charset="0"/>
              <a:buChar char="•"/>
            </a:pPr>
            <a:r>
              <a:rPr lang="en-US" sz="1000" b="0" i="0" kern="1200" dirty="0" err="1">
                <a:solidFill>
                  <a:schemeClr val="tx1"/>
                </a:solidFill>
                <a:effectLst/>
              </a:rPr>
              <a:t>Tinsworth</a:t>
            </a:r>
            <a:r>
              <a:rPr lang="en-US" sz="1000" b="0" i="0" kern="1200" dirty="0">
                <a:solidFill>
                  <a:schemeClr val="tx1"/>
                </a:solidFill>
                <a:effectLst/>
              </a:rPr>
              <a:t> D, McDonald J. </a:t>
            </a:r>
            <a:r>
              <a:rPr lang="en-US" sz="1000" b="0" i="1" kern="1200" dirty="0">
                <a:solidFill>
                  <a:schemeClr val="tx1"/>
                </a:solidFill>
                <a:effectLst/>
              </a:rPr>
              <a:t>Special Study: Injuries and Deaths Associated with Children’s Playground Equipment</a:t>
            </a:r>
            <a:r>
              <a:rPr lang="en-US" sz="1000" b="0" i="0" kern="1200" dirty="0">
                <a:solidFill>
                  <a:schemeClr val="tx1"/>
                </a:solidFill>
                <a:effectLst/>
              </a:rPr>
              <a:t>. 2001. Washington, DC: Consumer Product Safety Commission.</a:t>
            </a:r>
            <a:r>
              <a:rPr lang="en-US" sz="1000" b="0" i="0" kern="1200" baseline="0" dirty="0">
                <a:solidFill>
                  <a:schemeClr val="tx1"/>
                </a:solidFill>
                <a:effectLst/>
              </a:rPr>
              <a:t> (http://www.cpsc.gov//PageFiles/108601/playgrnd.pdf)</a:t>
            </a:r>
            <a:endParaRPr lang="en-US" sz="1000" b="0" i="0" u="none" strike="noStrike" kern="1200" dirty="0">
              <a:solidFill>
                <a:schemeClr val="tx1"/>
              </a:solidFill>
              <a:effectLst/>
            </a:endParaRPr>
          </a:p>
          <a:p>
            <a:pPr marL="228600" indent="-228600">
              <a:buFont typeface="Arial" panose="020B0604020202020204" pitchFamily="34" charset="0"/>
              <a:buChar char="•"/>
            </a:pPr>
            <a:r>
              <a:rPr lang="en-US" sz="1000" b="0" kern="1200" dirty="0" err="1">
                <a:solidFill>
                  <a:schemeClr val="tx1"/>
                </a:solidFill>
                <a:effectLst/>
              </a:rPr>
              <a:t>Hashikawa</a:t>
            </a:r>
            <a:r>
              <a:rPr lang="en-US" sz="1000" b="0" kern="1200" dirty="0">
                <a:solidFill>
                  <a:schemeClr val="tx1"/>
                </a:solidFill>
                <a:effectLst/>
              </a:rPr>
              <a:t> AN</a:t>
            </a:r>
            <a:r>
              <a:rPr lang="en-US" sz="1000" kern="1200" dirty="0">
                <a:solidFill>
                  <a:schemeClr val="tx1"/>
                </a:solidFill>
                <a:effectLst/>
              </a:rPr>
              <a:t>, Newton MF, Cunningham RM, Stevens MW. Unintentional injuries in child care centers in the United States:</a:t>
            </a:r>
            <a:r>
              <a:rPr lang="en-US" sz="1000" kern="1200" baseline="0" dirty="0">
                <a:solidFill>
                  <a:schemeClr val="tx1"/>
                </a:solidFill>
                <a:effectLst/>
              </a:rPr>
              <a:t> A systematic review. </a:t>
            </a:r>
            <a:r>
              <a:rPr lang="en-US" sz="1000" i="1" kern="1200" baseline="0" dirty="0">
                <a:solidFill>
                  <a:schemeClr val="tx1"/>
                </a:solidFill>
                <a:effectLst/>
              </a:rPr>
              <a:t>Journal of Child Health Care.</a:t>
            </a:r>
            <a:r>
              <a:rPr lang="en-US" sz="1000" kern="1200" dirty="0">
                <a:solidFill>
                  <a:schemeClr val="tx1"/>
                </a:solidFill>
                <a:effectLst/>
              </a:rPr>
              <a:t> 2015 Mar;19(1):93-105. </a:t>
            </a:r>
            <a:r>
              <a:rPr lang="en-US" sz="1000" kern="1200" dirty="0" err="1">
                <a:solidFill>
                  <a:schemeClr val="tx1"/>
                </a:solidFill>
                <a:effectLst/>
              </a:rPr>
              <a:t>doi</a:t>
            </a:r>
            <a:r>
              <a:rPr lang="en-US" sz="1000" kern="1200" dirty="0">
                <a:solidFill>
                  <a:schemeClr val="tx1"/>
                </a:solidFill>
                <a:effectLst/>
              </a:rPr>
              <a:t>: 10.1177/1367493513501020. </a:t>
            </a:r>
            <a:r>
              <a:rPr lang="en-US" sz="1000" kern="1200" dirty="0" err="1">
                <a:solidFill>
                  <a:schemeClr val="tx1"/>
                </a:solidFill>
                <a:effectLst/>
              </a:rPr>
              <a:t>Epub</a:t>
            </a:r>
            <a:r>
              <a:rPr lang="en-US" sz="1000" kern="1200" dirty="0">
                <a:solidFill>
                  <a:schemeClr val="tx1"/>
                </a:solidFill>
                <a:effectLst/>
              </a:rPr>
              <a:t> 2013 Oct 3.</a:t>
            </a:r>
            <a:endParaRPr lang="en-US" sz="1000" b="1" i="0" u="none" strike="noStrike" kern="1200" dirty="0">
              <a:solidFill>
                <a:schemeClr val="tx1"/>
              </a:solidFill>
              <a:effectLst/>
            </a:endParaRP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rPr>
              <a:t>American Academy of </a:t>
            </a:r>
            <a:r>
              <a:rPr lang="en-US" sz="1000" b="0" i="0" kern="1200" dirty="0" err="1">
                <a:solidFill>
                  <a:schemeClr val="tx1"/>
                </a:solidFill>
                <a:effectLst/>
              </a:rPr>
              <a:t>Orthopaedic</a:t>
            </a:r>
            <a:r>
              <a:rPr lang="en-US" sz="1000" b="0" i="0" kern="1200" dirty="0">
                <a:solidFill>
                  <a:schemeClr val="tx1"/>
                </a:solidFill>
                <a:effectLst/>
              </a:rPr>
              <a:t> Surgeons. </a:t>
            </a:r>
            <a:r>
              <a:rPr lang="en-US" sz="1000" b="0" i="1" kern="1200" dirty="0">
                <a:solidFill>
                  <a:schemeClr val="tx1"/>
                </a:solidFill>
                <a:effectLst/>
              </a:rPr>
              <a:t>Playground</a:t>
            </a:r>
            <a:r>
              <a:rPr lang="en-US" sz="1000" b="0" i="1" kern="1200" baseline="0" dirty="0">
                <a:solidFill>
                  <a:schemeClr val="tx1"/>
                </a:solidFill>
                <a:effectLst/>
              </a:rPr>
              <a:t> Safety Guide</a:t>
            </a:r>
            <a:r>
              <a:rPr lang="en-US" sz="1000" b="0" i="0" kern="1200" baseline="0" dirty="0">
                <a:solidFill>
                  <a:schemeClr val="tx1"/>
                </a:solidFill>
                <a:effectLst/>
              </a:rPr>
              <a:t>. 2015. (</a:t>
            </a:r>
            <a:r>
              <a:rPr lang="en-US" sz="1000" b="0" i="0" kern="1200" dirty="0">
                <a:solidFill>
                  <a:schemeClr val="tx1"/>
                </a:solidFill>
                <a:effectLst/>
              </a:rPr>
              <a:t>http://orthoinfo.aaos.org/topic.cfm?topic=A00313)</a:t>
            </a:r>
            <a:endParaRPr lang="en-US" sz="1000" dirty="0"/>
          </a:p>
          <a:p>
            <a:pPr marL="228600" indent="-228600">
              <a:buFont typeface="Arial" panose="020B0604020202020204" pitchFamily="34" charset="0"/>
              <a:buChar char="•"/>
            </a:pPr>
            <a:r>
              <a:rPr lang="en-US" sz="1000" b="0" i="0" kern="1200" dirty="0">
                <a:solidFill>
                  <a:schemeClr val="tx1"/>
                </a:solidFill>
                <a:effectLst/>
              </a:rPr>
              <a:t>Safe Kids Worldwide. </a:t>
            </a:r>
            <a:r>
              <a:rPr lang="en-US" sz="1000" b="0" i="1" kern="1200" dirty="0">
                <a:solidFill>
                  <a:schemeClr val="tx1"/>
                </a:solidFill>
                <a:effectLst/>
              </a:rPr>
              <a:t>Safe Kids Coalitions in the United States</a:t>
            </a:r>
            <a:r>
              <a:rPr lang="en-US" sz="1000" b="0" i="0" kern="1200" dirty="0">
                <a:solidFill>
                  <a:schemeClr val="tx1"/>
                </a:solidFill>
                <a:effectLst/>
              </a:rPr>
              <a:t>. 2015.</a:t>
            </a:r>
            <a:r>
              <a:rPr lang="en-US" sz="1000" b="0" i="0" kern="1200" baseline="0" dirty="0">
                <a:solidFill>
                  <a:schemeClr val="tx1"/>
                </a:solidFill>
                <a:effectLst/>
              </a:rPr>
              <a:t> (http://www.safekids.org/safe-kids-coalitions-united-states?content_item_id=342&amp;folder_id=177)</a:t>
            </a:r>
            <a:endParaRPr lang="en-US" sz="1000" b="0" i="0" u="none" strike="noStrike" kern="1200" dirty="0">
              <a:solidFill>
                <a:schemeClr val="tx1"/>
              </a:solidFill>
              <a:effectLst/>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13</a:t>
            </a:fld>
            <a:endParaRPr lang="en-US" dirty="0"/>
          </a:p>
        </p:txBody>
      </p:sp>
    </p:spTree>
    <p:extLst>
      <p:ext uri="{BB962C8B-B14F-4D97-AF65-F5344CB8AC3E}">
        <p14:creationId xmlns:p14="http://schemas.microsoft.com/office/powerpoint/2010/main" val="612963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b="0" kern="1200" dirty="0">
                <a:solidFill>
                  <a:schemeClr val="tx1"/>
                </a:solidFill>
                <a:effectLst/>
              </a:rPr>
              <a:t>Let’s take a closer look at the some p</a:t>
            </a:r>
            <a:r>
              <a:rPr lang="en-US" sz="1000" b="0" kern="1200" baseline="0" dirty="0">
                <a:solidFill>
                  <a:schemeClr val="tx1"/>
                </a:solidFill>
                <a:effectLst/>
              </a:rPr>
              <a:t>layground injuries based on data for preschool and elementary school children.</a:t>
            </a:r>
          </a:p>
          <a:p>
            <a:pPr marL="0" lvl="0" indent="0">
              <a:buFont typeface="Arial" panose="020B0604020202020204" pitchFamily="34" charset="0"/>
              <a:buNone/>
            </a:pPr>
            <a:endParaRPr lang="en-US" sz="1000" b="0" kern="1200" baseline="0" dirty="0">
              <a:solidFill>
                <a:schemeClr val="tx1"/>
              </a:solidFill>
              <a:effectLst/>
            </a:endParaRPr>
          </a:p>
          <a:p>
            <a:pPr marL="171450" lvl="0" indent="-171450">
              <a:buFont typeface="Arial" panose="020B0604020202020204" pitchFamily="34" charset="0"/>
              <a:buChar char="•"/>
            </a:pPr>
            <a:r>
              <a:rPr lang="en-US" sz="1000" b="0" kern="1200" baseline="0" dirty="0">
                <a:solidFill>
                  <a:schemeClr val="tx1"/>
                </a:solidFill>
                <a:effectLst/>
              </a:rPr>
              <a:t>Over a third of these injuries are in children between 0-5 years of age</a:t>
            </a:r>
          </a:p>
          <a:p>
            <a:pPr marL="171450" lvl="0" indent="-171450">
              <a:buFont typeface="Arial" panose="020B0604020202020204" pitchFamily="34" charset="0"/>
              <a:buChar char="•"/>
            </a:pPr>
            <a:r>
              <a:rPr lang="en-US" sz="1000" b="0" kern="1200" baseline="0" dirty="0">
                <a:solidFill>
                  <a:schemeClr val="tx1"/>
                </a:solidFill>
                <a:effectLst/>
              </a:rPr>
              <a:t>Bone fractures and bruises/cuts are the most common injury among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rPr>
              <a:t>Among reported incidents with known ages, the 0-4 age group accounts for 54% of the data</a:t>
            </a:r>
          </a:p>
          <a:p>
            <a:pPr marL="0" lvl="0" indent="0">
              <a:buFont typeface="Arial" panose="020B0604020202020204" pitchFamily="34" charset="0"/>
              <a:buNone/>
            </a:pPr>
            <a:endParaRPr lang="en-US" sz="1000" kern="1200" dirty="0">
              <a:solidFill>
                <a:schemeClr val="tx1"/>
              </a:solidFill>
              <a:effectLst/>
            </a:endParaRPr>
          </a:p>
          <a:p>
            <a:pPr marL="0" lvl="0" indent="0">
              <a:buFont typeface="Arial" panose="020B0604020202020204" pitchFamily="34" charset="0"/>
              <a:buNone/>
            </a:pPr>
            <a:r>
              <a:rPr lang="en-US" sz="1000" kern="1200" dirty="0">
                <a:solidFill>
                  <a:schemeClr val="tx1"/>
                </a:solidFill>
                <a:effectLst/>
              </a:rPr>
              <a:t>Other common injuries include: </a:t>
            </a:r>
          </a:p>
          <a:p>
            <a:pPr marL="171450" lvl="0" indent="-171450">
              <a:buFont typeface="Arial" panose="020B0604020202020204" pitchFamily="34" charset="0"/>
              <a:buChar char="•"/>
            </a:pPr>
            <a:r>
              <a:rPr lang="en-US" sz="1000" kern="1200" dirty="0">
                <a:solidFill>
                  <a:schemeClr val="tx1"/>
                </a:solidFill>
                <a:effectLst/>
              </a:rPr>
              <a:t>Lacerations (17%)</a:t>
            </a:r>
          </a:p>
          <a:p>
            <a:pPr marL="171450" lvl="0" indent="-171450">
              <a:buFont typeface="Arial" panose="020B0604020202020204" pitchFamily="34" charset="0"/>
              <a:buChar char="•"/>
            </a:pPr>
            <a:r>
              <a:rPr lang="en-US" sz="1000" kern="1200" dirty="0">
                <a:solidFill>
                  <a:schemeClr val="tx1"/>
                </a:solidFill>
                <a:effectLst/>
              </a:rPr>
              <a:t>Strains/sprains (12%)</a:t>
            </a:r>
          </a:p>
          <a:p>
            <a:pPr marL="171450" lvl="0" indent="-171450">
              <a:buFont typeface="Arial" panose="020B0604020202020204" pitchFamily="34" charset="0"/>
              <a:buChar char="•"/>
            </a:pPr>
            <a:r>
              <a:rPr lang="en-US" sz="1000" kern="1200" dirty="0">
                <a:solidFill>
                  <a:schemeClr val="tx1"/>
                </a:solidFill>
                <a:effectLst/>
              </a:rPr>
              <a:t>Internal/organ damage (5%)</a:t>
            </a:r>
          </a:p>
          <a:p>
            <a:pPr marL="171450" lvl="0" indent="-171450">
              <a:buFont typeface="Arial" panose="020B0604020202020204" pitchFamily="34" charset="0"/>
              <a:buChar char="•"/>
            </a:pPr>
            <a:r>
              <a:rPr lang="en-US" sz="1000" kern="1200" dirty="0">
                <a:solidFill>
                  <a:schemeClr val="tx1"/>
                </a:solidFill>
                <a:effectLst/>
              </a:rPr>
              <a:t>Concussions (2%)</a:t>
            </a:r>
          </a:p>
          <a:p>
            <a:pPr marL="171450" lvl="0" indent="-171450">
              <a:buFont typeface="Arial" panose="020B0604020202020204" pitchFamily="34" charset="0"/>
              <a:buChar char="•"/>
            </a:pPr>
            <a:r>
              <a:rPr lang="en-US" sz="1000" kern="1200" dirty="0">
                <a:solidFill>
                  <a:schemeClr val="tx1"/>
                </a:solidFill>
                <a:effectLst/>
              </a:rPr>
              <a:t>Other (3%)</a:t>
            </a:r>
          </a:p>
          <a:p>
            <a:pPr lvl="0"/>
            <a:endParaRPr lang="en-US" sz="1000" kern="1200" dirty="0">
              <a:solidFill>
                <a:schemeClr val="tx1"/>
              </a:solidFill>
              <a:effectLst/>
            </a:endParaRPr>
          </a:p>
          <a:p>
            <a:pPr lvl="0"/>
            <a:endParaRPr lang="en-US" sz="1000" kern="1200" dirty="0">
              <a:solidFill>
                <a:schemeClr val="tx1"/>
              </a:solidFill>
              <a:effectLst/>
            </a:endParaRPr>
          </a:p>
          <a:p>
            <a:pPr lvl="0"/>
            <a:r>
              <a:rPr lang="en-US" sz="1000" b="1" i="0" dirty="0">
                <a:effectLst/>
              </a:rPr>
              <a:t>Sources</a:t>
            </a:r>
          </a:p>
          <a:p>
            <a:pPr marL="228600" lvl="0" indent="-228600">
              <a:buFont typeface="Arial" panose="020B0604020202020204" pitchFamily="34" charset="0"/>
              <a:buChar char="•"/>
            </a:pPr>
            <a:r>
              <a:rPr lang="en-US" sz="1000" i="0" dirty="0">
                <a:effectLst/>
              </a:rPr>
              <a:t>Consumer Product</a:t>
            </a:r>
            <a:r>
              <a:rPr lang="en-US" sz="1000" i="0" baseline="0" dirty="0">
                <a:effectLst/>
              </a:rPr>
              <a:t> Safety Commission. </a:t>
            </a:r>
            <a:r>
              <a:rPr lang="en-US" sz="1000" i="1" dirty="0">
                <a:effectLst/>
              </a:rPr>
              <a:t>National Electronic Injury Surveillance System Database. </a:t>
            </a:r>
            <a:r>
              <a:rPr lang="en-US" sz="1000" i="0" dirty="0">
                <a:effectLst/>
              </a:rPr>
              <a:t>May 2009. (http://www.cpsc.gov//PageFiles/106637/2009highlights.pdf)</a:t>
            </a:r>
            <a:endParaRPr lang="en-US" sz="1000" b="1" i="0" u="none" strike="noStrike" kern="1200" dirty="0">
              <a:solidFill>
                <a:schemeClr val="tx1"/>
              </a:solidFill>
              <a:effectLst/>
            </a:endParaRP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rPr>
              <a:t>Safe Kids Worldwide. </a:t>
            </a:r>
            <a:r>
              <a:rPr lang="en-US" sz="1000" b="0" i="1" kern="1200" dirty="0">
                <a:solidFill>
                  <a:schemeClr val="tx1"/>
                </a:solidFill>
                <a:effectLst/>
              </a:rPr>
              <a:t>Safe Kids Coalitions in the United States</a:t>
            </a:r>
            <a:r>
              <a:rPr lang="en-US" sz="1000" b="0" i="0" kern="1200" dirty="0">
                <a:solidFill>
                  <a:schemeClr val="tx1"/>
                </a:solidFill>
                <a:effectLst/>
              </a:rPr>
              <a:t>. 2015.</a:t>
            </a:r>
            <a:r>
              <a:rPr lang="en-US" sz="1000" b="0" i="0" kern="1200" baseline="0" dirty="0">
                <a:solidFill>
                  <a:schemeClr val="tx1"/>
                </a:solidFill>
                <a:effectLst/>
              </a:rPr>
              <a:t> (http://www.safekids.org/safe-kids-coalitions-united-states?content_item_id=342&amp;folder_id=177)</a:t>
            </a:r>
            <a:endParaRPr lang="en-US" sz="1000" b="0" i="0" u="none" strike="noStrike" kern="1200" dirty="0">
              <a:solidFill>
                <a:schemeClr val="tx1"/>
              </a:solidFill>
              <a:effectLst/>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14</a:t>
            </a:fld>
            <a:endParaRPr lang="en-US" dirty="0"/>
          </a:p>
        </p:txBody>
      </p:sp>
    </p:spTree>
    <p:extLst>
      <p:ext uri="{BB962C8B-B14F-4D97-AF65-F5344CB8AC3E}">
        <p14:creationId xmlns:p14="http://schemas.microsoft.com/office/powerpoint/2010/main" val="3087745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b="0" kern="1200" dirty="0">
                <a:solidFill>
                  <a:schemeClr val="tx1"/>
                </a:solidFill>
                <a:effectLst/>
              </a:rPr>
              <a:t>When it comes to the type of equipment</a:t>
            </a:r>
            <a:r>
              <a:rPr lang="en-US" sz="1000" b="0" kern="1200" baseline="0" dirty="0">
                <a:solidFill>
                  <a:schemeClr val="tx1"/>
                </a:solidFill>
                <a:effectLst/>
              </a:rPr>
              <a:t> that is most likely to c</a:t>
            </a:r>
            <a:r>
              <a:rPr lang="en-US" sz="1000" b="0" kern="1200" dirty="0">
                <a:solidFill>
                  <a:schemeClr val="tx1"/>
                </a:solidFill>
                <a:effectLst/>
              </a:rPr>
              <a:t>ause</a:t>
            </a:r>
            <a:r>
              <a:rPr lang="en-US" sz="1000" b="0" kern="1200" baseline="0" dirty="0">
                <a:solidFill>
                  <a:schemeClr val="tx1"/>
                </a:solidFill>
                <a:effectLst/>
              </a:rPr>
              <a:t> an </a:t>
            </a:r>
            <a:r>
              <a:rPr lang="en-US" sz="1000" b="0" kern="1200" dirty="0">
                <a:solidFill>
                  <a:schemeClr val="tx1"/>
                </a:solidFill>
                <a:effectLst/>
              </a:rPr>
              <a:t>injury,</a:t>
            </a:r>
            <a:r>
              <a:rPr lang="en-US" sz="1000" b="0" kern="1200" baseline="0" dirty="0">
                <a:solidFill>
                  <a:schemeClr val="tx1"/>
                </a:solidFill>
                <a:effectLst/>
              </a:rPr>
              <a:t> monkey bars, swings, and slides are at the top of the list. </a:t>
            </a:r>
            <a:r>
              <a:rPr lang="en-US" sz="1000" b="0" kern="1200" dirty="0">
                <a:solidFill>
                  <a:schemeClr val="tx1"/>
                </a:solidFill>
                <a:effectLst/>
              </a:rPr>
              <a:t> </a:t>
            </a:r>
          </a:p>
          <a:p>
            <a:pPr marL="0" lvl="0" indent="0">
              <a:buFont typeface="Arial" panose="020B0604020202020204" pitchFamily="34" charset="0"/>
              <a:buNone/>
            </a:pPr>
            <a:endParaRPr lang="en-US" sz="1000" b="0" kern="1200" dirty="0">
              <a:solidFill>
                <a:schemeClr val="tx1"/>
              </a:solidFill>
              <a:effectLst/>
            </a:endParaRPr>
          </a:p>
          <a:p>
            <a:pPr marL="0" lvl="0" indent="0">
              <a:buFont typeface="Arial" panose="020B0604020202020204" pitchFamily="34" charset="0"/>
              <a:buNone/>
            </a:pPr>
            <a:r>
              <a:rPr lang="en-US" sz="1000" b="0" kern="1200" baseline="0" dirty="0">
                <a:solidFill>
                  <a:schemeClr val="tx1"/>
                </a:solidFill>
                <a:effectLst/>
              </a:rPr>
              <a:t>It’s important to let early care and education workers know where children are most likely to get hurt so they can provide additional supervision and focus in those areas. </a:t>
            </a:r>
          </a:p>
          <a:p>
            <a:pPr marL="0" lvl="0" indent="0">
              <a:buFont typeface="Arial" panose="020B0604020202020204" pitchFamily="34" charset="0"/>
              <a:buNone/>
            </a:pPr>
            <a:endParaRPr lang="en-US" sz="1000" b="0" i="0" kern="1200" baseline="0" dirty="0">
              <a:solidFill>
                <a:schemeClr val="tx1"/>
              </a:solidFill>
              <a:effectLst/>
            </a:endParaRPr>
          </a:p>
          <a:p>
            <a:pPr marL="0" lvl="0" indent="0">
              <a:buFont typeface="Arial" panose="020B0604020202020204" pitchFamily="34" charset="0"/>
              <a:buNone/>
            </a:pPr>
            <a:r>
              <a:rPr lang="en-US" sz="1000" b="0" i="0" kern="1200" baseline="0" dirty="0">
                <a:solidFill>
                  <a:schemeClr val="tx1"/>
                </a:solidFill>
                <a:effectLst/>
              </a:rPr>
              <a:t>For monkey bars, lowering the bar should be considered, if it’s an option.</a:t>
            </a:r>
          </a:p>
          <a:p>
            <a:pPr marL="0" lvl="0" indent="0">
              <a:buFont typeface="Arial" panose="020B0604020202020204" pitchFamily="34" charset="0"/>
              <a:buNone/>
            </a:pPr>
            <a:endParaRPr lang="en-US" sz="1000" i="0" kern="1200" dirty="0">
              <a:solidFill>
                <a:schemeClr val="tx1"/>
              </a:solidFill>
              <a:effectLst/>
            </a:endParaRPr>
          </a:p>
          <a:p>
            <a:pPr marL="0" lvl="0" indent="0">
              <a:buFont typeface="Arial" panose="020B0604020202020204" pitchFamily="34" charset="0"/>
              <a:buNone/>
            </a:pPr>
            <a:endParaRPr lang="en-US" sz="1000" i="0" kern="1200" dirty="0">
              <a:solidFill>
                <a:schemeClr val="tx1"/>
              </a:solidFill>
              <a:effectLst/>
            </a:endParaRPr>
          </a:p>
          <a:p>
            <a:pPr marL="0" lvl="0" indent="0">
              <a:buFont typeface="Arial" panose="020B0604020202020204" pitchFamily="34" charset="0"/>
              <a:buNone/>
            </a:pPr>
            <a:r>
              <a:rPr lang="en-US" sz="1000" i="1" kern="1200" dirty="0">
                <a:solidFill>
                  <a:schemeClr val="tx1"/>
                </a:solidFill>
                <a:effectLst/>
              </a:rPr>
              <a:t>Note to</a:t>
            </a:r>
            <a:r>
              <a:rPr lang="en-US" sz="1000" i="1" kern="1200" baseline="0" dirty="0">
                <a:solidFill>
                  <a:schemeClr val="tx1"/>
                </a:solidFill>
                <a:effectLst/>
              </a:rPr>
              <a:t> Presenter</a:t>
            </a:r>
            <a:r>
              <a:rPr lang="en-US" sz="1000" i="0" kern="1200" baseline="0" dirty="0">
                <a:solidFill>
                  <a:schemeClr val="tx1"/>
                </a:solidFill>
                <a:effectLst/>
              </a:rPr>
              <a:t>:</a:t>
            </a:r>
            <a:endParaRPr lang="en-US" sz="1000" i="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effectLst/>
                <a:latin typeface="+mn-lt"/>
                <a:ea typeface="+mn-ea"/>
                <a:cs typeface="+mn-cs"/>
              </a:rPr>
              <a:t>The Consumer Product Safety Commission</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CPSC)</a:t>
            </a:r>
            <a:r>
              <a:rPr lang="en-US" sz="1000" kern="1200" baseline="0" dirty="0">
                <a:solidFill>
                  <a:schemeClr val="tx1"/>
                </a:solidFill>
                <a:effectLst/>
                <a:latin typeface="+mn-lt"/>
                <a:ea typeface="+mn-ea"/>
                <a:cs typeface="+mn-cs"/>
              </a:rPr>
              <a:t> public Playground Safety Handbook is a great free resource with specific recommendations, especially if the audience has specific questions; however, this amount of detail is not recommended to include in the presentation routinely. Some examples: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Monkey bars:</a:t>
            </a:r>
            <a:r>
              <a:rPr lang="en-US" sz="1000" kern="1200" baseline="0" dirty="0">
                <a:solidFill>
                  <a:schemeClr val="tx1"/>
                </a:solidFill>
                <a:effectLst/>
                <a:latin typeface="+mn-lt"/>
                <a:ea typeface="+mn-ea"/>
                <a:cs typeface="+mn-cs"/>
              </a:rPr>
              <a:t> Fo</a:t>
            </a:r>
            <a:r>
              <a:rPr lang="en-US" sz="1000" kern="1200" dirty="0">
                <a:solidFill>
                  <a:schemeClr val="tx1"/>
                </a:solidFill>
                <a:effectLst/>
                <a:latin typeface="+mn-lt"/>
                <a:ea typeface="+mn-ea"/>
                <a:cs typeface="+mn-cs"/>
              </a:rPr>
              <a:t>r toddlers, the maximum fall height for free standing and composite climbing structures should be 32 inches (pg. 25).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Free-standing arch and flexible climbers: Not recommended for toddlers and preschool children (pg. 27).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Horizontal (overhead) ladders: Four-year-olds are generally the youngest children able to use upper body devices like these; therefore, horizontal ladders should not be used on playgrounds intended for toddlers and 3-year-olds. (pg. 28)</a:t>
            </a:r>
            <a:endParaRPr lang="en-US" sz="800" b="0" i="0" u="none" strike="noStrike" kern="1200" dirty="0">
              <a:solidFill>
                <a:schemeClr val="tx1"/>
              </a:solidFill>
              <a:effectLst/>
            </a:endParaRPr>
          </a:p>
          <a:p>
            <a:endParaRPr lang="en-US" sz="1000" kern="1200" dirty="0">
              <a:solidFill>
                <a:schemeClr val="tx1"/>
              </a:solidFill>
              <a:effectLst/>
            </a:endParaRPr>
          </a:p>
          <a:p>
            <a:endParaRPr lang="en-US" sz="10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rPr>
              <a:t>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dirty="0">
                <a:solidFill>
                  <a:schemeClr val="tx1"/>
                </a:solidFill>
                <a:effectLst/>
              </a:rPr>
              <a:t>National</a:t>
            </a:r>
            <a:r>
              <a:rPr lang="en-US" sz="1000" b="0" i="0" u="none" strike="noStrike" kern="1200" baseline="0" dirty="0">
                <a:solidFill>
                  <a:schemeClr val="tx1"/>
                </a:solidFill>
                <a:effectLst/>
              </a:rPr>
              <a:t> Program for Playground Safety. </a:t>
            </a:r>
            <a:r>
              <a:rPr lang="en-US" sz="1000" b="0" i="1" u="none" strike="noStrike" kern="1200" baseline="0" dirty="0">
                <a:solidFill>
                  <a:schemeClr val="tx1"/>
                </a:solidFill>
                <a:effectLst/>
              </a:rPr>
              <a:t>Injuries.</a:t>
            </a:r>
            <a:r>
              <a:rPr lang="en-US" sz="1000" b="0" i="0" u="none" strike="noStrike" kern="1200" baseline="0" dirty="0">
                <a:solidFill>
                  <a:schemeClr val="tx1"/>
                </a:solidFill>
                <a:effectLst/>
              </a:rPr>
              <a:t> 2009. (h</a:t>
            </a:r>
            <a:r>
              <a:rPr lang="en-US" sz="1000" b="0" i="0" u="none" strike="noStrike" kern="1200" dirty="0">
                <a:solidFill>
                  <a:schemeClr val="tx1"/>
                </a:solidFill>
                <a:effectLst/>
              </a:rPr>
              <a:t>ttp://playgroundsafety.org/research/injuries)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CPSC</a:t>
            </a:r>
            <a:r>
              <a:rPr lang="en-US" sz="1200" kern="1200" baseline="0" dirty="0">
                <a:solidFill>
                  <a:schemeClr val="tx1"/>
                </a:solidFill>
                <a:effectLst/>
                <a:latin typeface="+mn-lt"/>
                <a:ea typeface="+mn-ea"/>
                <a:cs typeface="+mn-cs"/>
              </a:rPr>
              <a:t> public Playground Safety Handbook (https://www.cpsc.gov//PageFiles/122149/325.pdf)</a:t>
            </a:r>
            <a:endParaRPr lang="en-US" sz="1000" b="0" i="0" u="none" strike="noStrike" kern="1200" dirty="0">
              <a:solidFill>
                <a:schemeClr val="tx1"/>
              </a:solidFill>
              <a:effectLst/>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15</a:t>
            </a:fld>
            <a:endParaRPr lang="en-US" dirty="0"/>
          </a:p>
        </p:txBody>
      </p:sp>
    </p:spTree>
    <p:extLst>
      <p:ext uri="{BB962C8B-B14F-4D97-AF65-F5344CB8AC3E}">
        <p14:creationId xmlns:p14="http://schemas.microsoft.com/office/powerpoint/2010/main" val="3087745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000" u="none" dirty="0"/>
          </a:p>
        </p:txBody>
      </p:sp>
      <p:sp>
        <p:nvSpPr>
          <p:cNvPr id="4" name="Slide Number Placeholder 3"/>
          <p:cNvSpPr>
            <a:spLocks noGrp="1"/>
          </p:cNvSpPr>
          <p:nvPr>
            <p:ph type="sldNum" sz="quarter" idx="10"/>
          </p:nvPr>
        </p:nvSpPr>
        <p:spPr/>
        <p:txBody>
          <a:bodyPr/>
          <a:lstStyle/>
          <a:p>
            <a:fld id="{0DE97A5A-979D-46C6-9E56-5DE849C2D2BB}" type="slidenum">
              <a:rPr lang="en-US" smtClean="0"/>
              <a:t>16</a:t>
            </a:fld>
            <a:endParaRPr lang="en-US" dirty="0"/>
          </a:p>
        </p:txBody>
      </p:sp>
    </p:spTree>
    <p:extLst>
      <p:ext uri="{BB962C8B-B14F-4D97-AF65-F5344CB8AC3E}">
        <p14:creationId xmlns:p14="http://schemas.microsoft.com/office/powerpoint/2010/main" val="2025874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t>Certified Playground Safety Inspectors (CPSIs)</a:t>
            </a:r>
            <a:r>
              <a:rPr lang="en-US" sz="1000" b="0" baseline="0" dirty="0"/>
              <a:t> must attend a training and get certified from the National Recreation and Park Association in association with the National Playground Safety </a:t>
            </a:r>
            <a:r>
              <a:rPr lang="en-US" sz="1000" b="0" strike="noStrike" baseline="0" dirty="0"/>
              <a:t>Institute. You</a:t>
            </a:r>
            <a:r>
              <a:rPr lang="en-US" sz="1000" b="0" baseline="0" dirty="0"/>
              <a:t> can locate a CPSI at www.nrpa.org. Because CPSIs’ training is beyond that of most early care and education providers, getting a professional inspection to find playground dangers before a child is injured is worth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Child care health consultants are health professionals with experience helping early care and education settings develop their best practices. Sometimes your child care health consultant has completed the NPSI training and are certified CPSIs. If not, check the NPSI Web site for an inspector.</a:t>
            </a:r>
            <a:endParaRPr lang="en-US" sz="10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effectLst/>
            </a:endParaRPr>
          </a:p>
          <a:p>
            <a:r>
              <a:rPr lang="en-US" sz="1000" b="0" baseline="0" dirty="0"/>
              <a:t>CPSIs should do an inspection of new playground installs. </a:t>
            </a:r>
            <a:r>
              <a:rPr lang="en-US" sz="1000" b="0" strike="noStrike" baseline="0" dirty="0"/>
              <a:t>Playgrounds</a:t>
            </a:r>
            <a:r>
              <a:rPr lang="en-US" sz="1000" b="0" baseline="0" dirty="0"/>
              <a:t> that are already in place should be inspected at least once a year by a CPSI or local regulatory agency and </a:t>
            </a:r>
            <a:r>
              <a:rPr lang="en-US" sz="1000" b="0" strike="noStrike" baseline="0" dirty="0"/>
              <a:t>when there</a:t>
            </a:r>
            <a:r>
              <a:rPr lang="en-US" sz="1000" b="0" baseline="0" dirty="0"/>
              <a:t> are changes to the equipment.</a:t>
            </a:r>
          </a:p>
          <a:p>
            <a:endParaRPr lang="en-US" sz="1000" baseline="0" dirty="0"/>
          </a:p>
          <a:p>
            <a:r>
              <a:rPr lang="en-US" sz="1000" baseline="0" dirty="0"/>
              <a:t>It is important to emphasize that early care and education providers are not expected to have the knowledge level of a CPSI and should use local resources, including local parks and recreation departments or other local regulatory agencies, for assistance with playground safety concerns. These local experts will also be familiar with any local or state requirements. </a:t>
            </a:r>
          </a:p>
          <a:p>
            <a:endParaRPr lang="en-US" sz="1000" b="1" baseline="0" dirty="0"/>
          </a:p>
          <a:p>
            <a:r>
              <a:rPr lang="en-US" sz="1000" kern="1200" dirty="0">
                <a:solidFill>
                  <a:schemeClr val="tx1"/>
                </a:solidFill>
                <a:effectLst/>
              </a:rPr>
              <a:t>For example, programs can learn from the inspectors what hazards to look for that may cause injury, such as surfacing materials shifting or part of the play structure becoming loose that may create</a:t>
            </a:r>
            <a:r>
              <a:rPr lang="en-US" sz="1000" kern="1200" baseline="0" dirty="0">
                <a:solidFill>
                  <a:schemeClr val="tx1"/>
                </a:solidFill>
                <a:effectLst/>
              </a:rPr>
              <a:t> </a:t>
            </a:r>
            <a:r>
              <a:rPr lang="en-US" sz="1000" kern="1200" dirty="0">
                <a:solidFill>
                  <a:schemeClr val="tx1"/>
                </a:solidFill>
                <a:effectLst/>
              </a:rPr>
              <a:t>a pinching hazard after repetitive use; these are things that programs can add to their daily inspection checklists. </a:t>
            </a:r>
            <a:endParaRPr lang="en-US" sz="1000" b="1" baseline="0" dirty="0"/>
          </a:p>
          <a:p>
            <a:endParaRPr lang="en-US" sz="1000" b="0" baseline="0" dirty="0"/>
          </a:p>
          <a:p>
            <a:r>
              <a:rPr lang="en-US" sz="1000" b="0" baseline="0" dirty="0"/>
              <a:t>Also remember to budget for playground inspections and necessary repairs. </a:t>
            </a:r>
          </a:p>
          <a:p>
            <a:endParaRPr lang="en-US" sz="1000" b="0" baseline="0" dirty="0"/>
          </a:p>
          <a:p>
            <a:endParaRPr lang="en-US" sz="1000" b="0" baseline="0" dirty="0"/>
          </a:p>
          <a:p>
            <a:endParaRPr lang="en-US" sz="1000" b="0" baseline="0" dirty="0"/>
          </a:p>
          <a:p>
            <a:r>
              <a:rPr lang="en-US" sz="1000" b="1" baseline="0" dirty="0"/>
              <a:t>Source</a:t>
            </a:r>
          </a:p>
          <a:p>
            <a:pPr marL="0" indent="0">
              <a:buNone/>
            </a:pPr>
            <a:r>
              <a:rPr lang="en-US" sz="1000" i="1" baseline="0" dirty="0"/>
              <a:t>CFOC</a:t>
            </a:r>
            <a:r>
              <a:rPr lang="en-US" sz="1000" baseline="0" dirty="0"/>
              <a:t> </a:t>
            </a:r>
            <a:r>
              <a:rPr lang="en-US" sz="1000" b="0" i="1" dirty="0"/>
              <a:t>Standard 6.2.1.1 </a:t>
            </a:r>
            <a:r>
              <a:rPr lang="en-US" sz="1000" b="0" i="0" dirty="0"/>
              <a:t>– Play equipment requirements. (http://cfoc.nrckids.org/StandardView/6.2.1.1)</a:t>
            </a:r>
            <a:endParaRPr lang="en-US" sz="1000" b="0" baseline="0" dirty="0"/>
          </a:p>
          <a:p>
            <a:pPr marL="0" indent="0">
              <a:buNone/>
            </a:pPr>
            <a:endParaRPr lang="en-US" sz="1000" i="0"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17</a:t>
            </a:fld>
            <a:endParaRPr lang="en-US" dirty="0"/>
          </a:p>
        </p:txBody>
      </p:sp>
    </p:spTree>
    <p:extLst>
      <p:ext uri="{BB962C8B-B14F-4D97-AF65-F5344CB8AC3E}">
        <p14:creationId xmlns:p14="http://schemas.microsoft.com/office/powerpoint/2010/main" val="3087745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056" y="4409758"/>
            <a:ext cx="6208889" cy="4177665"/>
          </a:xfrm>
        </p:spPr>
        <p:txBody>
          <a:bodyPr/>
          <a:lstStyle/>
          <a:p>
            <a:pPr marL="0" indent="0">
              <a:buFont typeface="Arial"/>
              <a:buNone/>
            </a:pPr>
            <a:r>
              <a:rPr lang="en-US" sz="1000" b="0" kern="1200" dirty="0">
                <a:solidFill>
                  <a:schemeClr val="tx1"/>
                </a:solidFill>
                <a:effectLst/>
              </a:rPr>
              <a:t>Playgrounds should be laid out to allow caregivers to keep track of children as they move throughout the playground environment. Visual barriers should be minimized as much as possible.</a:t>
            </a:r>
          </a:p>
          <a:p>
            <a:pPr marL="0" indent="0">
              <a:buFont typeface="Arial"/>
              <a:buNone/>
            </a:pPr>
            <a:endParaRPr lang="en-US" sz="1000" dirty="0"/>
          </a:p>
          <a:p>
            <a:pPr marL="0" indent="0">
              <a:buFont typeface="Arial"/>
              <a:buNone/>
            </a:pPr>
            <a:r>
              <a:rPr lang="en-US" sz="1000" kern="1200" dirty="0">
                <a:solidFill>
                  <a:schemeClr val="tx1"/>
                </a:solidFill>
                <a:effectLst/>
              </a:rPr>
              <a:t>Early care and education providers should position themselves so that they can see the children at play and the children can see the teacher.  Position yourself near high use or potentially dangerous areas, such as swings.  </a:t>
            </a:r>
          </a:p>
          <a:p>
            <a:pPr marL="0" indent="0">
              <a:buFont typeface="Arial"/>
              <a:buNone/>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Locate play areas away from standing water or other areas with water (</a:t>
            </a:r>
            <a:r>
              <a:rPr lang="en-US" sz="1000" baseline="0" dirty="0" err="1"/>
              <a:t>eg</a:t>
            </a:r>
            <a:r>
              <a:rPr lang="en-US" sz="1000" baseline="0" dirty="0"/>
              <a:t>, swimming pool without a fence, ditches, ponds, or canals). </a:t>
            </a:r>
          </a:p>
          <a:p>
            <a:pPr marL="171450" lvl="0" indent="-171450" algn="l">
              <a:buFont typeface="Arial"/>
              <a:buChar char="•"/>
            </a:pPr>
            <a:endParaRPr lang="en-US" sz="1000" baseline="0" dirty="0"/>
          </a:p>
          <a:p>
            <a:pPr marL="0" lvl="0" indent="0" algn="l">
              <a:buFont typeface="Arial"/>
              <a:buNone/>
            </a:pPr>
            <a:r>
              <a:rPr lang="en-US" sz="1000" baseline="0" dirty="0"/>
              <a:t>Provide shade for metal equipment (especially slides) and play space. </a:t>
            </a:r>
            <a:r>
              <a:rPr lang="en-US" sz="1000" dirty="0"/>
              <a:t>Children should have shaded areas outside where they can play, not just on playgrounds. Trees, buildings and other structures are good choices for shaded areas. Shade also prevents sunburn or burning from hot ground surfaces.</a:t>
            </a:r>
            <a:r>
              <a:rPr lang="en-US" sz="1000" baseline="0" dirty="0"/>
              <a:t> Time children’s outdoor play to avoid (or at least limit) the most intense sun exposure, which is between 10am and 4pm. </a:t>
            </a:r>
          </a:p>
          <a:p>
            <a:pPr marL="0" lvl="0" indent="0" algn="l">
              <a:buFont typeface="Arial"/>
              <a:buNone/>
            </a:pPr>
            <a:endParaRPr lang="en-US" sz="1000" dirty="0"/>
          </a:p>
          <a:p>
            <a:pPr marL="0" lvl="0" indent="0" algn="l">
              <a:buFont typeface="Arial" panose="020B0604020202020204" pitchFamily="34" charset="0"/>
              <a:buNone/>
            </a:pPr>
            <a:r>
              <a:rPr lang="en-US" sz="1000" dirty="0"/>
              <a:t>Provide play equipment that is accessible</a:t>
            </a:r>
            <a:r>
              <a:rPr lang="en-US" sz="1000" baseline="0" dirty="0"/>
              <a:t> to all (Americans with Disabilities Act). </a:t>
            </a:r>
          </a:p>
          <a:p>
            <a:pPr marL="0" lvl="0" indent="0" algn="l">
              <a:buFont typeface="Arial" panose="020B0604020202020204" pitchFamily="34" charset="0"/>
              <a:buNone/>
            </a:pPr>
            <a:endParaRPr lang="en-US" sz="1000" b="0" i="0" u="none" strike="noStrike" kern="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000" b="0" i="0" u="none" strike="noStrike" kern="1200" baseline="0" dirty="0">
                <a:solidFill>
                  <a:schemeClr val="tx1"/>
                </a:solidFill>
              </a:rPr>
              <a:t>Injuries from falls are more likely to occur when equipment spacing is inadequate. All equipment should be arranged so that children playing on one piece of equipment will not interfere with children playing on or running to another piece of equipment. All equipment should be arranged to facilitate proper supervision by sight and sound. Collisions between children utilizing different pieces of equipment occur more often when equipment is inappropriately placed.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endParaRPr>
          </a:p>
          <a:p>
            <a:pPr marL="0" indent="0">
              <a:buFont typeface="Arial"/>
              <a:buNone/>
            </a:pPr>
            <a:r>
              <a:rPr lang="en-US" sz="1000" b="0" kern="1200" dirty="0">
                <a:solidFill>
                  <a:schemeClr val="tx1"/>
                </a:solidFill>
                <a:effectLst/>
              </a:rPr>
              <a:t>When it comes to playground equipment, it is not a one size fits all for every child. Play structures are not only designed differently for different ages, but</a:t>
            </a:r>
            <a:r>
              <a:rPr lang="en-US" sz="1000" b="0" kern="1200" baseline="0" dirty="0">
                <a:solidFill>
                  <a:schemeClr val="tx1"/>
                </a:solidFill>
                <a:effectLst/>
              </a:rPr>
              <a:t> for </a:t>
            </a:r>
            <a:r>
              <a:rPr lang="en-US" sz="1000" b="0" kern="1200" dirty="0">
                <a:solidFill>
                  <a:schemeClr val="tx1"/>
                </a:solidFill>
                <a:effectLst/>
              </a:rPr>
              <a:t>different developmental skills at these ages. Size and height of the equipment are important to reducing injuries. </a:t>
            </a:r>
            <a:r>
              <a:rPr lang="en-US" sz="1000" b="0" dirty="0"/>
              <a:t>Separate </a:t>
            </a:r>
            <a:r>
              <a:rPr lang="en-US" sz="1000" dirty="0"/>
              <a:t>play areas for children in different</a:t>
            </a:r>
            <a:r>
              <a:rPr lang="en-US" sz="1000" baseline="0" dirty="0"/>
              <a:t> </a:t>
            </a:r>
            <a:r>
              <a:rPr lang="en-US" sz="1000" dirty="0"/>
              <a:t>age</a:t>
            </a:r>
            <a:r>
              <a:rPr lang="en-US" sz="1000" baseline="0" dirty="0"/>
              <a:t> groups</a:t>
            </a:r>
            <a:r>
              <a:rPr lang="en-US" sz="1000" dirty="0"/>
              <a:t> is very important. There are differences in the physical development and abilities among children and possible injuries are very predictable (younger children on bigger equipment</a:t>
            </a:r>
            <a:r>
              <a:rPr lang="en-US" sz="1000" baseline="0" dirty="0"/>
              <a:t> are likely to get hurt)</a:t>
            </a:r>
            <a:r>
              <a:rPr lang="en-US" sz="1000" dirty="0"/>
              <a:t>. Younger and smaller children should be on equipment that is for their size and easy to play on. Equipment for older children should be away from where the smaller children play because there may be things the younger children will not be able to do. </a:t>
            </a:r>
            <a:r>
              <a:rPr lang="en-US" sz="1000" b="0" i="0" u="none" strike="noStrike" kern="1200" baseline="0" dirty="0">
                <a:solidFill>
                  <a:schemeClr val="tx1"/>
                </a:solidFill>
              </a:rPr>
              <a:t>All fixed play equipment should have a minimum of six feet use zone (clearance space) from walkways, buildings, and other structures that are not used as part of play activities. For fixed play equipment only used by children six months to twenty-three months of age, a minimum three-foot use zone is required. </a:t>
            </a:r>
            <a:endParaRPr lang="en-US" sz="1000" b="1" kern="1200" dirty="0">
              <a:solidFill>
                <a:schemeClr val="tx1"/>
              </a:solidFill>
              <a:effectLst/>
            </a:endParaRPr>
          </a:p>
          <a:p>
            <a:pPr marL="457200" lvl="1" indent="0" algn="l">
              <a:buFont typeface="Arial" panose="020B0604020202020204" pitchFamily="34" charset="0"/>
              <a:buNone/>
            </a:pPr>
            <a:endParaRPr lang="en-US" sz="1000" dirty="0"/>
          </a:p>
          <a:p>
            <a:pPr marL="0" lvl="0" indent="0" algn="l">
              <a:buFont typeface="Arial"/>
              <a:buNone/>
            </a:pPr>
            <a:r>
              <a:rPr lang="en-US" sz="1000" kern="1200" dirty="0">
                <a:solidFill>
                  <a:schemeClr val="tx1"/>
                </a:solidFill>
                <a:effectLst/>
              </a:rPr>
              <a:t>For playgrounds intended to serve children of all ages, the layout of pathways and the landscaping of the playground should show the distinct areas for the different age groups. The areas should be separated at least by a buffer zone, which could be an area with shrubs or benches. This separation and buffer zone will reduce the chance of injury from older, more active children running through areas filled with younger children with generally slower movement and reaction times.</a:t>
            </a:r>
          </a:p>
          <a:p>
            <a:pPr marL="0" lvl="0" indent="0" algn="l">
              <a:buFont typeface="Arial"/>
              <a:buNone/>
            </a:pPr>
            <a:endParaRPr lang="en-US" sz="1000" kern="1200" baseline="0" dirty="0">
              <a:solidFill>
                <a:schemeClr val="tx1"/>
              </a:solidFill>
              <a:effectLst/>
            </a:endParaRPr>
          </a:p>
          <a:p>
            <a:pPr algn="l"/>
            <a:r>
              <a:rPr lang="en-US" sz="1000" i="1" kern="1200" baseline="0" dirty="0">
                <a:solidFill>
                  <a:schemeClr val="tx1"/>
                </a:solidFill>
                <a:effectLst/>
              </a:rPr>
              <a:t> </a:t>
            </a:r>
            <a:r>
              <a:rPr lang="en-US" sz="1000" i="1" kern="1200" dirty="0">
                <a:solidFill>
                  <a:schemeClr val="tx1"/>
                </a:solidFill>
                <a:effectLst/>
              </a:rPr>
              <a:t>(Note:  We know that best practice would be to have a fully accessible playground with shade.  Not all early care and education providers are able to provide shade or a fully ADA playground, therefore, this should be discussed as to how to provide an acceptable level of both.)  </a:t>
            </a:r>
          </a:p>
          <a:p>
            <a:pPr marL="457200" lvl="1" indent="0">
              <a:buFont typeface="Arial" panose="020B0604020202020204" pitchFamily="34" charset="0"/>
              <a:buNone/>
            </a:pPr>
            <a:endParaRPr lang="en-US" sz="1000" dirty="0"/>
          </a:p>
          <a:p>
            <a:pPr marL="457200" lvl="1" indent="0">
              <a:buFont typeface="Arial" panose="020B0604020202020204" pitchFamily="34" charset="0"/>
              <a:buNone/>
            </a:pP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rPr>
              <a:t>Sources</a:t>
            </a:r>
          </a:p>
          <a:p>
            <a:pPr marL="171450" indent="-171450">
              <a:buFont typeface="Arial" panose="020B0604020202020204" pitchFamily="34" charset="0"/>
              <a:buChar char="•"/>
            </a:pPr>
            <a:r>
              <a:rPr lang="en-US" sz="1000" i="1" dirty="0"/>
              <a:t>CFOC Standard 6.1.0.5 </a:t>
            </a:r>
            <a:r>
              <a:rPr lang="en-US" sz="1000" dirty="0"/>
              <a:t>– Visibility</a:t>
            </a:r>
            <a:r>
              <a:rPr lang="en-US" sz="1000" baseline="0" dirty="0"/>
              <a:t> of outdoor play area</a:t>
            </a:r>
            <a:r>
              <a:rPr lang="en-US" sz="1000" dirty="0"/>
              <a:t>. (http://cfoc.nrckids.org/StandardView/6.1.0.5)</a:t>
            </a:r>
          </a:p>
          <a:p>
            <a:pPr marL="171450" indent="-171450">
              <a:buFont typeface="Arial" panose="020B0604020202020204" pitchFamily="34" charset="0"/>
              <a:buChar char="•"/>
            </a:pPr>
            <a:r>
              <a:rPr lang="en-US" sz="1000" i="1" dirty="0"/>
              <a:t>CFOC Standard 6.1.0.6 </a:t>
            </a:r>
            <a:r>
              <a:rPr lang="en-US" sz="1000" dirty="0"/>
              <a:t>– Location of play areas near bodies of water. (http://cfoc.nrckids.org/StandardView/6.1.0.6)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dirty="0"/>
              <a:t>CFOC Standard 6.1.0.7 </a:t>
            </a:r>
            <a:r>
              <a:rPr lang="en-US" sz="1000" dirty="0"/>
              <a:t>– Shading of play area. (http://cfoc.nrckids.org/StandardView/6.1.0.7)</a:t>
            </a:r>
            <a:endParaRPr lang="en-US" sz="10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dirty="0"/>
              <a:t>CFOC Standard 6.1.0.1</a:t>
            </a:r>
            <a:r>
              <a:rPr lang="en-US" sz="1000" dirty="0"/>
              <a:t> – Size and location of outdoor</a:t>
            </a:r>
            <a:r>
              <a:rPr lang="en-US" sz="1000" baseline="0" dirty="0"/>
              <a:t> play area. (</a:t>
            </a:r>
            <a:r>
              <a:rPr lang="en-US" sz="1000" dirty="0"/>
              <a:t>http://cfoc.nrckids.org/StandardView/6.1.0.1</a:t>
            </a:r>
            <a:r>
              <a:rPr lang="en-US" sz="1000" baseline="0" dirty="0"/>
              <a:t>)</a:t>
            </a:r>
            <a:endParaRPr lang="en-US" sz="1000" dirty="0"/>
          </a:p>
          <a:p>
            <a:pPr marL="171450" indent="-171450">
              <a:buFont typeface="Arial" panose="020B0604020202020204" pitchFamily="34" charset="0"/>
              <a:buChar char="•"/>
            </a:pPr>
            <a:r>
              <a:rPr lang="en-US" sz="1000" b="0" i="1" u="none" strike="noStrike" kern="1200" baseline="0" dirty="0">
                <a:solidFill>
                  <a:schemeClr val="tx1"/>
                </a:solidFill>
              </a:rPr>
              <a:t>CFOC Standard 6.2.2.2 </a:t>
            </a:r>
            <a:r>
              <a:rPr lang="en-US" sz="1000" b="0" i="0" u="none" strike="noStrike" kern="1200" baseline="0" dirty="0">
                <a:solidFill>
                  <a:schemeClr val="tx1"/>
                </a:solidFill>
              </a:rPr>
              <a:t>- Arrangement of play equipment. (</a:t>
            </a:r>
            <a:r>
              <a:rPr lang="en-US" sz="1000" dirty="0"/>
              <a:t>http://cfoc.nrckids.org/StandardView/6.2.2.2</a:t>
            </a:r>
            <a:r>
              <a:rPr lang="en-US" sz="1000" b="0" i="0" u="none" strike="noStrike" kern="1200" baseline="0" dirty="0">
                <a:solidFill>
                  <a:schemeClr val="tx1"/>
                </a:solidFill>
              </a:rPr>
              <a:t>)</a:t>
            </a:r>
          </a:p>
          <a:p>
            <a:pPr marL="171450" indent="-171450">
              <a:buFont typeface="Arial" panose="020B0604020202020204" pitchFamily="34" charset="0"/>
              <a:buChar char="•"/>
            </a:pPr>
            <a:r>
              <a:rPr lang="en-US" sz="1000" i="1" dirty="0"/>
              <a:t>CFOC Standard </a:t>
            </a:r>
            <a:r>
              <a:rPr lang="en-US" sz="1000" b="0" i="1" u="none" strike="noStrike" kern="1200" baseline="0" dirty="0">
                <a:solidFill>
                  <a:schemeClr val="tx1"/>
                </a:solidFill>
              </a:rPr>
              <a:t>6.2.2 </a:t>
            </a:r>
            <a:r>
              <a:rPr lang="en-US" sz="1000" b="0" i="0" u="none" strike="noStrike" kern="1200" baseline="0" dirty="0">
                <a:solidFill>
                  <a:schemeClr val="tx1"/>
                </a:solidFill>
              </a:rPr>
              <a:t>- Use Zones and Clearance Requirements. (</a:t>
            </a:r>
            <a:r>
              <a:rPr lang="en-US" sz="1000" dirty="0"/>
              <a:t>http://cfoc.nrckids.org/StandardView/6.2.2</a:t>
            </a:r>
            <a:r>
              <a:rPr lang="en-US" sz="1000" b="0" i="0" u="none" strike="noStrike" kern="1200" baseline="0" dirty="0">
                <a:solidFill>
                  <a:schemeClr val="tx1"/>
                </a:solidFill>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baseline="0" dirty="0"/>
              <a:t>Consumer Products Safety Commission. Public Playground Safety Handbook (page 6). (https://www.cpsc.gov/PageFiles/122149/325.pdf)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i="0"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18</a:t>
            </a:fld>
            <a:endParaRPr lang="en-US" dirty="0"/>
          </a:p>
        </p:txBody>
      </p:sp>
    </p:spTree>
    <p:extLst>
      <p:ext uri="{BB962C8B-B14F-4D97-AF65-F5344CB8AC3E}">
        <p14:creationId xmlns:p14="http://schemas.microsoft.com/office/powerpoint/2010/main" val="3087745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baseline="0" dirty="0"/>
              <a:t>Fences help protect and keep children in an area where they can be watched by an adult. They can prevent a child from leaving outdoor play areas and help keep children safe from injuries. Even though fences are not childproof, they do make the area safer for children who may walk away from the group.</a:t>
            </a:r>
          </a:p>
          <a:p>
            <a:endParaRPr lang="en-US" sz="10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t>The fence and gate should be built so that it’s not easy for children to climb (fence posts on outside of fence). </a:t>
            </a:r>
          </a:p>
          <a:p>
            <a:endParaRPr lang="en-US" sz="1000" baseline="0" dirty="0"/>
          </a:p>
          <a:p>
            <a:r>
              <a:rPr lang="en-US" sz="1000" baseline="0" dirty="0"/>
              <a:t>Early care and education programs and providers need to know and comply with local codes, if applicable, regarding fence height. Teachers should not rely on fences to keep children safe and need to actively supervise the children at all times.</a:t>
            </a:r>
          </a:p>
          <a:p>
            <a:endParaRPr lang="en-US" sz="1000" b="1" baseline="0" dirty="0"/>
          </a:p>
          <a:p>
            <a:r>
              <a:rPr lang="en-US" sz="1000" b="0" baseline="0" dirty="0"/>
              <a:t>Gates should have latches that close and lock by themselves. The latches should be high enough so children cannot reach and open them.</a:t>
            </a:r>
            <a:endParaRPr lang="en-US" sz="1000" baseline="0" dirty="0"/>
          </a:p>
          <a:p>
            <a:endParaRPr lang="en-US" sz="1000" baseline="0" dirty="0"/>
          </a:p>
          <a:p>
            <a:endParaRPr lang="en-US" sz="1000" baseline="0" dirty="0"/>
          </a:p>
          <a:p>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latin typeface="+mn-lt"/>
                <a:ea typeface="+mn-ea"/>
                <a:cs typeface="+mn-cs"/>
              </a:rPr>
              <a:t>Source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baseline="0" dirty="0"/>
              <a:t>CFOC </a:t>
            </a:r>
            <a:r>
              <a:rPr lang="en-US" sz="1000" b="0" i="1" baseline="0" dirty="0"/>
              <a:t>Standard 6.1.0.8 </a:t>
            </a:r>
            <a:r>
              <a:rPr lang="en-US" sz="1000" b="0" baseline="0" dirty="0"/>
              <a:t>– Enclosures for outdoor play areas. (</a:t>
            </a:r>
            <a:r>
              <a:rPr lang="en-US" sz="1000" dirty="0"/>
              <a:t>http://cfoc.nrckids.org/StandardView/6.1.0.8)</a:t>
            </a:r>
            <a:endParaRPr lang="en-US" sz="1000" i="0"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19</a:t>
            </a:fld>
            <a:endParaRPr lang="en-US" dirty="0"/>
          </a:p>
        </p:txBody>
      </p:sp>
    </p:spTree>
    <p:extLst>
      <p:ext uri="{BB962C8B-B14F-4D97-AF65-F5344CB8AC3E}">
        <p14:creationId xmlns:p14="http://schemas.microsoft.com/office/powerpoint/2010/main" val="219307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Welcome everyone and thank participants</a:t>
            </a:r>
            <a:r>
              <a:rPr lang="en-US" sz="1000" baseline="0" dirty="0"/>
              <a:t> </a:t>
            </a:r>
            <a:r>
              <a:rPr lang="en-US" sz="1000" dirty="0"/>
              <a:t>for coming.</a:t>
            </a:r>
          </a:p>
          <a:p>
            <a:endParaRPr lang="en-US" sz="1000" dirty="0"/>
          </a:p>
          <a:p>
            <a:r>
              <a:rPr lang="en-US" sz="1000" dirty="0"/>
              <a:t>Introduce yourself.</a:t>
            </a:r>
          </a:p>
          <a:p>
            <a:endParaRPr lang="en-US" sz="1000" dirty="0"/>
          </a:p>
          <a:p>
            <a:r>
              <a:rPr lang="en-US" sz="1000" dirty="0"/>
              <a:t>Connect with participants</a:t>
            </a:r>
            <a:r>
              <a:rPr lang="en-US" sz="1000" baseline="0" dirty="0"/>
              <a:t> and get an idea of who they are. </a:t>
            </a:r>
          </a:p>
          <a:p>
            <a:endParaRPr lang="en-US" sz="1000" baseline="0" dirty="0"/>
          </a:p>
          <a:p>
            <a:r>
              <a:rPr lang="en-US" sz="1000" dirty="0"/>
              <a:t>If</a:t>
            </a:r>
            <a:r>
              <a:rPr lang="en-US" sz="1000" baseline="0" dirty="0"/>
              <a:t> the group is small enough, ask participants to introduce themselves, tell where they work, and describe their type of early care and education facility and their role. </a:t>
            </a:r>
          </a:p>
          <a:p>
            <a:endParaRPr lang="en-US" sz="1000" baseline="0" dirty="0"/>
          </a:p>
          <a:p>
            <a:r>
              <a:rPr lang="en-US" sz="1000" baseline="0" dirty="0"/>
              <a:t>Alternatively, ask participants to raise their hands if they are center directors, early care and education workers, Head Start providers, family child care providers, parents, grandparents, etc.</a:t>
            </a:r>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2</a:t>
            </a:fld>
            <a:endParaRPr lang="en-US" dirty="0"/>
          </a:p>
        </p:txBody>
      </p:sp>
    </p:spTree>
    <p:extLst>
      <p:ext uri="{BB962C8B-B14F-4D97-AF65-F5344CB8AC3E}">
        <p14:creationId xmlns:p14="http://schemas.microsoft.com/office/powerpoint/2010/main" val="508068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rPr>
              <a:t>The AAP, the American Academy of Orthopedic Surgeons, and the Consumer Product Safety Commission, </a:t>
            </a:r>
            <a:r>
              <a:rPr lang="en-US" sz="1000" b="1" kern="1200" baseline="0" dirty="0">
                <a:solidFill>
                  <a:schemeClr val="tx1"/>
                </a:solidFill>
                <a:effectLst/>
              </a:rPr>
              <a:t>DO NOT </a:t>
            </a:r>
            <a:r>
              <a:rPr lang="en-US" sz="1000" b="0" kern="1200" baseline="0" dirty="0">
                <a:solidFill>
                  <a:schemeClr val="tx1"/>
                </a:solidFill>
                <a:effectLst/>
              </a:rPr>
              <a:t>recommend using trampolines, including mini trampolines, for children.</a:t>
            </a:r>
            <a:endParaRPr lang="en-US" sz="1000" b="0" kern="1200" baseline="30000" dirty="0">
              <a:solidFill>
                <a:schemeClr val="tx1"/>
              </a:solidFill>
              <a:effectLst/>
            </a:endParaRPr>
          </a:p>
          <a:p>
            <a:pPr lvl="0"/>
            <a:endParaRPr lang="en-US" sz="1000" b="0" kern="1200" baseline="0" dirty="0">
              <a:solidFill>
                <a:schemeClr val="tx1"/>
              </a:solidFill>
              <a:effectLst/>
            </a:endParaRPr>
          </a:p>
          <a:p>
            <a:pPr lvl="0"/>
            <a:r>
              <a:rPr lang="en-US" sz="1000" kern="1200" dirty="0">
                <a:solidFill>
                  <a:schemeClr val="tx1"/>
                </a:solidFill>
                <a:effectLst/>
              </a:rPr>
              <a:t>Trampolines are not playground equipment</a:t>
            </a:r>
            <a:r>
              <a:rPr lang="en-US" sz="1000" kern="1200" baseline="0" dirty="0">
                <a:solidFill>
                  <a:schemeClr val="tx1"/>
                </a:solidFill>
                <a:effectLst/>
              </a:rPr>
              <a:t> and i</a:t>
            </a:r>
            <a:r>
              <a:rPr lang="en-US" sz="1000" b="0" kern="1200" baseline="0" dirty="0">
                <a:solidFill>
                  <a:schemeClr val="tx1"/>
                </a:solidFill>
                <a:effectLst/>
              </a:rPr>
              <a:t>njuries on trampolines are very common. </a:t>
            </a:r>
          </a:p>
          <a:p>
            <a:pPr lvl="0"/>
            <a:endParaRPr lang="en-US" sz="1000" b="1" kern="1200" baseline="0" dirty="0">
              <a:solidFill>
                <a:schemeClr val="tx1"/>
              </a:solidFill>
              <a:effectLst/>
            </a:endParaRPr>
          </a:p>
          <a:p>
            <a:pPr lvl="0"/>
            <a:r>
              <a:rPr lang="en-US" sz="1000" b="0" kern="1200" dirty="0">
                <a:solidFill>
                  <a:schemeClr val="tx1"/>
                </a:solidFill>
                <a:effectLst/>
              </a:rPr>
              <a:t>Children 5 years and younger appear to</a:t>
            </a:r>
            <a:r>
              <a:rPr lang="en-US" sz="1000" b="0" kern="1200" baseline="0" dirty="0">
                <a:solidFill>
                  <a:schemeClr val="tx1"/>
                </a:solidFill>
                <a:effectLst/>
              </a:rPr>
              <a:t> be at increased risk of fractures and dislocations from trampoline-related injuries.</a:t>
            </a:r>
          </a:p>
          <a:p>
            <a:pPr lvl="0"/>
            <a:endParaRPr lang="en-US" sz="1000" b="0" kern="1200" baseline="0" dirty="0">
              <a:solidFill>
                <a:schemeClr val="tx1"/>
              </a:solidFill>
              <a:effectLst/>
            </a:endParaRPr>
          </a:p>
          <a:p>
            <a:pPr lvl="0"/>
            <a:r>
              <a:rPr lang="en-US" sz="1000" b="0" kern="1200" baseline="0" dirty="0">
                <a:solidFill>
                  <a:schemeClr val="tx1"/>
                </a:solidFill>
                <a:effectLst/>
              </a:rPr>
              <a:t>Enclosures and padding have not been shown to decrease the number of injuries.</a:t>
            </a:r>
            <a:endParaRPr lang="en-US" sz="1000" b="0" kern="1200" dirty="0">
              <a:solidFill>
                <a:schemeClr val="tx1"/>
              </a:solidFill>
              <a:effectLst/>
            </a:endParaRPr>
          </a:p>
          <a:p>
            <a:pPr lvl="0"/>
            <a:endParaRPr lang="en-US" sz="1000" b="0" kern="1200" dirty="0">
              <a:solidFill>
                <a:schemeClr val="tx1"/>
              </a:solidFill>
              <a:effectLst/>
            </a:endParaRPr>
          </a:p>
          <a:p>
            <a:pPr lvl="0"/>
            <a:r>
              <a:rPr lang="en-US" sz="1000" b="0" kern="1200" dirty="0">
                <a:solidFill>
                  <a:schemeClr val="tx1"/>
                </a:solidFill>
                <a:effectLst/>
              </a:rPr>
              <a:t>There have been times when </a:t>
            </a:r>
            <a:r>
              <a:rPr lang="en-US" sz="1000" b="0" kern="1200" baseline="0" dirty="0">
                <a:solidFill>
                  <a:schemeClr val="tx1"/>
                </a:solidFill>
                <a:effectLst/>
              </a:rPr>
              <a:t>i</a:t>
            </a:r>
            <a:r>
              <a:rPr lang="en-US" sz="1000" b="0" kern="1200" dirty="0">
                <a:solidFill>
                  <a:schemeClr val="tx1"/>
                </a:solidFill>
                <a:effectLst/>
              </a:rPr>
              <a:t>nsurance companies</a:t>
            </a:r>
            <a:r>
              <a:rPr lang="en-US" sz="1000" b="0" kern="1200" baseline="0" dirty="0">
                <a:solidFill>
                  <a:schemeClr val="tx1"/>
                </a:solidFill>
                <a:effectLst/>
              </a:rPr>
              <a:t> have refused to give or to continue insurance to the family child care providers or early care and education center where a trampoline was found.</a:t>
            </a:r>
            <a:endParaRPr lang="en-US" sz="1000" b="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u="none" strike="noStrike"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(Note:  Trampolines are regulated in many states by licensing requirements.  Early care and education providers should be</a:t>
            </a:r>
            <a:r>
              <a:rPr lang="en-US" sz="1000" kern="1200" baseline="0" dirty="0">
                <a:solidFill>
                  <a:schemeClr val="tx1"/>
                </a:solidFill>
                <a:effectLst/>
              </a:rPr>
              <a:t> </a:t>
            </a:r>
            <a:r>
              <a:rPr lang="en-US" sz="1000" kern="1200" dirty="0">
                <a:solidFill>
                  <a:schemeClr val="tx1"/>
                </a:solidFill>
                <a:effectLst/>
              </a:rPr>
              <a:t>familiar with their licensing requirements, know the dangers, and that they are not recommended.)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u="none" strike="noStrike"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u="none" strike="noStrike"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u="none" strike="noStrike"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rPr>
              <a:t>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u="none" strike="noStrike" kern="1200" dirty="0">
                <a:solidFill>
                  <a:schemeClr val="tx1"/>
                </a:solidFill>
                <a:effectLst/>
              </a:rPr>
              <a:t>CFOC</a:t>
            </a:r>
            <a:r>
              <a:rPr lang="en-US" sz="1000" i="1" baseline="0" dirty="0"/>
              <a:t> Standard 6.2.4.4 </a:t>
            </a:r>
            <a:r>
              <a:rPr lang="en-US" sz="1000" i="0" baseline="0" dirty="0"/>
              <a:t>– Trampolines. (</a:t>
            </a:r>
            <a:r>
              <a:rPr lang="en-US" sz="1000" dirty="0"/>
              <a:t>http://cfoc.nrckids.org/StandardView/6.2.4.4</a:t>
            </a:r>
            <a:r>
              <a:rPr lang="en-US" sz="1000" i="0"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Safe Kids Worldwide. </a:t>
            </a:r>
            <a:r>
              <a:rPr lang="en-US" sz="1000" i="1" kern="1200" dirty="0">
                <a:solidFill>
                  <a:schemeClr val="tx1"/>
                </a:solidFill>
                <a:effectLst/>
              </a:rPr>
              <a:t>Playground</a:t>
            </a:r>
            <a:r>
              <a:rPr lang="en-US" sz="1000" i="1" kern="1200" baseline="0" dirty="0">
                <a:solidFill>
                  <a:schemeClr val="tx1"/>
                </a:solidFill>
                <a:effectLst/>
              </a:rPr>
              <a:t> Safety Tips. </a:t>
            </a:r>
            <a:r>
              <a:rPr lang="en-US" sz="1000" kern="1200" baseline="0" dirty="0">
                <a:solidFill>
                  <a:schemeClr val="tx1"/>
                </a:solidFill>
                <a:effectLst/>
              </a:rPr>
              <a:t>2013. </a:t>
            </a:r>
            <a:r>
              <a:rPr lang="en-US" sz="1000" kern="1200" dirty="0">
                <a:solidFill>
                  <a:schemeClr val="tx1"/>
                </a:solidFill>
                <a:effectLst/>
              </a:rPr>
              <a:t>(</a:t>
            </a:r>
            <a:r>
              <a:rPr lang="en-US" sz="1000" u="sng" kern="1200" dirty="0">
                <a:solidFill>
                  <a:schemeClr val="tx1"/>
                </a:solidFill>
                <a:effectLst/>
                <a:hlinkClick r:id="rId3"/>
              </a:rPr>
              <a:t>http://www.safekids.org/sites/default/files/documents/playground_safety_tips.pdf</a:t>
            </a:r>
            <a:r>
              <a:rPr lang="en-US" sz="1000" u="sng" kern="1200" dirty="0">
                <a:solidFill>
                  <a:schemeClr val="tx1"/>
                </a:solidFill>
                <a:effectLst/>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kern="1200" dirty="0">
                <a:solidFill>
                  <a:schemeClr val="tx1"/>
                </a:solidFill>
                <a:effectLst/>
              </a:rPr>
              <a:t>American</a:t>
            </a:r>
            <a:r>
              <a:rPr lang="en-US" sz="1000" u="none" kern="1200" baseline="0" dirty="0">
                <a:solidFill>
                  <a:schemeClr val="tx1"/>
                </a:solidFill>
                <a:effectLst/>
              </a:rPr>
              <a:t> Academy of Pediatrics. (http://pediatrics.aappublications.org/content/130/4/774)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u="none" kern="1200" dirty="0">
              <a:solidFill>
                <a:schemeClr val="tx1"/>
              </a:solidFill>
              <a:effectLst/>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20</a:t>
            </a:fld>
            <a:endParaRPr lang="en-US" dirty="0"/>
          </a:p>
        </p:txBody>
      </p:sp>
    </p:spTree>
    <p:extLst>
      <p:ext uri="{BB962C8B-B14F-4D97-AF65-F5344CB8AC3E}">
        <p14:creationId xmlns:p14="http://schemas.microsoft.com/office/powerpoint/2010/main" val="840582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055" y="4409758"/>
            <a:ext cx="6131278" cy="4177665"/>
          </a:xfrm>
        </p:spPr>
        <p:txBody>
          <a:bodyPr/>
          <a:lstStyle/>
          <a:p>
            <a:pPr marL="0" lvl="0" indent="0">
              <a:buFont typeface="Arial" panose="020B0604020202020204" pitchFamily="34" charset="0"/>
              <a:buNone/>
            </a:pPr>
            <a:r>
              <a:rPr lang="en-US" sz="1000" b="0" kern="1200" baseline="0" dirty="0">
                <a:solidFill>
                  <a:schemeClr val="tx1"/>
                </a:solidFill>
                <a:effectLst/>
              </a:rPr>
              <a:t>Daily safety checks should be conducted to identify any new potential hazards, which should be addressed immediately. Broken equipment/toys should be removed until it can be repaired or replaced. </a:t>
            </a:r>
          </a:p>
          <a:p>
            <a:pPr marL="0" lvl="0" indent="0">
              <a:buFont typeface="Arial" panose="020B0604020202020204" pitchFamily="34" charset="0"/>
              <a:buNone/>
            </a:pPr>
            <a:endParaRPr lang="en-US" sz="1000" b="0" kern="1200" baseline="0" dirty="0">
              <a:solidFill>
                <a:schemeClr val="tx1"/>
              </a:solidFill>
              <a:effectLst/>
            </a:endParaRPr>
          </a:p>
          <a:p>
            <a:pPr marL="0" lvl="0" indent="0">
              <a:buFont typeface="Arial" panose="020B0604020202020204" pitchFamily="34" charset="0"/>
              <a:buNone/>
            </a:pPr>
            <a:r>
              <a:rPr lang="en-US" sz="1000" b="0" kern="1200" baseline="0" dirty="0">
                <a:solidFill>
                  <a:schemeClr val="tx1"/>
                </a:solidFill>
                <a:effectLst/>
              </a:rPr>
              <a:t>Checking the equipment every month to make sure it’s safe will give you the chance to see if there’s anything that needs to be fixed. A staff member can be assigned to check all the playground equipment to make sure it’s safe for the children. Staff members should also look at the equipment when the children are playing on it to find any issues and get them fixed as soon as possible.</a:t>
            </a:r>
          </a:p>
          <a:p>
            <a:pPr marL="0" lvl="0" indent="0">
              <a:buFont typeface="Arial" panose="020B0604020202020204" pitchFamily="34" charset="0"/>
              <a:buNone/>
            </a:pPr>
            <a:endParaRPr lang="en-US" sz="1000" b="0" kern="1200" baseline="0" dirty="0">
              <a:solidFill>
                <a:schemeClr val="tx1"/>
              </a:solidFill>
              <a:effectLst/>
            </a:endParaRPr>
          </a:p>
          <a:p>
            <a:pPr marL="0" lvl="0" indent="0">
              <a:buFont typeface="Arial" panose="020B0604020202020204" pitchFamily="34" charset="0"/>
              <a:buNone/>
            </a:pPr>
            <a:r>
              <a:rPr lang="en-US" sz="1000" b="0" kern="1200" baseline="0" dirty="0">
                <a:solidFill>
                  <a:schemeClr val="tx1"/>
                </a:solidFill>
                <a:effectLst/>
              </a:rPr>
              <a:t>These observations should be documented and filed. </a:t>
            </a:r>
          </a:p>
          <a:p>
            <a:pPr marL="0" lvl="0" indent="0">
              <a:buFont typeface="Arial" panose="020B0604020202020204" pitchFamily="34" charset="0"/>
              <a:buNone/>
            </a:pPr>
            <a:endParaRPr lang="en-US" sz="1000" b="0" kern="1200" dirty="0">
              <a:solidFill>
                <a:schemeClr val="tx1"/>
              </a:solidFill>
              <a:effectLst/>
            </a:endParaRPr>
          </a:p>
          <a:p>
            <a:pPr lvl="0"/>
            <a:r>
              <a:rPr lang="en-US" sz="1000" b="0" kern="1200" baseline="0" dirty="0">
                <a:solidFill>
                  <a:schemeClr val="tx1"/>
                </a:solidFill>
                <a:effectLst/>
              </a:rPr>
              <a:t>When inspecting playground equipment, here are some things to look for to help ensure a safe play area for children:</a:t>
            </a:r>
            <a:br>
              <a:rPr lang="en-US" sz="1000" b="0" kern="1200" baseline="30000" dirty="0">
                <a:solidFill>
                  <a:schemeClr val="tx1"/>
                </a:solidFill>
                <a:effectLst/>
              </a:rPr>
            </a:br>
            <a:endParaRPr lang="en-US" sz="1000" b="0" kern="1200" baseline="30000" dirty="0">
              <a:solidFill>
                <a:schemeClr val="tx1"/>
              </a:solidFill>
              <a:effectLst/>
            </a:endParaRPr>
          </a:p>
          <a:p>
            <a:pPr marL="285750" lvl="0" indent="-285750">
              <a:buFont typeface="Arial" panose="020B0604020202020204" pitchFamily="34" charset="0"/>
              <a:buChar char="•"/>
            </a:pPr>
            <a:r>
              <a:rPr lang="en-US" sz="1000" b="0" i="0" kern="1200" baseline="0" dirty="0">
                <a:solidFill>
                  <a:schemeClr val="tx1"/>
                </a:solidFill>
                <a:effectLst/>
              </a:rPr>
              <a:t>Equipment should be attached to the ground and anchored so it doesn’t tip, turn over, slide, or move in any way. </a:t>
            </a:r>
          </a:p>
          <a:p>
            <a:pPr marL="285750" lvl="0" indent="-285750">
              <a:buFont typeface="Arial" panose="020B0604020202020204" pitchFamily="34" charset="0"/>
              <a:buChar char="•"/>
            </a:pPr>
            <a:r>
              <a:rPr lang="en-US" sz="1000" b="0" i="0" kern="1200" baseline="0" dirty="0">
                <a:solidFill>
                  <a:schemeClr val="tx1"/>
                </a:solidFill>
                <a:effectLst/>
              </a:rPr>
              <a:t>None of the pieces of equipment should have sharp edges, pieces that stick out, or weak areas that could break. Sharp pieces could cause children to get scratches, cuts, bumps or bruises. </a:t>
            </a:r>
          </a:p>
          <a:p>
            <a:pPr marL="285750" lvl="0" indent="-285750">
              <a:buFont typeface="Arial" panose="020B0604020202020204" pitchFamily="34" charset="0"/>
              <a:buChar char="•"/>
            </a:pPr>
            <a:r>
              <a:rPr lang="en-US" sz="1000" b="0" i="0" kern="1200" baseline="0" dirty="0">
                <a:solidFill>
                  <a:schemeClr val="tx1"/>
                </a:solidFill>
                <a:effectLst/>
              </a:rPr>
              <a:t>All openings in pieces of play equipment should be designed too large for a child’s head to get stuck in and too small for a child’s body to fit into, in order to prevent entrapment and strangulation. Any parts that stick out and may catch a child’s clothing are prohibited. Other smaller openings may cause entrapment of a child’s fingers. A CPSI can help identify these dangers.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00" b="0" kern="1200" dirty="0">
                <a:solidFill>
                  <a:schemeClr val="tx1"/>
                </a:solidFill>
                <a:effectLst/>
              </a:rPr>
              <a:t>   The wood, metal, or plastic should be in good shape :</a:t>
            </a:r>
            <a:r>
              <a:rPr lang="en-US" sz="1000" b="0" kern="1200" baseline="0" dirty="0">
                <a:solidFill>
                  <a:schemeClr val="tx1"/>
                </a:solidFill>
                <a:effectLst/>
              </a:rPr>
              <a:t> N</a:t>
            </a:r>
            <a:r>
              <a:rPr lang="en-US" sz="1000" b="0" kern="1200" dirty="0">
                <a:solidFill>
                  <a:schemeClr val="tx1"/>
                </a:solidFill>
                <a:effectLst/>
              </a:rPr>
              <a:t>o gaps, holes, cracks, broken or missing parts, rust, chipping or peeling paint, cracks or splinters,</a:t>
            </a:r>
            <a:r>
              <a:rPr lang="en-US" sz="1000" b="0" kern="1200" baseline="0" dirty="0">
                <a:solidFill>
                  <a:schemeClr val="tx1"/>
                </a:solidFill>
                <a:effectLst/>
              </a:rPr>
              <a:t> or rough surfaces.</a:t>
            </a:r>
            <a:r>
              <a:rPr lang="en-US" sz="1000" b="0" kern="1200"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000" b="0" i="1"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rPr>
              <a:t>The surfacing</a:t>
            </a:r>
            <a:r>
              <a:rPr lang="en-US" sz="1000" b="0" i="0" kern="1200" baseline="0" dirty="0">
                <a:solidFill>
                  <a:schemeClr val="tx1"/>
                </a:solidFill>
                <a:effectLst/>
              </a:rPr>
              <a:t> area should be inspected for hazards that may include rocks, tree stumps or roots, uneven ground, or concrete anchoring that was under the surface but is now showing.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0"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baseline="0" dirty="0">
                <a:solidFill>
                  <a:schemeClr val="tx1"/>
                </a:solidFill>
                <a:effectLst/>
              </a:rPr>
              <a:t>Surfacing should also be inspected for proper coverage, which we will cover next.</a:t>
            </a:r>
            <a:endParaRPr lang="en-US" sz="1000" i="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1" u="none" strike="noStrike" kern="1200" dirty="0">
              <a:solidFill>
                <a:schemeClr val="tx1"/>
              </a:solidFill>
              <a:effectLst/>
            </a:endParaRPr>
          </a:p>
          <a:p>
            <a:r>
              <a:rPr lang="en-US" sz="1000" u="none" strike="noStrike" kern="1200" dirty="0">
                <a:solidFill>
                  <a:schemeClr val="tx1"/>
                </a:solidFill>
                <a:effectLst/>
                <a:hlinkClick r:id="rId3"/>
              </a:rPr>
              <a:t>Safety Checklist</a:t>
            </a:r>
            <a:endParaRPr lang="en-US" sz="1000" kern="1200" dirty="0">
              <a:solidFill>
                <a:schemeClr val="tx1"/>
              </a:solidFill>
              <a:effectLst/>
            </a:endParaRPr>
          </a:p>
          <a:p>
            <a:r>
              <a:rPr lang="en-US" sz="1000" kern="1200" dirty="0">
                <a:solidFill>
                  <a:schemeClr val="tx1"/>
                </a:solidFill>
                <a:effectLst/>
              </a:rPr>
              <a:t>The National Program for Playground Safety has developed a report card to evaluate the safety of an early care and education playground.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1" u="none" strike="noStrike"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1" u="none" strike="noStrike"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rPr>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baseline="0" dirty="0">
                <a:solidFill>
                  <a:schemeClr val="tx1"/>
                </a:solidFill>
                <a:effectLst/>
              </a:rPr>
              <a:t>CFOC Standard 6.2.5.1 </a:t>
            </a:r>
            <a:r>
              <a:rPr lang="en-US" sz="1000" b="0" i="0" kern="1200" baseline="0" dirty="0">
                <a:solidFill>
                  <a:schemeClr val="tx1"/>
                </a:solidFill>
                <a:effectLst/>
              </a:rPr>
              <a:t>– Inspection of indoor and outdoor play areas and equipment. (</a:t>
            </a:r>
            <a:r>
              <a:rPr lang="en-US" sz="1000" dirty="0"/>
              <a:t>http://cfoc.nrckids.org/StandardView/6.2.5.1)</a:t>
            </a:r>
            <a:endParaRPr lang="en-US" sz="1000" b="0" i="1" u="none"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baseline="0" dirty="0">
                <a:solidFill>
                  <a:schemeClr val="tx1"/>
                </a:solidFill>
                <a:effectLst/>
              </a:rPr>
              <a:t>CFOC Standard 6.2.1.4 </a:t>
            </a:r>
            <a:r>
              <a:rPr lang="en-US" sz="1000" b="0" i="0" kern="1200" baseline="0" dirty="0">
                <a:solidFill>
                  <a:schemeClr val="tx1"/>
                </a:solidFill>
                <a:effectLst/>
              </a:rPr>
              <a:t>– Installation of play equipment. (</a:t>
            </a:r>
            <a:r>
              <a:rPr lang="en-US" sz="1000" dirty="0"/>
              <a:t>http://cfoc.nrckids.org/StandardView/6.2.1.4</a:t>
            </a:r>
            <a:r>
              <a:rPr lang="en-US" sz="1000" b="0" i="0" kern="1200" baseline="0" dirty="0">
                <a:solidFill>
                  <a:schemeClr val="tx1"/>
                </a:solidFill>
                <a:effectLst/>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baseline="0" dirty="0">
                <a:solidFill>
                  <a:schemeClr val="tx1"/>
                </a:solidFill>
                <a:effectLst/>
              </a:rPr>
              <a:t>CFOC Standard 6.2.1.8 </a:t>
            </a:r>
            <a:r>
              <a:rPr lang="en-US" sz="1000" b="0" i="0" kern="1200" baseline="0" dirty="0">
                <a:solidFill>
                  <a:schemeClr val="tx1"/>
                </a:solidFill>
                <a:effectLst/>
              </a:rPr>
              <a:t>– Material defects and edges on play equipment. (</a:t>
            </a:r>
            <a:r>
              <a:rPr lang="en-US" sz="1000" dirty="0"/>
              <a:t>http://cfoc.nrckids.org/StandardView/6.2.1.8)</a:t>
            </a:r>
            <a:endParaRPr lang="en-US" sz="1000" b="0" i="0" kern="1200" baseline="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baseline="0" dirty="0">
                <a:solidFill>
                  <a:schemeClr val="tx1"/>
                </a:solidFill>
                <a:effectLst/>
              </a:rPr>
              <a:t>CFOC Standard 6.2.1.9 </a:t>
            </a:r>
            <a:r>
              <a:rPr lang="en-US" sz="1000" b="0" i="0" kern="1200" baseline="0" dirty="0">
                <a:solidFill>
                  <a:schemeClr val="tx1"/>
                </a:solidFill>
                <a:effectLst/>
              </a:rPr>
              <a:t>- Entrapment of Hazards of Play Equipment. (</a:t>
            </a:r>
            <a:r>
              <a:rPr lang="en-US" sz="1000" dirty="0"/>
              <a:t>http://cfoc.nrckids.org/StandardView/6.2.1.9)</a:t>
            </a:r>
            <a:endParaRPr lang="en-US" sz="1000" b="0" i="0" kern="1200" baseline="0" dirty="0">
              <a:solidFill>
                <a:schemeClr val="tx1"/>
              </a:solidFill>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Safe Kids Worldwide. </a:t>
            </a:r>
            <a:r>
              <a:rPr lang="en-US" sz="1000" i="1" kern="1200" dirty="0">
                <a:solidFill>
                  <a:schemeClr val="tx1"/>
                </a:solidFill>
                <a:effectLst/>
              </a:rPr>
              <a:t>Playground</a:t>
            </a:r>
            <a:r>
              <a:rPr lang="en-US" sz="1000" i="1" kern="1200" baseline="0" dirty="0">
                <a:solidFill>
                  <a:schemeClr val="tx1"/>
                </a:solidFill>
                <a:effectLst/>
              </a:rPr>
              <a:t> Safety Tips. </a:t>
            </a:r>
            <a:r>
              <a:rPr lang="en-US" sz="1000" kern="1200" baseline="0" dirty="0">
                <a:solidFill>
                  <a:schemeClr val="tx1"/>
                </a:solidFill>
                <a:effectLst/>
              </a:rPr>
              <a:t>2013. </a:t>
            </a:r>
            <a:r>
              <a:rPr lang="en-US" sz="1000" kern="1200" dirty="0">
                <a:solidFill>
                  <a:schemeClr val="tx1"/>
                </a:solidFill>
                <a:effectLst/>
              </a:rPr>
              <a:t>(</a:t>
            </a:r>
            <a:r>
              <a:rPr lang="en-US" sz="1000" u="sng" kern="1200" dirty="0">
                <a:solidFill>
                  <a:schemeClr val="tx1"/>
                </a:solidFill>
                <a:effectLst/>
                <a:hlinkClick r:id="rId4"/>
              </a:rPr>
              <a:t>http://www.safekids.org/sites/default/files/documents/playground_safety_tips.pdf</a:t>
            </a:r>
            <a:r>
              <a:rPr lang="en-US" sz="1000" u="sng" kern="1200" dirty="0">
                <a:solidFill>
                  <a:schemeClr val="tx1"/>
                </a:solidFill>
                <a:effectLst/>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National</a:t>
            </a:r>
            <a:r>
              <a:rPr lang="en-US" sz="1000" kern="1200" baseline="0" dirty="0">
                <a:solidFill>
                  <a:schemeClr val="tx1"/>
                </a:solidFill>
                <a:effectLst/>
              </a:rPr>
              <a:t> Recreation and Park Association. </a:t>
            </a:r>
            <a:r>
              <a:rPr lang="en-US" sz="1000" i="1" kern="1200" baseline="0" dirty="0">
                <a:solidFill>
                  <a:schemeClr val="tx1"/>
                </a:solidFill>
                <a:effectLst/>
              </a:rPr>
              <a:t>The Dirty Dozen: 12 Playground Hazards</a:t>
            </a:r>
            <a:r>
              <a:rPr lang="en-US" sz="1000" kern="1200" baseline="0" dirty="0">
                <a:solidFill>
                  <a:schemeClr val="tx1"/>
                </a:solidFill>
                <a:effectLst/>
              </a:rPr>
              <a:t>. (</a:t>
            </a:r>
            <a:r>
              <a:rPr lang="en-US" sz="1000" kern="1200" dirty="0">
                <a:solidFill>
                  <a:schemeClr val="tx1"/>
                </a:solidFill>
                <a:effectLst/>
              </a:rPr>
              <a:t>http://www.nrpa.org/uploadedFiles/nrpa.org/Professional_Development/Certification/CPSI/Dirty-Dozen-Playground-Hazards.pdf)</a:t>
            </a:r>
          </a:p>
        </p:txBody>
      </p:sp>
      <p:sp>
        <p:nvSpPr>
          <p:cNvPr id="4" name="Slide Number Placeholder 3"/>
          <p:cNvSpPr>
            <a:spLocks noGrp="1"/>
          </p:cNvSpPr>
          <p:nvPr>
            <p:ph type="sldNum" sz="quarter" idx="10"/>
          </p:nvPr>
        </p:nvSpPr>
        <p:spPr/>
        <p:txBody>
          <a:bodyPr/>
          <a:lstStyle/>
          <a:p>
            <a:fld id="{0DE97A5A-979D-46C6-9E56-5DE849C2D2BB}" type="slidenum">
              <a:rPr lang="en-US" smtClean="0"/>
              <a:t>21</a:t>
            </a:fld>
            <a:endParaRPr lang="en-US" dirty="0"/>
          </a:p>
        </p:txBody>
      </p:sp>
    </p:spTree>
    <p:extLst>
      <p:ext uri="{BB962C8B-B14F-4D97-AF65-F5344CB8AC3E}">
        <p14:creationId xmlns:p14="http://schemas.microsoft.com/office/powerpoint/2010/main" val="3998057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b="0" kern="1200" baseline="0" dirty="0">
                <a:solidFill>
                  <a:schemeClr val="tx1"/>
                </a:solidFill>
                <a:effectLst/>
              </a:rPr>
              <a:t>The kind of surfacing on a playground is important to prevent injuries because falls are the number one cause of playground injuries. </a:t>
            </a:r>
          </a:p>
          <a:p>
            <a:pPr marL="0" lvl="0" indent="0">
              <a:buFont typeface="Arial" panose="020B0604020202020204" pitchFamily="34" charset="0"/>
              <a:buNone/>
            </a:pPr>
            <a:endParaRPr lang="en-US" sz="1000" b="1" kern="1200" baseline="0" dirty="0">
              <a:solidFill>
                <a:schemeClr val="tx1"/>
              </a:solidFill>
              <a:effectLst/>
            </a:endParaRPr>
          </a:p>
          <a:p>
            <a:r>
              <a:rPr lang="en-US" sz="1000" b="0" dirty="0"/>
              <a:t>Equipment</a:t>
            </a:r>
            <a:r>
              <a:rPr lang="en-US" sz="1000" b="0" baseline="0" dirty="0"/>
              <a:t> that can be climbed on should not be near hard surfaces like asphalt, concrete, dirt, grass, or floors covered by carpet or gym mats because it is not safe for climbing equipment.</a:t>
            </a:r>
          </a:p>
          <a:p>
            <a:endParaRPr lang="en-US" sz="1000" b="1" dirty="0"/>
          </a:p>
          <a:p>
            <a:r>
              <a:rPr lang="en-US" sz="1000" b="0" kern="1200" baseline="0" dirty="0">
                <a:solidFill>
                  <a:schemeClr val="tx1"/>
                </a:solidFill>
                <a:effectLst/>
              </a:rPr>
              <a:t>All pieces of playground equipment should be placed over and surrounded by a shock-absorbing (softer) surface. This material may be either attached to the ground or loose-fill type. </a:t>
            </a:r>
          </a:p>
          <a:p>
            <a:endParaRPr lang="en-US" sz="1000" b="0" kern="1200" baseline="0" dirty="0">
              <a:solidFill>
                <a:schemeClr val="tx1"/>
              </a:solidFill>
              <a:effectLst/>
            </a:endParaRPr>
          </a:p>
          <a:p>
            <a:r>
              <a:rPr lang="en-US" sz="1000" b="0" kern="1200" baseline="0" dirty="0">
                <a:solidFill>
                  <a:schemeClr val="tx1"/>
                </a:solidFill>
                <a:effectLst/>
              </a:rPr>
              <a:t>Check your state licensing regulations, as some states have specific requirements for surfacing.</a:t>
            </a:r>
          </a:p>
          <a:p>
            <a:endParaRPr lang="en-US" sz="1000" b="0"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Surfacing does not prevent all injuries, but can help to make them less severe.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Follow</a:t>
            </a:r>
            <a:r>
              <a:rPr lang="en-US" sz="1000" kern="1200" baseline="0" dirty="0">
                <a:solidFill>
                  <a:schemeClr val="tx1"/>
                </a:solidFill>
                <a:effectLst/>
              </a:rPr>
              <a:t> playground </a:t>
            </a:r>
            <a:r>
              <a:rPr lang="en-US" sz="1000" kern="1200" dirty="0">
                <a:solidFill>
                  <a:schemeClr val="tx1"/>
                </a:solidFill>
                <a:effectLst/>
              </a:rPr>
              <a:t>manufacturer’s recommendations regarding installation, maintenance, and replacement of equipment as well as the type and depth of surface materials selected.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Loose-fill materials will degrade and compress over time so will need to be refilled regularly</a:t>
            </a:r>
            <a:r>
              <a:rPr lang="en-US" sz="1000" kern="1200" baseline="0" dirty="0">
                <a:solidFill>
                  <a:schemeClr val="tx1"/>
                </a:solidFill>
                <a:effectLst/>
              </a:rPr>
              <a:t> and maintained. </a:t>
            </a:r>
            <a:r>
              <a:rPr lang="en-US" sz="1000" kern="1200" dirty="0">
                <a:solidFill>
                  <a:schemeClr val="tx1"/>
                </a:solidFill>
                <a:effectLst/>
              </a:rPr>
              <a:t>Loose-fill does not provide access for wheel chairs. </a:t>
            </a:r>
          </a:p>
          <a:p>
            <a:endParaRPr lang="en-US" sz="1000" dirty="0"/>
          </a:p>
          <a:p>
            <a:endParaRPr lang="en-US" sz="1000" dirty="0"/>
          </a:p>
          <a:p>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rPr>
              <a:t>Source</a:t>
            </a:r>
          </a:p>
          <a:p>
            <a:pPr marL="0" lvl="0" indent="0">
              <a:buFont typeface="Arial" panose="020B0604020202020204" pitchFamily="34" charset="0"/>
              <a:buNone/>
            </a:pPr>
            <a:r>
              <a:rPr lang="en-US" sz="1000" b="0" i="1" kern="1200" baseline="0" dirty="0">
                <a:solidFill>
                  <a:schemeClr val="tx1"/>
                </a:solidFill>
                <a:effectLst/>
              </a:rPr>
              <a:t>CFOC Standard 6.2.3.1 </a:t>
            </a:r>
            <a:r>
              <a:rPr lang="en-US" sz="1000" b="0" i="0" kern="1200" baseline="0" dirty="0">
                <a:solidFill>
                  <a:schemeClr val="tx1"/>
                </a:solidFill>
                <a:effectLst/>
              </a:rPr>
              <a:t>– Prohibited surfaces for placing climbing equipment. (</a:t>
            </a:r>
            <a:r>
              <a:rPr lang="en-US" sz="1000" dirty="0"/>
              <a:t>http://cfoc.nrckids.org/StandardView/6.2.3.1)</a:t>
            </a:r>
            <a:endParaRPr lang="en-US" sz="1000" b="1"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22</a:t>
            </a:fld>
            <a:endParaRPr lang="en-US" dirty="0"/>
          </a:p>
        </p:txBody>
      </p:sp>
    </p:spTree>
    <p:extLst>
      <p:ext uri="{BB962C8B-B14F-4D97-AF65-F5344CB8AC3E}">
        <p14:creationId xmlns:p14="http://schemas.microsoft.com/office/powerpoint/2010/main" val="2185114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rPr>
              <a:t>Optional </a:t>
            </a:r>
            <a:r>
              <a:rPr lang="en-US" sz="1000" b="1" dirty="0"/>
              <a:t>Discussion</a:t>
            </a:r>
            <a:br>
              <a:rPr lang="en-US" sz="1000" b="1" dirty="0"/>
            </a:br>
            <a:endParaRPr lang="en-US" sz="1000" b="1" dirty="0"/>
          </a:p>
          <a:p>
            <a:r>
              <a:rPr lang="en-US" sz="1000" baseline="0" dirty="0"/>
              <a:t>What are the pros and cons of the listed shock-absorbing surfaces?</a:t>
            </a:r>
          </a:p>
          <a:p>
            <a:pPr marL="0" indent="0">
              <a:buFontTx/>
              <a:buNone/>
            </a:pPr>
            <a:endParaRPr lang="en-US" sz="1000" baseline="0" dirty="0"/>
          </a:p>
          <a:p>
            <a:pPr marL="0" indent="0">
              <a:buFontTx/>
              <a:buNone/>
            </a:pPr>
            <a:r>
              <a:rPr lang="en-US" sz="1000" baseline="0" dirty="0"/>
              <a:t>PROS</a:t>
            </a:r>
          </a:p>
          <a:p>
            <a:pPr marL="171450" indent="-171450">
              <a:buFontTx/>
              <a:buChar char="-"/>
            </a:pPr>
            <a:r>
              <a:rPr lang="en-US" sz="1000" baseline="0" dirty="0"/>
              <a:t>Meets the ADA standards for children with disabilities</a:t>
            </a:r>
          </a:p>
          <a:p>
            <a:pPr marL="171450" indent="-171450">
              <a:buFontTx/>
              <a:buChar char="-"/>
            </a:pPr>
            <a:r>
              <a:rPr lang="en-US" sz="1000" baseline="0" dirty="0"/>
              <a:t>Minimum maintenance and care</a:t>
            </a:r>
          </a:p>
          <a:p>
            <a:pPr marL="171450" indent="-171450">
              <a:buFontTx/>
              <a:buChar char="-"/>
            </a:pPr>
            <a:r>
              <a:rPr lang="en-US" sz="1000" baseline="0" dirty="0"/>
              <a:t>Allows for creative design of the area</a:t>
            </a:r>
          </a:p>
          <a:p>
            <a:pPr marL="171450" indent="-171450">
              <a:buFontTx/>
              <a:buChar char="-"/>
            </a:pPr>
            <a:r>
              <a:rPr lang="en-US" sz="1000" baseline="0" dirty="0"/>
              <a:t>Provides fall height protection</a:t>
            </a:r>
          </a:p>
          <a:p>
            <a:pPr marL="171450" indent="-171450">
              <a:buFontTx/>
              <a:buChar char="-"/>
            </a:pPr>
            <a:r>
              <a:rPr lang="en-US" sz="1000" baseline="0" dirty="0"/>
              <a:t>Softer on the feet when standing for a long period of time</a:t>
            </a:r>
          </a:p>
          <a:p>
            <a:pPr marL="0" indent="0">
              <a:buFontTx/>
              <a:buNone/>
            </a:pPr>
            <a:endParaRPr lang="en-US" sz="1000" baseline="0" dirty="0"/>
          </a:p>
          <a:p>
            <a:pPr marL="0" indent="0">
              <a:buFontTx/>
              <a:buNone/>
            </a:pPr>
            <a:r>
              <a:rPr lang="en-US" sz="1000" baseline="0" dirty="0"/>
              <a:t>CONS</a:t>
            </a:r>
          </a:p>
          <a:p>
            <a:pPr marL="171450" indent="-171450">
              <a:buFontTx/>
              <a:buChar char="-"/>
            </a:pPr>
            <a:r>
              <a:rPr lang="en-US" sz="1000" baseline="0" dirty="0"/>
              <a:t>Rubbery surface can cause shoes to stick, resulting in tripping</a:t>
            </a:r>
          </a:p>
          <a:p>
            <a:pPr marL="171450" indent="-171450">
              <a:buFontTx/>
              <a:buChar char="-"/>
            </a:pPr>
            <a:r>
              <a:rPr lang="en-US" sz="1000" baseline="0" dirty="0"/>
              <a:t>Can cause “rug burn” type abrasions </a:t>
            </a:r>
          </a:p>
        </p:txBody>
      </p:sp>
      <p:sp>
        <p:nvSpPr>
          <p:cNvPr id="4" name="Slide Number Placeholder 3"/>
          <p:cNvSpPr>
            <a:spLocks noGrp="1"/>
          </p:cNvSpPr>
          <p:nvPr>
            <p:ph type="sldNum" sz="quarter" idx="10"/>
          </p:nvPr>
        </p:nvSpPr>
        <p:spPr/>
        <p:txBody>
          <a:bodyPr/>
          <a:lstStyle/>
          <a:p>
            <a:fld id="{0DE97A5A-979D-46C6-9E56-5DE849C2D2BB}" type="slidenum">
              <a:rPr lang="en-US" smtClean="0"/>
              <a:t>23</a:t>
            </a:fld>
            <a:endParaRPr lang="en-US" dirty="0"/>
          </a:p>
        </p:txBody>
      </p:sp>
    </p:spTree>
    <p:extLst>
      <p:ext uri="{BB962C8B-B14F-4D97-AF65-F5344CB8AC3E}">
        <p14:creationId xmlns:p14="http://schemas.microsoft.com/office/powerpoint/2010/main" val="3345664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kern="1200" baseline="0" dirty="0">
                <a:solidFill>
                  <a:schemeClr val="tx1"/>
                </a:solidFill>
                <a:effectLst/>
              </a:rPr>
              <a:t>Shock-absorbing loose-fill surfaces (those that are softer and make falls less painful) include wood chips or mulch, pea gravel, and sand</a:t>
            </a:r>
            <a:r>
              <a:rPr lang="en-US" sz="1000" b="0" strike="noStrike" kern="1200" baseline="0" dirty="0">
                <a:solidFill>
                  <a:schemeClr val="tx1"/>
                </a:solidFill>
                <a:effectLst/>
              </a:rPr>
              <a:t>. However, when sand</a:t>
            </a:r>
            <a:r>
              <a:rPr lang="en-US" sz="1000" b="0" kern="1200" baseline="0" dirty="0">
                <a:solidFill>
                  <a:schemeClr val="tx1"/>
                </a:solidFill>
                <a:effectLst/>
              </a:rPr>
              <a:t> gets wet it is </a:t>
            </a:r>
            <a:r>
              <a:rPr lang="en-US" sz="1000" b="0" strike="noStrike" kern="1200" baseline="0" dirty="0">
                <a:solidFill>
                  <a:schemeClr val="tx1"/>
                </a:solidFill>
                <a:effectLst/>
              </a:rPr>
              <a:t>less shock absorbing, and gets </a:t>
            </a:r>
            <a:r>
              <a:rPr lang="en-US" sz="1000" b="0" kern="1200" baseline="0" dirty="0">
                <a:solidFill>
                  <a:schemeClr val="tx1"/>
                </a:solidFill>
                <a:effectLst/>
              </a:rPr>
              <a:t>very hard when temperatures drop below freezing.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effectLst/>
              </a:rPr>
              <a:t>Some</a:t>
            </a:r>
            <a:r>
              <a:rPr lang="en-US" sz="1000" kern="1200" baseline="0" dirty="0">
                <a:solidFill>
                  <a:schemeClr val="tx1"/>
                </a:solidFill>
                <a:effectLst/>
              </a:rPr>
              <a:t> </a:t>
            </a:r>
            <a:r>
              <a:rPr lang="en-US" sz="1000" kern="1200" dirty="0">
                <a:solidFill>
                  <a:schemeClr val="tx1"/>
                </a:solidFill>
                <a:effectLst/>
              </a:rPr>
              <a:t>surface materials are not considered safe for infants and toddlers because of choking hazards (</a:t>
            </a:r>
            <a:r>
              <a:rPr lang="en-US" sz="1000" kern="1200" dirty="0" err="1">
                <a:solidFill>
                  <a:schemeClr val="tx1"/>
                </a:solidFill>
                <a:effectLst/>
              </a:rPr>
              <a:t>eg</a:t>
            </a:r>
            <a:r>
              <a:rPr lang="en-US" sz="1000" kern="1200" dirty="0">
                <a:solidFill>
                  <a:schemeClr val="tx1"/>
                </a:solidFill>
                <a:effectLst/>
              </a:rPr>
              <a:t>,</a:t>
            </a:r>
            <a:r>
              <a:rPr lang="en-US" sz="1000" kern="1200" baseline="0" dirty="0">
                <a:solidFill>
                  <a:schemeClr val="tx1"/>
                </a:solidFill>
                <a:effectLst/>
              </a:rPr>
              <a:t> </a:t>
            </a:r>
            <a:r>
              <a:rPr lang="en-US" sz="1000" kern="1200" dirty="0">
                <a:solidFill>
                  <a:schemeClr val="tx1"/>
                </a:solidFill>
                <a:effectLst/>
              </a:rPr>
              <a:t>pea gravel and wood chip nuggets)</a:t>
            </a:r>
            <a:endParaRPr lang="en-US" sz="1000" b="0"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kern="1200" baseline="300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kern="1200" baseline="300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Wood chips</a:t>
            </a:r>
            <a:r>
              <a:rPr lang="en-US" sz="1000" b="0" kern="1200" baseline="0" dirty="0">
                <a:solidFill>
                  <a:schemeClr val="tx1"/>
                </a:solidFill>
                <a:effectLst/>
              </a:rPr>
              <a:t>, mulch, and other loose materials that are used to make the ground softer should be checked often to make sure that it is deep enough and has not moved. This is very important for under swings and at the end of slides. Wood chips or mulch should be put back into place or added if there are bare spaces, so that it is equal on all playground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rPr>
              <a:t>Pea gravel is another material option, but it is a choking hazard for children under the age of 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Loose</a:t>
            </a:r>
            <a:r>
              <a:rPr lang="en-US" sz="1000" b="0" kern="1200" baseline="0" dirty="0">
                <a:solidFill>
                  <a:schemeClr val="tx1"/>
                </a:solidFill>
                <a:effectLst/>
              </a:rPr>
              <a:t> playground surface material should be at least 12 inches deep and go out from the playground equipment 6 feet in all directions, sometimes even farther. For bigger equipment, like swings, the material will have to go out 2 times farther than the height of the bar that holds the swings in front and back of the swing. For example, it the swing bar is 10 feet high, the material should go 20 feet out from the swings in all directions.  </a:t>
            </a:r>
            <a:endParaRPr lang="en-US" sz="1000" b="0" strike="sngStrike" kern="1200" dirty="0">
              <a:solidFill>
                <a:schemeClr val="tx1"/>
              </a:solidFill>
              <a:effectLst/>
            </a:endParaRPr>
          </a:p>
          <a:p>
            <a:endParaRPr lang="en-US" sz="1000" kern="1200" dirty="0">
              <a:solidFill>
                <a:schemeClr val="tx1"/>
              </a:solidFill>
              <a:effectLst/>
            </a:endParaRPr>
          </a:p>
          <a:p>
            <a:endParaRPr lang="en-US" sz="10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Optional</a:t>
            </a:r>
            <a:r>
              <a:rPr lang="en-US" sz="1000" b="1" baseline="0" dirty="0"/>
              <a:t> </a:t>
            </a:r>
            <a:r>
              <a:rPr lang="en-US" sz="1000" b="1" dirty="0"/>
              <a:t>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What are the pros and cons of the listed shock-absorbing surfaces?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baseline="0" dirty="0">
                <a:solidFill>
                  <a:schemeClr val="tx1"/>
                </a:solidFill>
                <a:effectLst/>
              </a:rPr>
              <a:t>CFOC Standard </a:t>
            </a:r>
            <a:r>
              <a:rPr lang="en-US" sz="1000" b="0" i="1" kern="1200" dirty="0">
                <a:solidFill>
                  <a:schemeClr val="tx1"/>
                </a:solidFill>
                <a:effectLst/>
              </a:rPr>
              <a:t>6.2.5.2 </a:t>
            </a:r>
            <a:r>
              <a:rPr lang="en-US" sz="1000" b="0" i="0" kern="1200" dirty="0">
                <a:solidFill>
                  <a:schemeClr val="tx1"/>
                </a:solidFill>
                <a:effectLst/>
              </a:rPr>
              <a:t>– Inspection of play area surfacing. (</a:t>
            </a:r>
            <a:r>
              <a:rPr lang="en-US" sz="1000" dirty="0"/>
              <a:t>http://cfoc.nrckids.org/StandardView/6.2.5.2)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baseline="0" dirty="0">
                <a:solidFill>
                  <a:schemeClr val="tx1"/>
                </a:solidFill>
                <a:effectLst/>
              </a:rPr>
              <a:t>CFOC Appendix Z – Depth required for shock-absorbing surfacing materials for use under play equipment (reprinted from CPSC Public Playground Safety Handbook). (http://cfoc.nrckids.org/WebFiles/AppendicesUpload/AppendixZ.pdf)</a:t>
            </a:r>
          </a:p>
        </p:txBody>
      </p:sp>
      <p:sp>
        <p:nvSpPr>
          <p:cNvPr id="4" name="Slide Number Placeholder 3"/>
          <p:cNvSpPr>
            <a:spLocks noGrp="1"/>
          </p:cNvSpPr>
          <p:nvPr>
            <p:ph type="sldNum" sz="quarter" idx="10"/>
          </p:nvPr>
        </p:nvSpPr>
        <p:spPr/>
        <p:txBody>
          <a:bodyPr/>
          <a:lstStyle/>
          <a:p>
            <a:fld id="{0DE97A5A-979D-46C6-9E56-5DE849C2D2BB}" type="slidenum">
              <a:rPr lang="en-US" smtClean="0"/>
              <a:t>24</a:t>
            </a:fld>
            <a:endParaRPr lang="en-US" dirty="0"/>
          </a:p>
        </p:txBody>
      </p:sp>
    </p:spTree>
    <p:extLst>
      <p:ext uri="{BB962C8B-B14F-4D97-AF65-F5344CB8AC3E}">
        <p14:creationId xmlns:p14="http://schemas.microsoft.com/office/powerpoint/2010/main" val="4010228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25</a:t>
            </a:fld>
            <a:endParaRPr lang="en-US" dirty="0"/>
          </a:p>
        </p:txBody>
      </p:sp>
    </p:spTree>
    <p:extLst>
      <p:ext uri="{BB962C8B-B14F-4D97-AF65-F5344CB8AC3E}">
        <p14:creationId xmlns:p14="http://schemas.microsoft.com/office/powerpoint/2010/main" val="1927096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667" y="4413562"/>
            <a:ext cx="6053667" cy="4173860"/>
          </a:xfrm>
        </p:spPr>
        <p:txBody>
          <a:bodyPr/>
          <a:lstStyle/>
          <a:p>
            <a:r>
              <a:rPr lang="en-US" sz="1000" b="1" i="0" u="none" strike="noStrike" kern="1200" baseline="0" dirty="0">
                <a:solidFill>
                  <a:schemeClr val="tx1"/>
                </a:solidFill>
              </a:rPr>
              <a:t>INSECTS</a:t>
            </a:r>
          </a:p>
          <a:p>
            <a:pPr marL="171450" indent="-171450">
              <a:buFont typeface="Arial"/>
              <a:buChar char="•"/>
            </a:pPr>
            <a:r>
              <a:rPr lang="en-US" sz="1000" b="0" i="0" u="none" strike="noStrike" kern="1200" baseline="0" dirty="0">
                <a:solidFill>
                  <a:schemeClr val="tx1"/>
                </a:solidFill>
              </a:rPr>
              <a:t>Facilities should prevent pest infestations by ensuring sanitary conditions. This can be done by eliminating pest breeding areas, filling in cracks and crevices; holes in walls, floors, ceilings and water leads; repairing water damage; and removing clutter and rubbish on the premises.</a:t>
            </a:r>
          </a:p>
          <a:p>
            <a:endParaRPr lang="en-US" sz="1000" b="0" i="0" u="none" strike="noStrike" kern="1200" baseline="0" dirty="0">
              <a:solidFill>
                <a:schemeClr val="tx1"/>
              </a:solidFill>
              <a:effectLst/>
            </a:endParaRPr>
          </a:p>
          <a:p>
            <a:pPr marL="171450" indent="-171450">
              <a:buFont typeface="Arial"/>
              <a:buChar char="•"/>
            </a:pPr>
            <a:r>
              <a:rPr lang="en-US" sz="1000" b="0" i="0" u="none" strike="noStrike" kern="1200" baseline="0" dirty="0">
                <a:solidFill>
                  <a:schemeClr val="tx1"/>
                </a:solidFill>
              </a:rPr>
              <a:t>Facilities should avoid the use of sprays and other pesticide formulations.</a:t>
            </a:r>
          </a:p>
          <a:p>
            <a:endParaRPr lang="en-US" sz="1000" b="0" i="0" u="none" strike="noStrike" kern="1200" baseline="0" dirty="0">
              <a:solidFill>
                <a:schemeClr val="tx1"/>
              </a:solidFill>
            </a:endParaRPr>
          </a:p>
          <a:p>
            <a:pPr marL="171450" indent="-171450">
              <a:buFont typeface="Arial"/>
              <a:buChar char="•"/>
            </a:pPr>
            <a:r>
              <a:rPr lang="en-US" sz="1000" b="0" i="0" u="none" strike="noStrike" kern="1200" baseline="0" dirty="0">
                <a:solidFill>
                  <a:schemeClr val="tx1"/>
                </a:solidFill>
              </a:rPr>
              <a:t>Pesticide Use: If physical intervention fails to prevent pest infestations, facility managers should ensure that targeted (rather than broadcast) applications of pesticides are made, beginning with the products that pose the least exposure hazard first, and always using a pesticide applicator who has the licenses or certifications required by state and local laws.</a:t>
            </a:r>
          </a:p>
          <a:p>
            <a:endParaRPr lang="en-US" sz="1000" b="0" i="0" u="none" strike="noStrike" kern="1200" baseline="0" dirty="0">
              <a:solidFill>
                <a:schemeClr val="tx1"/>
              </a:solidFill>
              <a:effectLst/>
            </a:endParaRPr>
          </a:p>
          <a:p>
            <a:pPr marL="171450" indent="-171450">
              <a:buFont typeface="Arial"/>
              <a:buChar char="•"/>
            </a:pPr>
            <a:r>
              <a:rPr lang="en-US" sz="1000" b="0" i="0" u="none" strike="noStrike" kern="1200" baseline="0" dirty="0">
                <a:solidFill>
                  <a:schemeClr val="tx1"/>
                </a:solidFill>
              </a:rPr>
              <a:t>Child care staff should ask to see the license of the pest management professional and should be certain that the individual who applies the toxic chemicals has personally been trained and preferably, individually licensed (</a:t>
            </a:r>
            <a:r>
              <a:rPr lang="en-US" sz="1000" b="0" i="0" u="none" strike="noStrike" kern="1200" baseline="0" dirty="0" err="1">
                <a:solidFill>
                  <a:schemeClr val="tx1"/>
                </a:solidFill>
              </a:rPr>
              <a:t>ie</a:t>
            </a:r>
            <a:r>
              <a:rPr lang="en-US" sz="1000" b="0" i="0" u="none" strike="noStrike" kern="1200" baseline="0" dirty="0">
                <a:solidFill>
                  <a:schemeClr val="tx1"/>
                </a:solidFill>
              </a:rPr>
              <a:t>, not working in the capacity of a technician being supervised by a licensed pest management professional).</a:t>
            </a:r>
          </a:p>
          <a:p>
            <a:pPr marL="171450" indent="-171450">
              <a:buFont typeface="Arial"/>
              <a:buChar char="•"/>
            </a:pPr>
            <a:endParaRPr lang="en-US" sz="1000" b="0" i="0" u="none" strike="noStrike" kern="1200" baseline="0" dirty="0">
              <a:solidFill>
                <a:schemeClr val="tx1"/>
              </a:solidFill>
            </a:endParaRPr>
          </a:p>
          <a:p>
            <a:pPr marL="171450" indent="-171450">
              <a:buFont typeface="Arial"/>
              <a:buChar char="•"/>
            </a:pPr>
            <a:r>
              <a:rPr lang="en-US" sz="1000" b="0" i="0" u="none" strike="noStrike" kern="1200" baseline="0" dirty="0">
                <a:solidFill>
                  <a:schemeClr val="tx1"/>
                </a:solidFill>
              </a:rPr>
              <a:t>Integrated Pest Management is a way to control pests in the least toxic way. A curriculum is available for early education and child care programs through the California Child Care Health Program – http://www.ucsfchilcarehealth.org/html/pandr/trainingcurrmain.htm. </a:t>
            </a:r>
          </a:p>
          <a:p>
            <a:endParaRPr lang="en-US" sz="1000" b="0" i="0" u="none" strike="noStrike" kern="1200" baseline="0" dirty="0">
              <a:solidFill>
                <a:schemeClr val="tx1"/>
              </a:solidFill>
              <a:effectLst/>
            </a:endParaRPr>
          </a:p>
          <a:p>
            <a:pPr marL="171450" indent="-171450">
              <a:buFont typeface="Arial"/>
              <a:buChar char="•"/>
            </a:pPr>
            <a:r>
              <a:rPr lang="en-US" sz="1000" b="0" i="0" u="none" strike="noStrike" kern="1200" baseline="0" dirty="0">
                <a:solidFill>
                  <a:schemeClr val="tx1"/>
                </a:solidFill>
              </a:rPr>
              <a:t>Notification should be given to parents/guardians and staff before using pesticides, to determine if any child or staff member is sensitive to the product. A member of the child care staff should directly observe the application to be sure that toxic chemicals are not applied on surfaces with which children or staff may come in contact.</a:t>
            </a:r>
          </a:p>
          <a:p>
            <a:endParaRPr lang="en-US" sz="1000" b="0" i="0" u="none" strike="noStrike" kern="1200" baseline="0" dirty="0">
              <a:solidFill>
                <a:schemeClr val="tx1"/>
              </a:solidFill>
              <a:effectLst/>
            </a:endParaRPr>
          </a:p>
          <a:p>
            <a:r>
              <a:rPr lang="en-US" sz="1000" b="1" i="0" u="none" strike="noStrike" kern="1200" baseline="0" dirty="0">
                <a:solidFill>
                  <a:schemeClr val="tx1"/>
                </a:solidFill>
              </a:rPr>
              <a:t>PLANTS</a:t>
            </a:r>
          </a:p>
          <a:p>
            <a:pPr marL="171450" indent="-171450">
              <a:buFont typeface="Arial"/>
              <a:buChar char="•"/>
            </a:pPr>
            <a:r>
              <a:rPr lang="en-US" sz="1000" b="0" i="0" u="none" strike="noStrike" kern="1200" baseline="0" dirty="0">
                <a:solidFill>
                  <a:schemeClr val="tx1"/>
                </a:solidFill>
              </a:rPr>
              <a:t>Poisonous or potentially harmful plants are prohibited in any part of a child care facility that is accessible to children. All plants not known to be nontoxic should be identified and checked by name with the local poison center (1-800-222-1222) to determine safe use.</a:t>
            </a:r>
          </a:p>
          <a:p>
            <a:endParaRPr lang="en-US" sz="1000" b="0" i="0" u="none" strike="noStrike" kern="1200" baseline="0" dirty="0">
              <a:solidFill>
                <a:schemeClr val="tx1"/>
              </a:solidFill>
              <a:effectLst/>
            </a:endParaRPr>
          </a:p>
          <a:p>
            <a:pPr marL="171450" indent="-171450">
              <a:buFont typeface="Arial"/>
              <a:buChar char="•"/>
            </a:pPr>
            <a:r>
              <a:rPr lang="en-US" sz="1000" b="0" i="0" u="none" strike="noStrike" kern="1200" baseline="0" dirty="0">
                <a:solidFill>
                  <a:schemeClr val="tx1"/>
                </a:solidFill>
              </a:rPr>
              <a:t>All outdoor plants and their leaves, fruit, and stems should be considered potentially toxic. Cuttings, trimmings, and leaves from potentially harmful plants must be disposed of safely so children do not have access to them.</a:t>
            </a:r>
          </a:p>
          <a:p>
            <a:endParaRPr lang="en-US" sz="1000" b="0" i="0" u="none" strike="noStrike" kern="1200" baseline="0" dirty="0">
              <a:solidFill>
                <a:schemeClr val="tx1"/>
              </a:solidFill>
            </a:endParaRPr>
          </a:p>
          <a:p>
            <a:pPr marL="171450" indent="-171450">
              <a:buFont typeface="Arial"/>
              <a:buChar char="•"/>
            </a:pPr>
            <a:r>
              <a:rPr lang="en-US" sz="1000" b="0" i="0" u="none" strike="noStrike" kern="1200" baseline="0" dirty="0">
                <a:solidFill>
                  <a:schemeClr val="tx1"/>
                </a:solidFill>
              </a:rPr>
              <a:t>For toxic, frequently ingested products and plants, see the American Academy of Pediatrics’ (AAP) </a:t>
            </a:r>
            <a:r>
              <a:rPr lang="en-US" sz="1000" b="0" i="1" u="none" strike="noStrike" kern="1200" baseline="0" dirty="0">
                <a:solidFill>
                  <a:schemeClr val="tx1"/>
                </a:solidFill>
              </a:rPr>
              <a:t>Handbook of Common Poisonings in Children. (</a:t>
            </a:r>
            <a:r>
              <a:rPr lang="en-US" sz="1000" b="0" i="0" u="none" strike="noStrike" kern="1200" baseline="0" dirty="0">
                <a:solidFill>
                  <a:schemeClr val="tx1"/>
                </a:solidFill>
              </a:rPr>
              <a:t>http://www.aap.org)</a:t>
            </a:r>
            <a:endParaRPr lang="en-US" sz="1000" b="0" i="1" kern="1200" dirty="0">
              <a:solidFill>
                <a:schemeClr val="tx1"/>
              </a:solidFill>
              <a:effectLst/>
            </a:endParaRPr>
          </a:p>
          <a:p>
            <a:endParaRPr lang="en-US" sz="1000" b="0" i="0" kern="1200" dirty="0">
              <a:solidFill>
                <a:schemeClr val="tx1"/>
              </a:solidFill>
              <a:effectLst/>
            </a:endParaRPr>
          </a:p>
          <a:p>
            <a:pPr defTabSz="881390">
              <a:defRPr/>
            </a:pPr>
            <a:r>
              <a:rPr lang="en-US" sz="1000" b="1" dirty="0"/>
              <a:t>SUN</a:t>
            </a:r>
          </a:p>
          <a:p>
            <a:pPr marL="171450" indent="-171450" defTabSz="881390">
              <a:buFont typeface="Arial"/>
              <a:buChar char="•"/>
              <a:defRPr/>
            </a:pPr>
            <a:r>
              <a:rPr lang="en-US" sz="1000" b="0" dirty="0"/>
              <a:t>Younger children are more likely to get sunburn because their skin is not fully developed and can be damaged even as early as the first summer of life. (http://pediatrics.aappublications.org/content/128/1/92.full)</a:t>
            </a:r>
          </a:p>
          <a:p>
            <a:pPr defTabSz="975601">
              <a:defRPr/>
            </a:pPr>
            <a:endParaRPr lang="en-US" sz="1000" b="0" dirty="0"/>
          </a:p>
          <a:p>
            <a:pPr marL="171450" indent="-171450" defTabSz="975601">
              <a:buFont typeface="Arial"/>
              <a:buChar char="•"/>
              <a:defRPr/>
            </a:pPr>
            <a:r>
              <a:rPr lang="en-US" sz="1000" b="0" dirty="0"/>
              <a:t>Children cannot be outside without being in the sun, but they need to be protected from getting too much sun.</a:t>
            </a:r>
            <a:r>
              <a:rPr lang="en-US" sz="1000" b="0" baseline="30000" dirty="0"/>
              <a:t> </a:t>
            </a:r>
            <a:r>
              <a:rPr lang="en-US" sz="1000" b="0" dirty="0"/>
              <a:t>People who had very bad sunburns when they were children are more likely to get skin cancer later in life.</a:t>
            </a:r>
          </a:p>
          <a:p>
            <a:pPr defTabSz="975601">
              <a:defRPr/>
            </a:pPr>
            <a:endParaRPr lang="en-US" sz="1000" b="0" dirty="0"/>
          </a:p>
          <a:p>
            <a:pPr marL="171450" indent="-171450" defTabSz="975601">
              <a:buFont typeface="Arial"/>
              <a:buChar char="•"/>
              <a:defRPr/>
            </a:pPr>
            <a:r>
              <a:rPr lang="en-US" sz="1000" b="0" dirty="0"/>
              <a:t>The first step to prevent the chances of getting skin cancer is to protect children early on in their life from getting too much sun and teach them how to be safe in the sun.</a:t>
            </a:r>
            <a:r>
              <a:rPr lang="en-US" sz="1000" b="0" baseline="30000" dirty="0"/>
              <a:t>  </a:t>
            </a:r>
            <a:r>
              <a:rPr lang="en-US" sz="1000" b="0" dirty="0"/>
              <a:t>The amount of time children are out in the sun should be limited,</a:t>
            </a:r>
            <a:r>
              <a:rPr lang="en-US" sz="1000" b="0" baseline="0" dirty="0"/>
              <a:t> especially during the hours of 10am and 4pm </a:t>
            </a:r>
            <a:r>
              <a:rPr lang="en-US" sz="1000" b="0" dirty="0"/>
              <a:t>when the sun is the strongest.</a:t>
            </a:r>
          </a:p>
          <a:p>
            <a:pPr marL="171450" indent="-171450" defTabSz="975601">
              <a:buFont typeface="Arial"/>
              <a:buChar char="•"/>
              <a:defRPr/>
            </a:pPr>
            <a:endParaRPr lang="en-US" sz="1000" b="0" dirty="0"/>
          </a:p>
          <a:p>
            <a:pPr marL="171450" indent="-171450" defTabSz="975601">
              <a:buFont typeface="Arial"/>
              <a:buChar char="•"/>
              <a:defRPr/>
            </a:pPr>
            <a:r>
              <a:rPr lang="en-US" sz="1000" b="0" dirty="0"/>
              <a:t>Children</a:t>
            </a:r>
            <a:r>
              <a:rPr lang="en-US" sz="1000" b="0" baseline="0" dirty="0"/>
              <a:t> should be protected from the sun with sunscreen and hats, as well as by shaded areas on the playground.</a:t>
            </a:r>
            <a:endParaRPr lang="en-US" sz="1000" b="0" dirty="0"/>
          </a:p>
          <a:p>
            <a:pPr defTabSz="975601">
              <a:defRPr/>
            </a:pPr>
            <a:endParaRPr lang="en-US" sz="1000" b="1" dirty="0"/>
          </a:p>
          <a:p>
            <a:r>
              <a:rPr lang="en-US" sz="1000" b="1" i="0" u="none" strike="noStrike" kern="1200" baseline="0" dirty="0">
                <a:solidFill>
                  <a:schemeClr val="tx1"/>
                </a:solidFill>
              </a:rPr>
              <a:t>WEATHER CONDITIONS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rPr>
              <a:t>Supervising adults should check the air quality index (AQI) each day and use the information to determine whether all or only certain children should be allowed to play outdoors. Children need protection from air pollution. Air pollution can contribute to acute asthma attacks in sensitive children.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rPr>
              <a:t>Warm temps are likely to increase the need for access to water to keep active children hydrated.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rPr>
              <a:t>Children need protection from adverse weather and its effects. Wind chill conditions at or below minus 15</a:t>
            </a:r>
            <a:r>
              <a:rPr lang="en-US" sz="1000" b="0" i="0" u="none" strike="noStrike" kern="1200" baseline="30000" dirty="0">
                <a:solidFill>
                  <a:schemeClr val="tx1"/>
                </a:solidFill>
              </a:rPr>
              <a:t>o</a:t>
            </a:r>
            <a:r>
              <a:rPr lang="en-US" sz="1000" b="0" i="0" u="none" strike="noStrike" kern="1200" baseline="0" dirty="0">
                <a:solidFill>
                  <a:schemeClr val="tx1"/>
                </a:solidFill>
              </a:rPr>
              <a:t>F as well as heat index at or above 90</a:t>
            </a:r>
            <a:r>
              <a:rPr lang="en-US" sz="1000" b="0" i="0" u="none" strike="noStrike" kern="1200" baseline="30000" dirty="0">
                <a:solidFill>
                  <a:schemeClr val="tx1"/>
                </a:solidFill>
              </a:rPr>
              <a:t>o</a:t>
            </a:r>
            <a:r>
              <a:rPr lang="en-US" sz="1000" b="0" i="0" u="none" strike="noStrike" kern="1200" baseline="0" dirty="0">
                <a:solidFill>
                  <a:schemeClr val="tx1"/>
                </a:solidFill>
              </a:rPr>
              <a:t>F, as defined by the National Weather Service, pose significant risks for children. Children have greater surface area to body mass ratio than adults. Therefore, children do not adapt to extremes of temperature as effectively as adults when exposed. </a:t>
            </a:r>
            <a:endParaRPr lang="en-US" sz="1000" b="1" dirty="0"/>
          </a:p>
          <a:p>
            <a:pPr defTabSz="975601">
              <a:defRPr/>
            </a:pPr>
            <a:endParaRPr lang="en-US" sz="1000" b="1" dirty="0"/>
          </a:p>
          <a:p>
            <a:pPr defTabSz="975601">
              <a:defRPr/>
            </a:pPr>
            <a:endParaRPr lang="en-US" sz="1000" b="1" dirty="0"/>
          </a:p>
          <a:p>
            <a:pPr defTabSz="975601">
              <a:defRPr/>
            </a:pPr>
            <a:r>
              <a:rPr lang="en-US" sz="1000" b="1" dirty="0"/>
              <a:t>Sources</a:t>
            </a:r>
            <a:endParaRPr lang="en-US" sz="10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u="none" strike="noStrike" kern="1200" baseline="0" dirty="0">
                <a:solidFill>
                  <a:schemeClr val="tx1"/>
                </a:solidFill>
              </a:rPr>
              <a:t>CFOC Standard 3.1.3.2 </a:t>
            </a:r>
            <a:r>
              <a:rPr lang="en-US" sz="1000" b="0" i="0" u="none" strike="noStrike" kern="1200" baseline="0" dirty="0">
                <a:solidFill>
                  <a:schemeClr val="tx1"/>
                </a:solidFill>
              </a:rPr>
              <a:t>- Playing Outdoors. (http://cfoc.nrckids.org/StandardView.cfm?StdNum=3.1.3.2&amp;=+)</a:t>
            </a:r>
            <a:endParaRPr lang="en-US" sz="1000" b="0" i="1" u="none" strike="noStrike" kern="1200" baseline="0" dirty="0">
              <a:solidFill>
                <a:schemeClr val="tx1"/>
              </a:solidFill>
            </a:endParaRPr>
          </a:p>
          <a:p>
            <a:pPr marL="171450" indent="-171450">
              <a:buFont typeface="Arial" panose="020B0604020202020204" pitchFamily="34" charset="0"/>
              <a:buChar char="•"/>
            </a:pPr>
            <a:r>
              <a:rPr lang="en-US" sz="1000" b="0" i="1" u="none" strike="noStrike" kern="1200" baseline="0" dirty="0">
                <a:solidFill>
                  <a:schemeClr val="tx1"/>
                </a:solidFill>
              </a:rPr>
              <a:t>CFOC Standard 3.1.3.3 </a:t>
            </a:r>
            <a:r>
              <a:rPr lang="en-US" sz="1000" b="0" i="0" u="none" strike="noStrike" kern="1200" baseline="0" dirty="0">
                <a:solidFill>
                  <a:schemeClr val="tx1"/>
                </a:solidFill>
              </a:rPr>
              <a:t>- Protection from Air Pollution While Children Are Outside. (http://cfoc.nrckids.org/StandardView/3.1.3.3)</a:t>
            </a:r>
          </a:p>
          <a:p>
            <a:pPr marL="171450" indent="-171450">
              <a:buFont typeface="Arial" panose="020B0604020202020204" pitchFamily="34" charset="0"/>
              <a:buChar char="•"/>
            </a:pPr>
            <a:r>
              <a:rPr lang="en-US" sz="1000" dirty="0"/>
              <a:t>Environmental Protection Agency. </a:t>
            </a:r>
            <a:r>
              <a:rPr lang="en-US" sz="1000" i="1" dirty="0" err="1"/>
              <a:t>Sunwise</a:t>
            </a:r>
            <a:r>
              <a:rPr lang="en-US" sz="1000" i="1" dirty="0"/>
              <a:t> Kids</a:t>
            </a:r>
            <a:r>
              <a:rPr lang="en-US" sz="1000" dirty="0"/>
              <a:t>. 2014: Chapter 6. (</a:t>
            </a:r>
            <a:r>
              <a:rPr lang="en-US" sz="1000" dirty="0">
                <a:hlinkClick r:id="rId3"/>
              </a:rPr>
              <a:t>http://www.epa.gov/sunwise/kids/index.html</a:t>
            </a:r>
            <a:r>
              <a:rPr lang="en-US" sz="1000" dirty="0"/>
              <a:t>)</a:t>
            </a:r>
          </a:p>
          <a:p>
            <a:pPr marL="171450" indent="-171450" defTabSz="975601">
              <a:buFont typeface="Arial" panose="020B0604020202020204" pitchFamily="34" charset="0"/>
              <a:buChar char="•"/>
              <a:defRPr/>
            </a:pPr>
            <a:r>
              <a:rPr lang="en-US" sz="1000" dirty="0"/>
              <a:t>healthychildren.org, American Academy of Pediatrics. </a:t>
            </a:r>
            <a:r>
              <a:rPr lang="en-US" sz="1000" i="1" dirty="0"/>
              <a:t>Safety and Prevention: Sun Safety</a:t>
            </a:r>
            <a:r>
              <a:rPr lang="en-US" sz="1000" dirty="0"/>
              <a:t>. 2015. (http://www.healthychildren.org/english/safety-prevention/at-play/pages/Sun-Safety.aspx)</a:t>
            </a:r>
          </a:p>
        </p:txBody>
      </p:sp>
      <p:sp>
        <p:nvSpPr>
          <p:cNvPr id="4" name="Slide Number Placeholder 3"/>
          <p:cNvSpPr>
            <a:spLocks noGrp="1"/>
          </p:cNvSpPr>
          <p:nvPr>
            <p:ph type="sldNum" sz="quarter" idx="10"/>
          </p:nvPr>
        </p:nvSpPr>
        <p:spPr/>
        <p:txBody>
          <a:bodyPr/>
          <a:lstStyle/>
          <a:p>
            <a:fld id="{0DE97A5A-979D-46C6-9E56-5DE849C2D2BB}" type="slidenum">
              <a:rPr lang="en-US" smtClean="0"/>
              <a:t>26</a:t>
            </a:fld>
            <a:endParaRPr lang="en-US" dirty="0"/>
          </a:p>
        </p:txBody>
      </p:sp>
    </p:spTree>
    <p:extLst>
      <p:ext uri="{BB962C8B-B14F-4D97-AF65-F5344CB8AC3E}">
        <p14:creationId xmlns:p14="http://schemas.microsoft.com/office/powerpoint/2010/main" val="3937693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rPr>
              <a:t>Making the playground area safe for children is important, but cannot replace the safety and security of having adult supervision. </a:t>
            </a:r>
            <a:r>
              <a:rPr lang="en-US" sz="1000" kern="1200" dirty="0">
                <a:solidFill>
                  <a:schemeClr val="tx1"/>
                </a:solidFill>
                <a:effectLst/>
              </a:rPr>
              <a:t>Almost half of playground-related injuries are due to </a:t>
            </a:r>
            <a:r>
              <a:rPr lang="en-US" sz="1000" b="0" strike="noStrike" kern="1200" baseline="0" dirty="0">
                <a:solidFill>
                  <a:schemeClr val="tx1"/>
                </a:solidFill>
                <a:effectLst/>
              </a:rPr>
              <a:t>improper </a:t>
            </a:r>
            <a:r>
              <a:rPr lang="en-US" sz="1000" kern="1200" dirty="0">
                <a:solidFill>
                  <a:schemeClr val="tx1"/>
                </a:solidFill>
                <a:effectLst/>
              </a:rPr>
              <a:t>supervision.</a:t>
            </a:r>
          </a:p>
          <a:p>
            <a:endParaRPr lang="en-US" sz="1000" kern="1200" dirty="0">
              <a:solidFill>
                <a:schemeClr val="tx1"/>
              </a:solidFill>
              <a:effectLst/>
            </a:endParaRPr>
          </a:p>
          <a:p>
            <a:pPr lvl="0"/>
            <a:r>
              <a:rPr lang="en-US" sz="1000" b="0" kern="1200" dirty="0">
                <a:solidFill>
                  <a:schemeClr val="tx1"/>
                </a:solidFill>
                <a:effectLst/>
              </a:rPr>
              <a:t>Children are more active in the outdoor learning/play areas than they are inside and need to be watched more carefully</a:t>
            </a:r>
            <a:r>
              <a:rPr lang="en-US" sz="1000" b="0" kern="1200" baseline="0" dirty="0">
                <a:solidFill>
                  <a:schemeClr val="tx1"/>
                </a:solidFill>
                <a:effectLst/>
              </a:rPr>
              <a:t> </a:t>
            </a:r>
            <a:r>
              <a:rPr lang="en-US" sz="1000" b="0" kern="1200" dirty="0">
                <a:solidFill>
                  <a:schemeClr val="tx1"/>
                </a:solidFill>
                <a:effectLst/>
              </a:rPr>
              <a:t>outside.</a:t>
            </a:r>
            <a:endParaRPr lang="en-US" sz="1000" b="0" kern="1200" baseline="30000" dirty="0">
              <a:solidFill>
                <a:schemeClr val="tx1"/>
              </a:solidFill>
              <a:effectLst/>
            </a:endParaRPr>
          </a:p>
          <a:p>
            <a:pPr lvl="0"/>
            <a:endParaRPr lang="en-US" sz="1000" kern="1200" dirty="0">
              <a:solidFill>
                <a:schemeClr val="tx1"/>
              </a:solidFill>
              <a:effectLst/>
            </a:endParaRPr>
          </a:p>
          <a:p>
            <a:r>
              <a:rPr lang="en-US" sz="1000" b="1" kern="1200" dirty="0">
                <a:solidFill>
                  <a:schemeClr val="tx1"/>
                </a:solidFill>
                <a:effectLst/>
              </a:rPr>
              <a:t>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Discuss the </a:t>
            </a:r>
            <a:r>
              <a:rPr lang="en-US" sz="1000" kern="1200" dirty="0">
                <a:solidFill>
                  <a:schemeClr val="tx1"/>
                </a:solidFill>
                <a:effectLst/>
              </a:rPr>
              <a:t>need to have a supervision strategy so that all children are being observed by at</a:t>
            </a:r>
            <a:r>
              <a:rPr lang="en-US" sz="1000" kern="1200" baseline="0" dirty="0">
                <a:solidFill>
                  <a:schemeClr val="tx1"/>
                </a:solidFill>
                <a:effectLst/>
              </a:rPr>
              <a:t> least one designated adult at all times. Keep in mind that because monkey bars, swings, and slides are the most likely to cause injuries, more supervision in these areas is needed.</a:t>
            </a:r>
          </a:p>
          <a:p>
            <a:endParaRPr lang="en-US" sz="1000" kern="1200" dirty="0">
              <a:solidFill>
                <a:schemeClr val="tx1"/>
              </a:solidFill>
              <a:effectLst/>
            </a:endParaRPr>
          </a:p>
          <a:p>
            <a:endParaRPr lang="en-US" sz="1000" kern="1200" dirty="0">
              <a:solidFill>
                <a:schemeClr val="tx1"/>
              </a:solidFill>
              <a:effectLst/>
            </a:endParaRPr>
          </a:p>
          <a:p>
            <a:r>
              <a:rPr lang="en-US" sz="1000" b="1" i="0" u="none" strike="noStrike" kern="1200" dirty="0">
                <a:solidFill>
                  <a:schemeClr val="tx1"/>
                </a:solidFill>
                <a:effectLst/>
              </a:rPr>
              <a:t>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baseline="0" dirty="0"/>
              <a:t>CFOC Standard 2.2 </a:t>
            </a:r>
            <a:r>
              <a:rPr lang="en-US" sz="1000" b="0" baseline="0" dirty="0"/>
              <a:t>– Supervision and Discipline. (http://cfoc.nrckids.org/StandardView/2.2)</a:t>
            </a:r>
            <a:endParaRPr lang="en-US" sz="1000" i="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Safe Kids Worldwide. </a:t>
            </a:r>
            <a:r>
              <a:rPr lang="en-US" sz="1000" i="1" kern="1200" dirty="0">
                <a:solidFill>
                  <a:schemeClr val="tx1"/>
                </a:solidFill>
                <a:effectLst/>
              </a:rPr>
              <a:t>Playground</a:t>
            </a:r>
            <a:r>
              <a:rPr lang="en-US" sz="1000" i="1" kern="1200" baseline="0" dirty="0">
                <a:solidFill>
                  <a:schemeClr val="tx1"/>
                </a:solidFill>
                <a:effectLst/>
              </a:rPr>
              <a:t> Safety Tips. </a:t>
            </a:r>
            <a:r>
              <a:rPr lang="en-US" sz="1000" kern="1200" baseline="0" dirty="0">
                <a:solidFill>
                  <a:schemeClr val="tx1"/>
                </a:solidFill>
                <a:effectLst/>
              </a:rPr>
              <a:t>2013. (</a:t>
            </a:r>
            <a:r>
              <a:rPr lang="en-US" sz="1000" u="sng" kern="1200" dirty="0">
                <a:solidFill>
                  <a:schemeClr val="tx1"/>
                </a:solidFill>
                <a:effectLst/>
                <a:hlinkClick r:id="rId3"/>
              </a:rPr>
              <a:t>http://www.safekids.org/sites/default/files/documents/playground_safety_tips.pdf</a:t>
            </a:r>
            <a:r>
              <a:rPr lang="en-US" sz="1000" u="sng" kern="1200" dirty="0">
                <a:solidFill>
                  <a:schemeClr val="tx1"/>
                </a:solidFill>
                <a:effectLst/>
              </a:rPr>
              <a:t>)</a:t>
            </a:r>
          </a:p>
        </p:txBody>
      </p:sp>
      <p:sp>
        <p:nvSpPr>
          <p:cNvPr id="4" name="Slide Number Placeholder 3"/>
          <p:cNvSpPr>
            <a:spLocks noGrp="1"/>
          </p:cNvSpPr>
          <p:nvPr>
            <p:ph type="sldNum" sz="quarter" idx="10"/>
          </p:nvPr>
        </p:nvSpPr>
        <p:spPr/>
        <p:txBody>
          <a:bodyPr/>
          <a:lstStyle/>
          <a:p>
            <a:fld id="{0DE97A5A-979D-46C6-9E56-5DE849C2D2BB}" type="slidenum">
              <a:rPr lang="en-US" smtClean="0"/>
              <a:t>27</a:t>
            </a:fld>
            <a:endParaRPr lang="en-US" dirty="0"/>
          </a:p>
        </p:txBody>
      </p:sp>
    </p:spTree>
    <p:extLst>
      <p:ext uri="{BB962C8B-B14F-4D97-AF65-F5344CB8AC3E}">
        <p14:creationId xmlns:p14="http://schemas.microsoft.com/office/powerpoint/2010/main" val="1838304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u="none" kern="1200" baseline="0" dirty="0">
                <a:solidFill>
                  <a:schemeClr val="tx1"/>
                </a:solidFill>
                <a:effectLst/>
              </a:rPr>
              <a:t>Now we are going to review the six active supervision strategies that will keep children safe on the playground. These strategies are from the National Center on Early Childhood Health and Wellness at the Office of Head Start.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u="none"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u="sng"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kern="1200" baseline="0" dirty="0">
                <a:solidFill>
                  <a:schemeClr val="tx1"/>
                </a:solidFill>
                <a:effectLst/>
              </a:rPr>
              <a:t>1. Set up the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u="sng"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Staff set up the environment so that they can supervise children at all times. Choose equipment that is age and developmentally</a:t>
            </a:r>
            <a:r>
              <a:rPr lang="en-US" sz="1000" kern="1200" baseline="0" dirty="0">
                <a:solidFill>
                  <a:schemeClr val="tx1"/>
                </a:solidFill>
                <a:effectLst/>
              </a:rPr>
              <a:t> appropriate; set up all areas to they are visible to supervising adults (</a:t>
            </a:r>
            <a:r>
              <a:rPr lang="en-US" sz="1000" kern="1200" baseline="0" dirty="0" err="1">
                <a:solidFill>
                  <a:schemeClr val="tx1"/>
                </a:solidFill>
                <a:effectLst/>
              </a:rPr>
              <a:t>ie</a:t>
            </a:r>
            <a:r>
              <a:rPr lang="en-US" sz="1000" kern="1200" baseline="0" dirty="0">
                <a:solidFill>
                  <a:schemeClr val="tx1"/>
                </a:solidFill>
                <a:effectLst/>
              </a:rPr>
              <a:t>, no “blind spots”).</a:t>
            </a:r>
            <a:endParaRPr lang="en-US" sz="1000" b="1"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28</a:t>
            </a:fld>
            <a:endParaRPr lang="en-US" dirty="0"/>
          </a:p>
        </p:txBody>
      </p:sp>
    </p:spTree>
    <p:extLst>
      <p:ext uri="{BB962C8B-B14F-4D97-AF65-F5344CB8AC3E}">
        <p14:creationId xmlns:p14="http://schemas.microsoft.com/office/powerpoint/2010/main" val="1838304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kern="1200" baseline="0" dirty="0">
                <a:solidFill>
                  <a:schemeClr val="tx1"/>
                </a:solidFill>
                <a:effectLst/>
              </a:rPr>
              <a:t>2. Position Staff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u="sng"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rPr>
              <a:t>Early care and education staff should: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rPr>
              <a:t>Make sure they can see the children at play and the children can see them at all times.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Carefully plan where they will position themselves in the environment to prevent children from harm.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Place themselves so that they can see and hear all of the children on the playground.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Make sure there are always clear paths to where children are playing so they can react quickly when necessary.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Stay close to children who may need additional support. </a:t>
            </a:r>
            <a:endParaRPr lang="en-US" sz="1000" b="0"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29</a:t>
            </a:fld>
            <a:endParaRPr lang="en-US" dirty="0"/>
          </a:p>
        </p:txBody>
      </p:sp>
    </p:spTree>
    <p:extLst>
      <p:ext uri="{BB962C8B-B14F-4D97-AF65-F5344CB8AC3E}">
        <p14:creationId xmlns:p14="http://schemas.microsoft.com/office/powerpoint/2010/main" val="418901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Review the learning objectives with the participants.</a:t>
            </a:r>
          </a:p>
          <a:p>
            <a:endParaRPr lang="en-US" sz="1000" dirty="0"/>
          </a:p>
          <a:p>
            <a:r>
              <a:rPr lang="en-US" sz="1000" dirty="0"/>
              <a:t>By the end of today’s lecture, you</a:t>
            </a:r>
            <a:r>
              <a:rPr lang="en-US" sz="1000" baseline="0" dirty="0"/>
              <a:t> will be able to: </a:t>
            </a:r>
            <a:r>
              <a:rPr lang="en-US" sz="1000" dirty="0"/>
              <a:t>  </a:t>
            </a:r>
          </a:p>
          <a:p>
            <a:pPr marL="171450" lvl="0" indent="-171450">
              <a:buFont typeface="Arial" panose="020B0604020202020204" pitchFamily="34" charset="0"/>
              <a:buChar char="•"/>
            </a:pPr>
            <a:r>
              <a:rPr lang="en-US" sz="1000" dirty="0"/>
              <a:t>Identify the #1 cause of playground injuries</a:t>
            </a:r>
          </a:p>
          <a:p>
            <a:pPr marL="171450" lvl="0" indent="-171450">
              <a:buFont typeface="Arial" panose="020B0604020202020204" pitchFamily="34" charset="0"/>
              <a:buChar char="•"/>
            </a:pPr>
            <a:r>
              <a:rPr lang="en-US" sz="1000" dirty="0"/>
              <a:t>Understand</a:t>
            </a:r>
            <a:r>
              <a:rPr lang="en-US" sz="1000" baseline="0" dirty="0"/>
              <a:t> the importance of active supervision to reduce injuries (especially around monkey bars, swings, and slides)</a:t>
            </a:r>
            <a:endParaRPr lang="en-US" sz="1000" dirty="0"/>
          </a:p>
          <a:p>
            <a:pPr marL="171450" lvl="0" indent="-171450">
              <a:buFont typeface="Arial" panose="020B0604020202020204" pitchFamily="34" charset="0"/>
              <a:buChar char="•"/>
            </a:pPr>
            <a:r>
              <a:rPr lang="en-US" sz="1000" b="0" baseline="0" dirty="0"/>
              <a:t>Understand the dos and don’ts for playground surfaces and explain why</a:t>
            </a:r>
          </a:p>
          <a:p>
            <a:pPr marL="171450" lvl="0" indent="-171450">
              <a:buFont typeface="Arial" panose="020B0604020202020204" pitchFamily="34" charset="0"/>
              <a:buChar char="•"/>
            </a:pPr>
            <a:r>
              <a:rPr lang="en-US" sz="1000" b="0" dirty="0"/>
              <a:t>Identify</a:t>
            </a:r>
            <a:r>
              <a:rPr lang="en-US" sz="1000" b="0" baseline="0" dirty="0"/>
              <a:t> at least 1 place to get more information about playground safety</a:t>
            </a:r>
            <a:endParaRPr lang="en-US" sz="1000" b="0" dirty="0"/>
          </a:p>
          <a:p>
            <a:endParaRPr lang="en-US" sz="1000" kern="1200" dirty="0">
              <a:solidFill>
                <a:schemeClr val="tx1"/>
              </a:solidFill>
              <a:effectLst/>
            </a:endParaRPr>
          </a:p>
          <a:p>
            <a:endParaRPr lang="en-US" sz="1000" kern="1200" dirty="0">
              <a:solidFill>
                <a:schemeClr val="tx1"/>
              </a:solidFill>
              <a:effectLst/>
            </a:endParaRPr>
          </a:p>
          <a:p>
            <a:r>
              <a:rPr lang="en-US" sz="1000" b="1" dirty="0"/>
              <a:t>Design note: </a:t>
            </a:r>
            <a:r>
              <a:rPr lang="en-US" sz="1000" dirty="0"/>
              <a:t>There is no participant manual.</a:t>
            </a:r>
            <a:r>
              <a:rPr lang="en-US" sz="1000" baseline="0" dirty="0"/>
              <a:t> The slides will be used to create the participant handout (without speaker notes). The learning objectives should be on the screen so participants can refer to them.</a:t>
            </a:r>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3</a:t>
            </a:fld>
            <a:endParaRPr lang="en-US" dirty="0"/>
          </a:p>
        </p:txBody>
      </p:sp>
    </p:spTree>
    <p:extLst>
      <p:ext uri="{BB962C8B-B14F-4D97-AF65-F5344CB8AC3E}">
        <p14:creationId xmlns:p14="http://schemas.microsoft.com/office/powerpoint/2010/main" val="2646770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u="sng" kern="1200" dirty="0">
                <a:solidFill>
                  <a:schemeClr val="tx1"/>
                </a:solidFill>
                <a:effectLst/>
              </a:rPr>
              <a:t>3. Scan and Count</a:t>
            </a:r>
          </a:p>
          <a:p>
            <a:pPr lvl="0"/>
            <a:endParaRPr lang="en-US" sz="1000" u="sng"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Caregivers/teachers should regularly count children (name to face and whenever leaving one area and arriving at another), going indoors or outdoors, to confirm that each child is safe at all times. Also, they must be able to state (and account for)</a:t>
            </a:r>
            <a:r>
              <a:rPr lang="en-US" sz="1000" b="0" kern="1200" baseline="0" dirty="0">
                <a:solidFill>
                  <a:schemeClr val="tx1"/>
                </a:solidFill>
                <a:effectLst/>
              </a:rPr>
              <a:t> the number of</a:t>
            </a:r>
            <a:r>
              <a:rPr lang="en-US" sz="1000" b="0" kern="1200" dirty="0">
                <a:solidFill>
                  <a:schemeClr val="tx1"/>
                </a:solidFill>
                <a:effectLst/>
              </a:rPr>
              <a:t> children in their care at all times. The ratio of caregivers/teachers to the number of children should be the same indoors as it is outdoors. </a:t>
            </a:r>
            <a:r>
              <a:rPr lang="en-US" sz="1000" kern="1200" dirty="0">
                <a:solidFill>
                  <a:schemeClr val="tx1"/>
                </a:solidFill>
                <a:effectLst/>
              </a:rPr>
              <a:t>They continually scan the entire environment to know where everyone is and what they are doing. They count the children frequently. This is especially important during transitions, when children are moving from one location to another. </a:t>
            </a:r>
            <a:endParaRPr lang="en-US" sz="1000" b="0" kern="1200" dirty="0">
              <a:solidFill>
                <a:schemeClr val="tx1"/>
              </a:solidFill>
              <a:effectLst/>
            </a:endParaRPr>
          </a:p>
          <a:p>
            <a:pPr lvl="0"/>
            <a:endParaRPr lang="en-US" sz="100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sng" kern="1200" dirty="0">
              <a:solidFill>
                <a:schemeClr val="tx1"/>
              </a:solidFill>
              <a:effectLst/>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30</a:t>
            </a:fld>
            <a:endParaRPr lang="en-US" dirty="0"/>
          </a:p>
        </p:txBody>
      </p:sp>
    </p:spTree>
    <p:extLst>
      <p:ext uri="{BB962C8B-B14F-4D97-AF65-F5344CB8AC3E}">
        <p14:creationId xmlns:p14="http://schemas.microsoft.com/office/powerpoint/2010/main" val="3845941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u="sng" kern="1200" dirty="0">
                <a:solidFill>
                  <a:schemeClr val="tx1"/>
                </a:solidFill>
                <a:effectLst/>
              </a:rPr>
              <a:t>4. Listen</a:t>
            </a:r>
          </a:p>
          <a:p>
            <a:pPr lvl="0"/>
            <a:endParaRPr lang="en-US" sz="1000" u="sng"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Specific sounds or the absence of sounds may signify reason for concern. Staff who are listening closely to children immediately identify signs of potential danger. Programs that think systemically implement additional strategies to safeguard children. </a:t>
            </a:r>
            <a:endParaRPr lang="en-US" sz="1000" u="sng"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sng" kern="1200" dirty="0">
              <a:solidFill>
                <a:schemeClr val="tx1"/>
              </a:solidFill>
              <a:effectLst/>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31</a:t>
            </a:fld>
            <a:endParaRPr lang="en-US" dirty="0"/>
          </a:p>
        </p:txBody>
      </p:sp>
    </p:spTree>
    <p:extLst>
      <p:ext uri="{BB962C8B-B14F-4D97-AF65-F5344CB8AC3E}">
        <p14:creationId xmlns:p14="http://schemas.microsoft.com/office/powerpoint/2010/main" val="2351206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667" y="4409757"/>
            <a:ext cx="6053667" cy="472175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kern="1200" dirty="0">
                <a:solidFill>
                  <a:schemeClr val="tx1"/>
                </a:solidFill>
                <a:effectLst/>
              </a:rPr>
              <a:t>5. Anticipate Children’s Behavior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u="sng"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Staff use what they know about each child’s individual interests and skills to predict what he/she will do. They create challenges that children are ready for and support them in succeeding. But they also recognize when children might wander, get upset, or take a dangerous risk. Information from the daily health check (</a:t>
            </a:r>
            <a:r>
              <a:rPr lang="en-US" sz="1000" kern="1200" dirty="0" err="1">
                <a:solidFill>
                  <a:schemeClr val="tx1"/>
                </a:solidFill>
                <a:effectLst/>
              </a:rPr>
              <a:t>eg</a:t>
            </a:r>
            <a:r>
              <a:rPr lang="en-US" sz="1000" kern="1200" dirty="0">
                <a:solidFill>
                  <a:schemeClr val="tx1"/>
                </a:solidFill>
                <a:effectLst/>
              </a:rPr>
              <a:t>, illness, allergies, lack of sleep or food, etc.) informs staff’s observations and helps them anticipate children’s behavior. Staff who know what to expect are better able to protect children from harm. </a:t>
            </a:r>
            <a:endParaRPr lang="en-US" sz="10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rPr>
              <a:t>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Discuss the </a:t>
            </a:r>
            <a:r>
              <a:rPr lang="en-US" sz="1000" kern="1200" dirty="0">
                <a:solidFill>
                  <a:schemeClr val="tx1"/>
                </a:solidFill>
                <a:effectLst/>
              </a:rPr>
              <a:t>need to have a supervision strategy so that all children are being observed by at</a:t>
            </a:r>
            <a:r>
              <a:rPr lang="en-US" sz="1000" kern="1200" baseline="0" dirty="0">
                <a:solidFill>
                  <a:schemeClr val="tx1"/>
                </a:solidFill>
                <a:effectLst/>
              </a:rPr>
              <a:t> least one designated adult at all times.</a:t>
            </a:r>
          </a:p>
          <a:p>
            <a:endParaRPr lang="en-US" sz="1000" kern="1200" dirty="0">
              <a:solidFill>
                <a:schemeClr val="tx1"/>
              </a:solidFill>
              <a:effectLst/>
            </a:endParaRPr>
          </a:p>
          <a:p>
            <a:endParaRPr lang="en-US" sz="1000" kern="1200" dirty="0">
              <a:solidFill>
                <a:schemeClr val="tx1"/>
              </a:solidFill>
              <a:effectLst/>
            </a:endParaRPr>
          </a:p>
          <a:p>
            <a:r>
              <a:rPr lang="en-US" sz="1000" b="1" i="0" u="none" strike="noStrike" kern="1200" dirty="0">
                <a:solidFill>
                  <a:schemeClr val="tx1"/>
                </a:solidFill>
                <a:effectLst/>
              </a:rPr>
              <a:t>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Safe Kids Worldwide. </a:t>
            </a:r>
            <a:r>
              <a:rPr lang="en-US" sz="1000" i="1" kern="1200" dirty="0">
                <a:solidFill>
                  <a:schemeClr val="tx1"/>
                </a:solidFill>
                <a:effectLst/>
              </a:rPr>
              <a:t>Playground</a:t>
            </a:r>
            <a:r>
              <a:rPr lang="en-US" sz="1000" i="1" kern="1200" baseline="0" dirty="0">
                <a:solidFill>
                  <a:schemeClr val="tx1"/>
                </a:solidFill>
                <a:effectLst/>
              </a:rPr>
              <a:t> Safety Tips. </a:t>
            </a:r>
            <a:r>
              <a:rPr lang="en-US" sz="1000" kern="1200" baseline="0" dirty="0">
                <a:solidFill>
                  <a:schemeClr val="tx1"/>
                </a:solidFill>
                <a:effectLst/>
              </a:rPr>
              <a:t>2013. </a:t>
            </a:r>
            <a:r>
              <a:rPr lang="en-US" sz="1000" kern="1200" dirty="0">
                <a:solidFill>
                  <a:schemeClr val="tx1"/>
                </a:solidFill>
                <a:effectLst/>
              </a:rPr>
              <a:t>(</a:t>
            </a:r>
            <a:r>
              <a:rPr lang="en-US" sz="1000" u="sng" kern="1200" dirty="0">
                <a:solidFill>
                  <a:schemeClr val="tx1"/>
                </a:solidFill>
                <a:effectLst/>
                <a:hlinkClick r:id="rId3"/>
              </a:rPr>
              <a:t>http://www.safekids.org/sites/default/files/documents/playground_safety_tips.pdf</a:t>
            </a:r>
            <a:r>
              <a:rPr lang="en-US" sz="1000" u="sng" kern="1200" dirty="0">
                <a:solidFill>
                  <a:schemeClr val="tx1"/>
                </a:solidFill>
                <a:effectLst/>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kern="1200" dirty="0">
                <a:solidFill>
                  <a:schemeClr val="tx1"/>
                </a:solidFill>
                <a:effectLst/>
              </a:rPr>
              <a:t>National</a:t>
            </a:r>
            <a:r>
              <a:rPr lang="en-US" sz="1000" u="none" kern="1200" baseline="0" dirty="0">
                <a:solidFill>
                  <a:schemeClr val="tx1"/>
                </a:solidFill>
                <a:effectLst/>
              </a:rPr>
              <a:t> Centers on Health: </a:t>
            </a:r>
            <a:r>
              <a:rPr lang="en-US" sz="1000" u="none" kern="1200" dirty="0">
                <a:solidFill>
                  <a:schemeClr val="tx1"/>
                </a:solidFill>
                <a:effectLst/>
              </a:rPr>
              <a:t>6 Strategies to keep children safe – active supervision – National Center on Early Childhood</a:t>
            </a:r>
            <a:r>
              <a:rPr lang="en-US" sz="1000" u="none" kern="1200" baseline="0" dirty="0">
                <a:solidFill>
                  <a:schemeClr val="tx1"/>
                </a:solidFill>
                <a:effectLst/>
              </a:rPr>
              <a:t> Health and Wellness</a:t>
            </a:r>
            <a:endParaRPr lang="en-US" sz="1000" u="none" kern="1200" dirty="0">
              <a:solidFill>
                <a:schemeClr val="tx1"/>
              </a:solidFill>
              <a:effectLs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kern="1200" dirty="0">
                <a:solidFill>
                  <a:schemeClr val="tx1"/>
                </a:solidFill>
                <a:effectLst/>
              </a:rPr>
              <a:t>Tip sheet (https://eclkc.ohs.acf.hhs.gov/hslc/tta-system/health/docs/active-supervision-handout.pdf)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kern="1200" dirty="0">
                <a:solidFill>
                  <a:schemeClr val="tx1"/>
                </a:solidFill>
                <a:effectLst/>
              </a:rPr>
              <a:t>Poster (https://eclkc.ohs.acf.hhs.gov/hslc/tta-system/health/docs/active-supervision-poster.pdf)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kern="1200" dirty="0">
                <a:solidFill>
                  <a:schemeClr val="tx1"/>
                </a:solidFill>
                <a:effectLst/>
              </a:rPr>
              <a:t>Additional Materials (https://eclkc.ohs.acf.hhs.gov/hslc/tta-system/health/safety-injury-prevention/safe-healthy-environments/active-supervision.html)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u="none" kern="1200" dirty="0">
              <a:solidFill>
                <a:schemeClr val="tx1"/>
              </a:solidFill>
              <a:effectLst/>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32</a:t>
            </a:fld>
            <a:endParaRPr lang="en-US" dirty="0"/>
          </a:p>
        </p:txBody>
      </p:sp>
    </p:spTree>
    <p:extLst>
      <p:ext uri="{BB962C8B-B14F-4D97-AF65-F5344CB8AC3E}">
        <p14:creationId xmlns:p14="http://schemas.microsoft.com/office/powerpoint/2010/main" val="2719792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667" y="4409757"/>
            <a:ext cx="6053667" cy="472175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kern="1200" dirty="0">
                <a:solidFill>
                  <a:schemeClr val="tx1"/>
                </a:solidFill>
                <a:effectLst/>
              </a:rPr>
              <a:t>6. Engage and Redirect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Staff use active supervision skills to know when to offer children support. Staff wait until children are unable to solve problems on their own to get involved. They may offer different levels of assistance or redirection depending on each individual child’s needs. </a:t>
            </a:r>
            <a:endParaRPr lang="en-US" sz="10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rPr>
              <a:t>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Discuss the </a:t>
            </a:r>
            <a:r>
              <a:rPr lang="en-US" sz="1000" kern="1200" dirty="0">
                <a:solidFill>
                  <a:schemeClr val="tx1"/>
                </a:solidFill>
                <a:effectLst/>
              </a:rPr>
              <a:t>need to have a supervision strategy so that all children are being observed by at</a:t>
            </a:r>
            <a:r>
              <a:rPr lang="en-US" sz="1000" kern="1200" baseline="0" dirty="0">
                <a:solidFill>
                  <a:schemeClr val="tx1"/>
                </a:solidFill>
                <a:effectLst/>
              </a:rPr>
              <a:t> least one designated adult at all times.</a:t>
            </a:r>
          </a:p>
          <a:p>
            <a:endParaRPr lang="en-US" sz="1000" kern="1200" dirty="0">
              <a:solidFill>
                <a:schemeClr val="tx1"/>
              </a:solidFill>
              <a:effectLst/>
            </a:endParaRPr>
          </a:p>
          <a:p>
            <a:endParaRPr lang="en-US" sz="1000" kern="1200" dirty="0">
              <a:solidFill>
                <a:schemeClr val="tx1"/>
              </a:solidFill>
              <a:effectLst/>
            </a:endParaRPr>
          </a:p>
          <a:p>
            <a:r>
              <a:rPr lang="en-US" sz="1000" b="1" i="0" u="none" strike="noStrike" kern="1200" dirty="0">
                <a:solidFill>
                  <a:schemeClr val="tx1"/>
                </a:solidFill>
                <a:effectLst/>
              </a:rPr>
              <a:t>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Safe Kids Worldwide. </a:t>
            </a:r>
            <a:r>
              <a:rPr lang="en-US" sz="1000" i="1" kern="1200" dirty="0">
                <a:solidFill>
                  <a:schemeClr val="tx1"/>
                </a:solidFill>
                <a:effectLst/>
              </a:rPr>
              <a:t>Playground</a:t>
            </a:r>
            <a:r>
              <a:rPr lang="en-US" sz="1000" i="1" kern="1200" baseline="0" dirty="0">
                <a:solidFill>
                  <a:schemeClr val="tx1"/>
                </a:solidFill>
                <a:effectLst/>
              </a:rPr>
              <a:t> Safety Tips. </a:t>
            </a:r>
            <a:r>
              <a:rPr lang="en-US" sz="1000" kern="1200" baseline="0" dirty="0">
                <a:solidFill>
                  <a:schemeClr val="tx1"/>
                </a:solidFill>
                <a:effectLst/>
              </a:rPr>
              <a:t>2013. </a:t>
            </a:r>
            <a:r>
              <a:rPr lang="en-US" sz="1000" kern="1200" dirty="0">
                <a:solidFill>
                  <a:schemeClr val="tx1"/>
                </a:solidFill>
                <a:effectLst/>
              </a:rPr>
              <a:t>(</a:t>
            </a:r>
            <a:r>
              <a:rPr lang="en-US" sz="1000" u="sng" kern="1200" dirty="0">
                <a:solidFill>
                  <a:schemeClr val="tx1"/>
                </a:solidFill>
                <a:effectLst/>
                <a:hlinkClick r:id="rId3"/>
              </a:rPr>
              <a:t>http://www.safekids.org/sites/default/files/documents/playground_safety_tips.pdf</a:t>
            </a:r>
            <a:r>
              <a:rPr lang="en-US" sz="1000" u="sng" kern="1200" dirty="0">
                <a:solidFill>
                  <a:schemeClr val="tx1"/>
                </a:solidFill>
                <a:effectLst/>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kern="1200" dirty="0">
                <a:solidFill>
                  <a:schemeClr val="tx1"/>
                </a:solidFill>
                <a:effectLst/>
              </a:rPr>
              <a:t>National</a:t>
            </a:r>
            <a:r>
              <a:rPr lang="en-US" sz="1000" u="none" kern="1200" baseline="0" dirty="0">
                <a:solidFill>
                  <a:schemeClr val="tx1"/>
                </a:solidFill>
                <a:effectLst/>
              </a:rPr>
              <a:t> Centers on Health: </a:t>
            </a:r>
            <a:r>
              <a:rPr lang="en-US" sz="1000" u="none" kern="1200" dirty="0">
                <a:solidFill>
                  <a:schemeClr val="tx1"/>
                </a:solidFill>
                <a:effectLst/>
              </a:rPr>
              <a:t>6 Strategies to keep children safe – active supervision – National Center on Early Childhood</a:t>
            </a:r>
            <a:r>
              <a:rPr lang="en-US" sz="1000" u="none" kern="1200" baseline="0" dirty="0">
                <a:solidFill>
                  <a:schemeClr val="tx1"/>
                </a:solidFill>
                <a:effectLst/>
              </a:rPr>
              <a:t> Health and Wellness</a:t>
            </a:r>
            <a:endParaRPr lang="en-US" sz="1000" u="none" kern="1200" dirty="0">
              <a:solidFill>
                <a:schemeClr val="tx1"/>
              </a:solidFill>
              <a:effectLs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kern="1200" dirty="0">
                <a:solidFill>
                  <a:schemeClr val="tx1"/>
                </a:solidFill>
                <a:effectLst/>
              </a:rPr>
              <a:t>Tip sheet (https://eclkc.ohs.acf.hhs.gov/hslc/tta-system/health/docs/active-supervision-handout.pdf)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kern="1200" dirty="0">
                <a:solidFill>
                  <a:schemeClr val="tx1"/>
                </a:solidFill>
                <a:effectLst/>
              </a:rPr>
              <a:t>Poster (https://eclkc.ohs.acf.hhs.gov/hslc/tta-system/health/docs/active-supervision-poster.pdf)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kern="1200" dirty="0">
                <a:solidFill>
                  <a:schemeClr val="tx1"/>
                </a:solidFill>
                <a:effectLst/>
              </a:rPr>
              <a:t>Additional Materials (https://eclkc.ohs.acf.hhs.gov/hslc/tta-system/health/safety-injury-prevention/safe-healthy-environments/active-supervision.html)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u="sng" kern="1200" dirty="0">
              <a:solidFill>
                <a:schemeClr val="tx1"/>
              </a:solidFill>
              <a:effectLst/>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33</a:t>
            </a:fld>
            <a:endParaRPr lang="en-US" dirty="0"/>
          </a:p>
        </p:txBody>
      </p:sp>
    </p:spTree>
    <p:extLst>
      <p:ext uri="{BB962C8B-B14F-4D97-AF65-F5344CB8AC3E}">
        <p14:creationId xmlns:p14="http://schemas.microsoft.com/office/powerpoint/2010/main" val="3247984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34</a:t>
            </a:fld>
            <a:endParaRPr lang="en-US" dirty="0"/>
          </a:p>
        </p:txBody>
      </p:sp>
    </p:spTree>
    <p:extLst>
      <p:ext uri="{BB962C8B-B14F-4D97-AF65-F5344CB8AC3E}">
        <p14:creationId xmlns:p14="http://schemas.microsoft.com/office/powerpoint/2010/main" val="3885395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056" y="4409757"/>
            <a:ext cx="6208889" cy="4873943"/>
          </a:xfrm>
        </p:spPr>
        <p:txBody>
          <a:bodyPr/>
          <a:lstStyle/>
          <a:p>
            <a:pPr lvl="0"/>
            <a:r>
              <a:rPr lang="en-US" sz="1000" b="0" kern="1200" baseline="0" dirty="0">
                <a:solidFill>
                  <a:schemeClr val="tx1"/>
                </a:solidFill>
                <a:effectLst/>
              </a:rPr>
              <a:t>Children should learn the rules on the playground to help prevent injuries. Early care and education providers need to have </a:t>
            </a:r>
            <a:r>
              <a:rPr lang="en-US" sz="1000" b="0" kern="1200" dirty="0">
                <a:solidFill>
                  <a:schemeClr val="tx1"/>
                </a:solidFill>
                <a:effectLst/>
              </a:rPr>
              <a:t>clear rules for the playground,</a:t>
            </a:r>
            <a:r>
              <a:rPr lang="en-US" sz="1000" b="0" kern="1200" baseline="0" dirty="0">
                <a:solidFill>
                  <a:schemeClr val="tx1"/>
                </a:solidFill>
                <a:effectLst/>
              </a:rPr>
              <a:t> teach </a:t>
            </a:r>
            <a:r>
              <a:rPr lang="en-US" sz="1000" b="0" strike="noStrike" kern="1200" baseline="0" dirty="0">
                <a:solidFill>
                  <a:schemeClr val="tx1"/>
                </a:solidFill>
                <a:effectLst/>
              </a:rPr>
              <a:t>and reteach </a:t>
            </a:r>
            <a:r>
              <a:rPr lang="en-US" sz="1000" b="0" kern="1200" baseline="0" dirty="0">
                <a:solidFill>
                  <a:schemeClr val="tx1"/>
                </a:solidFill>
                <a:effectLst/>
              </a:rPr>
              <a:t>these rules to the children they care for, and always </a:t>
            </a:r>
            <a:r>
              <a:rPr lang="en-US" sz="1000" b="0" kern="1200" dirty="0">
                <a:solidFill>
                  <a:schemeClr val="tx1"/>
                </a:solidFill>
                <a:effectLst/>
              </a:rPr>
              <a:t>enforce the rules.</a:t>
            </a:r>
            <a:r>
              <a:rPr lang="en-US" sz="1000" b="0" kern="1200" baseline="0" dirty="0">
                <a:solidFill>
                  <a:schemeClr val="tx1"/>
                </a:solidFill>
                <a:effectLst/>
              </a:rPr>
              <a:t> G</a:t>
            </a:r>
            <a:r>
              <a:rPr lang="en-US" sz="1000" b="0" kern="1200" dirty="0">
                <a:solidFill>
                  <a:schemeClr val="tx1"/>
                </a:solidFill>
                <a:effectLst/>
              </a:rPr>
              <a:t>eneral rules include</a:t>
            </a:r>
            <a:r>
              <a:rPr lang="en-US" sz="1000" b="0" kern="1200" baseline="0" dirty="0">
                <a:solidFill>
                  <a:schemeClr val="tx1"/>
                </a:solidFill>
                <a:effectLst/>
              </a:rPr>
              <a:t> n</a:t>
            </a:r>
            <a:r>
              <a:rPr lang="en-US" sz="1000" b="0" kern="1200" dirty="0">
                <a:solidFill>
                  <a:schemeClr val="tx1"/>
                </a:solidFill>
                <a:effectLst/>
              </a:rPr>
              <a:t>o pushing, shoving, or crowding.</a:t>
            </a:r>
            <a:endParaRPr lang="en-US" sz="1000" b="0" kern="1200" baseline="0" dirty="0">
              <a:solidFill>
                <a:schemeClr val="tx1"/>
              </a:solidFill>
              <a:effectLst/>
            </a:endParaRPr>
          </a:p>
          <a:p>
            <a:pPr lvl="0"/>
            <a:endParaRPr lang="en-US" sz="1000" b="0" u="sng" kern="1200" dirty="0">
              <a:solidFill>
                <a:schemeClr val="tx1"/>
              </a:solidFill>
              <a:effectLst/>
            </a:endParaRPr>
          </a:p>
          <a:p>
            <a:pPr lvl="0"/>
            <a:r>
              <a:rPr lang="en-US" sz="1000" b="0" u="sng" kern="1200" dirty="0">
                <a:solidFill>
                  <a:schemeClr val="tx1"/>
                </a:solidFill>
                <a:effectLst/>
              </a:rPr>
              <a:t>Rules</a:t>
            </a:r>
            <a:r>
              <a:rPr lang="en-US" sz="1000" b="0" u="sng" kern="1200" baseline="0" dirty="0">
                <a:solidFill>
                  <a:schemeClr val="tx1"/>
                </a:solidFill>
                <a:effectLst/>
              </a:rPr>
              <a:t> for playing on the swing:</a:t>
            </a:r>
          </a:p>
          <a:p>
            <a:pPr marL="171450" lvl="0" indent="-171450">
              <a:buFont typeface="Arial"/>
              <a:buChar char="•"/>
            </a:pPr>
            <a:r>
              <a:rPr lang="en-US" sz="1000" b="0" kern="1200" baseline="0" dirty="0">
                <a:solidFill>
                  <a:schemeClr val="tx1"/>
                </a:solidFill>
                <a:effectLst/>
              </a:rPr>
              <a:t>Children should always sit. This prevents falls to the ground. </a:t>
            </a:r>
          </a:p>
          <a:p>
            <a:pPr marL="171450" lvl="0" indent="-171450">
              <a:buFont typeface="Arial"/>
              <a:buChar char="•"/>
            </a:pPr>
            <a:r>
              <a:rPr lang="en-US" sz="1000" b="0" kern="1200" baseline="0" dirty="0">
                <a:solidFill>
                  <a:schemeClr val="tx1"/>
                </a:solidFill>
                <a:effectLst/>
              </a:rPr>
              <a:t>Only 1 child should be on the swing at a time.</a:t>
            </a:r>
          </a:p>
          <a:p>
            <a:pPr marL="171450" lvl="0" indent="-171450">
              <a:buFont typeface="Arial"/>
              <a:buChar char="•"/>
            </a:pPr>
            <a:r>
              <a:rPr lang="en-US" sz="1000" b="0" kern="1200" baseline="0" dirty="0">
                <a:solidFill>
                  <a:schemeClr val="tx1"/>
                </a:solidFill>
                <a:effectLst/>
              </a:rPr>
              <a:t>Children should not be near children who are swinging on the swings because they can get hurt. It is important to show children how far back and forward swings move when in use. Children need to be reminded that that when swings are in use, they move. They do not stay in the same position. Therefore they need to keep their heads up and a safe distance as to not make contact with the swinger.</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00" kern="1200" dirty="0">
                <a:solidFill>
                  <a:schemeClr val="tx1"/>
                </a:solidFill>
                <a:effectLst/>
              </a:rPr>
              <a:t>Area</a:t>
            </a:r>
            <a:r>
              <a:rPr lang="en-US" sz="1000" kern="1200" baseline="0" dirty="0">
                <a:solidFill>
                  <a:schemeClr val="tx1"/>
                </a:solidFill>
                <a:effectLst/>
              </a:rPr>
              <a:t> around the swings s</a:t>
            </a:r>
            <a:r>
              <a:rPr lang="en-US" sz="1000" kern="1200" dirty="0">
                <a:solidFill>
                  <a:schemeClr val="tx1"/>
                </a:solidFill>
                <a:effectLst/>
              </a:rPr>
              <a:t>hould be kept clear of movable hazards like trikes, toys, rocks and groups of children.</a:t>
            </a:r>
          </a:p>
          <a:p>
            <a:pPr lvl="0"/>
            <a:endParaRPr lang="en-US" sz="1000" b="0" u="sng" kern="1200" dirty="0">
              <a:solidFill>
                <a:schemeClr val="tx1"/>
              </a:solidFill>
              <a:effectLst/>
            </a:endParaRPr>
          </a:p>
          <a:p>
            <a:pPr marL="0" lvl="0" indent="0">
              <a:buFont typeface="Arial" panose="020B0604020202020204" pitchFamily="34" charset="0"/>
              <a:buNone/>
            </a:pPr>
            <a:r>
              <a:rPr lang="en-US" sz="1000" b="0" u="sng" kern="1200" dirty="0">
                <a:solidFill>
                  <a:schemeClr val="tx1"/>
                </a:solidFill>
                <a:effectLst/>
              </a:rPr>
              <a:t>Rules for playing on a slide:</a:t>
            </a:r>
          </a:p>
          <a:p>
            <a:pPr marL="171450" lvl="0" indent="-171450">
              <a:buFont typeface="Arial" panose="020B0604020202020204" pitchFamily="34" charset="0"/>
              <a:buChar char="•"/>
            </a:pPr>
            <a:r>
              <a:rPr lang="en-US" sz="1000" b="0" kern="1200" dirty="0">
                <a:solidFill>
                  <a:schemeClr val="tx1"/>
                </a:solidFill>
                <a:effectLst/>
              </a:rPr>
              <a:t>Feet first. This could</a:t>
            </a:r>
            <a:r>
              <a:rPr lang="en-US" sz="1000" b="0" kern="1200" baseline="0" dirty="0">
                <a:solidFill>
                  <a:schemeClr val="tx1"/>
                </a:solidFill>
                <a:effectLst/>
              </a:rPr>
              <a:t> prevent a possible head injury.</a:t>
            </a:r>
            <a:endParaRPr lang="en-US" sz="1000" b="0" kern="1200" dirty="0">
              <a:solidFill>
                <a:schemeClr val="tx1"/>
              </a:solidFill>
              <a:effectLst/>
            </a:endParaRPr>
          </a:p>
          <a:p>
            <a:pPr marL="171450" lvl="0" indent="-171450">
              <a:buFont typeface="Arial" panose="020B0604020202020204" pitchFamily="34" charset="0"/>
              <a:buChar char="•"/>
            </a:pPr>
            <a:r>
              <a:rPr lang="en-US" sz="1000" b="0" kern="1200" dirty="0">
                <a:solidFill>
                  <a:schemeClr val="tx1"/>
                </a:solidFill>
                <a:effectLst/>
              </a:rPr>
              <a:t>One at a time. More than one child on the slide</a:t>
            </a:r>
            <a:r>
              <a:rPr lang="en-US" sz="1000" b="0" kern="1200" baseline="0" dirty="0">
                <a:solidFill>
                  <a:schemeClr val="tx1"/>
                </a:solidFill>
                <a:effectLst/>
              </a:rPr>
              <a:t> can cause injury.</a:t>
            </a:r>
            <a:endParaRPr lang="en-US" sz="1000" b="0" kern="1200" dirty="0">
              <a:solidFill>
                <a:schemeClr val="tx1"/>
              </a:solidFill>
              <a:effectLst/>
            </a:endParaRPr>
          </a:p>
          <a:p>
            <a:pPr marL="171450" lvl="0" indent="-171450">
              <a:buFont typeface="Arial" panose="020B0604020202020204" pitchFamily="34" charset="0"/>
              <a:buChar char="•"/>
            </a:pPr>
            <a:r>
              <a:rPr lang="en-US" sz="1000" b="0" kern="1200" dirty="0">
                <a:solidFill>
                  <a:schemeClr val="tx1"/>
                </a:solidFill>
                <a:effectLst/>
              </a:rPr>
              <a:t>Always go down the slide,</a:t>
            </a:r>
            <a:r>
              <a:rPr lang="en-US" sz="1000" b="0" kern="1200" baseline="0" dirty="0">
                <a:solidFill>
                  <a:schemeClr val="tx1"/>
                </a:solidFill>
                <a:effectLst/>
              </a:rPr>
              <a:t> </a:t>
            </a:r>
            <a:r>
              <a:rPr lang="en-US" sz="1000" b="0" kern="1200" dirty="0">
                <a:solidFill>
                  <a:schemeClr val="tx1"/>
                </a:solidFill>
                <a:effectLst/>
              </a:rPr>
              <a:t>never up.</a:t>
            </a:r>
          </a:p>
          <a:p>
            <a:pPr marL="171450" lvl="0" indent="-171450">
              <a:buFont typeface="Arial" panose="020B0604020202020204" pitchFamily="34" charset="0"/>
              <a:buChar char="•"/>
            </a:pPr>
            <a:r>
              <a:rPr lang="en-US" sz="1000" b="0" kern="1200" baseline="0" dirty="0">
                <a:solidFill>
                  <a:schemeClr val="tx1"/>
                </a:solidFill>
                <a:effectLst/>
              </a:rPr>
              <a:t>If someone is going down the slide while someone is coming up, injuries can happen.</a:t>
            </a:r>
            <a:endParaRPr lang="en-US" sz="1000" b="0" kern="1200" dirty="0">
              <a:solidFill>
                <a:schemeClr val="tx1"/>
              </a:solidFill>
              <a:effectLst/>
            </a:endParaRPr>
          </a:p>
          <a:p>
            <a:pPr lvl="0"/>
            <a:endParaRPr lang="en-US" sz="1000" b="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u="none" strike="noStrike"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rPr>
              <a:t>Source</a:t>
            </a:r>
            <a:endParaRPr lang="en-US" sz="10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More for Kids. </a:t>
            </a:r>
            <a:r>
              <a:rPr lang="en-US" sz="1000" i="1" dirty="0"/>
              <a:t>Playground Injuries: Statistics and Prevention.</a:t>
            </a:r>
            <a:r>
              <a:rPr lang="en-US" sz="1000" i="1" baseline="0" dirty="0"/>
              <a:t> </a:t>
            </a:r>
            <a:r>
              <a:rPr lang="en-US" sz="1000" baseline="0" dirty="0"/>
              <a:t>2015. (h</a:t>
            </a:r>
            <a:r>
              <a:rPr lang="en-US" sz="1000" dirty="0"/>
              <a:t>ttp://safety.more4kids.info/178/playground-injuries/)</a:t>
            </a:r>
          </a:p>
        </p:txBody>
      </p:sp>
      <p:sp>
        <p:nvSpPr>
          <p:cNvPr id="4" name="Slide Number Placeholder 3"/>
          <p:cNvSpPr>
            <a:spLocks noGrp="1"/>
          </p:cNvSpPr>
          <p:nvPr>
            <p:ph type="sldNum" sz="quarter" idx="10"/>
          </p:nvPr>
        </p:nvSpPr>
        <p:spPr/>
        <p:txBody>
          <a:bodyPr/>
          <a:lstStyle/>
          <a:p>
            <a:fld id="{0DE97A5A-979D-46C6-9E56-5DE849C2D2BB}" type="slidenum">
              <a:rPr lang="en-US" smtClean="0"/>
              <a:t>35</a:t>
            </a:fld>
            <a:endParaRPr lang="en-US" dirty="0"/>
          </a:p>
        </p:txBody>
      </p:sp>
    </p:spTree>
    <p:extLst>
      <p:ext uri="{BB962C8B-B14F-4D97-AF65-F5344CB8AC3E}">
        <p14:creationId xmlns:p14="http://schemas.microsoft.com/office/powerpoint/2010/main" val="3558479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rPr>
              <a:t>Another</a:t>
            </a:r>
            <a:r>
              <a:rPr lang="en-US" sz="1200" b="0" kern="1200" baseline="0" dirty="0">
                <a:solidFill>
                  <a:schemeClr val="tx1"/>
                </a:solidFill>
                <a:effectLst/>
              </a:rPr>
              <a:t> </a:t>
            </a:r>
            <a:r>
              <a:rPr lang="en-US" sz="1200" b="0" kern="1200" dirty="0">
                <a:solidFill>
                  <a:schemeClr val="tx1"/>
                </a:solidFill>
                <a:effectLst/>
              </a:rPr>
              <a:t>safety issue that caregivers need to be aware of is</a:t>
            </a:r>
            <a:r>
              <a:rPr lang="en-US" sz="1200" b="0" kern="1200" baseline="0" dirty="0">
                <a:solidFill>
                  <a:schemeClr val="tx1"/>
                </a:solidFill>
                <a:effectLst/>
              </a:rPr>
              <a:t> strangulation</a:t>
            </a:r>
            <a:r>
              <a:rPr lang="en-US" sz="1200" b="0" kern="1200" dirty="0">
                <a:solidFill>
                  <a:schemeClr val="tx1"/>
                </a:solidFill>
                <a:effectLst/>
              </a:rPr>
              <a:t>.</a:t>
            </a:r>
            <a:r>
              <a:rPr lang="en-US" sz="1200" b="0" kern="1200" baseline="0" dirty="0">
                <a:solidFill>
                  <a:schemeClr val="tx1"/>
                </a:solidFill>
                <a:effectLst/>
              </a:rPr>
              <a:t> Caregivers need to make sure children are not wearing clothing or other items that could be dangerous on the playground.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rPr>
              <a:t>For example: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rPr>
              <a:t>No scarves (unless they</a:t>
            </a:r>
            <a:r>
              <a:rPr lang="en-US" sz="1200" b="0" kern="1200" baseline="0" dirty="0">
                <a:solidFill>
                  <a:schemeClr val="tx1"/>
                </a:solidFill>
                <a:effectLst/>
              </a:rPr>
              <a:t> are worn for customary or religious reasons) </a:t>
            </a:r>
            <a:r>
              <a:rPr lang="en-US" sz="1200" b="0" kern="1200" dirty="0">
                <a:solidFill>
                  <a:schemeClr val="tx1"/>
                </a:solidFill>
                <a:effectLst/>
              </a:rPr>
              <a:t>or clothing with drawstrings that are longer than 3 inches outside the garment.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rPr>
              <a:t>Remove bike helmets.</a:t>
            </a:r>
            <a:r>
              <a:rPr lang="en-US" sz="1200" b="0" kern="1200" baseline="0" dirty="0">
                <a:solidFill>
                  <a:schemeClr val="tx1"/>
                </a:solidFill>
                <a:effectLst/>
              </a:rPr>
              <a:t> Parents and caregivers may think that bike helmets help protect a child’s head if he or she falls; however,</a:t>
            </a:r>
            <a:r>
              <a:rPr lang="en-US" sz="1200" b="0" kern="1200" dirty="0">
                <a:solidFill>
                  <a:schemeClr val="tx1"/>
                </a:solidFill>
                <a:effectLst/>
              </a:rPr>
              <a:t> straps can get</a:t>
            </a:r>
            <a:r>
              <a:rPr lang="en-US" sz="1200" b="0" kern="1200" baseline="0" dirty="0">
                <a:solidFill>
                  <a:schemeClr val="tx1"/>
                </a:solidFill>
                <a:effectLst/>
              </a:rPr>
              <a:t> caught in equipment. Helmets should not be worn when they are playing on the playground.</a:t>
            </a:r>
            <a:endParaRPr lang="en-US" sz="1200" b="0" kern="1200" dirty="0">
              <a:solidFill>
                <a:schemeClr val="tx1"/>
              </a:solidFill>
              <a:effectLst/>
            </a:endParaRP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baseline="0" dirty="0"/>
              <a:t>CFOC Standard 3.4.6.1</a:t>
            </a:r>
            <a:r>
              <a:rPr lang="en-US" sz="1200" b="0" i="0" baseline="0" dirty="0"/>
              <a:t> – Strangulation Hazards</a:t>
            </a:r>
            <a:r>
              <a:rPr lang="en-US" sz="1200" b="0" baseline="0" dirty="0"/>
              <a:t>. (http://cfoc.nrckids.org/StandardView.cfm?StdNum=3.4.6.1&amp;=+)</a:t>
            </a:r>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36</a:t>
            </a:fld>
            <a:endParaRPr lang="en-US" dirty="0"/>
          </a:p>
        </p:txBody>
      </p:sp>
    </p:spTree>
    <p:extLst>
      <p:ext uri="{BB962C8B-B14F-4D97-AF65-F5344CB8AC3E}">
        <p14:creationId xmlns:p14="http://schemas.microsoft.com/office/powerpoint/2010/main" val="1802245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kern="1200" dirty="0">
                <a:solidFill>
                  <a:schemeClr val="tx1"/>
                </a:solidFill>
                <a:effectLst/>
              </a:rPr>
              <a:t>All playground injuries should be documented (as with any injury) using the Child Injury Report Form for Indoor and Outdoor Injuries. This</a:t>
            </a:r>
            <a:r>
              <a:rPr lang="en-US" sz="1000" kern="1200" baseline="0" dirty="0">
                <a:solidFill>
                  <a:schemeClr val="tx1"/>
                </a:solidFill>
                <a:effectLst/>
              </a:rPr>
              <a:t> form can be found in Appendix DD of </a:t>
            </a:r>
            <a:r>
              <a:rPr lang="en-US" sz="1000" i="1" kern="1200" baseline="0" dirty="0">
                <a:solidFill>
                  <a:schemeClr val="tx1"/>
                </a:solidFill>
                <a:effectLst/>
              </a:rPr>
              <a:t>Caring for Our Children</a:t>
            </a:r>
            <a:r>
              <a:rPr lang="en-US" sz="1000" i="0" kern="1200" baseline="0" dirty="0">
                <a:solidFill>
                  <a:schemeClr val="tx1"/>
                </a:solidFill>
                <a:effectLst/>
              </a:rPr>
              <a:t>. You can also use</a:t>
            </a:r>
            <a:r>
              <a:rPr lang="en-US" sz="1000" kern="1200" baseline="0" dirty="0">
                <a:solidFill>
                  <a:schemeClr val="tx1"/>
                </a:solidFill>
                <a:effectLst/>
              </a:rPr>
              <a:t> the injury report form required by the state licensing entity for your program.</a:t>
            </a:r>
          </a:p>
          <a:p>
            <a:pPr marL="0" lvl="0" indent="0">
              <a:buFont typeface="Arial" panose="020B0604020202020204" pitchFamily="34" charset="0"/>
              <a:buNone/>
            </a:pPr>
            <a:endParaRPr lang="en-US" sz="1000" kern="1200" baseline="0" dirty="0">
              <a:solidFill>
                <a:schemeClr val="tx1"/>
              </a:solidFill>
              <a:effectLst/>
            </a:endParaRPr>
          </a:p>
          <a:p>
            <a:pPr marL="0" lvl="0" indent="0">
              <a:buFont typeface="Arial" panose="020B0604020202020204" pitchFamily="34" charset="0"/>
              <a:buNone/>
            </a:pPr>
            <a:r>
              <a:rPr lang="en-US" sz="1000" kern="1200" baseline="0" dirty="0">
                <a:solidFill>
                  <a:schemeClr val="tx1"/>
                </a:solidFill>
                <a:effectLst/>
              </a:rPr>
              <a:t>For Head Start Programs: You can also use the CFOC Incident Report Form, Appendix CC, which sometimes works better for early care and education programs, as it has language that aligns with injuries in early care and education programs.</a:t>
            </a:r>
          </a:p>
          <a:p>
            <a:pPr marL="0" lvl="0" indent="0">
              <a:buFont typeface="Arial" panose="020B0604020202020204" pitchFamily="34" charset="0"/>
              <a:buNone/>
            </a:pPr>
            <a:endParaRPr lang="en-US" sz="1000" kern="1200" dirty="0">
              <a:solidFill>
                <a:schemeClr val="tx1"/>
              </a:solidFill>
              <a:effectLst/>
            </a:endParaRPr>
          </a:p>
          <a:p>
            <a:pPr marL="0" lvl="0" indent="0">
              <a:buFont typeface="Arial" panose="020B0604020202020204" pitchFamily="34" charset="0"/>
              <a:buNone/>
            </a:pPr>
            <a:r>
              <a:rPr lang="en-US" sz="1000" b="0" kern="1200" dirty="0">
                <a:solidFill>
                  <a:schemeClr val="tx1"/>
                </a:solidFill>
                <a:effectLst/>
              </a:rPr>
              <a:t>Injury reports are important because they can be used to look for patterns of injuries and figure out the causes, </a:t>
            </a:r>
            <a:r>
              <a:rPr lang="en-US" sz="1000" b="0" strike="noStrike" kern="1200" dirty="0">
                <a:solidFill>
                  <a:schemeClr val="tx1"/>
                </a:solidFill>
                <a:effectLst/>
              </a:rPr>
              <a:t>so that the same </a:t>
            </a:r>
            <a:r>
              <a:rPr lang="en-US" sz="1000" b="0" kern="1200" dirty="0">
                <a:solidFill>
                  <a:schemeClr val="tx1"/>
                </a:solidFill>
                <a:effectLst/>
              </a:rPr>
              <a:t>injuries don‘t happen over and over</a:t>
            </a:r>
            <a:r>
              <a:rPr lang="en-US" sz="1000" b="0" kern="1200" baseline="0" dirty="0">
                <a:solidFill>
                  <a:schemeClr val="tx1"/>
                </a:solidFill>
                <a:effectLst/>
              </a:rPr>
              <a:t> </a:t>
            </a:r>
            <a:r>
              <a:rPr lang="en-US" sz="1000" b="0" kern="1200" dirty="0">
                <a:solidFill>
                  <a:schemeClr val="tx1"/>
                </a:solidFill>
                <a:effectLst/>
              </a:rPr>
              <a:t>again.</a:t>
            </a:r>
            <a:endParaRPr lang="en-US" sz="1000" dirty="0"/>
          </a:p>
          <a:p>
            <a:endParaRPr lang="en-US" sz="1000" baseline="0" dirty="0"/>
          </a:p>
          <a:p>
            <a:endParaRPr lang="en-US" sz="1000" baseline="0" dirty="0"/>
          </a:p>
          <a:p>
            <a:r>
              <a:rPr lang="en-US" sz="1000" b="1"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baseline="0" dirty="0"/>
              <a:t>CFOC Appendix CC </a:t>
            </a:r>
            <a:r>
              <a:rPr lang="en-US" sz="1000" b="0" baseline="0" dirty="0"/>
              <a:t>– Incident Report Form. (http://cfoc.nrckids.org/WebFiles/AppendicesUpload/AppendixCC.pdf)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baseline="0" dirty="0"/>
              <a:t>CFOC </a:t>
            </a:r>
            <a:r>
              <a:rPr lang="en-US" sz="1000" i="1" baseline="0" dirty="0"/>
              <a:t>Appendix DD </a:t>
            </a:r>
            <a:r>
              <a:rPr lang="en-US" sz="1000" baseline="0" dirty="0"/>
              <a:t>– Child Injury Report Form for Indoor and Outdoor Injuries. (http://cfoc.nrckids.org/WebFiles/AppendicesUpload/AppendixDD.pdf)</a:t>
            </a:r>
            <a:endParaRPr lang="en-US" sz="1000" i="0"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37</a:t>
            </a:fld>
            <a:endParaRPr lang="en-US" dirty="0"/>
          </a:p>
        </p:txBody>
      </p:sp>
    </p:spTree>
    <p:extLst>
      <p:ext uri="{BB962C8B-B14F-4D97-AF65-F5344CB8AC3E}">
        <p14:creationId xmlns:p14="http://schemas.microsoft.com/office/powerpoint/2010/main" val="2026275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t>Encourage </a:t>
            </a:r>
            <a:r>
              <a:rPr lang="en-US" sz="1000" dirty="0"/>
              <a:t>participants to volunteer responses.</a:t>
            </a:r>
          </a:p>
        </p:txBody>
      </p:sp>
      <p:sp>
        <p:nvSpPr>
          <p:cNvPr id="4" name="Slide Number Placeholder 3"/>
          <p:cNvSpPr>
            <a:spLocks noGrp="1"/>
          </p:cNvSpPr>
          <p:nvPr>
            <p:ph type="sldNum" sz="quarter" idx="10"/>
          </p:nvPr>
        </p:nvSpPr>
        <p:spPr/>
        <p:txBody>
          <a:bodyPr/>
          <a:lstStyle/>
          <a:p>
            <a:fld id="{0DE97A5A-979D-46C6-9E56-5DE849C2D2BB}" type="slidenum">
              <a:rPr lang="en-US" smtClean="0"/>
              <a:t>38</a:t>
            </a:fld>
            <a:endParaRPr lang="en-US" dirty="0"/>
          </a:p>
        </p:txBody>
      </p:sp>
    </p:spTree>
    <p:extLst>
      <p:ext uri="{BB962C8B-B14F-4D97-AF65-F5344CB8AC3E}">
        <p14:creationId xmlns:p14="http://schemas.microsoft.com/office/powerpoint/2010/main" val="1249887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a:solidFill>
                  <a:schemeClr val="tx1"/>
                </a:solidFill>
                <a:effectLst/>
                <a:latin typeface="+mn-lt"/>
                <a:ea typeface="+mn-ea"/>
                <a:cs typeface="+mn-cs"/>
              </a:rPr>
              <a:t>Help</a:t>
            </a:r>
            <a:r>
              <a:rPr lang="en-US" sz="1000" kern="1200" baseline="0" dirty="0">
                <a:solidFill>
                  <a:schemeClr val="tx1"/>
                </a:solidFill>
                <a:effectLst/>
                <a:latin typeface="+mn-lt"/>
                <a:ea typeface="+mn-ea"/>
                <a:cs typeface="+mn-cs"/>
              </a:rPr>
              <a:t> participants remember the main points of the session by reviewing the summary and answering any remaining questions.</a:t>
            </a:r>
          </a:p>
          <a:p>
            <a:pPr lvl="0"/>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Falls are the most common cause of playground injuries. Fractures, bruises, and abrasions are the most common injuries.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The safest surfaces for playgrounds are surfaces that help absorb the impact of a child falling.</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Adult supervision is key to keeping children safe from injury at the playground. Lack of supervision is associated with nearly half of all playground injuries. Make sure all adults who are supervising children on the playground know how to effectively supervise children and know which children they are to watch.</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Monthly safety checks of all equipment provide an opportunity to notice wear</a:t>
            </a:r>
            <a:r>
              <a:rPr lang="en-US" sz="1000" kern="1200" baseline="0" dirty="0">
                <a:solidFill>
                  <a:schemeClr val="tx1"/>
                </a:solidFill>
                <a:effectLst/>
                <a:latin typeface="+mn-lt"/>
                <a:ea typeface="+mn-ea"/>
                <a:cs typeface="+mn-cs"/>
              </a:rPr>
              <a:t> and tear that require maintenance. Safety checks help prevent an injury before it has a chance to happen.</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Children need rules to play safely. Teach children these rules and consistently enforce them.</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All injuries should be documented. Look for patterns, investigate causes, and implement preventive measures.</a:t>
            </a:r>
          </a:p>
          <a:p>
            <a:pPr marL="171450" lvl="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0" lvl="0" indent="0">
              <a:buFont typeface="Arial" panose="020B0604020202020204" pitchFamily="34" charset="0"/>
              <a:buNone/>
            </a:pPr>
            <a:r>
              <a:rPr lang="en-US" sz="1000" kern="1200" dirty="0">
                <a:solidFill>
                  <a:schemeClr val="tx1"/>
                </a:solidFill>
                <a:effectLst/>
                <a:latin typeface="+mn-lt"/>
                <a:ea typeface="+mn-ea"/>
                <a:cs typeface="+mn-cs"/>
              </a:rPr>
              <a:t>Local resources are available to help you. L</a:t>
            </a:r>
            <a:r>
              <a:rPr lang="en-US" sz="1000" kern="1200" baseline="0" dirty="0">
                <a:solidFill>
                  <a:schemeClr val="tx1"/>
                </a:solidFill>
                <a:effectLst/>
                <a:latin typeface="+mn-lt"/>
                <a:ea typeface="+mn-ea"/>
                <a:cs typeface="+mn-cs"/>
              </a:rPr>
              <a:t>ocate a local Certified Playground Safety Inspector in your area, your community’s parks and recreation department, the local Safe Kids Coalition, and other community groups.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39</a:t>
            </a:fld>
            <a:endParaRPr lang="en-US" dirty="0"/>
          </a:p>
        </p:txBody>
      </p:sp>
    </p:spTree>
    <p:extLst>
      <p:ext uri="{BB962C8B-B14F-4D97-AF65-F5344CB8AC3E}">
        <p14:creationId xmlns:p14="http://schemas.microsoft.com/office/powerpoint/2010/main" val="236892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latin typeface="+mn-lt"/>
              </a:rPr>
              <a:t>C. Everett Koop helped raise injury prevention as a public health issue.</a:t>
            </a:r>
          </a:p>
        </p:txBody>
      </p:sp>
      <p:sp>
        <p:nvSpPr>
          <p:cNvPr id="4" name="Slide Number Placeholder 3"/>
          <p:cNvSpPr>
            <a:spLocks noGrp="1"/>
          </p:cNvSpPr>
          <p:nvPr>
            <p:ph type="sldNum" sz="quarter" idx="10"/>
          </p:nvPr>
        </p:nvSpPr>
        <p:spPr/>
        <p:txBody>
          <a:bodyPr/>
          <a:lstStyle/>
          <a:p>
            <a:fld id="{0DE97A5A-979D-46C6-9E56-5DE849C2D2BB}" type="slidenum">
              <a:rPr lang="en-US" smtClean="0"/>
              <a:t>4</a:t>
            </a:fld>
            <a:endParaRPr lang="en-US" dirty="0"/>
          </a:p>
        </p:txBody>
      </p:sp>
    </p:spTree>
    <p:extLst>
      <p:ext uri="{BB962C8B-B14F-4D97-AF65-F5344CB8AC3E}">
        <p14:creationId xmlns:p14="http://schemas.microsoft.com/office/powerpoint/2010/main" val="1620109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kern="1200" dirty="0">
                <a:solidFill>
                  <a:schemeClr val="tx1"/>
                </a:solidFill>
                <a:effectLst/>
              </a:rPr>
              <a:t>Early Childhood</a:t>
            </a:r>
            <a:r>
              <a:rPr lang="en-US" sz="1000" kern="1200" baseline="0" dirty="0">
                <a:solidFill>
                  <a:schemeClr val="tx1"/>
                </a:solidFill>
                <a:effectLst/>
              </a:rPr>
              <a:t> Learning and Knowledge Center  - safety and injury prevention resources for children in Head Start programs</a:t>
            </a:r>
            <a:endParaRPr lang="en-US" sz="1000" kern="1200" dirty="0">
              <a:solidFill>
                <a:schemeClr val="tx1"/>
              </a:solidFill>
              <a:effectLst/>
            </a:endParaRPr>
          </a:p>
          <a:p>
            <a:pPr marL="0" lvl="0" indent="0">
              <a:buFont typeface="Arial" panose="020B0604020202020204" pitchFamily="34" charset="0"/>
              <a:buNone/>
            </a:pPr>
            <a:endParaRPr lang="en-US" sz="1000" kern="1200" dirty="0">
              <a:solidFill>
                <a:schemeClr val="tx1"/>
              </a:solidFill>
              <a:effectLst/>
            </a:endParaRPr>
          </a:p>
          <a:p>
            <a:pPr marL="0" lvl="0" indent="0">
              <a:buFont typeface="Arial" panose="020B0604020202020204" pitchFamily="34" charset="0"/>
              <a:buNone/>
            </a:pPr>
            <a:r>
              <a:rPr lang="en-US" sz="1000" kern="1200" dirty="0">
                <a:solidFill>
                  <a:schemeClr val="tx1"/>
                </a:solidFill>
                <a:effectLst/>
              </a:rPr>
              <a:t>The Consumer Product Safety Commission offers a free subscription e-mail service for product recall notices.</a:t>
            </a:r>
          </a:p>
          <a:p>
            <a:endParaRPr lang="en-US" sz="1000" dirty="0"/>
          </a:p>
          <a:p>
            <a:r>
              <a:rPr lang="en-US" sz="1000" dirty="0"/>
              <a:t>The ASTM</a:t>
            </a:r>
            <a:r>
              <a:rPr lang="en-US" sz="1000" baseline="0" dirty="0"/>
              <a:t> Intern</a:t>
            </a:r>
            <a:r>
              <a:rPr lang="en-US" sz="1000" dirty="0"/>
              <a:t>ational</a:t>
            </a:r>
            <a:r>
              <a:rPr lang="en-US" sz="1000" baseline="0" dirty="0"/>
              <a:t> is an</a:t>
            </a:r>
            <a:r>
              <a:rPr lang="en-US" sz="1000" dirty="0"/>
              <a:t> international standards organization</a:t>
            </a:r>
            <a:r>
              <a:rPr lang="en-US" sz="1000" baseline="0" dirty="0"/>
              <a:t> that</a:t>
            </a:r>
            <a:r>
              <a:rPr lang="en-US" sz="1000" dirty="0"/>
              <a:t> develops and publishes voluntary consensus technical standards for a wide range of materials, products, systems, and services.</a:t>
            </a:r>
          </a:p>
          <a:p>
            <a:endParaRPr lang="en-US" sz="1000" dirty="0"/>
          </a:p>
          <a:p>
            <a:r>
              <a:rPr lang="en-US" sz="1000" dirty="0"/>
              <a:t>The</a:t>
            </a:r>
            <a:r>
              <a:rPr lang="en-US" sz="1000" baseline="0" dirty="0"/>
              <a:t> Injury Free Coalition for Kids is one of the most effective injury prevention programs for children. </a:t>
            </a:r>
          </a:p>
          <a:p>
            <a:endParaRPr lang="en-US" sz="1000" baseline="0" dirty="0"/>
          </a:p>
          <a:p>
            <a:r>
              <a:rPr lang="en-US" sz="1000" baseline="0" dirty="0"/>
              <a:t>Caring For Our Children provides the standards that early education and child care settings should be following and implementing in their centers.</a:t>
            </a:r>
            <a:endParaRPr lang="en-US" sz="1000" dirty="0"/>
          </a:p>
          <a:p>
            <a:pPr marL="0" indent="0">
              <a:buFont typeface="Arial"/>
              <a:buNone/>
            </a:pPr>
            <a:endParaRPr lang="en-US" sz="1000" baseline="0" dirty="0"/>
          </a:p>
        </p:txBody>
      </p:sp>
      <p:sp>
        <p:nvSpPr>
          <p:cNvPr id="4" name="Slide Number Placeholder 3"/>
          <p:cNvSpPr>
            <a:spLocks noGrp="1"/>
          </p:cNvSpPr>
          <p:nvPr>
            <p:ph type="sldNum" sz="quarter" idx="10"/>
          </p:nvPr>
        </p:nvSpPr>
        <p:spPr/>
        <p:txBody>
          <a:bodyPr/>
          <a:lstStyle/>
          <a:p>
            <a:fld id="{0DE97A5A-979D-46C6-9E56-5DE849C2D2BB}" type="slidenum">
              <a:rPr lang="en-US" smtClean="0"/>
              <a:t>40</a:t>
            </a:fld>
            <a:endParaRPr lang="en-US" dirty="0"/>
          </a:p>
        </p:txBody>
      </p:sp>
    </p:spTree>
    <p:extLst>
      <p:ext uri="{BB962C8B-B14F-4D97-AF65-F5344CB8AC3E}">
        <p14:creationId xmlns:p14="http://schemas.microsoft.com/office/powerpoint/2010/main" val="1981944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a:t>
            </a:r>
            <a:r>
              <a:rPr lang="en-US" sz="1000" baseline="0" dirty="0"/>
              <a:t> Certified Playground Safety Inspector can be used for guidance in assisting with outdoor play areas. To locate a local inspector, check the National Recreation and Park Association registry. </a:t>
            </a:r>
            <a:endParaRPr lang="en-US" sz="1000" kern="1200" dirty="0">
              <a:solidFill>
                <a:schemeClr val="tx1"/>
              </a:solidFill>
            </a:endParaRPr>
          </a:p>
          <a:p>
            <a:endParaRPr lang="en-US" sz="1000" kern="1200" dirty="0">
              <a:solidFill>
                <a:schemeClr val="tx1"/>
              </a:solidFill>
            </a:endParaRPr>
          </a:p>
          <a:p>
            <a:r>
              <a:rPr lang="en-US" sz="1000" kern="1200" dirty="0">
                <a:solidFill>
                  <a:schemeClr val="tx1"/>
                </a:solidFill>
              </a:rPr>
              <a:t>Safe Kids Worldwide</a:t>
            </a:r>
            <a:r>
              <a:rPr lang="en-US" sz="1000" kern="1200" baseline="0" dirty="0">
                <a:solidFill>
                  <a:schemeClr val="tx1"/>
                </a:solidFill>
              </a:rPr>
              <a:t> has coalitions across the United States that advocate for the prevention of injuries to children. Visit the Web site to find a local group.</a:t>
            </a:r>
            <a:endParaRPr lang="en-US" sz="1000" kern="1200" dirty="0">
              <a:solidFill>
                <a:schemeClr val="tx1"/>
              </a:solidFill>
            </a:endParaRPr>
          </a:p>
          <a:p>
            <a:endParaRPr lang="en-US" sz="1000" kern="1200" dirty="0">
              <a:solidFill>
                <a:schemeClr val="tx1"/>
              </a:solidFill>
            </a:endParaRPr>
          </a:p>
          <a:p>
            <a:r>
              <a:rPr lang="en-US" sz="1000" kern="1200" dirty="0">
                <a:solidFill>
                  <a:schemeClr val="tx1"/>
                </a:solidFill>
              </a:rPr>
              <a:t>The National Program for Playground Safety has several interactive online courses covering a variety of topics on developing and maintaining safe and appropriate outdoor play environments for children.</a:t>
            </a:r>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41</a:t>
            </a:fld>
            <a:endParaRPr lang="en-US" dirty="0"/>
          </a:p>
        </p:txBody>
      </p:sp>
    </p:spTree>
    <p:extLst>
      <p:ext uri="{BB962C8B-B14F-4D97-AF65-F5344CB8AC3E}">
        <p14:creationId xmlns:p14="http://schemas.microsoft.com/office/powerpoint/2010/main" val="798651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43</a:t>
            </a:fld>
            <a:endParaRPr lang="en-US" dirty="0"/>
          </a:p>
        </p:txBody>
      </p:sp>
    </p:spTree>
    <p:extLst>
      <p:ext uri="{BB962C8B-B14F-4D97-AF65-F5344CB8AC3E}">
        <p14:creationId xmlns:p14="http://schemas.microsoft.com/office/powerpoint/2010/main" val="1159077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44</a:t>
            </a:fld>
            <a:endParaRPr lang="en-US" dirty="0"/>
          </a:p>
        </p:txBody>
      </p:sp>
    </p:spTree>
    <p:extLst>
      <p:ext uri="{BB962C8B-B14F-4D97-AF65-F5344CB8AC3E}">
        <p14:creationId xmlns:p14="http://schemas.microsoft.com/office/powerpoint/2010/main" val="11768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98463" y="695325"/>
            <a:ext cx="6188075" cy="3481388"/>
          </a:xfrm>
          <a:ln/>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000" dirty="0">
                <a:solidFill>
                  <a:srgbClr val="FF0000"/>
                </a:solidFill>
              </a:rPr>
              <a:t>When it comes to public health, many people focus on diseases. But the fact is that more people die each year from injury and violence than from diseases. In fact, the number one cause of death and disability among children alone in the United States is from injuries. Most injuries are preventable AND predictable.</a:t>
            </a:r>
          </a:p>
          <a:p>
            <a:endParaRPr lang="en-US" sz="1000" b="1" dirty="0">
              <a:ea typeface="MS PGothic" charset="0"/>
            </a:endParaRPr>
          </a:p>
          <a:p>
            <a:endParaRPr lang="en-US" sz="1000" b="1" dirty="0">
              <a:ea typeface="MS PGothic" charset="0"/>
            </a:endParaRPr>
          </a:p>
          <a:p>
            <a:endParaRPr lang="en-US" sz="1000" b="1" dirty="0">
              <a:ea typeface="MS PGothic" charset="0"/>
            </a:endParaRPr>
          </a:p>
          <a:p>
            <a:pPr defTabSz="914286">
              <a:defRPr/>
            </a:pPr>
            <a:r>
              <a:rPr lang="en-US" sz="1000" b="1" dirty="0"/>
              <a:t>Source</a:t>
            </a:r>
          </a:p>
          <a:p>
            <a:pPr marL="171450" indent="-171450" defTabSz="914286">
              <a:buFont typeface="Arial" panose="020B0604020202020204" pitchFamily="34" charset="0"/>
              <a:buChar char="•"/>
              <a:defRPr/>
            </a:pPr>
            <a:r>
              <a:rPr lang="en-US" sz="1000" dirty="0"/>
              <a:t>Centers for Disease Control and Prevention. </a:t>
            </a:r>
            <a:r>
              <a:rPr lang="en-US" sz="1000" i="1" dirty="0"/>
              <a:t>Injury Prevention and Control. </a:t>
            </a:r>
            <a:r>
              <a:rPr lang="en-US" sz="1000" dirty="0"/>
              <a:t>2015. (http://www.cdc.gov/injury/overview/leading_cod.html)</a:t>
            </a:r>
          </a:p>
          <a:p>
            <a:pPr defTabSz="914286">
              <a:defRPr/>
            </a:pPr>
            <a:endParaRPr lang="en-US" sz="1000" dirty="0">
              <a:latin typeface="Arial" charset="0"/>
            </a:endParaRPr>
          </a:p>
          <a:p>
            <a:endParaRPr lang="en-US" sz="1000" dirty="0"/>
          </a:p>
        </p:txBody>
      </p:sp>
      <p:sp>
        <p:nvSpPr>
          <p:cNvPr id="399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3100">
                <a:solidFill>
                  <a:schemeClr val="tx1"/>
                </a:solidFill>
                <a:latin typeface="Times New Roman" charset="0"/>
                <a:ea typeface="MS PGothic" charset="0"/>
                <a:cs typeface="MS PGothic" charset="0"/>
              </a:defRPr>
            </a:lvl1pPr>
            <a:lvl2pPr marL="728967" indent="-280371">
              <a:defRPr sz="3100">
                <a:solidFill>
                  <a:schemeClr val="tx1"/>
                </a:solidFill>
                <a:latin typeface="Times New Roman" charset="0"/>
                <a:ea typeface="MS PGothic" charset="0"/>
                <a:cs typeface="MS PGothic" charset="0"/>
              </a:defRPr>
            </a:lvl2pPr>
            <a:lvl3pPr marL="1121487" indent="-224297">
              <a:defRPr sz="3100">
                <a:solidFill>
                  <a:schemeClr val="tx1"/>
                </a:solidFill>
                <a:latin typeface="Times New Roman" charset="0"/>
                <a:ea typeface="MS PGothic" charset="0"/>
                <a:cs typeface="MS PGothic" charset="0"/>
              </a:defRPr>
            </a:lvl3pPr>
            <a:lvl4pPr marL="1570081" indent="-224297">
              <a:defRPr sz="3100">
                <a:solidFill>
                  <a:schemeClr val="tx1"/>
                </a:solidFill>
                <a:latin typeface="Times New Roman" charset="0"/>
                <a:ea typeface="MS PGothic" charset="0"/>
                <a:cs typeface="MS PGothic" charset="0"/>
              </a:defRPr>
            </a:lvl4pPr>
            <a:lvl5pPr marL="2018676" indent="-224297">
              <a:defRPr sz="3100">
                <a:solidFill>
                  <a:schemeClr val="tx1"/>
                </a:solidFill>
                <a:latin typeface="Times New Roman" charset="0"/>
                <a:ea typeface="MS PGothic" charset="0"/>
                <a:cs typeface="MS PGothic" charset="0"/>
              </a:defRPr>
            </a:lvl5pPr>
            <a:lvl6pPr marL="2467271" indent="-224297" algn="ctr" eaLnBrk="0" fontAlgn="base" hangingPunct="0">
              <a:spcBef>
                <a:spcPct val="0"/>
              </a:spcBef>
              <a:spcAft>
                <a:spcPct val="0"/>
              </a:spcAft>
              <a:defRPr sz="3100">
                <a:solidFill>
                  <a:schemeClr val="tx1"/>
                </a:solidFill>
                <a:latin typeface="Times New Roman" charset="0"/>
                <a:ea typeface="MS PGothic" charset="0"/>
                <a:cs typeface="MS PGothic" charset="0"/>
              </a:defRPr>
            </a:lvl6pPr>
            <a:lvl7pPr marL="2915864" indent="-224297" algn="ctr" eaLnBrk="0" fontAlgn="base" hangingPunct="0">
              <a:spcBef>
                <a:spcPct val="0"/>
              </a:spcBef>
              <a:spcAft>
                <a:spcPct val="0"/>
              </a:spcAft>
              <a:defRPr sz="3100">
                <a:solidFill>
                  <a:schemeClr val="tx1"/>
                </a:solidFill>
                <a:latin typeface="Times New Roman" charset="0"/>
                <a:ea typeface="MS PGothic" charset="0"/>
                <a:cs typeface="MS PGothic" charset="0"/>
              </a:defRPr>
            </a:lvl7pPr>
            <a:lvl8pPr marL="3364460" indent="-224297" algn="ctr" eaLnBrk="0" fontAlgn="base" hangingPunct="0">
              <a:spcBef>
                <a:spcPct val="0"/>
              </a:spcBef>
              <a:spcAft>
                <a:spcPct val="0"/>
              </a:spcAft>
              <a:defRPr sz="3100">
                <a:solidFill>
                  <a:schemeClr val="tx1"/>
                </a:solidFill>
                <a:latin typeface="Times New Roman" charset="0"/>
                <a:ea typeface="MS PGothic" charset="0"/>
                <a:cs typeface="MS PGothic" charset="0"/>
              </a:defRPr>
            </a:lvl8pPr>
            <a:lvl9pPr marL="3813054" indent="-224297" algn="ctr" eaLnBrk="0" fontAlgn="base" hangingPunct="0">
              <a:spcBef>
                <a:spcPct val="0"/>
              </a:spcBef>
              <a:spcAft>
                <a:spcPct val="0"/>
              </a:spcAft>
              <a:defRPr sz="3100">
                <a:solidFill>
                  <a:schemeClr val="tx1"/>
                </a:solidFill>
                <a:latin typeface="Times New Roman" charset="0"/>
                <a:ea typeface="MS PGothic" charset="0"/>
                <a:cs typeface="MS PGothic" charset="0"/>
              </a:defRPr>
            </a:lvl9pPr>
          </a:lstStyle>
          <a:p>
            <a:fld id="{12C94014-44FC-564A-BE76-A3D7F2C9F3F3}" type="slidenum">
              <a:rPr lang="en-US" sz="1200">
                <a:latin typeface="Times" charset="0"/>
              </a:rPr>
              <a:pPr/>
              <a:t>5</a:t>
            </a:fld>
            <a:endParaRPr lang="en-US" sz="1200" dirty="0">
              <a:latin typeface="Times" charset="0"/>
            </a:endParaRPr>
          </a:p>
        </p:txBody>
      </p:sp>
    </p:spTree>
    <p:extLst>
      <p:ext uri="{BB962C8B-B14F-4D97-AF65-F5344CB8AC3E}">
        <p14:creationId xmlns:p14="http://schemas.microsoft.com/office/powerpoint/2010/main" val="274681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rPr>
              <a:t>More than 9,000 children die each year from injuries, which</a:t>
            </a:r>
            <a:r>
              <a:rPr lang="en-US" sz="1000" b="0" kern="1200" baseline="0" dirty="0">
                <a:solidFill>
                  <a:schemeClr val="tx1"/>
                </a:solidFill>
                <a:effectLst/>
                <a:latin typeface="+mn-lt"/>
              </a:rPr>
              <a:t> is equal to 150 school buses all loaded with children.</a:t>
            </a:r>
            <a:endParaRPr lang="en-US" sz="1000" b="0" kern="1200" dirty="0">
              <a:solidFill>
                <a:schemeClr val="tx1"/>
              </a:solidFill>
              <a:effectLst/>
              <a:latin typeface="+mn-lt"/>
            </a:endParaRPr>
          </a:p>
          <a:p>
            <a:endParaRPr lang="en-US" sz="1000" b="0" dirty="0">
              <a:latin typeface="+mn-lt"/>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rPr>
              <a:t>However, injury deaths are only part of the tragic story. Each year, millions of children are injured and have to live with these injuries for a period of time;</a:t>
            </a:r>
            <a:r>
              <a:rPr lang="en-US" sz="1000" b="0" kern="1200" baseline="0" dirty="0">
                <a:solidFill>
                  <a:schemeClr val="tx1"/>
                </a:solidFill>
                <a:effectLst/>
                <a:latin typeface="+mn-lt"/>
              </a:rPr>
              <a:t> sometimes their injuries have a lifelong effect.</a:t>
            </a:r>
            <a:endParaRPr lang="en-US" sz="1000" b="0" kern="1200" dirty="0">
              <a:solidFill>
                <a:schemeClr val="tx1"/>
              </a:solidFill>
              <a:effectLst/>
              <a:latin typeface="+mn-lt"/>
            </a:endParaRPr>
          </a:p>
          <a:p>
            <a:endParaRPr lang="en-US" sz="1000" dirty="0">
              <a:latin typeface="+mn-lt"/>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ea typeface="MS PGothic" charset="0"/>
              </a:rPr>
              <a:t>With a fatal injury, family, friends, coworkers, employers, and other members of the child’s community feel the loss. With a nonfatal injury, family members must often care for the injured child, which can cause stress, time away from work, and lost income.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ea typeface="MS PGothic" charset="0"/>
              </a:rPr>
              <a:t>Injuries to children can result in major expenses, including medical costs for the injured child and loss of wages for the parent/caregiver.</a:t>
            </a:r>
          </a:p>
          <a:p>
            <a:endParaRPr lang="en-US" sz="1000" b="0" dirty="0">
              <a:latin typeface="+mn-lt"/>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ea typeface="MS PGothic" charset="0"/>
              </a:rPr>
              <a:t>The consequences of these fatal and nonfatal injuries to children have a physical and emotional cost to the individual and our society. An injury affects more than just the injured child—it affects many others involved in the child’s life. The community also feels the cost burden of child injuries, as does the state and the nation. </a:t>
            </a:r>
          </a:p>
          <a:p>
            <a:endParaRPr lang="en-US" sz="1000" b="0" kern="1200" dirty="0">
              <a:solidFill>
                <a:schemeClr val="tx1"/>
              </a:solidFill>
              <a:effectLst/>
              <a:latin typeface="+mn-lt"/>
            </a:endParaRPr>
          </a:p>
          <a:p>
            <a:r>
              <a:rPr lang="en-US" sz="1000" b="0" kern="1200" dirty="0">
                <a:solidFill>
                  <a:schemeClr val="tx1"/>
                </a:solidFill>
                <a:effectLst/>
                <a:latin typeface="+mn-lt"/>
              </a:rPr>
              <a:t>For children,</a:t>
            </a:r>
            <a:r>
              <a:rPr lang="en-US" sz="1000" b="1" kern="1200" dirty="0">
                <a:solidFill>
                  <a:schemeClr val="tx1"/>
                </a:solidFill>
                <a:effectLst/>
                <a:latin typeface="+mn-lt"/>
              </a:rPr>
              <a:t> </a:t>
            </a:r>
            <a:r>
              <a:rPr lang="en-US" sz="1000" b="0" kern="1200" dirty="0">
                <a:solidFill>
                  <a:schemeClr val="tx1"/>
                </a:solidFill>
                <a:effectLst/>
                <a:latin typeface="+mn-lt"/>
              </a:rPr>
              <a:t>even minor injuries cause</a:t>
            </a:r>
            <a:r>
              <a:rPr lang="en-US" sz="1000" b="0" kern="1200" baseline="0" dirty="0">
                <a:solidFill>
                  <a:schemeClr val="tx1"/>
                </a:solidFill>
                <a:effectLst/>
                <a:latin typeface="+mn-lt"/>
              </a:rPr>
              <a:t> pain and may limit their activities. Major injuries may involve hospitalizations, emergency room visits, and multiple doctors’ visits.</a:t>
            </a:r>
            <a:r>
              <a:rPr lang="en-US" sz="1000" b="0" kern="1200" dirty="0">
                <a:solidFill>
                  <a:schemeClr val="tx1"/>
                </a:solidFill>
                <a:effectLst/>
                <a:latin typeface="+mn-lt"/>
              </a:rPr>
              <a:t> Sometimes the</a:t>
            </a:r>
            <a:r>
              <a:rPr lang="en-US" sz="1000" b="0" kern="1200" baseline="0" dirty="0">
                <a:solidFill>
                  <a:schemeClr val="tx1"/>
                </a:solidFill>
                <a:effectLst/>
                <a:latin typeface="+mn-lt"/>
              </a:rPr>
              <a:t> </a:t>
            </a:r>
            <a:r>
              <a:rPr lang="en-US" sz="1000" b="0" kern="1200" dirty="0">
                <a:solidFill>
                  <a:schemeClr val="tx1"/>
                </a:solidFill>
                <a:effectLst/>
                <a:latin typeface="+mn-lt"/>
              </a:rPr>
              <a:t>injury can lead to one or more of the following: physical limitations, stress, depression, constant pain, and a major change in their lifestyle</a:t>
            </a:r>
            <a:r>
              <a:rPr lang="en-US" sz="1000" b="0" kern="1200" baseline="0" dirty="0">
                <a:solidFill>
                  <a:schemeClr val="tx1"/>
                </a:solidFill>
                <a:effectLst/>
                <a:latin typeface="+mn-lt"/>
              </a:rPr>
              <a:t> or quality of life.</a:t>
            </a:r>
            <a:r>
              <a:rPr lang="en-US" sz="1000" b="0" kern="1200" dirty="0">
                <a:solidFill>
                  <a:schemeClr val="tx1"/>
                </a:solidFill>
                <a:effectLst/>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rPr>
              <a:t>Source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kern="1200" dirty="0">
                <a:solidFill>
                  <a:schemeClr val="tx1"/>
                </a:solidFill>
                <a:effectLst/>
              </a:rPr>
              <a:t>Centers for Disease</a:t>
            </a:r>
            <a:r>
              <a:rPr lang="en-US" sz="1000" b="0" kern="1200" baseline="0" dirty="0">
                <a:solidFill>
                  <a:schemeClr val="tx1"/>
                </a:solidFill>
                <a:effectLst/>
              </a:rPr>
              <a:t> Control and Prevention, </a:t>
            </a:r>
            <a:r>
              <a:rPr lang="en-US" sz="1000" b="0" i="1" kern="1200" baseline="0" dirty="0">
                <a:solidFill>
                  <a:schemeClr val="tx1"/>
                </a:solidFill>
                <a:effectLst/>
              </a:rPr>
              <a:t>Vital Signs </a:t>
            </a:r>
            <a:r>
              <a:rPr lang="en-US" sz="1000" b="0" kern="1200" baseline="0" dirty="0">
                <a:solidFill>
                  <a:schemeClr val="tx1"/>
                </a:solidFill>
                <a:effectLst/>
              </a:rPr>
              <a:t>2012. (http://www.cdc.gov/VitalSigns/pdf/2012-04-vitalsigns.pdf)</a:t>
            </a:r>
            <a:endParaRPr lang="en-US" sz="1000" b="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6</a:t>
            </a:fld>
            <a:endParaRPr lang="en-US" dirty="0"/>
          </a:p>
        </p:txBody>
      </p:sp>
    </p:spTree>
    <p:extLst>
      <p:ext uri="{BB962C8B-B14F-4D97-AF65-F5344CB8AC3E}">
        <p14:creationId xmlns:p14="http://schemas.microsoft.com/office/powerpoint/2010/main" val="369832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01">
              <a:defRPr/>
            </a:pPr>
            <a:r>
              <a:rPr lang="en-US" sz="1400" dirty="0"/>
              <a:t>Injuries are the main cause of death and disability among children in the United States. Ten percent of those injuries in young children (preschool, ages 0-5) happens in the early care and education setting.</a:t>
            </a:r>
          </a:p>
          <a:p>
            <a:pPr defTabSz="924001">
              <a:defRPr/>
            </a:pPr>
            <a:endParaRPr lang="en-US" sz="1400" dirty="0"/>
          </a:p>
          <a:p>
            <a:pPr defTabSz="924001">
              <a:defRPr/>
            </a:pPr>
            <a:r>
              <a:rPr lang="en-US" sz="1400" dirty="0"/>
              <a:t>Injuries are NOT accidents, as that implies or suggests that they occur randomly and could not be prevented. But we know that is not true, because we know that most common injuries among children are preventable and predictable. </a:t>
            </a:r>
          </a:p>
          <a:p>
            <a:endParaRPr lang="en-US" sz="1400" dirty="0"/>
          </a:p>
          <a:p>
            <a:pPr defTabSz="924001">
              <a:defRPr/>
            </a:pPr>
            <a:endParaRPr lang="en-US" sz="1400" b="1" dirty="0"/>
          </a:p>
          <a:p>
            <a:pPr defTabSz="924001">
              <a:defRPr/>
            </a:pPr>
            <a:r>
              <a:rPr lang="en-US" sz="1400" b="1" dirty="0"/>
              <a:t>Source</a:t>
            </a:r>
          </a:p>
          <a:p>
            <a:pPr marL="0" indent="0" defTabSz="924001">
              <a:buFont typeface="Arial" panose="020B0604020202020204" pitchFamily="34" charset="0"/>
              <a:buNone/>
              <a:defRPr/>
            </a:pPr>
            <a:r>
              <a:rPr lang="en-US" sz="1400" dirty="0" err="1"/>
              <a:t>Hashikawa</a:t>
            </a:r>
            <a:r>
              <a:rPr lang="en-US" sz="1400" dirty="0"/>
              <a:t> AN, Newton MF, Cunningham RM, Stevens MW. Unintentional injuries in child care centers in the United States: A systematic review. </a:t>
            </a:r>
            <a:r>
              <a:rPr lang="en-US" sz="1400" i="1" dirty="0"/>
              <a:t>Journal of Child Health Care.</a:t>
            </a:r>
            <a:r>
              <a:rPr lang="en-US" sz="1400" dirty="0"/>
              <a:t> 2015 Mar;19(1):93-105. doi: 10.1177/1367493513501020. Epub 2013 Oct 3.</a:t>
            </a:r>
            <a:endParaRPr lang="en-US" sz="1400" b="1" dirty="0"/>
          </a:p>
          <a:p>
            <a:endParaRPr lang="en-US" sz="1400" b="1" dirty="0">
              <a:latin typeface="Times New Roman" charset="0"/>
              <a:ea typeface="MS PGothic" charset="0"/>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7</a:t>
            </a:fld>
            <a:endParaRPr lang="en-US" dirty="0"/>
          </a:p>
        </p:txBody>
      </p:sp>
    </p:spTree>
    <p:extLst>
      <p:ext uri="{BB962C8B-B14F-4D97-AF65-F5344CB8AC3E}">
        <p14:creationId xmlns:p14="http://schemas.microsoft.com/office/powerpoint/2010/main" val="160221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Show the video</a:t>
            </a:r>
            <a:r>
              <a:rPr lang="en-US" sz="1000" b="0" dirty="0"/>
              <a:t> </a:t>
            </a:r>
            <a:r>
              <a:rPr lang="en-US" sz="1000" b="0" i="1" dirty="0"/>
              <a:t>Imagine a World Where Every Kid is a Safe Kid </a:t>
            </a:r>
            <a:r>
              <a:rPr lang="en-US" sz="1000" b="0" dirty="0"/>
              <a:t>– Help each child</a:t>
            </a:r>
            <a:r>
              <a:rPr lang="en-US" sz="1000" b="0" baseline="0" dirty="0"/>
              <a:t> reach their full potential by reducing preventable injuries.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hlinkClick r:id="rId3"/>
              </a:rPr>
              <a:t>http://www.safekids.org/video/imagine-world-where-every-kid-safe-kid</a:t>
            </a:r>
            <a:endParaRPr lang="en-US" sz="100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p>
        </p:txBody>
      </p:sp>
      <p:sp>
        <p:nvSpPr>
          <p:cNvPr id="4" name="Slide Number Placeholder 3"/>
          <p:cNvSpPr>
            <a:spLocks noGrp="1"/>
          </p:cNvSpPr>
          <p:nvPr>
            <p:ph type="sldNum" sz="quarter" idx="10"/>
          </p:nvPr>
        </p:nvSpPr>
        <p:spPr/>
        <p:txBody>
          <a:bodyPr/>
          <a:lstStyle/>
          <a:p>
            <a:fld id="{0DE97A5A-979D-46C6-9E56-5DE849C2D2BB}" type="slidenum">
              <a:rPr lang="en-US" smtClean="0"/>
              <a:t>8</a:t>
            </a:fld>
            <a:endParaRPr lang="en-US" dirty="0"/>
          </a:p>
        </p:txBody>
      </p:sp>
    </p:spTree>
    <p:extLst>
      <p:ext uri="{BB962C8B-B14F-4D97-AF65-F5344CB8AC3E}">
        <p14:creationId xmlns:p14="http://schemas.microsoft.com/office/powerpoint/2010/main" val="235876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a:t>Caring for Our</a:t>
            </a:r>
            <a:r>
              <a:rPr lang="en-US" sz="1000" b="0" i="1" baseline="0" dirty="0"/>
              <a:t> Children </a:t>
            </a:r>
            <a:r>
              <a:rPr lang="en-US" sz="1000" baseline="0" dirty="0"/>
              <a:t>contains standards for injury prevention and safety practices.</a:t>
            </a:r>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9</a:t>
            </a:fld>
            <a:endParaRPr lang="en-US" dirty="0"/>
          </a:p>
        </p:txBody>
      </p:sp>
    </p:spTree>
    <p:extLst>
      <p:ext uri="{BB962C8B-B14F-4D97-AF65-F5344CB8AC3E}">
        <p14:creationId xmlns:p14="http://schemas.microsoft.com/office/powerpoint/2010/main" val="3203370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2862"/>
            <a:ext cx="9165114" cy="5186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 y="1657350"/>
            <a:ext cx="3810000" cy="932688"/>
          </a:xfrm>
        </p:spPr>
        <p:txBody>
          <a:bodyPr>
            <a:normAutofit/>
          </a:bodyPr>
          <a:lstStyle>
            <a:lvl1pPr>
              <a:defRPr sz="2000"/>
            </a:lvl1pPr>
          </a:lstStyle>
          <a:p>
            <a:r>
              <a:rPr lang="en-US" dirty="0"/>
              <a:t>Keeping Children Safe From Injuries in Child Care Settings</a:t>
            </a:r>
          </a:p>
        </p:txBody>
      </p:sp>
      <p:sp>
        <p:nvSpPr>
          <p:cNvPr id="3" name="Subtitle 2"/>
          <p:cNvSpPr>
            <a:spLocks noGrp="1"/>
          </p:cNvSpPr>
          <p:nvPr>
            <p:ph type="subTitle" idx="1" hasCustomPrompt="1"/>
          </p:nvPr>
        </p:nvSpPr>
        <p:spPr>
          <a:xfrm>
            <a:off x="152400" y="2647950"/>
            <a:ext cx="3886200" cy="1314450"/>
          </a:xfrm>
        </p:spPr>
        <p:txBody>
          <a:bodyPr>
            <a:normAutofit/>
          </a:bodyPr>
          <a:lstStyle>
            <a:lvl1pPr marL="0" indent="0" algn="l">
              <a:buNone/>
              <a:defRPr sz="3600">
                <a:solidFill>
                  <a:srgbClr val="FBD9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200" b="1" dirty="0"/>
              <a:t>Playground</a:t>
            </a:r>
          </a:p>
          <a:p>
            <a:r>
              <a:rPr lang="en-US" sz="3200" b="1" dirty="0"/>
              <a:t>Safety</a:t>
            </a:r>
          </a:p>
        </p:txBody>
      </p:sp>
      <p:pic>
        <p:nvPicPr>
          <p:cNvPr id="8" name="Picture 2" descr="V:\PROJECTS\AAP\Healthy Futures CCSIP\Working\Review Site\PPT\16-9\HF_WHITE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8436" y="133350"/>
            <a:ext cx="1265564" cy="62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74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2848761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137256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274384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2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84045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369246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356986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37764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288975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97113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359859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8466" y="-13061"/>
            <a:ext cx="9135534" cy="51696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57150"/>
            <a:ext cx="6781800" cy="8001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441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D39F22F-DD97-4824-A9E7-57917BCF2433}" type="datetimeFigureOut">
              <a:rPr lang="en-US" smtClean="0"/>
              <a:t>12/19/2017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026" name="Picture 2" descr="V:\PROJECTS\AAP\Healthy Futures CCSIP\Working\Review Site\PPT\16-9\HF_WHITE_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49836" y="114065"/>
            <a:ext cx="1265564" cy="6288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PROJECTS\AAP\Healthy Futures CCSIP\Working\Review Site\PPT\16-9\AAP_WHITE_LOG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50801" y="4829176"/>
            <a:ext cx="1679839" cy="25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7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www.nrpa.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psc.gov/" TargetMode="External"/><Relationship Id="rId7" Type="http://schemas.openxmlformats.org/officeDocument/2006/relationships/hyperlink" Target="http://cfoc.nrckids.org/"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www.injuryfree.org/" TargetMode="External"/><Relationship Id="rId5" Type="http://schemas.openxmlformats.org/officeDocument/2006/relationships/hyperlink" Target="http://www.astm.org/" TargetMode="External"/><Relationship Id="rId4" Type="http://schemas.openxmlformats.org/officeDocument/2006/relationships/hyperlink" Target="http://www.recalls.gov/"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nrpa.org/"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hyperlink" Target="http://www.playgroundsafety.org/" TargetMode="External"/><Relationship Id="rId4" Type="http://schemas.openxmlformats.org/officeDocument/2006/relationships/hyperlink" Target="http://www.safekids.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w4hoIhOxRok" TargetMode="External"/><Relationship Id="rId6" Type="http://schemas.openxmlformats.org/officeDocument/2006/relationships/image" Target="../media/image12.png"/><Relationship Id="rId5" Type="http://schemas.openxmlformats.org/officeDocument/2006/relationships/hyperlink" Target="http://www.safekids.org/video/imagine-world-where-every-kid-safe-kid"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cfoc.nrckid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200" dirty="0"/>
              <a:t>Keeping Children Safe From Injuries in Early Care and Education Settings</a:t>
            </a:r>
          </a:p>
        </p:txBody>
      </p:sp>
      <p:sp>
        <p:nvSpPr>
          <p:cNvPr id="3" name="Subtitle 2"/>
          <p:cNvSpPr>
            <a:spLocks noGrp="1"/>
          </p:cNvSpPr>
          <p:nvPr>
            <p:ph type="subTitle" idx="1"/>
          </p:nvPr>
        </p:nvSpPr>
        <p:spPr>
          <a:xfrm>
            <a:off x="152400" y="2571750"/>
            <a:ext cx="3581400" cy="914400"/>
          </a:xfrm>
        </p:spPr>
        <p:txBody>
          <a:bodyPr>
            <a:noAutofit/>
          </a:bodyPr>
          <a:lstStyle/>
          <a:p>
            <a:r>
              <a:rPr lang="en-US" sz="3000" b="1" dirty="0"/>
              <a:t>Playground Safety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993" y="-40349"/>
            <a:ext cx="4899371" cy="4379976"/>
          </a:xfrm>
          <a:prstGeom prst="rect">
            <a:avLst/>
          </a:prstGeom>
        </p:spPr>
      </p:pic>
    </p:spTree>
    <p:extLst>
      <p:ext uri="{BB962C8B-B14F-4D97-AF65-F5344CB8AC3E}">
        <p14:creationId xmlns:p14="http://schemas.microsoft.com/office/powerpoint/2010/main" val="519859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57150"/>
            <a:ext cx="6781800" cy="800100"/>
          </a:xfrm>
        </p:spPr>
        <p:txBody>
          <a:bodyPr/>
          <a:lstStyle/>
          <a:p>
            <a:r>
              <a:rPr lang="en-US" dirty="0"/>
              <a:t>Injuries</a:t>
            </a:r>
          </a:p>
        </p:txBody>
      </p:sp>
      <p:sp>
        <p:nvSpPr>
          <p:cNvPr id="3" name="Content Placeholder 2"/>
          <p:cNvSpPr>
            <a:spLocks noGrp="1"/>
          </p:cNvSpPr>
          <p:nvPr>
            <p:ph idx="1"/>
          </p:nvPr>
        </p:nvSpPr>
        <p:spPr>
          <a:xfrm>
            <a:off x="304800" y="1329592"/>
            <a:ext cx="4800600" cy="2861072"/>
          </a:xfrm>
        </p:spPr>
        <p:txBody>
          <a:bodyPr>
            <a:noAutofit/>
          </a:bodyPr>
          <a:lstStyle/>
          <a:p>
            <a:r>
              <a:rPr lang="en-US" sz="2200" dirty="0"/>
              <a:t>Pediatric first aid kit </a:t>
            </a:r>
          </a:p>
          <a:p>
            <a:r>
              <a:rPr lang="en-US" sz="2200" dirty="0"/>
              <a:t>Pediatric CPR and first aid training</a:t>
            </a:r>
          </a:p>
          <a:p>
            <a:r>
              <a:rPr lang="en-US" sz="2200" dirty="0"/>
              <a:t>Communication device for emergencies (911)</a:t>
            </a:r>
          </a:p>
          <a:p>
            <a:r>
              <a:rPr lang="en-US" sz="2200" dirty="0"/>
              <a:t>Document and notify parents and state licensing agency</a:t>
            </a:r>
          </a:p>
          <a:p>
            <a:r>
              <a:rPr lang="en-US" sz="2200" dirty="0"/>
              <a:t>Report serious injuries to appropriate authorities</a:t>
            </a:r>
          </a:p>
          <a:p>
            <a:pPr>
              <a:buSzPct val="80000"/>
            </a:pPr>
            <a:endParaRPr lang="en-US" sz="2200" dirty="0">
              <a:latin typeface="Arial" charset="0"/>
              <a:ea typeface="MS PGothic" charset="0"/>
              <a:cs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352550"/>
            <a:ext cx="3346708" cy="3053923"/>
          </a:xfrm>
          <a:prstGeom prst="rect">
            <a:avLst/>
          </a:prstGeom>
        </p:spPr>
      </p:pic>
    </p:spTree>
    <p:extLst>
      <p:ext uri="{BB962C8B-B14F-4D97-AF65-F5344CB8AC3E}">
        <p14:creationId xmlns:p14="http://schemas.microsoft.com/office/powerpoint/2010/main" val="263677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Early Care and Education Provider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1" y="948462"/>
            <a:ext cx="4818612" cy="3813048"/>
          </a:xfrm>
          <a:prstGeom prst="rect">
            <a:avLst/>
          </a:prstGeom>
        </p:spPr>
      </p:pic>
      <p:sp>
        <p:nvSpPr>
          <p:cNvPr id="7" name="Content Placeholder 2"/>
          <p:cNvSpPr>
            <a:spLocks noGrp="1"/>
          </p:cNvSpPr>
          <p:nvPr>
            <p:ph sz="half" idx="1"/>
          </p:nvPr>
        </p:nvSpPr>
        <p:spPr>
          <a:xfrm>
            <a:off x="304800" y="1581150"/>
            <a:ext cx="3657600" cy="2319137"/>
          </a:xfrm>
        </p:spPr>
        <p:txBody>
          <a:bodyPr>
            <a:normAutofit lnSpcReduction="10000"/>
          </a:bodyPr>
          <a:lstStyle/>
          <a:p>
            <a:pPr marL="0" indent="0">
              <a:buNone/>
            </a:pPr>
            <a:endParaRPr lang="en-US" dirty="0"/>
          </a:p>
          <a:p>
            <a:r>
              <a:rPr lang="en-US" sz="2200" dirty="0"/>
              <a:t>Relationship with family and child</a:t>
            </a:r>
          </a:p>
          <a:p>
            <a:endParaRPr lang="en-US" sz="2200" dirty="0"/>
          </a:p>
          <a:p>
            <a:r>
              <a:rPr lang="en-US" sz="2200" dirty="0"/>
              <a:t>Model safety for children and families</a:t>
            </a:r>
          </a:p>
        </p:txBody>
      </p:sp>
    </p:spTree>
    <p:extLst>
      <p:ext uri="{BB962C8B-B14F-4D97-AF65-F5344CB8AC3E}">
        <p14:creationId xmlns:p14="http://schemas.microsoft.com/office/powerpoint/2010/main" val="2189390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23813"/>
            <a:ext cx="9144001" cy="5195111"/>
            <a:chOff x="-1" y="-23813"/>
            <a:chExt cx="9144001" cy="5195111"/>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144001" cy="5195111"/>
            </a:xfrm>
            <a:prstGeom prst="rect">
              <a:avLst/>
            </a:prstGeom>
          </p:spPr>
        </p:pic>
        <p:cxnSp>
          <p:nvCxnSpPr>
            <p:cNvPr id="7" name="Straight Connector 6"/>
            <p:cNvCxnSpPr/>
            <p:nvPr/>
          </p:nvCxnSpPr>
          <p:spPr>
            <a:xfrm>
              <a:off x="0" y="971550"/>
              <a:ext cx="9144000"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V:\PROJECTS\AAP\Healthy Futures CCSIP\Working\Review Site\PPT\16-9\HF_WHITE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9836" y="114065"/>
              <a:ext cx="1265564" cy="6288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V:\PROJECTS\AAP\Healthy Futures CCSIP\Working\Review Site\PPT\16-9\AAP_WHITE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0801" y="4781550"/>
              <a:ext cx="1679839" cy="25717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1"/>
          <p:cNvSpPr txBox="1">
            <a:spLocks/>
          </p:cNvSpPr>
          <p:nvPr/>
        </p:nvSpPr>
        <p:spPr>
          <a:xfrm>
            <a:off x="726626" y="2344341"/>
            <a:ext cx="8193087" cy="102155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The problem</a:t>
            </a:r>
          </a:p>
        </p:txBody>
      </p:sp>
    </p:spTree>
    <p:extLst>
      <p:ext uri="{BB962C8B-B14F-4D97-AF65-F5344CB8AC3E}">
        <p14:creationId xmlns:p14="http://schemas.microsoft.com/office/powerpoint/2010/main" val="303561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Playground Injuries</a:t>
            </a:r>
            <a:endParaRPr lang="en-US" b="1" dirty="0"/>
          </a:p>
        </p:txBody>
      </p:sp>
      <p:sp>
        <p:nvSpPr>
          <p:cNvPr id="3" name="Content Placeholder 2"/>
          <p:cNvSpPr>
            <a:spLocks noGrp="1"/>
          </p:cNvSpPr>
          <p:nvPr>
            <p:ph sz="half" idx="1"/>
          </p:nvPr>
        </p:nvSpPr>
        <p:spPr>
          <a:xfrm>
            <a:off x="228600" y="1358265"/>
            <a:ext cx="5867400" cy="2971800"/>
          </a:xfrm>
        </p:spPr>
        <p:txBody>
          <a:bodyPr>
            <a:normAutofit/>
          </a:bodyPr>
          <a:lstStyle/>
          <a:p>
            <a:r>
              <a:rPr lang="en-US" sz="2200" dirty="0"/>
              <a:t>200,000 children injured yearly</a:t>
            </a:r>
          </a:p>
          <a:p>
            <a:r>
              <a:rPr lang="en-US" sz="2200" dirty="0"/>
              <a:t>#1 cause of injury: FALLS</a:t>
            </a:r>
          </a:p>
          <a:p>
            <a:r>
              <a:rPr lang="en-US" sz="2200" dirty="0"/>
              <a:t>Half of injuries = lack of </a:t>
            </a:r>
            <a:r>
              <a:rPr lang="en-US" sz="2200" u="sng" dirty="0"/>
              <a:t>proper</a:t>
            </a:r>
            <a:r>
              <a:rPr lang="en-US" sz="2200" dirty="0"/>
              <a:t> supervision</a:t>
            </a:r>
          </a:p>
          <a:p>
            <a:r>
              <a:rPr lang="en-US" sz="2200" dirty="0"/>
              <a:t>Children and risk:</a:t>
            </a:r>
          </a:p>
          <a:p>
            <a:pPr lvl="1"/>
            <a:r>
              <a:rPr lang="en-US" sz="2200" dirty="0"/>
              <a:t>Developmental variations</a:t>
            </a:r>
          </a:p>
          <a:p>
            <a:pPr lvl="1"/>
            <a:r>
              <a:rPr lang="en-US" sz="2200" dirty="0"/>
              <a:t>Test skills &amp; abilities</a:t>
            </a:r>
          </a:p>
          <a:p>
            <a:pPr lvl="1"/>
            <a:r>
              <a:rPr lang="en-US" sz="2200" dirty="0"/>
              <a:t>Unaware of dangers</a:t>
            </a:r>
          </a:p>
          <a:p>
            <a:pPr lvl="1"/>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047750"/>
            <a:ext cx="2362200" cy="3549973"/>
          </a:xfrm>
          <a:prstGeom prst="rect">
            <a:avLst/>
          </a:prstGeom>
        </p:spPr>
      </p:pic>
    </p:spTree>
    <p:extLst>
      <p:ext uri="{BB962C8B-B14F-4D97-AF65-F5344CB8AC3E}">
        <p14:creationId xmlns:p14="http://schemas.microsoft.com/office/powerpoint/2010/main" val="413070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Playground Injuries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871" y="1123950"/>
            <a:ext cx="6505915" cy="3428999"/>
          </a:xfrm>
          <a:prstGeom prst="rect">
            <a:avLst/>
          </a:prstGeom>
        </p:spPr>
      </p:pic>
    </p:spTree>
    <p:extLst>
      <p:ext uri="{BB962C8B-B14F-4D97-AF65-F5344CB8AC3E}">
        <p14:creationId xmlns:p14="http://schemas.microsoft.com/office/powerpoint/2010/main" val="13013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Playground Equipment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07" y="1062935"/>
            <a:ext cx="7692185" cy="3490014"/>
          </a:xfrm>
          <a:prstGeom prst="rect">
            <a:avLst/>
          </a:prstGeom>
        </p:spPr>
      </p:pic>
    </p:spTree>
    <p:extLst>
      <p:ext uri="{BB962C8B-B14F-4D97-AF65-F5344CB8AC3E}">
        <p14:creationId xmlns:p14="http://schemas.microsoft.com/office/powerpoint/2010/main" val="3314562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3813"/>
            <a:ext cx="9144001" cy="5195111"/>
            <a:chOff x="-1" y="-23813"/>
            <a:chExt cx="9144001" cy="519511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144001" cy="5195111"/>
            </a:xfrm>
            <a:prstGeom prst="rect">
              <a:avLst/>
            </a:prstGeom>
          </p:spPr>
        </p:pic>
        <p:cxnSp>
          <p:nvCxnSpPr>
            <p:cNvPr id="6" name="Straight Connector 5"/>
            <p:cNvCxnSpPr/>
            <p:nvPr/>
          </p:nvCxnSpPr>
          <p:spPr>
            <a:xfrm>
              <a:off x="0" y="971550"/>
              <a:ext cx="9144000"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V:\PROJECTS\AAP\Healthy Futures CCSIP\Working\Review Site\PPT\16-9\HF_WHITE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9836" y="114065"/>
              <a:ext cx="1265564" cy="6288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V:\PROJECTS\AAP\Healthy Futures CCSIP\Working\Review Site\PPT\16-9\AAP_WHITE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0801" y="4781550"/>
              <a:ext cx="1679839" cy="25717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1"/>
          <p:cNvSpPr txBox="1">
            <a:spLocks/>
          </p:cNvSpPr>
          <p:nvPr/>
        </p:nvSpPr>
        <p:spPr>
          <a:xfrm>
            <a:off x="726626" y="2344341"/>
            <a:ext cx="8193087" cy="102155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equipment</a:t>
            </a:r>
          </a:p>
        </p:txBody>
      </p:sp>
    </p:spTree>
    <p:extLst>
      <p:ext uri="{BB962C8B-B14F-4D97-AF65-F5344CB8AC3E}">
        <p14:creationId xmlns:p14="http://schemas.microsoft.com/office/powerpoint/2010/main" val="891631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Certified Playground Safety Inspectors </a:t>
            </a:r>
            <a:r>
              <a:rPr lang="en-US" sz="1600" dirty="0"/>
              <a:t>(CPSIs)</a:t>
            </a:r>
            <a:endParaRPr lang="en-US" dirty="0"/>
          </a:p>
        </p:txBody>
      </p:sp>
      <p:sp>
        <p:nvSpPr>
          <p:cNvPr id="3" name="Content Placeholder 2"/>
          <p:cNvSpPr>
            <a:spLocks noGrp="1"/>
          </p:cNvSpPr>
          <p:nvPr>
            <p:ph sz="half" idx="1"/>
          </p:nvPr>
        </p:nvSpPr>
        <p:spPr>
          <a:xfrm>
            <a:off x="304800" y="1581150"/>
            <a:ext cx="4953000" cy="2743199"/>
          </a:xfrm>
        </p:spPr>
        <p:txBody>
          <a:bodyPr>
            <a:normAutofit/>
          </a:bodyPr>
          <a:lstStyle/>
          <a:p>
            <a:r>
              <a:rPr lang="en-US" sz="2200" dirty="0"/>
              <a:t>Training: National Recreation and Park Association (NRPA)</a:t>
            </a:r>
          </a:p>
          <a:p>
            <a:pPr lvl="1"/>
            <a:r>
              <a:rPr lang="en-US" sz="2200" dirty="0"/>
              <a:t>Locate a CPSI at </a:t>
            </a:r>
            <a:r>
              <a:rPr lang="en-US" sz="2200" dirty="0">
                <a:solidFill>
                  <a:schemeClr val="accent1"/>
                </a:solidFill>
                <a:hlinkClick r:id="rId3"/>
              </a:rPr>
              <a:t>www.nrpa.org</a:t>
            </a:r>
            <a:endParaRPr lang="en-US" sz="2200" dirty="0">
              <a:solidFill>
                <a:schemeClr val="accent1"/>
              </a:solidFill>
            </a:endParaRPr>
          </a:p>
          <a:p>
            <a:r>
              <a:rPr lang="en-US" sz="2200" dirty="0"/>
              <a:t>Looking for hazards = preventing injuries </a:t>
            </a:r>
          </a:p>
          <a:p>
            <a:r>
              <a:rPr lang="en-US" sz="2200" dirty="0"/>
              <a:t>New playground installs</a:t>
            </a:r>
          </a:p>
          <a:p>
            <a:r>
              <a:rPr lang="en-US" sz="2200" dirty="0"/>
              <a:t>Yearly inspections</a:t>
            </a:r>
          </a:p>
          <a:p>
            <a:pPr lvl="1"/>
            <a:endParaRPr lang="en-US" sz="2200"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29250" y="955552"/>
            <a:ext cx="3722461" cy="381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50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 Space and Equipment</a:t>
            </a:r>
          </a:p>
        </p:txBody>
      </p:sp>
      <p:sp>
        <p:nvSpPr>
          <p:cNvPr id="3" name="Content Placeholder 2"/>
          <p:cNvSpPr>
            <a:spLocks noGrp="1"/>
          </p:cNvSpPr>
          <p:nvPr>
            <p:ph sz="half" idx="1"/>
          </p:nvPr>
        </p:nvSpPr>
        <p:spPr>
          <a:xfrm>
            <a:off x="457200" y="1200151"/>
            <a:ext cx="4495800" cy="3394472"/>
          </a:xfrm>
        </p:spPr>
        <p:txBody>
          <a:bodyPr>
            <a:normAutofit/>
          </a:bodyPr>
          <a:lstStyle/>
          <a:p>
            <a:r>
              <a:rPr lang="en-US" sz="2200" dirty="0"/>
              <a:t>All areas visible at all times</a:t>
            </a:r>
          </a:p>
          <a:p>
            <a:r>
              <a:rPr lang="en-US" sz="2200" dirty="0"/>
              <a:t>No access to standing water</a:t>
            </a:r>
          </a:p>
          <a:p>
            <a:r>
              <a:rPr lang="en-US" sz="2200" dirty="0"/>
              <a:t>Shade</a:t>
            </a:r>
          </a:p>
          <a:p>
            <a:r>
              <a:rPr lang="en-US" sz="2200" dirty="0"/>
              <a:t>Accessible to all</a:t>
            </a:r>
          </a:p>
          <a:p>
            <a:r>
              <a:rPr lang="en-US" sz="2200" dirty="0"/>
              <a:t>Properly spaced and arranged</a:t>
            </a:r>
          </a:p>
          <a:p>
            <a:r>
              <a:rPr lang="en-US" sz="2200" dirty="0"/>
              <a:t>Equipment:</a:t>
            </a:r>
          </a:p>
          <a:p>
            <a:pPr lvl="1"/>
            <a:r>
              <a:rPr lang="en-US" sz="2200" dirty="0"/>
              <a:t>Separate play areas</a:t>
            </a:r>
          </a:p>
          <a:p>
            <a:pPr lvl="1"/>
            <a:r>
              <a:rPr lang="en-US" sz="2200" dirty="0"/>
              <a:t>Appropriate for age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075" y="941688"/>
            <a:ext cx="4059037" cy="3822192"/>
          </a:xfrm>
          <a:prstGeom prst="rect">
            <a:avLst/>
          </a:prstGeom>
        </p:spPr>
      </p:pic>
    </p:spTree>
    <p:extLst>
      <p:ext uri="{BB962C8B-B14F-4D97-AF65-F5344CB8AC3E}">
        <p14:creationId xmlns:p14="http://schemas.microsoft.com/office/powerpoint/2010/main" val="111593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Secured Space</a:t>
            </a:r>
          </a:p>
        </p:txBody>
      </p:sp>
      <p:sp>
        <p:nvSpPr>
          <p:cNvPr id="3" name="Content Placeholder 2"/>
          <p:cNvSpPr>
            <a:spLocks noGrp="1"/>
          </p:cNvSpPr>
          <p:nvPr>
            <p:ph sz="half" idx="1"/>
          </p:nvPr>
        </p:nvSpPr>
        <p:spPr>
          <a:xfrm>
            <a:off x="457200" y="1504949"/>
            <a:ext cx="4343400" cy="2590801"/>
          </a:xfrm>
        </p:spPr>
        <p:txBody>
          <a:bodyPr>
            <a:normAutofit/>
          </a:bodyPr>
          <a:lstStyle/>
          <a:p>
            <a:r>
              <a:rPr lang="en-US" sz="2200" dirty="0"/>
              <a:t>Goal: keep child in the space</a:t>
            </a:r>
          </a:p>
          <a:p>
            <a:pPr lvl="1">
              <a:buFont typeface="Arial"/>
              <a:buChar char="–"/>
            </a:pPr>
            <a:r>
              <a:rPr lang="en-US" sz="2200" dirty="0"/>
              <a:t>Prevent getting over, under, or through</a:t>
            </a:r>
          </a:p>
          <a:p>
            <a:r>
              <a:rPr lang="en-US" sz="2200" dirty="0"/>
              <a:t>Design: discourage climbing</a:t>
            </a:r>
          </a:p>
          <a:p>
            <a:r>
              <a:rPr lang="en-US" sz="2200" dirty="0"/>
              <a:t>Layer of protection</a:t>
            </a:r>
          </a:p>
          <a:p>
            <a:r>
              <a:rPr lang="en-US" sz="2200" dirty="0"/>
              <a:t>Self-closing/self-latching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375" y="957964"/>
            <a:ext cx="3183547" cy="3822192"/>
          </a:xfrm>
          <a:prstGeom prst="rect">
            <a:avLst/>
          </a:prstGeom>
        </p:spPr>
      </p:pic>
    </p:spTree>
    <p:extLst>
      <p:ext uri="{BB962C8B-B14F-4D97-AF65-F5344CB8AC3E}">
        <p14:creationId xmlns:p14="http://schemas.microsoft.com/office/powerpoint/2010/main" val="68160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Keeping Children Safe From Injuries</a:t>
            </a:r>
            <a:br>
              <a:rPr lang="en-US" dirty="0"/>
            </a:br>
            <a:r>
              <a:rPr lang="en-US" dirty="0"/>
              <a:t>in Early Care and Education Settings </a:t>
            </a:r>
          </a:p>
        </p:txBody>
      </p:sp>
      <p:sp>
        <p:nvSpPr>
          <p:cNvPr id="3" name="Content Placeholder 2"/>
          <p:cNvSpPr>
            <a:spLocks noGrp="1"/>
          </p:cNvSpPr>
          <p:nvPr>
            <p:ph idx="1"/>
          </p:nvPr>
        </p:nvSpPr>
        <p:spPr>
          <a:xfrm>
            <a:off x="457200" y="1234678"/>
            <a:ext cx="6705600" cy="2861072"/>
          </a:xfrm>
        </p:spPr>
        <p:txBody>
          <a:bodyPr>
            <a:normAutofit/>
          </a:bodyPr>
          <a:lstStyle/>
          <a:p>
            <a:pPr marL="0" indent="0" algn="ctr">
              <a:buNone/>
            </a:pPr>
            <a:r>
              <a:rPr lang="en-US" sz="3200" b="1" dirty="0"/>
              <a:t>Welcome</a:t>
            </a:r>
          </a:p>
          <a:p>
            <a:endParaRPr lang="en-US" sz="2400" dirty="0"/>
          </a:p>
          <a:p>
            <a:r>
              <a:rPr lang="en-US" sz="2400" dirty="0"/>
              <a:t>Date</a:t>
            </a:r>
          </a:p>
          <a:p>
            <a:r>
              <a:rPr lang="en-US" sz="2400" dirty="0"/>
              <a:t>Location</a:t>
            </a:r>
          </a:p>
          <a:p>
            <a:r>
              <a:rPr lang="en-US" sz="2400" dirty="0"/>
              <a:t>PRESENTER INFORMATION HERE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4715"/>
            <a:ext cx="9144000" cy="791308"/>
          </a:xfrm>
          <a:prstGeom prst="rect">
            <a:avLst/>
          </a:prstGeom>
        </p:spPr>
      </p:pic>
      <p:pic>
        <p:nvPicPr>
          <p:cNvPr id="7" name="Picture 3" descr="V:\PROJECTS\AAP\Healthy Futures CCSIP\Working\Review Site\PPT\16-9\AAP_WHITE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999" y="460059"/>
            <a:ext cx="1679839" cy="25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88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Trampolines/Mini Trampolines</a:t>
            </a:r>
          </a:p>
        </p:txBody>
      </p:sp>
      <p:sp>
        <p:nvSpPr>
          <p:cNvPr id="3" name="Content Placeholder 2"/>
          <p:cNvSpPr>
            <a:spLocks noGrp="1"/>
          </p:cNvSpPr>
          <p:nvPr>
            <p:ph sz="half" idx="1"/>
          </p:nvPr>
        </p:nvSpPr>
        <p:spPr>
          <a:xfrm>
            <a:off x="457200" y="1200151"/>
            <a:ext cx="5334000" cy="3394472"/>
          </a:xfrm>
        </p:spPr>
        <p:txBody>
          <a:bodyPr>
            <a:normAutofit/>
          </a:bodyPr>
          <a:lstStyle/>
          <a:p>
            <a:pPr marL="114300" indent="0">
              <a:buNone/>
            </a:pPr>
            <a:endParaRPr lang="en-US" sz="2200" dirty="0"/>
          </a:p>
          <a:p>
            <a:pPr marL="571500" indent="-457200"/>
            <a:r>
              <a:rPr lang="en-US" sz="2200" dirty="0"/>
              <a:t>American Academy of Pediatrics does NOT recommend use</a:t>
            </a:r>
          </a:p>
          <a:p>
            <a:pPr marL="571500" indent="-457200"/>
            <a:r>
              <a:rPr lang="en-US" sz="2200" dirty="0"/>
              <a:t>Not playground equipment</a:t>
            </a:r>
          </a:p>
          <a:p>
            <a:pPr marL="571500" indent="-457200"/>
            <a:r>
              <a:rPr lang="en-US" sz="2200" dirty="0"/>
              <a:t>Injuries are very common</a:t>
            </a:r>
          </a:p>
          <a:p>
            <a:pPr marL="571500" indent="-457200"/>
            <a:r>
              <a:rPr lang="en-US" sz="2200" dirty="0"/>
              <a:t>Insurance coverage may be denied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457325"/>
            <a:ext cx="2990051" cy="2800350"/>
          </a:xfrm>
          <a:prstGeom prst="rect">
            <a:avLst/>
          </a:prstGeom>
        </p:spPr>
      </p:pic>
    </p:spTree>
    <p:extLst>
      <p:ext uri="{BB962C8B-B14F-4D97-AF65-F5344CB8AC3E}">
        <p14:creationId xmlns:p14="http://schemas.microsoft.com/office/powerpoint/2010/main" val="2099172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 Area Inspection</a:t>
            </a:r>
          </a:p>
        </p:txBody>
      </p:sp>
      <p:sp>
        <p:nvSpPr>
          <p:cNvPr id="3" name="Content Placeholder 2"/>
          <p:cNvSpPr>
            <a:spLocks noGrp="1"/>
          </p:cNvSpPr>
          <p:nvPr>
            <p:ph sz="half" idx="1"/>
          </p:nvPr>
        </p:nvSpPr>
        <p:spPr>
          <a:xfrm>
            <a:off x="457200" y="1082277"/>
            <a:ext cx="5943600" cy="3623073"/>
          </a:xfrm>
        </p:spPr>
        <p:txBody>
          <a:bodyPr>
            <a:noAutofit/>
          </a:bodyPr>
          <a:lstStyle/>
          <a:p>
            <a:r>
              <a:rPr lang="en-US" sz="2000" dirty="0"/>
              <a:t>Daily and monthly safety checks</a:t>
            </a:r>
          </a:p>
          <a:p>
            <a:pPr lvl="1"/>
            <a:r>
              <a:rPr lang="en-US" sz="2000" dirty="0"/>
              <a:t>file and document</a:t>
            </a:r>
          </a:p>
          <a:p>
            <a:r>
              <a:rPr lang="en-US" sz="2000" dirty="0"/>
              <a:t>Equipment:</a:t>
            </a:r>
          </a:p>
          <a:p>
            <a:pPr lvl="1"/>
            <a:r>
              <a:rPr lang="en-US" sz="2000" dirty="0"/>
              <a:t>Anchored</a:t>
            </a:r>
          </a:p>
          <a:p>
            <a:pPr lvl="1"/>
            <a:r>
              <a:rPr lang="en-US" sz="2000" dirty="0"/>
              <a:t>No missing or broken pieces, sharp edges, parts sticking out </a:t>
            </a:r>
          </a:p>
          <a:p>
            <a:pPr lvl="1"/>
            <a:r>
              <a:rPr lang="en-US" sz="2000" dirty="0"/>
              <a:t>No signs of wear and tear</a:t>
            </a:r>
          </a:p>
          <a:p>
            <a:r>
              <a:rPr lang="en-US" sz="2000" dirty="0"/>
              <a:t>Surface:</a:t>
            </a:r>
          </a:p>
          <a:p>
            <a:pPr lvl="1"/>
            <a:r>
              <a:rPr lang="en-US" sz="2000" dirty="0"/>
              <a:t>No tripping dangers</a:t>
            </a:r>
          </a:p>
          <a:p>
            <a:pPr lvl="1"/>
            <a:r>
              <a:rPr lang="en-US" sz="2000" dirty="0"/>
              <a:t>Proper coverage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653278">
            <a:off x="6935487" y="1658062"/>
            <a:ext cx="2018013" cy="256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03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Surfacing</a:t>
            </a:r>
          </a:p>
        </p:txBody>
      </p:sp>
      <p:sp>
        <p:nvSpPr>
          <p:cNvPr id="3" name="Content Placeholder 2"/>
          <p:cNvSpPr>
            <a:spLocks noGrp="1"/>
          </p:cNvSpPr>
          <p:nvPr>
            <p:ph sz="half" idx="1"/>
          </p:nvPr>
        </p:nvSpPr>
        <p:spPr>
          <a:xfrm>
            <a:off x="381000" y="1581150"/>
            <a:ext cx="5333984" cy="2590801"/>
          </a:xfrm>
        </p:spPr>
        <p:txBody>
          <a:bodyPr>
            <a:noAutofit/>
          </a:bodyPr>
          <a:lstStyle/>
          <a:p>
            <a:r>
              <a:rPr lang="en-US" sz="2200" dirty="0"/>
              <a:t>3 out of 4 playground injuries = falls</a:t>
            </a:r>
          </a:p>
          <a:p>
            <a:r>
              <a:rPr lang="en-US" sz="2200" dirty="0"/>
              <a:t>Not acceptable: </a:t>
            </a:r>
          </a:p>
          <a:p>
            <a:pPr lvl="1"/>
            <a:r>
              <a:rPr lang="en-US" sz="2200" dirty="0"/>
              <a:t>Asphalt, cement, dirt, and grass</a:t>
            </a:r>
          </a:p>
          <a:p>
            <a:r>
              <a:rPr lang="en-US" sz="2200" dirty="0"/>
              <a:t>Shock-absorbing:</a:t>
            </a:r>
          </a:p>
          <a:p>
            <a:pPr lvl="1"/>
            <a:r>
              <a:rPr lang="en-US" sz="2200" dirty="0"/>
              <a:t>Stationary</a:t>
            </a:r>
          </a:p>
          <a:p>
            <a:pPr lvl="1"/>
            <a:r>
              <a:rPr lang="en-US" sz="2200" dirty="0"/>
              <a:t>Loose fill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984" y="950362"/>
            <a:ext cx="3448794" cy="3822192"/>
          </a:xfrm>
          <a:prstGeom prst="rect">
            <a:avLst/>
          </a:prstGeom>
        </p:spPr>
      </p:pic>
    </p:spTree>
    <p:extLst>
      <p:ext uri="{BB962C8B-B14F-4D97-AF65-F5344CB8AC3E}">
        <p14:creationId xmlns:p14="http://schemas.microsoft.com/office/powerpoint/2010/main" val="3971915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Stationary: Shock Absorbing</a:t>
            </a:r>
          </a:p>
        </p:txBody>
      </p:sp>
      <p:sp>
        <p:nvSpPr>
          <p:cNvPr id="3" name="Content Placeholder 2"/>
          <p:cNvSpPr>
            <a:spLocks noGrp="1"/>
          </p:cNvSpPr>
          <p:nvPr>
            <p:ph sz="half" idx="1"/>
          </p:nvPr>
        </p:nvSpPr>
        <p:spPr>
          <a:xfrm>
            <a:off x="457200" y="1504950"/>
            <a:ext cx="4038600" cy="1981201"/>
          </a:xfrm>
        </p:spPr>
        <p:txBody>
          <a:bodyPr>
            <a:normAutofit/>
          </a:bodyPr>
          <a:lstStyle/>
          <a:p>
            <a:pPr marL="57150" indent="0">
              <a:buNone/>
            </a:pPr>
            <a:endParaRPr lang="en-US" sz="2200" dirty="0"/>
          </a:p>
          <a:p>
            <a:pPr marL="514350" indent="-457200"/>
            <a:r>
              <a:rPr lang="en-US" sz="2200" dirty="0"/>
              <a:t>Rubber mats</a:t>
            </a:r>
          </a:p>
          <a:p>
            <a:pPr marL="514350" indent="-457200"/>
            <a:r>
              <a:rPr lang="en-US" sz="2200" dirty="0"/>
              <a:t>Tiles</a:t>
            </a:r>
          </a:p>
          <a:p>
            <a:pPr marL="514350" indent="-457200"/>
            <a:r>
              <a:rPr lang="en-US" sz="2200" dirty="0"/>
              <a:t>Poured-in-place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65896" y="946027"/>
            <a:ext cx="5084066" cy="381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991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Loose-Fill Material: Shock Absorbing</a:t>
            </a:r>
          </a:p>
        </p:txBody>
      </p:sp>
      <p:sp>
        <p:nvSpPr>
          <p:cNvPr id="3" name="Content Placeholder 2"/>
          <p:cNvSpPr>
            <a:spLocks noGrp="1"/>
          </p:cNvSpPr>
          <p:nvPr>
            <p:ph sz="half" idx="1"/>
          </p:nvPr>
        </p:nvSpPr>
        <p:spPr>
          <a:xfrm>
            <a:off x="152400" y="1123950"/>
            <a:ext cx="5638800" cy="3470673"/>
          </a:xfrm>
        </p:spPr>
        <p:txBody>
          <a:bodyPr>
            <a:normAutofit/>
          </a:bodyPr>
          <a:lstStyle/>
          <a:p>
            <a:pPr marL="57150" indent="0">
              <a:buNone/>
            </a:pPr>
            <a:r>
              <a:rPr lang="en-US" sz="2200" dirty="0"/>
              <a:t>Wood chips, mulch, and sand:</a:t>
            </a:r>
          </a:p>
          <a:p>
            <a:pPr marL="57150" indent="0">
              <a:buNone/>
            </a:pPr>
            <a:endParaRPr lang="en-US" sz="2200" dirty="0"/>
          </a:p>
          <a:p>
            <a:pPr lvl="1">
              <a:buFont typeface="Arial" panose="020B0604020202020204" pitchFamily="34" charset="0"/>
              <a:buChar char="•"/>
            </a:pPr>
            <a:r>
              <a:rPr lang="en-US" sz="2200" dirty="0"/>
              <a:t>Caution: choking hazards</a:t>
            </a:r>
          </a:p>
          <a:p>
            <a:pPr lvl="1">
              <a:buFont typeface="Arial" panose="020B0604020202020204" pitchFamily="34" charset="0"/>
              <a:buChar char="•"/>
            </a:pPr>
            <a:r>
              <a:rPr lang="en-US" sz="2200" dirty="0"/>
              <a:t>Maintenance</a:t>
            </a:r>
          </a:p>
          <a:p>
            <a:pPr lvl="1">
              <a:buFont typeface="Arial" panose="020B0604020202020204" pitchFamily="34" charset="0"/>
              <a:buChar char="•"/>
            </a:pPr>
            <a:r>
              <a:rPr lang="en-US" sz="2200" dirty="0"/>
              <a:t>Depth: at least 12 inches</a:t>
            </a:r>
          </a:p>
          <a:p>
            <a:pPr lvl="1">
              <a:buFont typeface="Arial" panose="020B0604020202020204" pitchFamily="34" charset="0"/>
              <a:buChar char="•"/>
            </a:pPr>
            <a:r>
              <a:rPr lang="en-US" sz="2200" dirty="0"/>
              <a:t>Area: at least 6 feet in all directions</a:t>
            </a:r>
          </a:p>
          <a:p>
            <a:pPr lvl="2"/>
            <a:r>
              <a:rPr lang="en-US" sz="2200" dirty="0"/>
              <a:t>Swings: 2 times height of top bar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950" y="1504950"/>
            <a:ext cx="3409950" cy="2727960"/>
          </a:xfrm>
          <a:prstGeom prst="rect">
            <a:avLst/>
          </a:prstGeom>
        </p:spPr>
      </p:pic>
    </p:spTree>
    <p:extLst>
      <p:ext uri="{BB962C8B-B14F-4D97-AF65-F5344CB8AC3E}">
        <p14:creationId xmlns:p14="http://schemas.microsoft.com/office/powerpoint/2010/main" val="1199358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23813"/>
            <a:ext cx="9144001" cy="5195111"/>
            <a:chOff x="-1" y="-23813"/>
            <a:chExt cx="9144001" cy="519511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144001" cy="5195111"/>
            </a:xfrm>
            <a:prstGeom prst="rect">
              <a:avLst/>
            </a:prstGeom>
          </p:spPr>
        </p:pic>
        <p:cxnSp>
          <p:nvCxnSpPr>
            <p:cNvPr id="7" name="Straight Connector 6"/>
            <p:cNvCxnSpPr/>
            <p:nvPr/>
          </p:nvCxnSpPr>
          <p:spPr>
            <a:xfrm>
              <a:off x="0" y="971550"/>
              <a:ext cx="9144000"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V:\PROJECTS\AAP\Healthy Futures CCSIP\Working\Review Site\PPT\16-9\HF_WHITE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9836" y="114065"/>
              <a:ext cx="1265564" cy="6288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V:\PROJECTS\AAP\Healthy Futures CCSIP\Working\Review Site\PPT\16-9\AAP_WHITE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0801" y="4781550"/>
              <a:ext cx="1679839" cy="25717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1"/>
          <p:cNvSpPr txBox="1">
            <a:spLocks/>
          </p:cNvSpPr>
          <p:nvPr/>
        </p:nvSpPr>
        <p:spPr>
          <a:xfrm>
            <a:off x="726626" y="2344341"/>
            <a:ext cx="8193087" cy="102155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ENVIRONMENT </a:t>
            </a:r>
          </a:p>
        </p:txBody>
      </p:sp>
    </p:spTree>
    <p:extLst>
      <p:ext uri="{BB962C8B-B14F-4D97-AF65-F5344CB8AC3E}">
        <p14:creationId xmlns:p14="http://schemas.microsoft.com/office/powerpoint/2010/main" val="269372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Outdoor hazards</a:t>
            </a:r>
          </a:p>
        </p:txBody>
      </p:sp>
      <p:sp>
        <p:nvSpPr>
          <p:cNvPr id="3" name="Content Placeholder 2"/>
          <p:cNvSpPr>
            <a:spLocks noGrp="1"/>
          </p:cNvSpPr>
          <p:nvPr>
            <p:ph sz="half" idx="1"/>
          </p:nvPr>
        </p:nvSpPr>
        <p:spPr>
          <a:xfrm>
            <a:off x="457200" y="1200151"/>
            <a:ext cx="4495800" cy="3394472"/>
          </a:xfrm>
        </p:spPr>
        <p:txBody>
          <a:bodyPr>
            <a:normAutofit lnSpcReduction="10000"/>
          </a:bodyPr>
          <a:lstStyle/>
          <a:p>
            <a:r>
              <a:rPr lang="en-US" sz="2200" dirty="0"/>
              <a:t>Insects</a:t>
            </a:r>
          </a:p>
          <a:p>
            <a:pPr lvl="1"/>
            <a:r>
              <a:rPr lang="en-US" sz="2200" dirty="0"/>
              <a:t>Inspect areas before use </a:t>
            </a:r>
          </a:p>
          <a:p>
            <a:r>
              <a:rPr lang="en-US" sz="2200" dirty="0"/>
              <a:t>Plants</a:t>
            </a:r>
          </a:p>
          <a:p>
            <a:pPr lvl="1"/>
            <a:r>
              <a:rPr lang="en-US" sz="2200" dirty="0"/>
              <a:t>Remove unknown plants</a:t>
            </a:r>
          </a:p>
          <a:p>
            <a:pPr lvl="1"/>
            <a:r>
              <a:rPr lang="en-US" sz="2200" dirty="0"/>
              <a:t>Children should not eat berries, mushrooms, or other vegetation</a:t>
            </a:r>
          </a:p>
          <a:p>
            <a:r>
              <a:rPr lang="en-US" sz="2200" dirty="0"/>
              <a:t>Sun</a:t>
            </a:r>
          </a:p>
          <a:p>
            <a:r>
              <a:rPr lang="en-US" sz="2200" dirty="0"/>
              <a:t>Weather conditions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467687"/>
            <a:ext cx="3886200" cy="2859400"/>
          </a:xfrm>
          <a:prstGeom prst="rect">
            <a:avLst/>
          </a:prstGeom>
        </p:spPr>
      </p:pic>
    </p:spTree>
    <p:extLst>
      <p:ext uri="{BB962C8B-B14F-4D97-AF65-F5344CB8AC3E}">
        <p14:creationId xmlns:p14="http://schemas.microsoft.com/office/powerpoint/2010/main" val="325961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supervision</a:t>
            </a:r>
          </a:p>
        </p:txBody>
      </p:sp>
      <p:sp>
        <p:nvSpPr>
          <p:cNvPr id="3" name="Content Placeholder 2"/>
          <p:cNvSpPr>
            <a:spLocks noGrp="1"/>
          </p:cNvSpPr>
          <p:nvPr>
            <p:ph sz="half" idx="1"/>
          </p:nvPr>
        </p:nvSpPr>
        <p:spPr>
          <a:xfrm>
            <a:off x="457200" y="1885950"/>
            <a:ext cx="4876800" cy="1828800"/>
          </a:xfrm>
        </p:spPr>
        <p:txBody>
          <a:bodyPr>
            <a:normAutofit/>
          </a:bodyPr>
          <a:lstStyle/>
          <a:p>
            <a:r>
              <a:rPr lang="en-US" sz="2200" b="1" dirty="0"/>
              <a:t>No substitute for supervision</a:t>
            </a:r>
          </a:p>
          <a:p>
            <a:r>
              <a:rPr lang="en-US" sz="2200" dirty="0"/>
              <a:t>Half of injuries = lack of proper supervision</a:t>
            </a:r>
          </a:p>
          <a:p>
            <a:r>
              <a:rPr lang="en-US" sz="2200" dirty="0"/>
              <a:t>More active = more supervision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61973" y="955552"/>
            <a:ext cx="3482651" cy="381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836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Six Active Supervision Strategies</a:t>
            </a:r>
          </a:p>
        </p:txBody>
      </p:sp>
      <p:sp>
        <p:nvSpPr>
          <p:cNvPr id="3" name="Content Placeholder 2"/>
          <p:cNvSpPr>
            <a:spLocks noGrp="1"/>
          </p:cNvSpPr>
          <p:nvPr>
            <p:ph sz="half" idx="1"/>
          </p:nvPr>
        </p:nvSpPr>
        <p:spPr>
          <a:xfrm>
            <a:off x="228600" y="1276350"/>
            <a:ext cx="8686800" cy="3581400"/>
          </a:xfrm>
        </p:spPr>
        <p:txBody>
          <a:bodyPr>
            <a:noAutofit/>
          </a:bodyPr>
          <a:lstStyle/>
          <a:p>
            <a:pPr marL="0" indent="0">
              <a:buNone/>
            </a:pPr>
            <a:endParaRPr lang="en-US" sz="2200" dirty="0"/>
          </a:p>
          <a:p>
            <a:pPr marL="0" indent="0">
              <a:buNone/>
            </a:pPr>
            <a:endParaRPr lang="en-US" sz="2200" dirty="0"/>
          </a:p>
          <a:p>
            <a:pPr marL="457200" indent="-457200">
              <a:buFont typeface="+mj-lt"/>
              <a:buAutoNum type="arabicPeriod"/>
            </a:pPr>
            <a:r>
              <a:rPr lang="en-US" sz="2200" dirty="0"/>
              <a:t>Set Up the Environment</a:t>
            </a:r>
          </a:p>
          <a:p>
            <a:pPr lvl="1" indent="-342900"/>
            <a:r>
              <a:rPr lang="en-US" sz="2200" dirty="0"/>
              <a:t>Keep small spaces clutter-free</a:t>
            </a:r>
          </a:p>
          <a:p>
            <a:pPr lvl="1" indent="-342900"/>
            <a:r>
              <a:rPr lang="en-US" sz="2200" dirty="0"/>
              <a:t>Clear play space for big spaces</a:t>
            </a:r>
          </a:p>
        </p:txBody>
      </p:sp>
      <p:pic>
        <p:nvPicPr>
          <p:cNvPr id="4" name="Picture 3"/>
          <p:cNvPicPr>
            <a:picLocks noChangeAspect="1"/>
          </p:cNvPicPr>
          <p:nvPr/>
        </p:nvPicPr>
        <p:blipFill>
          <a:blip r:embed="rId3"/>
          <a:stretch>
            <a:fillRect/>
          </a:stretch>
        </p:blipFill>
        <p:spPr>
          <a:xfrm>
            <a:off x="5221488" y="1581150"/>
            <a:ext cx="3886952" cy="25769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158125"/>
            <a:ext cx="3057714" cy="513696"/>
          </a:xfrm>
          <a:prstGeom prst="rect">
            <a:avLst/>
          </a:prstGeom>
        </p:spPr>
      </p:pic>
    </p:spTree>
    <p:extLst>
      <p:ext uri="{BB962C8B-B14F-4D97-AF65-F5344CB8AC3E}">
        <p14:creationId xmlns:p14="http://schemas.microsoft.com/office/powerpoint/2010/main" val="2829547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Six Active Supervision Strategies</a:t>
            </a:r>
          </a:p>
        </p:txBody>
      </p:sp>
      <p:sp>
        <p:nvSpPr>
          <p:cNvPr id="3" name="Content Placeholder 2"/>
          <p:cNvSpPr>
            <a:spLocks noGrp="1"/>
          </p:cNvSpPr>
          <p:nvPr>
            <p:ph sz="half" idx="1"/>
          </p:nvPr>
        </p:nvSpPr>
        <p:spPr>
          <a:xfrm>
            <a:off x="152400" y="1803400"/>
            <a:ext cx="5943600" cy="2209800"/>
          </a:xfrm>
        </p:spPr>
        <p:txBody>
          <a:bodyPr>
            <a:noAutofit/>
          </a:bodyPr>
          <a:lstStyle/>
          <a:p>
            <a:pPr marL="0" indent="0">
              <a:buNone/>
            </a:pPr>
            <a:r>
              <a:rPr lang="en-US" sz="2200" dirty="0"/>
              <a:t>2.   Position Staff</a:t>
            </a:r>
          </a:p>
          <a:p>
            <a:pPr marL="857250" lvl="1" indent="-457200"/>
            <a:r>
              <a:rPr lang="en-US" sz="2200" dirty="0"/>
              <a:t>Always be able to see and hear children at all times</a:t>
            </a:r>
          </a:p>
          <a:p>
            <a:pPr marL="857250" lvl="1" indent="-457200"/>
            <a:r>
              <a:rPr lang="en-US" sz="2200" dirty="0"/>
              <a:t>Make sure there are clear paths to where children are playing</a:t>
            </a:r>
          </a:p>
        </p:txBody>
      </p:sp>
      <p:pic>
        <p:nvPicPr>
          <p:cNvPr id="6" name="Picture 5"/>
          <p:cNvPicPr>
            <a:picLocks noChangeAspect="1"/>
          </p:cNvPicPr>
          <p:nvPr/>
        </p:nvPicPr>
        <p:blipFill>
          <a:blip r:embed="rId3"/>
          <a:stretch>
            <a:fillRect/>
          </a:stretch>
        </p:blipFill>
        <p:spPr>
          <a:xfrm>
            <a:off x="5665899" y="1733550"/>
            <a:ext cx="3452701" cy="22733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158125"/>
            <a:ext cx="3057714" cy="513696"/>
          </a:xfrm>
          <a:prstGeom prst="rect">
            <a:avLst/>
          </a:prstGeom>
        </p:spPr>
      </p:pic>
    </p:spTree>
    <p:extLst>
      <p:ext uri="{BB962C8B-B14F-4D97-AF65-F5344CB8AC3E}">
        <p14:creationId xmlns:p14="http://schemas.microsoft.com/office/powerpoint/2010/main" val="171245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6085" y="1345542"/>
            <a:ext cx="5431315" cy="3394472"/>
          </a:xfrm>
        </p:spPr>
        <p:txBody>
          <a:bodyPr>
            <a:normAutofit/>
          </a:bodyPr>
          <a:lstStyle/>
          <a:p>
            <a:pPr lvl="0"/>
            <a:r>
              <a:rPr lang="en-US" sz="2200" dirty="0"/>
              <a:t>Identify the #1 cause of playground injuries </a:t>
            </a:r>
          </a:p>
          <a:p>
            <a:pPr lvl="0"/>
            <a:r>
              <a:rPr lang="en-US" sz="2200" dirty="0"/>
              <a:t>Understand the importance of active supervision</a:t>
            </a:r>
          </a:p>
          <a:p>
            <a:pPr lvl="0"/>
            <a:r>
              <a:rPr lang="en-US" sz="2200" dirty="0"/>
              <a:t>Understand the dos and don'ts for playground surfaces</a:t>
            </a:r>
          </a:p>
          <a:p>
            <a:pPr lvl="0"/>
            <a:r>
              <a:rPr lang="en-US" sz="2200" dirty="0"/>
              <a:t>Identify at least 1 place to get more information about playground safety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676" y="952501"/>
            <a:ext cx="3077094" cy="3813048"/>
          </a:xfrm>
          <a:prstGeom prst="rect">
            <a:avLst/>
          </a:prstGeom>
        </p:spPr>
      </p:pic>
      <p:sp>
        <p:nvSpPr>
          <p:cNvPr id="6" name="Title 1"/>
          <p:cNvSpPr txBox="1">
            <a:spLocks/>
          </p:cNvSpPr>
          <p:nvPr/>
        </p:nvSpPr>
        <p:spPr>
          <a:xfrm>
            <a:off x="381000" y="57150"/>
            <a:ext cx="6781800" cy="8001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Arial" panose="020B0604020202020204" pitchFamily="34" charset="0"/>
                <a:ea typeface="+mj-ea"/>
                <a:cs typeface="Arial" panose="020B0604020202020204" pitchFamily="34" charset="0"/>
              </a:defRPr>
            </a:lvl1pPr>
          </a:lstStyle>
          <a:p>
            <a:r>
              <a:rPr lang="en-US" dirty="0"/>
              <a:t>Learning Objectives</a:t>
            </a:r>
          </a:p>
        </p:txBody>
      </p:sp>
    </p:spTree>
    <p:extLst>
      <p:ext uri="{BB962C8B-B14F-4D97-AF65-F5344CB8AC3E}">
        <p14:creationId xmlns:p14="http://schemas.microsoft.com/office/powerpoint/2010/main" val="1944201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Active Supervision Strategies</a:t>
            </a:r>
          </a:p>
        </p:txBody>
      </p:sp>
      <p:sp>
        <p:nvSpPr>
          <p:cNvPr id="3" name="Content Placeholder 2"/>
          <p:cNvSpPr>
            <a:spLocks noGrp="1"/>
          </p:cNvSpPr>
          <p:nvPr>
            <p:ph sz="half" idx="1"/>
          </p:nvPr>
        </p:nvSpPr>
        <p:spPr>
          <a:xfrm>
            <a:off x="380999" y="1657350"/>
            <a:ext cx="6197789" cy="2438400"/>
          </a:xfrm>
        </p:spPr>
        <p:txBody>
          <a:bodyPr>
            <a:noAutofit/>
          </a:bodyPr>
          <a:lstStyle/>
          <a:p>
            <a:pPr marL="0" indent="0">
              <a:buNone/>
            </a:pPr>
            <a:r>
              <a:rPr lang="en-US" sz="2200" dirty="0"/>
              <a:t>3.    Scan and Count</a:t>
            </a:r>
          </a:p>
          <a:p>
            <a:pPr lvl="1" indent="-342900"/>
            <a:r>
              <a:rPr lang="en-US" sz="2200" dirty="0"/>
              <a:t>Continually scan environment</a:t>
            </a:r>
          </a:p>
          <a:p>
            <a:pPr lvl="1" indent="-342900"/>
            <a:r>
              <a:rPr lang="en-US" sz="2200" dirty="0"/>
              <a:t>Regularly count children (name to face)</a:t>
            </a:r>
          </a:p>
          <a:p>
            <a:pPr lvl="1" indent="-342900"/>
            <a:r>
              <a:rPr lang="en-US" sz="2200" dirty="0"/>
              <a:t>Same caregiver/child ratio indoors and outdoors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2914" y="1042288"/>
            <a:ext cx="2441086" cy="36685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158125"/>
            <a:ext cx="3057714" cy="513696"/>
          </a:xfrm>
          <a:prstGeom prst="rect">
            <a:avLst/>
          </a:prstGeom>
        </p:spPr>
      </p:pic>
    </p:spTree>
    <p:extLst>
      <p:ext uri="{BB962C8B-B14F-4D97-AF65-F5344CB8AC3E}">
        <p14:creationId xmlns:p14="http://schemas.microsoft.com/office/powerpoint/2010/main" val="2385221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Active Supervision Strategies</a:t>
            </a:r>
          </a:p>
        </p:txBody>
      </p:sp>
      <p:sp>
        <p:nvSpPr>
          <p:cNvPr id="3" name="Content Placeholder 2"/>
          <p:cNvSpPr>
            <a:spLocks noGrp="1"/>
          </p:cNvSpPr>
          <p:nvPr>
            <p:ph sz="half" idx="1"/>
          </p:nvPr>
        </p:nvSpPr>
        <p:spPr>
          <a:xfrm>
            <a:off x="457200" y="1885950"/>
            <a:ext cx="4114801" cy="1600200"/>
          </a:xfrm>
        </p:spPr>
        <p:txBody>
          <a:bodyPr>
            <a:noAutofit/>
          </a:bodyPr>
          <a:lstStyle/>
          <a:p>
            <a:pPr marL="457200" indent="-457200">
              <a:buAutoNum type="arabicPeriod" startAt="4"/>
            </a:pPr>
            <a:r>
              <a:rPr lang="en-US" sz="2200" dirty="0"/>
              <a:t>Listen</a:t>
            </a:r>
          </a:p>
          <a:p>
            <a:pPr lvl="1"/>
            <a:r>
              <a:rPr lang="en-US" sz="2200" dirty="0"/>
              <a:t>For sounds or absence</a:t>
            </a:r>
          </a:p>
          <a:p>
            <a:pPr marL="457200" lvl="1" indent="0">
              <a:buNone/>
            </a:pPr>
            <a:r>
              <a:rPr lang="en-US" sz="2200" dirty="0"/>
              <a:t>    of sounds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599" y="1352550"/>
            <a:ext cx="4343401" cy="28940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158125"/>
            <a:ext cx="3057714" cy="513696"/>
          </a:xfrm>
          <a:prstGeom prst="rect">
            <a:avLst/>
          </a:prstGeom>
        </p:spPr>
      </p:pic>
    </p:spTree>
    <p:extLst>
      <p:ext uri="{BB962C8B-B14F-4D97-AF65-F5344CB8AC3E}">
        <p14:creationId xmlns:p14="http://schemas.microsoft.com/office/powerpoint/2010/main" val="2838857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Active Supervision Strategies</a:t>
            </a:r>
          </a:p>
        </p:txBody>
      </p:sp>
      <p:sp>
        <p:nvSpPr>
          <p:cNvPr id="3" name="Content Placeholder 2"/>
          <p:cNvSpPr>
            <a:spLocks noGrp="1"/>
          </p:cNvSpPr>
          <p:nvPr>
            <p:ph sz="half" idx="1"/>
          </p:nvPr>
        </p:nvSpPr>
        <p:spPr>
          <a:xfrm>
            <a:off x="228600" y="1733550"/>
            <a:ext cx="4206399" cy="2209799"/>
          </a:xfrm>
        </p:spPr>
        <p:txBody>
          <a:bodyPr>
            <a:normAutofit/>
          </a:bodyPr>
          <a:lstStyle/>
          <a:p>
            <a:pPr marL="0" indent="0">
              <a:buNone/>
            </a:pPr>
            <a:r>
              <a:rPr lang="en-US" sz="2200" dirty="0"/>
              <a:t>5.    Anticipate Child’s Behavior</a:t>
            </a:r>
          </a:p>
          <a:p>
            <a:pPr lvl="1" indent="-342900"/>
            <a:r>
              <a:rPr lang="en-US" sz="2200" dirty="0"/>
              <a:t>Know each child’s interests and skills</a:t>
            </a:r>
          </a:p>
          <a:p>
            <a:pPr lvl="1" indent="-342900"/>
            <a:r>
              <a:rPr lang="en-US" sz="2200" dirty="0"/>
              <a:t>Know when child might wander or get upset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7085" y="1389450"/>
            <a:ext cx="4396915" cy="29258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158125"/>
            <a:ext cx="3057714" cy="513696"/>
          </a:xfrm>
          <a:prstGeom prst="rect">
            <a:avLst/>
          </a:prstGeom>
        </p:spPr>
      </p:pic>
    </p:spTree>
    <p:extLst>
      <p:ext uri="{BB962C8B-B14F-4D97-AF65-F5344CB8AC3E}">
        <p14:creationId xmlns:p14="http://schemas.microsoft.com/office/powerpoint/2010/main" val="1430044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Active Supervision Strategies</a:t>
            </a:r>
          </a:p>
        </p:txBody>
      </p:sp>
      <p:sp>
        <p:nvSpPr>
          <p:cNvPr id="3" name="Content Placeholder 2"/>
          <p:cNvSpPr>
            <a:spLocks noGrp="1"/>
          </p:cNvSpPr>
          <p:nvPr>
            <p:ph sz="half" idx="1"/>
          </p:nvPr>
        </p:nvSpPr>
        <p:spPr>
          <a:xfrm>
            <a:off x="457200" y="2022475"/>
            <a:ext cx="5562600" cy="1676399"/>
          </a:xfrm>
        </p:spPr>
        <p:txBody>
          <a:bodyPr>
            <a:normAutofit/>
          </a:bodyPr>
          <a:lstStyle/>
          <a:p>
            <a:pPr marL="457200" indent="-457200">
              <a:buAutoNum type="arabicPeriod" startAt="6"/>
            </a:pPr>
            <a:r>
              <a:rPr lang="en-US" sz="2200" dirty="0"/>
              <a:t>Engage and Redirect</a:t>
            </a:r>
          </a:p>
          <a:p>
            <a:pPr lvl="1"/>
            <a:r>
              <a:rPr lang="en-US" sz="2200" dirty="0"/>
              <a:t>Offer support to children</a:t>
            </a:r>
          </a:p>
          <a:p>
            <a:pPr lvl="1"/>
            <a:r>
              <a:rPr lang="en-US" sz="2200" dirty="0"/>
              <a:t>Get involved if needed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3111" y="965199"/>
            <a:ext cx="2510889" cy="37909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158125"/>
            <a:ext cx="3057714" cy="513696"/>
          </a:xfrm>
          <a:prstGeom prst="rect">
            <a:avLst/>
          </a:prstGeom>
        </p:spPr>
      </p:pic>
    </p:spTree>
    <p:extLst>
      <p:ext uri="{BB962C8B-B14F-4D97-AF65-F5344CB8AC3E}">
        <p14:creationId xmlns:p14="http://schemas.microsoft.com/office/powerpoint/2010/main" val="2177692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144001" cy="5195111"/>
          </a:xfrm>
          <a:prstGeom prst="rect">
            <a:avLst/>
          </a:prstGeom>
        </p:spPr>
      </p:pic>
      <p:grpSp>
        <p:nvGrpSpPr>
          <p:cNvPr id="3" name="Group 2"/>
          <p:cNvGrpSpPr/>
          <p:nvPr/>
        </p:nvGrpSpPr>
        <p:grpSpPr>
          <a:xfrm>
            <a:off x="0" y="114065"/>
            <a:ext cx="9144000" cy="4924659"/>
            <a:chOff x="0" y="114065"/>
            <a:chExt cx="9144000" cy="4924659"/>
          </a:xfrm>
        </p:grpSpPr>
        <p:cxnSp>
          <p:nvCxnSpPr>
            <p:cNvPr id="7" name="Straight Connector 6"/>
            <p:cNvCxnSpPr/>
            <p:nvPr/>
          </p:nvCxnSpPr>
          <p:spPr>
            <a:xfrm>
              <a:off x="0" y="971550"/>
              <a:ext cx="9144000"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V:\PROJECTS\AAP\Healthy Futures CCSIP\Working\Review Site\PPT\16-9\HF_WHITE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9836" y="114065"/>
              <a:ext cx="1265564" cy="6288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V:\PROJECTS\AAP\Healthy Futures CCSIP\Working\Review Site\PPT\16-9\AAP_WHITE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4781550"/>
              <a:ext cx="1679839" cy="25717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1"/>
          <p:cNvSpPr txBox="1">
            <a:spLocks/>
          </p:cNvSpPr>
          <p:nvPr/>
        </p:nvSpPr>
        <p:spPr>
          <a:xfrm>
            <a:off x="726626" y="2344341"/>
            <a:ext cx="8193087" cy="102155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TEACHING KIDS</a:t>
            </a:r>
          </a:p>
        </p:txBody>
      </p:sp>
    </p:spTree>
    <p:extLst>
      <p:ext uri="{BB962C8B-B14F-4D97-AF65-F5344CB8AC3E}">
        <p14:creationId xmlns:p14="http://schemas.microsoft.com/office/powerpoint/2010/main" val="1711413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Playground Rules</a:t>
            </a:r>
          </a:p>
        </p:txBody>
      </p:sp>
      <p:sp>
        <p:nvSpPr>
          <p:cNvPr id="8" name="Content Placeholder 2"/>
          <p:cNvSpPr>
            <a:spLocks noGrp="1"/>
          </p:cNvSpPr>
          <p:nvPr>
            <p:ph sz="half" idx="1"/>
          </p:nvPr>
        </p:nvSpPr>
        <p:spPr>
          <a:xfrm>
            <a:off x="441960" y="1140757"/>
            <a:ext cx="5486400" cy="3429000"/>
          </a:xfrm>
        </p:spPr>
        <p:txBody>
          <a:bodyPr>
            <a:noAutofit/>
          </a:bodyPr>
          <a:lstStyle/>
          <a:p>
            <a:r>
              <a:rPr lang="en-US" sz="2000" dirty="0"/>
              <a:t>No shoving, pushing or crowding</a:t>
            </a:r>
          </a:p>
          <a:p>
            <a:r>
              <a:rPr lang="en-US" sz="2000" dirty="0"/>
              <a:t>Swing:</a:t>
            </a:r>
          </a:p>
          <a:p>
            <a:pPr lvl="1"/>
            <a:r>
              <a:rPr lang="en-US" sz="2000" dirty="0"/>
              <a:t>Sit</a:t>
            </a:r>
          </a:p>
          <a:p>
            <a:pPr lvl="1"/>
            <a:r>
              <a:rPr lang="en-US" sz="2000" dirty="0"/>
              <a:t>One at a time</a:t>
            </a:r>
          </a:p>
          <a:p>
            <a:pPr lvl="1"/>
            <a:r>
              <a:rPr lang="en-US" sz="2000" dirty="0"/>
              <a:t>Keep clear (people and things)</a:t>
            </a:r>
          </a:p>
          <a:p>
            <a:r>
              <a:rPr lang="en-US" sz="2000" dirty="0"/>
              <a:t>Slide:</a:t>
            </a:r>
          </a:p>
          <a:p>
            <a:pPr lvl="1"/>
            <a:r>
              <a:rPr lang="en-US" sz="2000" dirty="0"/>
              <a:t>Feet first</a:t>
            </a:r>
          </a:p>
          <a:p>
            <a:pPr lvl="1"/>
            <a:r>
              <a:rPr lang="en-US" sz="2000" dirty="0"/>
              <a:t>One at a time</a:t>
            </a:r>
          </a:p>
          <a:p>
            <a:pPr lvl="1"/>
            <a:r>
              <a:rPr lang="en-US" sz="2000" dirty="0"/>
              <a:t>Down, not up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384" y="2855257"/>
            <a:ext cx="2876809" cy="19110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9588" y="948160"/>
            <a:ext cx="2874412" cy="1911096"/>
          </a:xfrm>
          <a:prstGeom prst="rect">
            <a:avLst/>
          </a:prstGeom>
        </p:spPr>
      </p:pic>
    </p:spTree>
    <p:extLst>
      <p:ext uri="{BB962C8B-B14F-4D97-AF65-F5344CB8AC3E}">
        <p14:creationId xmlns:p14="http://schemas.microsoft.com/office/powerpoint/2010/main" val="2330290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Strangulation Hazards</a:t>
            </a:r>
          </a:p>
        </p:txBody>
      </p:sp>
      <p:sp>
        <p:nvSpPr>
          <p:cNvPr id="3" name="Content Placeholder 2"/>
          <p:cNvSpPr>
            <a:spLocks noGrp="1"/>
          </p:cNvSpPr>
          <p:nvPr>
            <p:ph idx="1"/>
          </p:nvPr>
        </p:nvSpPr>
        <p:spPr>
          <a:xfrm>
            <a:off x="457200" y="1733550"/>
            <a:ext cx="4419600" cy="1676399"/>
          </a:xfrm>
        </p:spPr>
        <p:txBody>
          <a:bodyPr>
            <a:normAutofit/>
          </a:bodyPr>
          <a:lstStyle/>
          <a:p>
            <a:pPr marL="0" indent="0">
              <a:buNone/>
            </a:pPr>
            <a:r>
              <a:rPr lang="en-US" sz="2200" dirty="0"/>
              <a:t>Avoid:</a:t>
            </a:r>
          </a:p>
          <a:p>
            <a:r>
              <a:rPr lang="en-US" sz="2200" dirty="0"/>
              <a:t>Scarves</a:t>
            </a:r>
          </a:p>
          <a:p>
            <a:r>
              <a:rPr lang="en-US" sz="2200" dirty="0"/>
              <a:t>Clothes with drawstrings</a:t>
            </a:r>
          </a:p>
          <a:p>
            <a:r>
              <a:rPr lang="en-US" sz="2200" dirty="0"/>
              <a:t>Bike helmet straps</a:t>
            </a:r>
          </a:p>
          <a:p>
            <a:endParaRPr lang="en-US" sz="2200" dirty="0"/>
          </a:p>
        </p:txBody>
      </p:sp>
      <p:sp>
        <p:nvSpPr>
          <p:cNvPr id="4" name="&quot;No&quot; Symbol 3"/>
          <p:cNvSpPr/>
          <p:nvPr/>
        </p:nvSpPr>
        <p:spPr>
          <a:xfrm>
            <a:off x="5715000" y="1740440"/>
            <a:ext cx="2667000" cy="2057399"/>
          </a:xfrm>
          <a:prstGeom prst="noSmoking">
            <a:avLst>
              <a:gd name="adj" fmla="val 1177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1357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All Injuries</a:t>
            </a:r>
          </a:p>
        </p:txBody>
      </p:sp>
      <p:sp>
        <p:nvSpPr>
          <p:cNvPr id="3" name="Content Placeholder 2"/>
          <p:cNvSpPr>
            <a:spLocks noGrp="1"/>
          </p:cNvSpPr>
          <p:nvPr>
            <p:ph sz="half" idx="1"/>
          </p:nvPr>
        </p:nvSpPr>
        <p:spPr>
          <a:xfrm>
            <a:off x="457200" y="1809749"/>
            <a:ext cx="4038600" cy="1828801"/>
          </a:xfrm>
        </p:spPr>
        <p:txBody>
          <a:bodyPr>
            <a:normAutofit/>
          </a:bodyPr>
          <a:lstStyle/>
          <a:p>
            <a:r>
              <a:rPr lang="en-US" sz="2200" dirty="0"/>
              <a:t>Prevent future injuries: </a:t>
            </a:r>
          </a:p>
          <a:p>
            <a:pPr lvl="1"/>
            <a:r>
              <a:rPr lang="en-US" sz="2200" dirty="0"/>
              <a:t>Review past reports</a:t>
            </a:r>
          </a:p>
          <a:p>
            <a:pPr lvl="1"/>
            <a:r>
              <a:rPr lang="en-US" sz="2200" dirty="0"/>
              <a:t>Look for patterns</a:t>
            </a:r>
          </a:p>
          <a:p>
            <a:pPr lvl="1"/>
            <a:r>
              <a:rPr lang="en-US" sz="2200" dirty="0"/>
              <a:t>Figure out the causes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97425" y="951178"/>
            <a:ext cx="4351707" cy="380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45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sz="half" idx="1"/>
          </p:nvPr>
        </p:nvSpPr>
        <p:spPr>
          <a:xfrm>
            <a:off x="457200" y="1200151"/>
            <a:ext cx="8305800" cy="1371599"/>
          </a:xfrm>
        </p:spPr>
        <p:txBody>
          <a:bodyPr>
            <a:normAutofit/>
          </a:bodyPr>
          <a:lstStyle/>
          <a:p>
            <a:pPr marL="0" lvl="0" indent="0">
              <a:buNone/>
            </a:pPr>
            <a:r>
              <a:rPr lang="en-US" sz="2200" dirty="0"/>
              <a:t>Describe something you’ve learned during this session that you can implement </a:t>
            </a:r>
            <a:r>
              <a:rPr lang="en-US" sz="2200" b="1" dirty="0"/>
              <a:t>today </a:t>
            </a:r>
            <a:r>
              <a:rPr lang="en-US" sz="2200" dirty="0"/>
              <a:t>to prevent children you care for from being injured while playing on a playground.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493" y="2360092"/>
            <a:ext cx="5636908" cy="2251142"/>
          </a:xfrm>
          <a:prstGeom prst="rect">
            <a:avLst/>
          </a:prstGeom>
        </p:spPr>
      </p:pic>
    </p:spTree>
    <p:extLst>
      <p:ext uri="{BB962C8B-B14F-4D97-AF65-F5344CB8AC3E}">
        <p14:creationId xmlns:p14="http://schemas.microsoft.com/office/powerpoint/2010/main" val="4236613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half" idx="1"/>
          </p:nvPr>
        </p:nvSpPr>
        <p:spPr>
          <a:xfrm>
            <a:off x="380999" y="1387078"/>
            <a:ext cx="4526301" cy="2937272"/>
          </a:xfrm>
        </p:spPr>
        <p:txBody>
          <a:bodyPr>
            <a:normAutofit/>
          </a:bodyPr>
          <a:lstStyle/>
          <a:p>
            <a:r>
              <a:rPr lang="en-US" sz="2200" dirty="0"/>
              <a:t>Falls - #1 cause of injury</a:t>
            </a:r>
          </a:p>
          <a:p>
            <a:pPr lvl="1"/>
            <a:r>
              <a:rPr lang="en-US" sz="2200" dirty="0"/>
              <a:t>Check equipment</a:t>
            </a:r>
          </a:p>
          <a:p>
            <a:pPr lvl="1"/>
            <a:r>
              <a:rPr lang="en-US" sz="2200" dirty="0"/>
              <a:t>Teach children safe play</a:t>
            </a:r>
          </a:p>
          <a:p>
            <a:pPr lvl="1"/>
            <a:r>
              <a:rPr lang="en-US" sz="2200" dirty="0"/>
              <a:t>Document injuries</a:t>
            </a:r>
          </a:p>
          <a:p>
            <a:r>
              <a:rPr lang="en-US" sz="2200" dirty="0"/>
              <a:t>Use active supervision</a:t>
            </a:r>
          </a:p>
          <a:p>
            <a:r>
              <a:rPr lang="en-US" sz="2200" dirty="0"/>
              <a:t>Install shock absorbing surfaces</a:t>
            </a:r>
          </a:p>
          <a:p>
            <a:r>
              <a:rPr lang="en-US" sz="2200" dirty="0"/>
              <a:t>Use local resources/experts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301" y="958977"/>
            <a:ext cx="4237573" cy="3803904"/>
          </a:xfrm>
          <a:prstGeom prst="rect">
            <a:avLst/>
          </a:prstGeom>
        </p:spPr>
      </p:pic>
    </p:spTree>
    <p:extLst>
      <p:ext uri="{BB962C8B-B14F-4D97-AF65-F5344CB8AC3E}">
        <p14:creationId xmlns:p14="http://schemas.microsoft.com/office/powerpoint/2010/main" val="110714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4648200" cy="3394472"/>
          </a:xfrm>
        </p:spPr>
        <p:txBody>
          <a:bodyPr>
            <a:normAutofit/>
          </a:bodyPr>
          <a:lstStyle/>
          <a:p>
            <a:pPr marL="0" indent="0">
              <a:buNone/>
              <a:defRPr/>
            </a:pPr>
            <a:r>
              <a:rPr lang="en-US" sz="2600" i="1" dirty="0"/>
              <a:t>“If a disease were killing our children in the proportions that injuries are, people would be outraged and demand that this killer be stopped.”</a:t>
            </a:r>
          </a:p>
          <a:p>
            <a:pPr marL="0" indent="0">
              <a:buNone/>
              <a:defRPr/>
            </a:pPr>
            <a:endParaRPr lang="en-US" sz="1400" dirty="0"/>
          </a:p>
          <a:p>
            <a:pPr marL="0" indent="0" algn="r">
              <a:buNone/>
              <a:defRPr/>
            </a:pPr>
            <a:r>
              <a:rPr lang="en-US" sz="2400" dirty="0"/>
              <a:t>C. Everett Koop, MD</a:t>
            </a:r>
          </a:p>
          <a:p>
            <a:pPr marL="0" indent="0" algn="r">
              <a:buNone/>
              <a:defRPr/>
            </a:pPr>
            <a:r>
              <a:rPr lang="en-US" sz="2400" dirty="0"/>
              <a:t>Former US Surgeon General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499" y="952773"/>
            <a:ext cx="2734501" cy="3813048"/>
          </a:xfrm>
          <a:prstGeom prst="rect">
            <a:avLst/>
          </a:prstGeom>
        </p:spPr>
      </p:pic>
    </p:spTree>
    <p:extLst>
      <p:ext uri="{BB962C8B-B14F-4D97-AF65-F5344CB8AC3E}">
        <p14:creationId xmlns:p14="http://schemas.microsoft.com/office/powerpoint/2010/main" val="2137065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457200" y="1200151"/>
            <a:ext cx="8534400" cy="3394472"/>
          </a:xfrm>
          <a:ln>
            <a:noFill/>
          </a:ln>
        </p:spPr>
        <p:txBody>
          <a:bodyPr>
            <a:noAutofit/>
          </a:bodyPr>
          <a:lstStyle/>
          <a:p>
            <a:r>
              <a:rPr lang="en-US" sz="2200" dirty="0">
                <a:solidFill>
                  <a:srgbClr val="000000"/>
                </a:solidFill>
              </a:rPr>
              <a:t>Early Childhood Learning and Knowledge Center (ECLKC): Administration for Children and Families. Health and Human Services </a:t>
            </a:r>
          </a:p>
          <a:p>
            <a:r>
              <a:rPr lang="en-US" sz="2200" dirty="0"/>
              <a:t>Consumer Product Safety Commission: </a:t>
            </a:r>
            <a:r>
              <a:rPr lang="en-US" sz="2200" dirty="0">
                <a:hlinkClick r:id="rId3"/>
              </a:rPr>
              <a:t>www.cpsc.gov</a:t>
            </a:r>
            <a:r>
              <a:rPr lang="en-US" sz="2200" dirty="0"/>
              <a:t> or </a:t>
            </a:r>
            <a:r>
              <a:rPr lang="en-US" sz="2200" dirty="0">
                <a:solidFill>
                  <a:schemeClr val="tx2">
                    <a:lumMod val="60000"/>
                    <a:lumOff val="40000"/>
                  </a:schemeClr>
                </a:solidFill>
                <a:hlinkClick r:id="rId4"/>
              </a:rPr>
              <a:t>www.recalls.gov</a:t>
            </a:r>
            <a:r>
              <a:rPr lang="en-US" sz="2200" dirty="0"/>
              <a:t> </a:t>
            </a:r>
          </a:p>
          <a:p>
            <a:r>
              <a:rPr lang="en-US" sz="2200" dirty="0"/>
              <a:t>ASTM International: </a:t>
            </a:r>
            <a:r>
              <a:rPr lang="en-US" sz="2200" dirty="0">
                <a:hlinkClick r:id="rId5"/>
              </a:rPr>
              <a:t>www.astm.org</a:t>
            </a:r>
            <a:endParaRPr lang="en-US" sz="2200" dirty="0"/>
          </a:p>
          <a:p>
            <a:r>
              <a:rPr lang="en-US" sz="2200" dirty="0"/>
              <a:t>Injury Free Coalition for Kids</a:t>
            </a:r>
            <a:r>
              <a:rPr lang="en-US" sz="2200" dirty="0">
                <a:solidFill>
                  <a:schemeClr val="accent1"/>
                </a:solidFill>
              </a:rPr>
              <a:t>: </a:t>
            </a:r>
            <a:r>
              <a:rPr lang="en-US" sz="2200" dirty="0">
                <a:solidFill>
                  <a:schemeClr val="accent1"/>
                </a:solidFill>
                <a:hlinkClick r:id="rId6"/>
              </a:rPr>
              <a:t>www.injuryfree.org</a:t>
            </a:r>
            <a:r>
              <a:rPr lang="en-US" sz="2200" dirty="0">
                <a:solidFill>
                  <a:schemeClr val="accent1"/>
                </a:solidFill>
              </a:rPr>
              <a:t> </a:t>
            </a:r>
          </a:p>
          <a:p>
            <a:r>
              <a:rPr lang="en-US" sz="2200" dirty="0"/>
              <a:t>Caring for Our Children, 3</a:t>
            </a:r>
            <a:r>
              <a:rPr lang="en-US" sz="2200" baseline="30000" dirty="0"/>
              <a:t>rd</a:t>
            </a:r>
            <a:r>
              <a:rPr lang="en-US" sz="2200" dirty="0"/>
              <a:t> edition: </a:t>
            </a:r>
            <a:r>
              <a:rPr lang="en-US" sz="2200" dirty="0">
                <a:hlinkClick r:id="rId7"/>
              </a:rPr>
              <a:t>http://cfoc.nrckids.org</a:t>
            </a:r>
            <a:endParaRPr lang="en-US" sz="2200" dirty="0"/>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2243965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457200" y="1200151"/>
            <a:ext cx="7391400" cy="3394472"/>
          </a:xfrm>
          <a:ln>
            <a:noFill/>
          </a:ln>
        </p:spPr>
        <p:txBody>
          <a:bodyPr>
            <a:normAutofit/>
          </a:bodyPr>
          <a:lstStyle/>
          <a:p>
            <a:r>
              <a:rPr lang="en-US" sz="2200" dirty="0"/>
              <a:t>National Recreation and Park Association (</a:t>
            </a:r>
            <a:r>
              <a:rPr lang="en-US" sz="2200" dirty="0">
                <a:hlinkClick r:id="rId3"/>
              </a:rPr>
              <a:t>www.nrpa.org</a:t>
            </a:r>
            <a:r>
              <a:rPr lang="en-US" sz="2200" dirty="0"/>
              <a:t>)</a:t>
            </a:r>
          </a:p>
          <a:p>
            <a:pPr lvl="1"/>
            <a:r>
              <a:rPr lang="en-US" sz="2200" dirty="0"/>
              <a:t>Certified Playground Safety Inspector</a:t>
            </a:r>
          </a:p>
          <a:p>
            <a:r>
              <a:rPr lang="en-US" sz="2200" dirty="0"/>
              <a:t>Safe Kids Worldwide: </a:t>
            </a:r>
            <a:r>
              <a:rPr lang="en-US" sz="2200" dirty="0">
                <a:hlinkClick r:id="rId4"/>
              </a:rPr>
              <a:t>www.safekids.org</a:t>
            </a:r>
            <a:endParaRPr lang="en-US" sz="2200" dirty="0"/>
          </a:p>
          <a:p>
            <a:pPr lvl="1"/>
            <a:r>
              <a:rPr lang="en-US" sz="2200" dirty="0"/>
              <a:t>Coalitions across the United States</a:t>
            </a:r>
          </a:p>
          <a:p>
            <a:pPr lvl="0"/>
            <a:r>
              <a:rPr lang="en-US" sz="2200" dirty="0"/>
              <a:t>National Program for Playground Safety: </a:t>
            </a:r>
            <a:r>
              <a:rPr lang="en-US" sz="2200" dirty="0">
                <a:hlinkClick r:id="rId5"/>
              </a:rPr>
              <a:t>www.playgroundsafety.org</a:t>
            </a:r>
            <a:endParaRPr lang="en-US" sz="2200" dirty="0"/>
          </a:p>
          <a:p>
            <a:pPr lvl="1"/>
            <a:r>
              <a:rPr lang="en-US" sz="2200" dirty="0"/>
              <a:t>Online safety courses available</a:t>
            </a:r>
          </a:p>
        </p:txBody>
      </p:sp>
    </p:spTree>
    <p:extLst>
      <p:ext uri="{BB962C8B-B14F-4D97-AF65-F5344CB8AC3E}">
        <p14:creationId xmlns:p14="http://schemas.microsoft.com/office/powerpoint/2010/main" val="1051751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87" y="114300"/>
            <a:ext cx="8229600" cy="857250"/>
          </a:xfrm>
        </p:spPr>
        <p:txBody>
          <a:bodyPr/>
          <a:lstStyle/>
          <a:p>
            <a:r>
              <a:rPr lang="en-US" dirty="0"/>
              <a:t>Acknowledgements</a:t>
            </a:r>
          </a:p>
        </p:txBody>
      </p:sp>
      <p:sp>
        <p:nvSpPr>
          <p:cNvPr id="3" name="Content Placeholder 2"/>
          <p:cNvSpPr>
            <a:spLocks noGrp="1"/>
          </p:cNvSpPr>
          <p:nvPr>
            <p:ph idx="1"/>
          </p:nvPr>
        </p:nvSpPr>
        <p:spPr>
          <a:xfrm>
            <a:off x="462887" y="1085851"/>
            <a:ext cx="8229600" cy="3623072"/>
          </a:xfrm>
        </p:spPr>
        <p:txBody>
          <a:bodyPr>
            <a:noAutofit/>
          </a:bodyPr>
          <a:lstStyle/>
          <a:p>
            <a:r>
              <a:rPr lang="en-US" sz="1600" dirty="0"/>
              <a:t>This curriculum has been developed by the American Academy of Pediatrics (AAP). The authors and contributors are expert authorities in the field of pediatrics. </a:t>
            </a:r>
          </a:p>
          <a:p>
            <a:r>
              <a:rPr lang="en-US" sz="1600" dirty="0"/>
              <a:t>The recommendations in this curriculum do not indicate an exclusive course of treatment or serve as a standard of medical care. Variations, taking into account individual circumstances, may be appropriate. </a:t>
            </a:r>
          </a:p>
          <a:p>
            <a:r>
              <a:rPr lang="en-US" sz="1600" dirty="0"/>
              <a:t>Listing of resources does not imply an endorsement by the AAP. The AAP is not responsible for the content of resources mentioned in this curriculum. </a:t>
            </a:r>
          </a:p>
          <a:p>
            <a:r>
              <a:rPr lang="en-US" sz="1600" dirty="0"/>
              <a:t>Web site addresses are as current as possible, but may change at any time. </a:t>
            </a:r>
          </a:p>
          <a:p>
            <a:pPr lvl="0"/>
            <a:r>
              <a:rPr lang="en-US" sz="1600" dirty="0"/>
              <a:t>Support for the Heathy Futures curricula has been provided through funding from Johnson &amp; Johnson Consumer Inc.</a:t>
            </a:r>
          </a:p>
          <a:p>
            <a:endParaRPr lang="en-US" sz="1600" dirty="0"/>
          </a:p>
        </p:txBody>
      </p:sp>
    </p:spTree>
    <p:extLst>
      <p:ext uri="{BB962C8B-B14F-4D97-AF65-F5344CB8AC3E}">
        <p14:creationId xmlns:p14="http://schemas.microsoft.com/office/powerpoint/2010/main" val="2104998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Acknowledgements</a:t>
            </a:r>
          </a:p>
        </p:txBody>
      </p:sp>
      <p:sp>
        <p:nvSpPr>
          <p:cNvPr id="3" name="Content Placeholder 2"/>
          <p:cNvSpPr>
            <a:spLocks noGrp="1"/>
          </p:cNvSpPr>
          <p:nvPr>
            <p:ph idx="1"/>
          </p:nvPr>
        </p:nvSpPr>
        <p:spPr>
          <a:xfrm>
            <a:off x="457200" y="1123950"/>
            <a:ext cx="4114800" cy="3505199"/>
          </a:xfrm>
        </p:spPr>
        <p:txBody>
          <a:bodyPr numCol="1">
            <a:normAutofit fontScale="62500" lnSpcReduction="20000"/>
          </a:bodyPr>
          <a:lstStyle/>
          <a:p>
            <a:pPr marL="0" lvl="1" indent="0">
              <a:lnSpc>
                <a:spcPct val="120000"/>
              </a:lnSpc>
              <a:buNone/>
            </a:pPr>
            <a:r>
              <a:rPr lang="en-US" sz="1900" b="1" dirty="0"/>
              <a:t>Project Advisor</a:t>
            </a:r>
          </a:p>
          <a:p>
            <a:pPr marL="0" lvl="1" indent="0">
              <a:lnSpc>
                <a:spcPct val="120000"/>
              </a:lnSpc>
              <a:buNone/>
            </a:pPr>
            <a:r>
              <a:rPr lang="en-US" sz="1900" dirty="0"/>
              <a:t>Andrew N. </a:t>
            </a:r>
            <a:r>
              <a:rPr lang="en-US" sz="1900" dirty="0" err="1"/>
              <a:t>Hashikawa</a:t>
            </a:r>
            <a:r>
              <a:rPr lang="en-US" sz="1900" dirty="0"/>
              <a:t>, MD, MS, FAAP</a:t>
            </a:r>
            <a:br>
              <a:rPr lang="en-US" sz="1900" dirty="0"/>
            </a:br>
            <a:r>
              <a:rPr lang="en-US" sz="1900" i="1" dirty="0"/>
              <a:t>AAP Early Childhood Champion (Michigan)</a:t>
            </a:r>
            <a:br>
              <a:rPr lang="en-US" sz="1900" i="1" dirty="0"/>
            </a:br>
            <a:r>
              <a:rPr lang="en-US" sz="1900" dirty="0"/>
              <a:t>University of Michigan Injury Center </a:t>
            </a:r>
          </a:p>
          <a:p>
            <a:pPr marL="0" lvl="1" indent="0">
              <a:lnSpc>
                <a:spcPct val="120000"/>
              </a:lnSpc>
              <a:buNone/>
            </a:pPr>
            <a:r>
              <a:rPr lang="en-US" sz="1900" i="1" dirty="0"/>
              <a:t>(Assistant Professor)</a:t>
            </a:r>
          </a:p>
          <a:p>
            <a:pPr marL="0" lvl="1" indent="0">
              <a:lnSpc>
                <a:spcPct val="120000"/>
              </a:lnSpc>
              <a:buNone/>
            </a:pPr>
            <a:r>
              <a:rPr lang="en-US" sz="1900" b="1" dirty="0"/>
              <a:t>  </a:t>
            </a:r>
          </a:p>
          <a:p>
            <a:pPr marL="0" lvl="1" indent="0">
              <a:lnSpc>
                <a:spcPct val="120000"/>
              </a:lnSpc>
              <a:buNone/>
            </a:pPr>
            <a:r>
              <a:rPr lang="en-US" sz="1900" b="1" dirty="0"/>
              <a:t>Curriculum Content Consultant</a:t>
            </a:r>
          </a:p>
          <a:p>
            <a:pPr marL="0" lvl="1" indent="0">
              <a:lnSpc>
                <a:spcPct val="120000"/>
              </a:lnSpc>
              <a:buNone/>
            </a:pPr>
            <a:r>
              <a:rPr lang="en-US" sz="1900" dirty="0"/>
              <a:t>Amy Teddy – </a:t>
            </a:r>
            <a:r>
              <a:rPr lang="en-US" sz="1900" i="1" dirty="0"/>
              <a:t>Child Safety &amp; Injury Prevention Expert (University of Michigan)</a:t>
            </a:r>
          </a:p>
          <a:p>
            <a:pPr marL="0" lvl="1" indent="0">
              <a:lnSpc>
                <a:spcPct val="120000"/>
              </a:lnSpc>
              <a:buNone/>
            </a:pPr>
            <a:endParaRPr lang="en-US" sz="1900" b="1" dirty="0"/>
          </a:p>
          <a:p>
            <a:pPr marL="0" lvl="1" indent="0">
              <a:lnSpc>
                <a:spcPct val="120000"/>
              </a:lnSpc>
              <a:buNone/>
            </a:pPr>
            <a:r>
              <a:rPr lang="en-US" sz="1900" b="1" dirty="0"/>
              <a:t>Steering Committee</a:t>
            </a:r>
          </a:p>
          <a:p>
            <a:pPr marL="0" lvl="1" indent="0">
              <a:lnSpc>
                <a:spcPct val="120000"/>
              </a:lnSpc>
              <a:buNone/>
            </a:pPr>
            <a:r>
              <a:rPr lang="en-US" sz="1900" dirty="0"/>
              <a:t>Danette Glassy, MD, FAAP</a:t>
            </a:r>
          </a:p>
          <a:p>
            <a:pPr marL="0" lvl="1" indent="0">
              <a:lnSpc>
                <a:spcPct val="120000"/>
              </a:lnSpc>
              <a:buNone/>
            </a:pPr>
            <a:r>
              <a:rPr lang="en-US" sz="1900" i="1" dirty="0"/>
              <a:t>  AAP Council  on Early Childhood Member</a:t>
            </a:r>
          </a:p>
          <a:p>
            <a:pPr marL="0" lvl="1" indent="0">
              <a:lnSpc>
                <a:spcPct val="120000"/>
              </a:lnSpc>
              <a:buNone/>
            </a:pPr>
            <a:r>
              <a:rPr lang="en-US" sz="1900" dirty="0"/>
              <a:t>Nancy Topping-</a:t>
            </a:r>
            <a:r>
              <a:rPr lang="en-US" sz="1900" dirty="0" err="1"/>
              <a:t>Tailby</a:t>
            </a:r>
            <a:r>
              <a:rPr lang="en-US" sz="1900" dirty="0"/>
              <a:t>, MSW, LICSW</a:t>
            </a:r>
          </a:p>
          <a:p>
            <a:pPr marL="0" lvl="1" indent="0">
              <a:lnSpc>
                <a:spcPct val="120000"/>
              </a:lnSpc>
              <a:buNone/>
            </a:pPr>
            <a:r>
              <a:rPr lang="en-US" i="1" dirty="0"/>
              <a:t>  </a:t>
            </a:r>
            <a:r>
              <a:rPr lang="en-US" sz="1900" i="1" dirty="0"/>
              <a:t>National Center on Early Childhood Health &amp; Wellness</a:t>
            </a:r>
          </a:p>
          <a:p>
            <a:pPr marL="0" lvl="1" indent="0">
              <a:lnSpc>
                <a:spcPct val="120000"/>
              </a:lnSpc>
              <a:buNone/>
            </a:pPr>
            <a:r>
              <a:rPr lang="en-US" sz="1900" dirty="0"/>
              <a:t>Susan Pollack, MD, FAAP</a:t>
            </a:r>
          </a:p>
          <a:p>
            <a:pPr marL="0" lvl="1" indent="0">
              <a:buNone/>
            </a:pPr>
            <a:endParaRPr lang="en-US" sz="1600" b="1" dirty="0"/>
          </a:p>
          <a:p>
            <a:pPr marL="0" lvl="1" indent="0">
              <a:buNone/>
            </a:pPr>
            <a:endParaRPr lang="en-US" sz="1600" dirty="0"/>
          </a:p>
        </p:txBody>
      </p:sp>
      <p:sp>
        <p:nvSpPr>
          <p:cNvPr id="4" name="Content Placeholder 2"/>
          <p:cNvSpPr txBox="1">
            <a:spLocks/>
          </p:cNvSpPr>
          <p:nvPr/>
        </p:nvSpPr>
        <p:spPr>
          <a:xfrm>
            <a:off x="4724400" y="1123950"/>
            <a:ext cx="3886200" cy="3505199"/>
          </a:xfrm>
          <a:prstGeom prst="rect">
            <a:avLst/>
          </a:prstGeom>
        </p:spPr>
        <p:txBody>
          <a:bodyPr vert="horz" lIns="91440" tIns="45720" rIns="91440" bIns="45720" numCol="1" rtlCol="0">
            <a:normAutofit/>
          </a:bodyPr>
          <a:lstStyle>
            <a:lvl1pPr marL="342900" indent="-342900" algn="l" defTabSz="914400" rtl="0" eaLnBrk="1" latinLnBrk="0" hangingPunct="1">
              <a:lnSpc>
                <a:spcPct val="10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Font typeface="Arial" panose="020B0604020202020204" pitchFamily="34" charset="0"/>
              <a:buNone/>
            </a:pPr>
            <a:r>
              <a:rPr lang="en-US" sz="1200" b="1" dirty="0"/>
              <a:t>AAP Committee, Section, Council Reviewers</a:t>
            </a:r>
          </a:p>
          <a:p>
            <a:pPr marL="0" lvl="1" indent="0">
              <a:buFont typeface="Arial" panose="020B0604020202020204" pitchFamily="34" charset="0"/>
              <a:buNone/>
            </a:pPr>
            <a:r>
              <a:rPr lang="en-US" sz="1200" dirty="0"/>
              <a:t>Council on Early Childhood</a:t>
            </a:r>
          </a:p>
          <a:p>
            <a:pPr marL="0" lvl="1" indent="0">
              <a:buFont typeface="Arial" panose="020B0604020202020204" pitchFamily="34" charset="0"/>
              <a:buNone/>
            </a:pPr>
            <a:r>
              <a:rPr lang="en-US" sz="1200" dirty="0"/>
              <a:t>Council on Injury, Violence, and Poison Prevention</a:t>
            </a:r>
          </a:p>
          <a:p>
            <a:pPr marL="0" lvl="1" indent="0">
              <a:buFont typeface="Arial" panose="020B0604020202020204" pitchFamily="34" charset="0"/>
              <a:buNone/>
            </a:pPr>
            <a:r>
              <a:rPr lang="en-US" sz="1200" dirty="0"/>
              <a:t>Disaster Preparedness Advisory Council</a:t>
            </a:r>
          </a:p>
          <a:p>
            <a:pPr marL="0" lvl="1" indent="0">
              <a:buFont typeface="Arial" panose="020B0604020202020204" pitchFamily="34" charset="0"/>
              <a:buNone/>
            </a:pPr>
            <a:endParaRPr lang="en-US" sz="1200" dirty="0"/>
          </a:p>
          <a:p>
            <a:pPr marL="0" lvl="1" indent="0">
              <a:buNone/>
            </a:pPr>
            <a:r>
              <a:rPr lang="en-US" sz="1200" b="1" dirty="0"/>
              <a:t>University of Michigan Contributors/Reviewers</a:t>
            </a:r>
          </a:p>
          <a:p>
            <a:pPr marL="0" lvl="1" indent="0">
              <a:buNone/>
            </a:pPr>
            <a:r>
              <a:rPr lang="en-US" sz="1200" dirty="0"/>
              <a:t>Allison </a:t>
            </a:r>
            <a:r>
              <a:rPr lang="en-US" sz="1200" dirty="0" err="1"/>
              <a:t>Effron</a:t>
            </a:r>
            <a:r>
              <a:rPr lang="en-US" sz="1200" dirty="0"/>
              <a:t>, MD</a:t>
            </a:r>
          </a:p>
          <a:p>
            <a:pPr marL="0" lvl="1" indent="0">
              <a:buNone/>
            </a:pPr>
            <a:r>
              <a:rPr lang="en-US" sz="1200" dirty="0"/>
              <a:t>Tiffany </a:t>
            </a:r>
            <a:r>
              <a:rPr lang="en-US" sz="1200" dirty="0" err="1"/>
              <a:t>Munzer</a:t>
            </a:r>
            <a:r>
              <a:rPr lang="en-US" sz="1200" dirty="0"/>
              <a:t>, MD</a:t>
            </a:r>
          </a:p>
        </p:txBody>
      </p:sp>
    </p:spTree>
    <p:extLst>
      <p:ext uri="{BB962C8B-B14F-4D97-AF65-F5344CB8AC3E}">
        <p14:creationId xmlns:p14="http://schemas.microsoft.com/office/powerpoint/2010/main" val="3795647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Information</a:t>
            </a:r>
          </a:p>
        </p:txBody>
      </p:sp>
      <p:sp>
        <p:nvSpPr>
          <p:cNvPr id="3" name="Content Placeholder 2"/>
          <p:cNvSpPr>
            <a:spLocks noGrp="1"/>
          </p:cNvSpPr>
          <p:nvPr>
            <p:ph idx="1"/>
          </p:nvPr>
        </p:nvSpPr>
        <p:spPr>
          <a:xfrm>
            <a:off x="457200" y="1200151"/>
            <a:ext cx="8229600" cy="3394472"/>
          </a:xfrm>
        </p:spPr>
        <p:txBody>
          <a:bodyPr>
            <a:normAutofit/>
          </a:bodyPr>
          <a:lstStyle/>
          <a:p>
            <a:pPr marL="0" indent="0">
              <a:buNone/>
            </a:pPr>
            <a:r>
              <a:rPr lang="en-US" sz="2200" dirty="0"/>
              <a:t>Copyright©2016 American Academy of Pediatrics. All rights reserved. Specific permission is granted to duplicate this curriculum for distribution to child care providers for educational, noncommercial purposes. </a:t>
            </a:r>
          </a:p>
        </p:txBody>
      </p:sp>
    </p:spTree>
    <p:extLst>
      <p:ext uri="{BB962C8B-B14F-4D97-AF65-F5344CB8AC3E}">
        <p14:creationId xmlns:p14="http://schemas.microsoft.com/office/powerpoint/2010/main" val="415309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347304" y="1242221"/>
            <a:ext cx="6162261" cy="3310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5"/>
          <p:cNvSpPr txBox="1">
            <a:spLocks/>
          </p:cNvSpPr>
          <p:nvPr/>
        </p:nvSpPr>
        <p:spPr>
          <a:xfrm>
            <a:off x="152400" y="38100"/>
            <a:ext cx="7467600" cy="85725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2200" b="1" kern="1200">
                <a:solidFill>
                  <a:schemeClr val="bg1"/>
                </a:solidFill>
                <a:latin typeface="Arial" panose="020B0604020202020204" pitchFamily="34" charset="0"/>
                <a:ea typeface="+mj-ea"/>
                <a:cs typeface="Arial" panose="020B0604020202020204" pitchFamily="34" charset="0"/>
              </a:defRPr>
            </a:lvl1pPr>
          </a:lstStyle>
          <a:p>
            <a:r>
              <a:rPr lang="en-US" dirty="0">
                <a:latin typeface="Arial" charset="0"/>
                <a:ea typeface="MS PGothic" charset="0"/>
                <a:cs typeface="Arial" charset="0"/>
              </a:rPr>
              <a:t>Injury Deaths Compared to Other Leading Causes of Death </a:t>
            </a:r>
            <a:br>
              <a:rPr lang="en-US" b="0" dirty="0">
                <a:latin typeface="Arial" charset="0"/>
                <a:ea typeface="MS PGothic" charset="0"/>
                <a:cs typeface="Arial" charset="0"/>
              </a:rPr>
            </a:br>
            <a:r>
              <a:rPr lang="en-US" sz="1400" b="0" dirty="0">
                <a:latin typeface="Arial" charset="0"/>
                <a:ea typeface="MS PGothic" charset="0"/>
                <a:cs typeface="Arial" charset="0"/>
              </a:rPr>
              <a:t>(Ages 1–44, United States, 2013)</a:t>
            </a:r>
          </a:p>
        </p:txBody>
      </p:sp>
    </p:spTree>
    <p:extLst>
      <p:ext uri="{BB962C8B-B14F-4D97-AF65-F5344CB8AC3E}">
        <p14:creationId xmlns:p14="http://schemas.microsoft.com/office/powerpoint/2010/main" val="301030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200150"/>
            <a:ext cx="5737283" cy="3340435"/>
          </a:xfrm>
          <a:prstGeom prst="rect">
            <a:avLst/>
          </a:prstGeom>
        </p:spPr>
      </p:pic>
    </p:spTree>
    <p:extLst>
      <p:ext uri="{BB962C8B-B14F-4D97-AF65-F5344CB8AC3E}">
        <p14:creationId xmlns:p14="http://schemas.microsoft.com/office/powerpoint/2010/main" val="349202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57150"/>
            <a:ext cx="6781800" cy="800100"/>
          </a:xfrm>
        </p:spPr>
        <p:txBody>
          <a:bodyPr/>
          <a:lstStyle/>
          <a:p>
            <a:r>
              <a:rPr lang="en-US" dirty="0"/>
              <a:t>Injuries Among Children</a:t>
            </a:r>
          </a:p>
        </p:txBody>
      </p:sp>
      <p:sp>
        <p:nvSpPr>
          <p:cNvPr id="3" name="Content Placeholder 2"/>
          <p:cNvSpPr>
            <a:spLocks noGrp="1"/>
          </p:cNvSpPr>
          <p:nvPr>
            <p:ph idx="1"/>
          </p:nvPr>
        </p:nvSpPr>
        <p:spPr>
          <a:xfrm>
            <a:off x="304800" y="1276350"/>
            <a:ext cx="7315200" cy="2861072"/>
          </a:xfrm>
        </p:spPr>
        <p:txBody>
          <a:bodyPr>
            <a:noAutofit/>
          </a:bodyPr>
          <a:lstStyle/>
          <a:p>
            <a:pPr marL="0" indent="0">
              <a:buSzPct val="80000"/>
              <a:buNone/>
            </a:pPr>
            <a:endParaRPr lang="en-US" sz="2200" dirty="0">
              <a:latin typeface="Arial" charset="0"/>
              <a:ea typeface="MS PGothic" charset="0"/>
              <a:cs typeface="Arial" charset="0"/>
            </a:endParaRPr>
          </a:p>
          <a:p>
            <a:pPr>
              <a:buSzPct val="80000"/>
            </a:pPr>
            <a:r>
              <a:rPr lang="en-US" sz="2200" dirty="0">
                <a:latin typeface="Arial" charset="0"/>
                <a:ea typeface="MS PGothic" charset="0"/>
                <a:cs typeface="Arial" charset="0"/>
              </a:rPr>
              <a:t>Leading cause of death and disability</a:t>
            </a:r>
          </a:p>
          <a:p>
            <a:pPr lvl="1">
              <a:buSzPct val="80000"/>
            </a:pPr>
            <a:r>
              <a:rPr lang="en-US" sz="2200" dirty="0">
                <a:latin typeface="Arial" charset="0"/>
                <a:ea typeface="MS PGothic" charset="0"/>
                <a:cs typeface="Arial" charset="0"/>
              </a:rPr>
              <a:t>10% of injuries in preschoolers happen in early care and education settings</a:t>
            </a:r>
          </a:p>
          <a:p>
            <a:pPr>
              <a:buSzPct val="80000"/>
            </a:pPr>
            <a:r>
              <a:rPr lang="en-US" sz="2200" dirty="0">
                <a:latin typeface="Arial" charset="0"/>
                <a:ea typeface="MS PGothic" charset="0"/>
                <a:cs typeface="Arial" charset="0"/>
              </a:rPr>
              <a:t>Not accidents</a:t>
            </a:r>
          </a:p>
          <a:p>
            <a:pPr lvl="1">
              <a:buSzPct val="80000"/>
            </a:pPr>
            <a:r>
              <a:rPr lang="en-US" sz="2200" dirty="0">
                <a:latin typeface="Arial" charset="0"/>
                <a:ea typeface="MS PGothic" charset="0"/>
                <a:cs typeface="Arial" charset="0"/>
              </a:rPr>
              <a:t>Preventable and predictable</a:t>
            </a:r>
          </a:p>
          <a:p>
            <a:pPr marL="0" indent="0">
              <a:buSzPct val="80000"/>
              <a:buNone/>
            </a:pPr>
            <a:endParaRPr lang="en-US" sz="2200" dirty="0">
              <a:latin typeface="Arial" charset="0"/>
              <a:ea typeface="MS PGothic" charset="0"/>
              <a:cs typeface="Arial" charset="0"/>
            </a:endParaRPr>
          </a:p>
        </p:txBody>
      </p:sp>
    </p:spTree>
    <p:extLst>
      <p:ext uri="{BB962C8B-B14F-4D97-AF65-F5344CB8AC3E}">
        <p14:creationId xmlns:p14="http://schemas.microsoft.com/office/powerpoint/2010/main" val="162168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Kids USA</a:t>
            </a:r>
          </a:p>
        </p:txBody>
      </p:sp>
      <p:pic>
        <p:nvPicPr>
          <p:cNvPr id="5" name="w4hoIhOxRok"/>
          <p:cNvPicPr>
            <a:picLocks noRot="1" noChangeAspect="1"/>
          </p:cNvPicPr>
          <p:nvPr>
            <a:videoFile r:link="rId1"/>
          </p:nvPr>
        </p:nvPicPr>
        <p:blipFill>
          <a:blip r:embed="rId4"/>
          <a:stretch>
            <a:fillRect/>
          </a:stretch>
        </p:blipFill>
        <p:spPr>
          <a:xfrm>
            <a:off x="1752600" y="1091088"/>
            <a:ext cx="5702443" cy="3538062"/>
          </a:xfrm>
          <a:prstGeom prst="rect">
            <a:avLst/>
          </a:prstGeom>
        </p:spPr>
      </p:pic>
      <p:pic>
        <p:nvPicPr>
          <p:cNvPr id="8" name="Picture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3398" y="1424368"/>
            <a:ext cx="4213544" cy="2855907"/>
          </a:xfrm>
          <a:prstGeom prst="rect">
            <a:avLst/>
          </a:prstGeom>
        </p:spPr>
      </p:pic>
    </p:spTree>
    <p:extLst>
      <p:ext uri="{BB962C8B-B14F-4D97-AF65-F5344CB8AC3E}">
        <p14:creationId xmlns:p14="http://schemas.microsoft.com/office/powerpoint/2010/main" val="97301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Caring For Our Children Standards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1019439"/>
            <a:ext cx="2825774" cy="3654669"/>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p:cNvSpPr>
            <a:spLocks noGrp="1"/>
          </p:cNvSpPr>
          <p:nvPr>
            <p:ph sz="half" idx="2"/>
          </p:nvPr>
        </p:nvSpPr>
        <p:spPr>
          <a:xfrm>
            <a:off x="3962400" y="1310878"/>
            <a:ext cx="4724400" cy="3394472"/>
          </a:xfrm>
        </p:spPr>
        <p:txBody>
          <a:bodyPr>
            <a:noAutofit/>
          </a:bodyPr>
          <a:lstStyle/>
          <a:p>
            <a:r>
              <a:rPr lang="en-US" sz="2200" i="1" dirty="0"/>
              <a:t>Caring for Our Children: National Health and Safety Performance Standards—Guidelines for Early Care and Education Programs (CFOC)</a:t>
            </a:r>
          </a:p>
          <a:p>
            <a:r>
              <a:rPr lang="en-US" sz="2200" dirty="0"/>
              <a:t>3</a:t>
            </a:r>
            <a:r>
              <a:rPr lang="en-US" sz="2200" baseline="30000" dirty="0"/>
              <a:t>rd</a:t>
            </a:r>
            <a:r>
              <a:rPr lang="en-US" sz="2200" dirty="0"/>
              <a:t> edition</a:t>
            </a:r>
          </a:p>
          <a:p>
            <a:r>
              <a:rPr lang="en-US" sz="2200" dirty="0"/>
              <a:t>Available at </a:t>
            </a:r>
            <a:r>
              <a:rPr lang="en-US" sz="2200" dirty="0">
                <a:solidFill>
                  <a:srgbClr val="0070C0"/>
                </a:solidFill>
                <a:hlinkClick r:id="rId4"/>
              </a:rPr>
              <a:t>http://cfoc.nrckids.org</a:t>
            </a:r>
            <a:endParaRPr lang="en-US" sz="2200" dirty="0">
              <a:solidFill>
                <a:srgbClr val="0070C0"/>
              </a:solidFill>
            </a:endParaRPr>
          </a:p>
          <a:p>
            <a:pPr marL="0" indent="0">
              <a:buNone/>
            </a:pPr>
            <a:r>
              <a:rPr lang="en-US" sz="2200" dirty="0"/>
              <a:t>     (free download and purchase </a:t>
            </a:r>
          </a:p>
          <a:p>
            <a:pPr marL="0" indent="0">
              <a:buNone/>
            </a:pPr>
            <a:r>
              <a:rPr lang="en-US" sz="2200" dirty="0"/>
              <a:t>       options)</a:t>
            </a:r>
          </a:p>
        </p:txBody>
      </p:sp>
    </p:spTree>
    <p:extLst>
      <p:ext uri="{BB962C8B-B14F-4D97-AF65-F5344CB8AC3E}">
        <p14:creationId xmlns:p14="http://schemas.microsoft.com/office/powerpoint/2010/main" val="2771223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12835</TotalTime>
  <Words>8004</Words>
  <Application>Microsoft Office PowerPoint</Application>
  <PresentationFormat>On-screen Show (16:9)</PresentationFormat>
  <Paragraphs>727</Paragraphs>
  <Slides>44</Slides>
  <Notes>43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MS PGothic</vt:lpstr>
      <vt:lpstr>Arial</vt:lpstr>
      <vt:lpstr>Calibri</vt:lpstr>
      <vt:lpstr>Times</vt:lpstr>
      <vt:lpstr>Times New Roman</vt:lpstr>
      <vt:lpstr>Office Theme</vt:lpstr>
      <vt:lpstr>Keeping Children Safe From Injuries in Early Care and Education Settings</vt:lpstr>
      <vt:lpstr>Keeping Children Safe From Injuries in Early Care and Education Settings </vt:lpstr>
      <vt:lpstr>PowerPoint Presentation</vt:lpstr>
      <vt:lpstr>PowerPoint Presentation</vt:lpstr>
      <vt:lpstr>PowerPoint Presentation</vt:lpstr>
      <vt:lpstr>Injury</vt:lpstr>
      <vt:lpstr>Injuries Among Children</vt:lpstr>
      <vt:lpstr>Safe Kids USA</vt:lpstr>
      <vt:lpstr>Caring For Our Children Standards</vt:lpstr>
      <vt:lpstr>Injuries</vt:lpstr>
      <vt:lpstr>The Early Care and Education Provider</vt:lpstr>
      <vt:lpstr>PowerPoint Presentation</vt:lpstr>
      <vt:lpstr>Playground Injuries</vt:lpstr>
      <vt:lpstr>Common Playground Injuries</vt:lpstr>
      <vt:lpstr>Common Playground Equipment</vt:lpstr>
      <vt:lpstr>PowerPoint Presentation</vt:lpstr>
      <vt:lpstr>Certified Playground Safety Inspectors (CPSIs)</vt:lpstr>
      <vt:lpstr>Play Space and Equipment</vt:lpstr>
      <vt:lpstr>Secured Space</vt:lpstr>
      <vt:lpstr>Trampolines/Mini Trampolines</vt:lpstr>
      <vt:lpstr>Play Area Inspection</vt:lpstr>
      <vt:lpstr>Surfacing</vt:lpstr>
      <vt:lpstr>Stationary: Shock Absorbing</vt:lpstr>
      <vt:lpstr>Loose-Fill Material: Shock Absorbing</vt:lpstr>
      <vt:lpstr>PowerPoint Presentation</vt:lpstr>
      <vt:lpstr>Outdoor hazards</vt:lpstr>
      <vt:lpstr>Active supervision</vt:lpstr>
      <vt:lpstr>Six Active Supervision Strategies</vt:lpstr>
      <vt:lpstr>Six Active Supervision Strategies</vt:lpstr>
      <vt:lpstr>Active Supervision Strategies</vt:lpstr>
      <vt:lpstr>Active Supervision Strategies</vt:lpstr>
      <vt:lpstr>Active Supervision Strategies</vt:lpstr>
      <vt:lpstr>Active Supervision Strategies</vt:lpstr>
      <vt:lpstr>PowerPoint Presentation</vt:lpstr>
      <vt:lpstr>Playground Rules</vt:lpstr>
      <vt:lpstr>Strangulation Hazards</vt:lpstr>
      <vt:lpstr>Document All Injuries</vt:lpstr>
      <vt:lpstr>Discussion</vt:lpstr>
      <vt:lpstr>Summary</vt:lpstr>
      <vt:lpstr>Resources</vt:lpstr>
      <vt:lpstr>Resources</vt:lpstr>
      <vt:lpstr>Acknowledgements</vt:lpstr>
      <vt:lpstr>Acknowledgements</vt:lpstr>
      <vt:lpstr>Copyright Information</vt:lpstr>
    </vt:vector>
  </TitlesOfParts>
  <Company>JBS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Echevarria</dc:creator>
  <cp:lastModifiedBy>Crane, Mary</cp:lastModifiedBy>
  <cp:revision>561</cp:revision>
  <cp:lastPrinted>2016-04-25T18:49:40Z</cp:lastPrinted>
  <dcterms:created xsi:type="dcterms:W3CDTF">2015-05-18T13:35:05Z</dcterms:created>
  <dcterms:modified xsi:type="dcterms:W3CDTF">2017-12-19T18:20:50Z</dcterms:modified>
</cp:coreProperties>
</file>