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408" r:id="rId2"/>
    <p:sldId id="403" r:id="rId3"/>
    <p:sldId id="409" r:id="rId4"/>
    <p:sldId id="260" r:id="rId5"/>
    <p:sldId id="364" r:id="rId6"/>
    <p:sldId id="365" r:id="rId7"/>
    <p:sldId id="366" r:id="rId8"/>
    <p:sldId id="367" r:id="rId9"/>
    <p:sldId id="398" r:id="rId10"/>
    <p:sldId id="410" r:id="rId11"/>
    <p:sldId id="399" r:id="rId12"/>
    <p:sldId id="261" r:id="rId13"/>
    <p:sldId id="404" r:id="rId14"/>
    <p:sldId id="405" r:id="rId15"/>
    <p:sldId id="369" r:id="rId16"/>
    <p:sldId id="406" r:id="rId17"/>
    <p:sldId id="378" r:id="rId18"/>
    <p:sldId id="379" r:id="rId19"/>
    <p:sldId id="380" r:id="rId20"/>
    <p:sldId id="381" r:id="rId21"/>
    <p:sldId id="384" r:id="rId22"/>
    <p:sldId id="386" r:id="rId23"/>
    <p:sldId id="385" r:id="rId24"/>
    <p:sldId id="382" r:id="rId25"/>
    <p:sldId id="383" r:id="rId26"/>
    <p:sldId id="387" r:id="rId27"/>
    <p:sldId id="388" r:id="rId28"/>
    <p:sldId id="391" r:id="rId29"/>
    <p:sldId id="396" r:id="rId30"/>
    <p:sldId id="407" r:id="rId31"/>
    <p:sldId id="397" r:id="rId32"/>
    <p:sldId id="395" r:id="rId33"/>
    <p:sldId id="400" r:id="rId34"/>
    <p:sldId id="401" r:id="rId35"/>
    <p:sldId id="402" r:id="rId36"/>
  </p:sldIdLst>
  <p:sldSz cx="9144000" cy="5143500" type="screen16x9"/>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ndy Caron" initials="WC" lastIdx="15" clrIdx="0"/>
  <p:cmAuthor id="1" name="Smith, Karen" initials="SK" lastIdx="10" clrIdx="1">
    <p:extLst/>
  </p:cmAuthor>
  <p:cmAuthor id="2" name="Claire Macdonald" initials="C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999"/>
    <a:srgbClr val="01A550"/>
    <a:srgbClr val="208D90"/>
    <a:srgbClr val="7F7F7F"/>
    <a:srgbClr val="209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7" autoAdjust="0"/>
    <p:restoredTop sz="53094" autoAdjust="0"/>
  </p:normalViewPr>
  <p:slideViewPr>
    <p:cSldViewPr>
      <p:cViewPr varScale="1">
        <p:scale>
          <a:sx n="61" d="100"/>
          <a:sy n="61" d="100"/>
        </p:scale>
        <p:origin x="1996" y="48"/>
      </p:cViewPr>
      <p:guideLst>
        <p:guide orient="horz" pos="1620"/>
        <p:guide pos="2880"/>
      </p:guideLst>
    </p:cSldViewPr>
  </p:slideViewPr>
  <p:outlineViewPr>
    <p:cViewPr>
      <p:scale>
        <a:sx n="33" d="100"/>
        <a:sy n="33" d="100"/>
      </p:scale>
      <p:origin x="0" y="-11760"/>
    </p:cViewPr>
  </p:outlineViewPr>
  <p:notesTextViewPr>
    <p:cViewPr>
      <p:scale>
        <a:sx n="1" d="1"/>
        <a:sy n="1" d="1"/>
      </p:scale>
      <p:origin x="0" y="0"/>
    </p:cViewPr>
  </p:notesTextViewPr>
  <p:sorterViewPr>
    <p:cViewPr>
      <p:scale>
        <a:sx n="200" d="100"/>
        <a:sy n="200" d="100"/>
      </p:scale>
      <p:origin x="0" y="160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400" tIns="46200" rIns="92400" bIns="46200" rtlCol="0"/>
          <a:lstStyle>
            <a:lvl1pPr algn="l">
              <a:defRPr sz="1200"/>
            </a:lvl1pPr>
          </a:lstStyle>
          <a:p>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lIns="92400" tIns="46200" rIns="92400" bIns="46200" rtlCol="0"/>
          <a:lstStyle>
            <a:lvl1pPr algn="r">
              <a:defRPr sz="1200"/>
            </a:lvl1pPr>
          </a:lstStyle>
          <a:p>
            <a:fld id="{4A49CBF3-617D-4DF3-B42F-55CDB877BFEE}" type="datetimeFigureOut">
              <a:rPr lang="en-US" smtClean="0"/>
              <a:t>12/19/2017</a:t>
            </a:fld>
            <a:endParaRPr lang="en-US" dirty="0"/>
          </a:p>
        </p:txBody>
      </p:sp>
      <p:sp>
        <p:nvSpPr>
          <p:cNvPr id="4" name="Footer Placeholder 3"/>
          <p:cNvSpPr>
            <a:spLocks noGrp="1"/>
          </p:cNvSpPr>
          <p:nvPr>
            <p:ph type="ftr" sz="quarter" idx="2"/>
          </p:nvPr>
        </p:nvSpPr>
        <p:spPr>
          <a:xfrm>
            <a:off x="0" y="8817905"/>
            <a:ext cx="3026833" cy="464185"/>
          </a:xfrm>
          <a:prstGeom prst="rect">
            <a:avLst/>
          </a:prstGeom>
        </p:spPr>
        <p:txBody>
          <a:bodyPr vert="horz" lIns="92400" tIns="46200" rIns="92400" bIns="4620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400" tIns="46200" rIns="92400" bIns="46200" rtlCol="0" anchor="b"/>
          <a:lstStyle>
            <a:lvl1pPr algn="r">
              <a:defRPr sz="1200"/>
            </a:lvl1pPr>
          </a:lstStyle>
          <a:p>
            <a:fld id="{B11E5469-245A-4A7E-86C0-ACC8E2886A5D}" type="slidenum">
              <a:rPr lang="en-US" smtClean="0"/>
              <a:t>‹#›</a:t>
            </a:fld>
            <a:endParaRPr lang="en-US" dirty="0"/>
          </a:p>
        </p:txBody>
      </p:sp>
    </p:spTree>
    <p:extLst>
      <p:ext uri="{BB962C8B-B14F-4D97-AF65-F5344CB8AC3E}">
        <p14:creationId xmlns:p14="http://schemas.microsoft.com/office/powerpoint/2010/main" val="446007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400" tIns="46200" rIns="92400" bIns="46200"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400" tIns="46200" rIns="92400" bIns="46200" rtlCol="0"/>
          <a:lstStyle>
            <a:lvl1pPr algn="r">
              <a:defRPr sz="1200"/>
            </a:lvl1pPr>
          </a:lstStyle>
          <a:p>
            <a:fld id="{E517BBE1-AAAE-4447-8FF1-97D2FE0EAB1B}" type="datetimeFigureOut">
              <a:rPr lang="en-US" smtClean="0"/>
              <a:t>12/19/2017</a:t>
            </a:fld>
            <a:endParaRPr lang="en-US" dirty="0"/>
          </a:p>
        </p:txBody>
      </p:sp>
      <p:sp>
        <p:nvSpPr>
          <p:cNvPr id="4" name="Slide Image Placeholder 3"/>
          <p:cNvSpPr>
            <a:spLocks noGrp="1" noRot="1" noChangeAspect="1"/>
          </p:cNvSpPr>
          <p:nvPr>
            <p:ph type="sldImg" idx="2"/>
          </p:nvPr>
        </p:nvSpPr>
        <p:spPr>
          <a:xfrm>
            <a:off x="398463" y="695325"/>
            <a:ext cx="6188075" cy="3481388"/>
          </a:xfrm>
          <a:prstGeom prst="rect">
            <a:avLst/>
          </a:prstGeom>
          <a:noFill/>
          <a:ln w="12700">
            <a:solidFill>
              <a:prstClr val="black"/>
            </a:solidFill>
          </a:ln>
        </p:spPr>
        <p:txBody>
          <a:bodyPr vert="horz" lIns="92400" tIns="46200" rIns="92400" bIns="4620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400" tIns="46200" rIns="92400" bIns="462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4185"/>
          </a:xfrm>
          <a:prstGeom prst="rect">
            <a:avLst/>
          </a:prstGeom>
        </p:spPr>
        <p:txBody>
          <a:bodyPr vert="horz" lIns="92400" tIns="46200" rIns="92400" bIns="462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5"/>
            <a:ext cx="3026833" cy="464185"/>
          </a:xfrm>
          <a:prstGeom prst="rect">
            <a:avLst/>
          </a:prstGeom>
        </p:spPr>
        <p:txBody>
          <a:bodyPr vert="horz" lIns="92400" tIns="46200" rIns="92400" bIns="46200" rtlCol="0" anchor="b"/>
          <a:lstStyle>
            <a:lvl1pPr algn="r">
              <a:defRPr sz="1200"/>
            </a:lvl1pPr>
          </a:lstStyle>
          <a:p>
            <a:fld id="{0DE97A5A-979D-46C6-9E56-5DE849C2D2BB}" type="slidenum">
              <a:rPr lang="en-US" smtClean="0"/>
              <a:t>‹#›</a:t>
            </a:fld>
            <a:endParaRPr lang="en-US" dirty="0"/>
          </a:p>
        </p:txBody>
      </p:sp>
    </p:spTree>
    <p:extLst>
      <p:ext uri="{BB962C8B-B14F-4D97-AF65-F5344CB8AC3E}">
        <p14:creationId xmlns:p14="http://schemas.microsoft.com/office/powerpoint/2010/main" val="3218996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safekids.org/sites/default/files/documents/Helmet%20Fit%20Test%202013.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safekids.org/video/bike-helmet-fit-test"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afekids.org/sites/default/files/documents/Helmet%20Fit%20Test%202013.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www.safekids.org/video/bike-helmet-fit-test"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afekids.org/sites/default/files/documents/Helmet%20Fit%20Test%202013.pdf"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safekids.org/video/bike-helmet-fit-test"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bhsi.org/cheapies.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afekids.org/video/imagine-world-where-every-kid-safe-ki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dirty="0"/>
              <a:t>Today’s topic is part of an ongoing series on Injury Prevention in early care and education settings. Today we will be talking about </a:t>
            </a:r>
            <a:r>
              <a:rPr lang="en-US" sz="1000" b="1" dirty="0"/>
              <a:t>Helmet Safety.</a:t>
            </a:r>
          </a:p>
          <a:p>
            <a:pPr marL="0" indent="0">
              <a:buFont typeface="Arial" panose="020B0604020202020204" pitchFamily="34" charset="0"/>
              <a:buNone/>
            </a:pPr>
            <a:endParaRPr lang="en-US" sz="1000" b="1" dirty="0"/>
          </a:p>
          <a:p>
            <a:pPr marL="0" indent="0">
              <a:buFont typeface="Arial" panose="020B0604020202020204" pitchFamily="34" charset="0"/>
              <a:buNone/>
            </a:pPr>
            <a:r>
              <a:rPr lang="en-US" sz="1000" dirty="0"/>
              <a:t>Other modules that you may be interested in include Transportation Safety (Yellow), Playground Safety (Green), Medication Safety (Blue), and Fire and Burn Prevention (Red).  </a:t>
            </a:r>
          </a:p>
          <a:p>
            <a:endParaRPr lang="en-US" sz="1000" dirty="0"/>
          </a:p>
          <a:p>
            <a:r>
              <a:rPr lang="en-US" sz="1000" dirty="0"/>
              <a:t>The information in this module is consistent with the Standards established in the American Academy of Pediatrics (AAP), American Public Health Association (APHA), National Resource Center for Health and Safety in Child Care and Early Education, and the Maternal and Child Health Bureau (MCHB) publication </a:t>
            </a:r>
            <a:r>
              <a:rPr lang="en-US" sz="1000" i="1" dirty="0"/>
              <a:t>Caring for Our Children: National Health and Safety Performance Standards—Guidelines for Early Care and Education Programs, </a:t>
            </a:r>
            <a:r>
              <a:rPr lang="en-US" sz="1000" dirty="0"/>
              <a:t>3</a:t>
            </a:r>
            <a:r>
              <a:rPr lang="en-US" sz="1000" baseline="30000" dirty="0"/>
              <a:t>rd</a:t>
            </a:r>
            <a:r>
              <a:rPr lang="en-US" sz="1000" dirty="0"/>
              <a:t> Edition</a:t>
            </a:r>
            <a:r>
              <a:rPr lang="en-US" sz="1000" i="1" dirty="0"/>
              <a:t>.</a:t>
            </a:r>
            <a:r>
              <a:rPr lang="en-US" sz="1000" dirty="0"/>
              <a:t> The MCHB resource can be accessed online at http://cfoc.nrckids.org or purchased at http://shop.aap.org/.</a:t>
            </a:r>
          </a:p>
          <a:p>
            <a:endParaRPr lang="en-US" sz="1300" dirty="0"/>
          </a:p>
        </p:txBody>
      </p:sp>
      <p:sp>
        <p:nvSpPr>
          <p:cNvPr id="4" name="Slide Number Placeholder 3"/>
          <p:cNvSpPr>
            <a:spLocks noGrp="1"/>
          </p:cNvSpPr>
          <p:nvPr>
            <p:ph type="sldNum" sz="quarter" idx="10"/>
          </p:nvPr>
        </p:nvSpPr>
        <p:spPr/>
        <p:txBody>
          <a:bodyPr/>
          <a:lstStyle/>
          <a:p>
            <a:fld id="{0DE97A5A-979D-46C6-9E56-5DE849C2D2BB}" type="slidenum">
              <a:rPr lang="en-US" smtClean="0"/>
              <a:t>1</a:t>
            </a:fld>
            <a:endParaRPr lang="en-US" dirty="0"/>
          </a:p>
        </p:txBody>
      </p:sp>
    </p:spTree>
    <p:extLst>
      <p:ext uri="{BB962C8B-B14F-4D97-AF65-F5344CB8AC3E}">
        <p14:creationId xmlns:p14="http://schemas.microsoft.com/office/powerpoint/2010/main" val="161885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Pediatric</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First Aid kits should be stocked and available in each location where children are cared for. This includes a transportable first aid kit that can go with the children for a walk or in a vehicle. </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Pediatric First Aid and CPR training</a:t>
            </a:r>
          </a:p>
          <a:p>
            <a:r>
              <a:rPr lang="en-US" sz="1000" kern="1200" dirty="0">
                <a:solidFill>
                  <a:schemeClr val="tx1"/>
                </a:solidFill>
                <a:effectLst/>
                <a:latin typeface="+mn-lt"/>
                <a:ea typeface="+mn-ea"/>
                <a:cs typeface="+mn-cs"/>
              </a:rPr>
              <a:t>You are most likely to need first aid skills, therefore, all staff members that have contact with children should be current on training for first aid. </a:t>
            </a:r>
          </a:p>
          <a:p>
            <a:r>
              <a:rPr lang="en-US" sz="1000" kern="1200" dirty="0">
                <a:solidFill>
                  <a:schemeClr val="tx1"/>
                </a:solidFill>
                <a:effectLst/>
                <a:latin typeface="+mn-lt"/>
                <a:ea typeface="+mn-ea"/>
                <a:cs typeface="+mn-cs"/>
              </a:rPr>
              <a:t>At least 1 staff member currently certified in CPR should be present at all times.</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Communication device</a:t>
            </a:r>
          </a:p>
          <a:p>
            <a:r>
              <a:rPr lang="en-US" sz="1000" kern="1200" dirty="0">
                <a:solidFill>
                  <a:schemeClr val="tx1"/>
                </a:solidFill>
                <a:effectLst/>
                <a:latin typeface="+mn-lt"/>
                <a:ea typeface="+mn-ea"/>
                <a:cs typeface="+mn-cs"/>
              </a:rPr>
              <a:t>Emergencies can happen quickly. Each staff member should have a way to call for help. This is especially important when children are taken away from the facility to a playground, for a walk, or on a field trip. </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Document and notify parents</a:t>
            </a:r>
          </a:p>
          <a:p>
            <a:r>
              <a:rPr lang="en-US" sz="1000" kern="1200" dirty="0">
                <a:solidFill>
                  <a:schemeClr val="tx1"/>
                </a:solidFill>
                <a:effectLst/>
                <a:latin typeface="+mn-lt"/>
                <a:ea typeface="+mn-ea"/>
                <a:cs typeface="+mn-cs"/>
              </a:rPr>
              <a:t>In the event of an injury a report should be completed and filed. Parents should be notified immediately of an injury or illness of their child.</a:t>
            </a:r>
            <a:endParaRPr lang="en-US" sz="1000" b="1" dirty="0">
              <a:latin typeface="Times New Roman" charset="0"/>
              <a:ea typeface="MS PGothic"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baseline="0" dirty="0">
                <a:latin typeface="Times New Roman" charset="0"/>
                <a:ea typeface="MS PGothic" charset="0"/>
              </a:rPr>
              <a:t>Require that child care providers report any serious injuries or deaths of children occurring in child care to a designated state, territorial, or tribal entity. </a:t>
            </a:r>
            <a:endParaRPr lang="en-US" sz="1000" b="0" dirty="0">
              <a:latin typeface="Times New Roman" charset="0"/>
              <a:ea typeface="MS PGothic" charset="0"/>
            </a:endParaRPr>
          </a:p>
          <a:p>
            <a:endParaRPr lang="en-US" sz="1000" b="1" dirty="0">
              <a:latin typeface="Times New Roman" charset="0"/>
              <a:ea typeface="MS PGothic" charset="0"/>
            </a:endParaRPr>
          </a:p>
          <a:p>
            <a:endParaRPr lang="en-US" sz="1000" b="1" dirty="0">
              <a:latin typeface="Times New Roman" charset="0"/>
              <a:ea typeface="MS PGothic" charset="0"/>
            </a:endParaRPr>
          </a:p>
          <a:p>
            <a:r>
              <a:rPr lang="en-US" sz="1000" b="1" dirty="0">
                <a:latin typeface="Times New Roman" charset="0"/>
                <a:ea typeface="MS PGothic" charset="0"/>
              </a:rPr>
              <a:t>Source</a:t>
            </a:r>
          </a:p>
          <a:p>
            <a:r>
              <a:rPr lang="en-US" sz="1000" b="0" dirty="0">
                <a:latin typeface="Times New Roman" charset="0"/>
                <a:ea typeface="MS PGothic" charset="0"/>
              </a:rPr>
              <a:t>Child Care and Development Fund, Section 98.42</a:t>
            </a:r>
            <a:r>
              <a:rPr lang="en-US" sz="1000" b="0" baseline="0" dirty="0">
                <a:latin typeface="Times New Roman" charset="0"/>
                <a:ea typeface="MS PGothic" charset="0"/>
              </a:rPr>
              <a:t> – Enforcement of licensing and health and safety requirements. (b)(4)</a:t>
            </a:r>
            <a:endParaRPr lang="en-US" sz="1000" b="0" dirty="0">
              <a:latin typeface="Times New Roman" charset="0"/>
              <a:ea typeface="MS PGothic" charset="0"/>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10</a:t>
            </a:fld>
            <a:endParaRPr lang="en-US" dirty="0"/>
          </a:p>
        </p:txBody>
      </p:sp>
    </p:spTree>
    <p:extLst>
      <p:ext uri="{BB962C8B-B14F-4D97-AF65-F5344CB8AC3E}">
        <p14:creationId xmlns:p14="http://schemas.microsoft.com/office/powerpoint/2010/main" val="168544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a:t>
            </a:r>
            <a:r>
              <a:rPr lang="en-US" baseline="0" dirty="0"/>
              <a:t> your role as</a:t>
            </a:r>
            <a:r>
              <a:rPr lang="en-US" dirty="0"/>
              <a:t> a</a:t>
            </a:r>
            <a:r>
              <a:rPr lang="en-US" baseline="0" dirty="0"/>
              <a:t> </a:t>
            </a:r>
            <a:r>
              <a:rPr lang="en-US" dirty="0"/>
              <a:t>early care and education provider so important?</a:t>
            </a:r>
          </a:p>
          <a:p>
            <a:endParaRPr lang="en-US" baseline="0" dirty="0"/>
          </a:p>
          <a:p>
            <a:pPr marL="180145" indent="-180145">
              <a:buFont typeface="Arial" panose="020B0604020202020204" pitchFamily="34" charset="0"/>
              <a:buChar char="•"/>
            </a:pPr>
            <a:r>
              <a:rPr lang="en-US" b="0" baseline="0" dirty="0"/>
              <a:t>Children spend a lot of time in the early care and education setting. In fact, some children spend more awake hours there than they do at home.  Children depend on caregivers to provide a safe environment away from home. </a:t>
            </a:r>
          </a:p>
          <a:p>
            <a:pPr marL="188630" indent="-188630">
              <a:buFont typeface="Arial" panose="020B0604020202020204" pitchFamily="34" charset="0"/>
              <a:buChar char="•"/>
            </a:pPr>
            <a:endParaRPr lang="en-US" b="0" baseline="0" dirty="0"/>
          </a:p>
          <a:p>
            <a:pPr marL="180145" indent="-180145">
              <a:buFont typeface="Arial" panose="020B0604020202020204" pitchFamily="34" charset="0"/>
              <a:buChar char="•"/>
            </a:pPr>
            <a:r>
              <a:rPr lang="en-US" b="0" baseline="0" dirty="0"/>
              <a:t>As a provider, and because of your relationship with the family and child, you are the perfect person to focus on safety. You have the chance to not only keep the children safe, but to find ways to teach them about how they can prevent injuries. This can be done by modeling and explaining safe behaviors in a way that is appropriate for the age and developmental level of the children in your care.</a:t>
            </a:r>
          </a:p>
          <a:p>
            <a:endParaRPr lang="en-US" sz="1400" b="1" dirty="0"/>
          </a:p>
          <a:p>
            <a:r>
              <a:rPr lang="en-US" dirty="0"/>
              <a:t>Explain to participants the importance of role modeling. Adults often underestimate their impact with role modeling. Children will follow your example. Always practice safe behavior. The effectiveness of health and safety education is enhanced when shared between the caregiver/teacher and the parents/guardians.</a:t>
            </a:r>
          </a:p>
          <a:p>
            <a:endParaRPr lang="en-US" sz="1400" dirty="0"/>
          </a:p>
          <a:p>
            <a:endParaRPr lang="en-US" sz="1400" dirty="0"/>
          </a:p>
          <a:p>
            <a:r>
              <a:rPr lang="en-US" sz="1400" b="1" dirty="0"/>
              <a:t>Source</a:t>
            </a:r>
          </a:p>
          <a:p>
            <a:pPr defTabSz="960776">
              <a:defRPr/>
            </a:pPr>
            <a:r>
              <a:rPr lang="en-US" sz="1400" i="1" dirty="0"/>
              <a:t>CFOC Standard 2.4.1.2 – </a:t>
            </a:r>
            <a:r>
              <a:rPr lang="en-US" sz="1400" dirty="0"/>
              <a:t>Staff modeling of healthy and safe behavior and health and safety education activities. (http://cfoc.nrckids.org/StandardView/2.4.1.2)</a:t>
            </a:r>
          </a:p>
        </p:txBody>
      </p:sp>
      <p:sp>
        <p:nvSpPr>
          <p:cNvPr id="4" name="Slide Number Placeholder 3"/>
          <p:cNvSpPr>
            <a:spLocks noGrp="1"/>
          </p:cNvSpPr>
          <p:nvPr>
            <p:ph type="sldNum" sz="quarter" idx="10"/>
          </p:nvPr>
        </p:nvSpPr>
        <p:spPr/>
        <p:txBody>
          <a:bodyPr/>
          <a:lstStyle/>
          <a:p>
            <a:fld id="{0DE97A5A-979D-46C6-9E56-5DE849C2D2BB}" type="slidenum">
              <a:rPr lang="en-US" smtClean="0"/>
              <a:t>11</a:t>
            </a:fld>
            <a:endParaRPr lang="en-US" dirty="0"/>
          </a:p>
        </p:txBody>
      </p:sp>
    </p:spTree>
    <p:extLst>
      <p:ext uri="{BB962C8B-B14F-4D97-AF65-F5344CB8AC3E}">
        <p14:creationId xmlns:p14="http://schemas.microsoft.com/office/powerpoint/2010/main" val="101150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12</a:t>
            </a:fld>
            <a:endParaRPr lang="en-US" dirty="0"/>
          </a:p>
        </p:txBody>
      </p:sp>
    </p:spTree>
    <p:extLst>
      <p:ext uri="{BB962C8B-B14F-4D97-AF65-F5344CB8AC3E}">
        <p14:creationId xmlns:p14="http://schemas.microsoft.com/office/powerpoint/2010/main" val="612963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Activity Quiz</a:t>
            </a:r>
          </a:p>
          <a:p>
            <a:r>
              <a:rPr lang="en-US" sz="1000" dirty="0"/>
              <a:t>For all of the activity quizzes, present the question and ask participants what they think the correct answer is. </a:t>
            </a:r>
          </a:p>
          <a:p>
            <a:endParaRPr lang="en-US" sz="1000" dirty="0"/>
          </a:p>
          <a:p>
            <a:r>
              <a:rPr lang="en-US" sz="1000" dirty="0"/>
              <a:t>As you read each response, have participants raise their hands if they think that response is the correct answer. After participants have responded, discuss the important points of the topic.</a:t>
            </a:r>
          </a:p>
          <a:p>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13</a:t>
            </a:fld>
            <a:endParaRPr lang="en-US" dirty="0"/>
          </a:p>
        </p:txBody>
      </p:sp>
    </p:spTree>
    <p:extLst>
      <p:ext uri="{BB962C8B-B14F-4D97-AF65-F5344CB8AC3E}">
        <p14:creationId xmlns:p14="http://schemas.microsoft.com/office/powerpoint/2010/main" val="1867735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Activity Quiz</a:t>
            </a: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head is the most commonly injured region of the body and the most common region to endure internal damage.</a:t>
            </a:r>
          </a:p>
        </p:txBody>
      </p:sp>
      <p:sp>
        <p:nvSpPr>
          <p:cNvPr id="4" name="Slide Number Placeholder 3"/>
          <p:cNvSpPr>
            <a:spLocks noGrp="1"/>
          </p:cNvSpPr>
          <p:nvPr>
            <p:ph type="sldNum" sz="quarter" idx="10"/>
          </p:nvPr>
        </p:nvSpPr>
        <p:spPr/>
        <p:txBody>
          <a:bodyPr/>
          <a:lstStyle/>
          <a:p>
            <a:fld id="{0DE97A5A-979D-46C6-9E56-5DE849C2D2BB}" type="slidenum">
              <a:rPr lang="en-US" smtClean="0"/>
              <a:t>14</a:t>
            </a:fld>
            <a:endParaRPr lang="en-US" dirty="0"/>
          </a:p>
        </p:txBody>
      </p:sp>
    </p:spTree>
    <p:extLst>
      <p:ext uri="{BB962C8B-B14F-4D97-AF65-F5344CB8AC3E}">
        <p14:creationId xmlns:p14="http://schemas.microsoft.com/office/powerpoint/2010/main" val="3270220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Helmets are the single most effective safety device available to reduce head injury and death from bicycle crashes and accidents related to other wheeled equipment. </a:t>
            </a:r>
          </a:p>
          <a:p>
            <a:endParaRPr lang="en-US" sz="1000" dirty="0"/>
          </a:p>
          <a:p>
            <a:r>
              <a:rPr lang="en-US" sz="1000" dirty="0"/>
              <a:t>Wheeled activities that are not motorized include bicycles and tricycles, rollerblades, skates, and skateboards. The American Academy of Pediatrics (AAP) does not recommend skateboard use in the early learning population. For more information, visit</a:t>
            </a:r>
          </a:p>
          <a:p>
            <a:r>
              <a:rPr lang="en-US" sz="1000" dirty="0"/>
              <a:t>http://pediatrics.aappublications.org/content/109/3/542.ful?sid=922f9431-8927-44d6-8c26-6171ff74b84a </a:t>
            </a:r>
          </a:p>
          <a:p>
            <a:endParaRPr lang="en-US" sz="1000" dirty="0"/>
          </a:p>
          <a:p>
            <a:pPr marL="173250" indent="-173250">
              <a:buFont typeface="Arial" panose="020B0604020202020204" pitchFamily="34" charset="0"/>
              <a:buChar char="•"/>
            </a:pPr>
            <a:r>
              <a:rPr lang="en-US" sz="1000" dirty="0"/>
              <a:t>Each month, 3 out of 4 children in the United States ride a bicycle.</a:t>
            </a:r>
          </a:p>
          <a:p>
            <a:pPr marL="173250" indent="-173250">
              <a:buFont typeface="Arial" panose="020B0604020202020204" pitchFamily="34" charset="0"/>
              <a:buChar char="•"/>
            </a:pPr>
            <a:r>
              <a:rPr lang="en-US" sz="1000" dirty="0"/>
              <a:t>Approximately 55% of children don’t always wear a helmet while bicycling.</a:t>
            </a:r>
          </a:p>
          <a:p>
            <a:pPr marL="173250" indent="-173250">
              <a:buFont typeface="Arial" panose="020B0604020202020204" pitchFamily="34" charset="0"/>
              <a:buChar char="•"/>
            </a:pPr>
            <a:r>
              <a:rPr lang="en-US" sz="1000" dirty="0"/>
              <a:t>Apart from cars, bicycles are tied to more childhood injuries than any other consumer product.  </a:t>
            </a:r>
          </a:p>
          <a:p>
            <a:pPr marL="173250" indent="-173250">
              <a:buFont typeface="Arial" panose="020B0604020202020204" pitchFamily="34" charset="0"/>
              <a:buChar char="•"/>
            </a:pPr>
            <a:r>
              <a:rPr lang="en-US" sz="1000" dirty="0"/>
              <a:t>Helmet use is the single most effective way to reduce bicycle-related fatalities. </a:t>
            </a:r>
          </a:p>
          <a:p>
            <a:pPr marL="173250" indent="-173250">
              <a:buFont typeface="Arial" panose="020B0604020202020204" pitchFamily="34" charset="0"/>
              <a:buChar char="•"/>
            </a:pPr>
            <a:r>
              <a:rPr lang="en-US" sz="1000" dirty="0"/>
              <a:t>Helmets reduce the risk of head injury by at least 45%, brain injury by 33%, facial injury by 27%, and fatal injury by 29%. One study suggests that helmet use can reduce the risk of head injury by 85% and severe brain injury by 88%.</a:t>
            </a:r>
          </a:p>
          <a:p>
            <a:pPr marL="173250" indent="-173250">
              <a:buFont typeface="Arial" panose="020B0604020202020204" pitchFamily="34" charset="0"/>
              <a:buChar char="•"/>
            </a:pPr>
            <a:r>
              <a:rPr lang="en-US" sz="1000" dirty="0"/>
              <a:t>More injuries are associated with non-motorized scooters among children younger than age 15 than any other toy. </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1000" dirty="0"/>
          </a:p>
          <a:p>
            <a:pPr marL="0" indent="0">
              <a:buFont typeface="Arial" panose="020B0604020202020204" pitchFamily="34" charset="0"/>
              <a:buNone/>
            </a:pPr>
            <a:r>
              <a:rPr lang="en-US" sz="1000" b="1" dirty="0"/>
              <a:t>Source</a:t>
            </a:r>
          </a:p>
          <a:p>
            <a:pPr defTabSz="924001">
              <a:defRPr/>
            </a:pPr>
            <a:r>
              <a:rPr lang="en-US" sz="1000" dirty="0"/>
              <a:t>Safe Kids Worldwide at http://www.safekids.org/sites/default/files/documents/skw_bike_fact_sheet_feb_2015.pdf</a:t>
            </a:r>
          </a:p>
        </p:txBody>
      </p:sp>
      <p:sp>
        <p:nvSpPr>
          <p:cNvPr id="4" name="Slide Number Placeholder 3"/>
          <p:cNvSpPr>
            <a:spLocks noGrp="1"/>
          </p:cNvSpPr>
          <p:nvPr>
            <p:ph type="sldNum" sz="quarter" idx="10"/>
          </p:nvPr>
        </p:nvSpPr>
        <p:spPr/>
        <p:txBody>
          <a:bodyPr/>
          <a:lstStyle/>
          <a:p>
            <a:fld id="{0DE97A5A-979D-46C6-9E56-5DE849C2D2BB}" type="slidenum">
              <a:rPr lang="en-US" smtClean="0"/>
              <a:t>15</a:t>
            </a:fld>
            <a:endParaRPr lang="en-US" dirty="0"/>
          </a:p>
        </p:txBody>
      </p:sp>
    </p:spTree>
    <p:extLst>
      <p:ext uri="{BB962C8B-B14F-4D97-AF65-F5344CB8AC3E}">
        <p14:creationId xmlns:p14="http://schemas.microsoft.com/office/powerpoint/2010/main" val="2986022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001">
              <a:defRPr/>
            </a:pPr>
            <a:r>
              <a:rPr lang="en-US" sz="1000" dirty="0"/>
              <a:t>According to the Consumer Product Safety Commission, tricycles have remained the second most common cause of reported toy-related deaths among children younger than age 15  in the United States from calendar years 2005 to 2009. In 2012, tricycle accidents were the most common cause of reported toy-related deaths in children.</a:t>
            </a:r>
          </a:p>
          <a:p>
            <a:endParaRPr lang="en-US" sz="1000" dirty="0"/>
          </a:p>
          <a:p>
            <a:r>
              <a:rPr lang="en-US" sz="1000" dirty="0"/>
              <a:t>From 2012 to 2013, a 2-year period, there were more than 9,000 tricycle-related injuries. This equates to approximately 5,000 injuries each year.</a:t>
            </a:r>
          </a:p>
          <a:p>
            <a:endParaRPr lang="en-US" sz="1000" dirty="0"/>
          </a:p>
          <a:p>
            <a:r>
              <a:rPr lang="en-US" sz="1000" dirty="0"/>
              <a:t>An estimated 9,340 tricycle-related injuries were treated in US emergency departments from 2012 to 2013. Two-year-olds had the highest frequency of injuries (2,847). Boys accounted for 63.6% of all injuries. Children between ages 1 and 2 represented 51.9% of all injuries (4,847). </a:t>
            </a:r>
          </a:p>
          <a:p>
            <a:endParaRPr lang="en-US" sz="1000" dirty="0"/>
          </a:p>
          <a:p>
            <a:r>
              <a:rPr lang="en-US" sz="1000" dirty="0"/>
              <a:t>Researchers estimated the total included 2,767 injuries to the head, 767 at the elbow, 1,880 accidents damaging the face, 954 hurting the mouth, and 483 harming the lower arms.</a:t>
            </a:r>
          </a:p>
          <a:p>
            <a:endParaRPr lang="en-US" sz="1000" dirty="0"/>
          </a:p>
          <a:p>
            <a:r>
              <a:rPr lang="en-US" sz="1000" dirty="0"/>
              <a:t>On average, the injured children were approximately 3-years-old, and patients between ages 1 and 2 represented slightly more than half of the cases.</a:t>
            </a:r>
          </a:p>
          <a:p>
            <a:endParaRPr lang="en-US" sz="1000" dirty="0"/>
          </a:p>
          <a:p>
            <a:r>
              <a:rPr lang="en-US" sz="1000" dirty="0"/>
              <a:t>Boys accounted for almost two-thirds of the accidents.</a:t>
            </a:r>
          </a:p>
          <a:p>
            <a:endParaRPr lang="en-US" sz="1000" dirty="0"/>
          </a:p>
          <a:p>
            <a:r>
              <a:rPr lang="en-US" sz="1000" dirty="0"/>
              <a:t>An indication that safety is important even on short rides or trips that don’t extend beyond the yard or driveway is that approximately 72% of the injuries happened at home.</a:t>
            </a:r>
          </a:p>
          <a:p>
            <a:endParaRPr lang="en-US" sz="1000" dirty="0"/>
          </a:p>
          <a:p>
            <a:endParaRPr lang="en-US" sz="1000" dirty="0"/>
          </a:p>
          <a:p>
            <a:r>
              <a:rPr lang="en-US" sz="1000" b="1" dirty="0"/>
              <a:t>Source</a:t>
            </a:r>
          </a:p>
          <a:p>
            <a:pPr marL="0" indent="0" defTabSz="924001">
              <a:buFont typeface="Arial" panose="020B0604020202020204" pitchFamily="34" charset="0"/>
              <a:buNone/>
              <a:defRPr/>
            </a:pPr>
            <a:r>
              <a:rPr lang="en-US" sz="1000" dirty="0" err="1"/>
              <a:t>Bandzar</a:t>
            </a:r>
            <a:r>
              <a:rPr lang="en-US" sz="1000" dirty="0"/>
              <a:t> S, Vats A, Gupta S, </a:t>
            </a:r>
            <a:r>
              <a:rPr lang="en-US" sz="1000" dirty="0" err="1"/>
              <a:t>Atallah</a:t>
            </a:r>
            <a:r>
              <a:rPr lang="en-US" sz="1000" dirty="0"/>
              <a:t> H, Pitts SR. Tricycle injuries presenting to US emergency departments, 2012–2013. </a:t>
            </a:r>
            <a:r>
              <a:rPr lang="en-US" sz="1000" i="1" dirty="0"/>
              <a:t>Pediatrics.</a:t>
            </a:r>
            <a:r>
              <a:rPr lang="en-US" sz="1000" dirty="0"/>
              <a:t> October 2015;36(4). (http://pediatrics.aappublications.org/content/pediatrics/early/2015/09/08/peds.2014-3632.full.pdf)</a:t>
            </a:r>
          </a:p>
          <a:p>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16</a:t>
            </a:fld>
            <a:endParaRPr lang="en-US" dirty="0"/>
          </a:p>
        </p:txBody>
      </p:sp>
    </p:spTree>
    <p:extLst>
      <p:ext uri="{BB962C8B-B14F-4D97-AF65-F5344CB8AC3E}">
        <p14:creationId xmlns:p14="http://schemas.microsoft.com/office/powerpoint/2010/main" val="2793502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Lacerations were the most common type of injury. </a:t>
            </a:r>
          </a:p>
          <a:p>
            <a:endParaRPr lang="en-US" sz="1000" dirty="0"/>
          </a:p>
          <a:p>
            <a:r>
              <a:rPr lang="en-US" sz="1000" dirty="0"/>
              <a:t>Internal organ damage was the most common type of injury in 3- to 5-year-olds. </a:t>
            </a:r>
          </a:p>
          <a:p>
            <a:endParaRPr lang="en-US" sz="1000" dirty="0"/>
          </a:p>
          <a:p>
            <a:r>
              <a:rPr lang="en-US" sz="1000" dirty="0"/>
              <a:t>Contusions were the most common type of injury in 1- to 7-year-olds. </a:t>
            </a:r>
          </a:p>
          <a:p>
            <a:endParaRPr lang="en-US" sz="1000" dirty="0"/>
          </a:p>
          <a:p>
            <a:r>
              <a:rPr lang="en-US" sz="1000" dirty="0"/>
              <a:t>The head was the most commonly injured region of the body and the most common region to endure internal damage. </a:t>
            </a:r>
          </a:p>
          <a:p>
            <a:endParaRPr lang="en-US" sz="1000" dirty="0"/>
          </a:p>
          <a:p>
            <a:r>
              <a:rPr lang="en-US" sz="1000" dirty="0"/>
              <a:t>The elbows were the most commonly fractured body part. </a:t>
            </a:r>
          </a:p>
          <a:p>
            <a:endParaRPr lang="en-US" sz="1000" dirty="0"/>
          </a:p>
          <a:p>
            <a:r>
              <a:rPr lang="en-US" sz="1000" dirty="0"/>
              <a:t>The upper extremity was more frequently fractured than the lower extremity. </a:t>
            </a:r>
          </a:p>
          <a:p>
            <a:endParaRPr lang="en-US" sz="1000" dirty="0"/>
          </a:p>
          <a:p>
            <a:endParaRPr lang="en-US" sz="1000" dirty="0"/>
          </a:p>
          <a:p>
            <a:r>
              <a:rPr lang="en-US" sz="1000" b="1" dirty="0"/>
              <a:t>Source</a:t>
            </a:r>
          </a:p>
          <a:p>
            <a:pPr marL="0" indent="0">
              <a:buFont typeface="Arial" panose="020B0604020202020204" pitchFamily="34" charset="0"/>
              <a:buNone/>
            </a:pPr>
            <a:r>
              <a:rPr lang="en-US" sz="1000" dirty="0" err="1"/>
              <a:t>Livescience</a:t>
            </a:r>
            <a:r>
              <a:rPr lang="en-US" sz="1000" dirty="0"/>
              <a:t> study – available at http://www.livescience.com/52160-tricycle-accidents-children-injuries.html </a:t>
            </a:r>
          </a:p>
        </p:txBody>
      </p:sp>
      <p:sp>
        <p:nvSpPr>
          <p:cNvPr id="4" name="Slide Number Placeholder 3"/>
          <p:cNvSpPr>
            <a:spLocks noGrp="1"/>
          </p:cNvSpPr>
          <p:nvPr>
            <p:ph type="sldNum" sz="quarter" idx="10"/>
          </p:nvPr>
        </p:nvSpPr>
        <p:spPr/>
        <p:txBody>
          <a:bodyPr/>
          <a:lstStyle/>
          <a:p>
            <a:fld id="{0DE97A5A-979D-46C6-9E56-5DE849C2D2BB}" type="slidenum">
              <a:rPr lang="en-US" smtClean="0"/>
              <a:t>17</a:t>
            </a:fld>
            <a:endParaRPr lang="en-US" dirty="0"/>
          </a:p>
        </p:txBody>
      </p:sp>
    </p:spTree>
    <p:extLst>
      <p:ext uri="{BB962C8B-B14F-4D97-AF65-F5344CB8AC3E}">
        <p14:creationId xmlns:p14="http://schemas.microsoft.com/office/powerpoint/2010/main" val="2986022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In the early care and education setting, all riders should wear properly fitting helmets when riding toys (such as tricycles) and wheeled equipment (such as scooters). </a:t>
            </a:r>
          </a:p>
          <a:p>
            <a:endParaRPr lang="en-US" sz="1000" dirty="0"/>
          </a:p>
          <a:p>
            <a:r>
              <a:rPr lang="en-US" sz="1000" dirty="0"/>
              <a:t>Approved helmets should meet the standards of the US Consumer Product Safety Commission (CPSC). The standards sticker should be located on the bike helmet. Helmets should be removed once children are no longer using wheeled riding toys or wheeled equipment.</a:t>
            </a:r>
          </a:p>
          <a:p>
            <a:endParaRPr lang="en-US" sz="1000" dirty="0"/>
          </a:p>
          <a:p>
            <a:r>
              <a:rPr lang="en-US" sz="1000" dirty="0"/>
              <a:t>The American Academy of Pediatrics says most children don’t have the balance or coordination to ride a tricycle until approximately age 3.</a:t>
            </a:r>
          </a:p>
          <a:p>
            <a:endParaRPr lang="en-US" sz="1000" dirty="0"/>
          </a:p>
          <a:p>
            <a:r>
              <a:rPr lang="en-US" sz="1000" dirty="0"/>
              <a:t>Tricycles that are low to the ground, with big wheels, are safest, and helmets should be worn, the AAP says. Proper supervision is advised, including keeping little cyclists away from pools and streets. This is where most deaths occur involving tricycles.</a:t>
            </a:r>
          </a:p>
          <a:p>
            <a:endParaRPr lang="en-US" sz="1000" dirty="0"/>
          </a:p>
          <a:p>
            <a:endParaRPr lang="en-US" sz="1000" dirty="0"/>
          </a:p>
          <a:p>
            <a:r>
              <a:rPr lang="en-US" sz="1000" b="1" dirty="0"/>
              <a:t>Sources</a:t>
            </a:r>
          </a:p>
          <a:p>
            <a:pPr marL="173250" indent="-173250" defTabSz="924001">
              <a:buFont typeface="Arial" panose="020B0604020202020204" pitchFamily="34" charset="0"/>
              <a:buChar char="•"/>
              <a:defRPr/>
            </a:pPr>
            <a:r>
              <a:rPr lang="en-US" sz="1000" i="1" dirty="0"/>
              <a:t>CFOC Standard 6.4.2.1 - </a:t>
            </a:r>
            <a:r>
              <a:rPr lang="en-US" sz="1000" dirty="0"/>
              <a:t>Riding Toys with Wheels and Wheeled Equipment. (http://cfoc.nrckids.org/StandardView/6.4.2.1)</a:t>
            </a:r>
          </a:p>
          <a:p>
            <a:pPr marL="173250" indent="-173250" defTabSz="924001">
              <a:buFont typeface="Arial" panose="020B0604020202020204" pitchFamily="34" charset="0"/>
              <a:buChar char="•"/>
              <a:defRPr/>
            </a:pPr>
            <a:r>
              <a:rPr lang="en-US" sz="1000" i="1" dirty="0"/>
              <a:t>CFOC Standard 6.4.2.2 – </a:t>
            </a:r>
            <a:r>
              <a:rPr lang="en-US" sz="1000" dirty="0"/>
              <a:t>Helmets. (http://cfoc.nrckids.org/StandardView/6.4.2.2)</a:t>
            </a:r>
            <a:endParaRPr lang="en-US" sz="1000" i="1" dirty="0"/>
          </a:p>
          <a:p>
            <a:pPr defTabSz="924001">
              <a:defRPr/>
            </a:pPr>
            <a:endParaRPr lang="en-US" sz="1000" i="1" dirty="0"/>
          </a:p>
        </p:txBody>
      </p:sp>
      <p:sp>
        <p:nvSpPr>
          <p:cNvPr id="4" name="Slide Number Placeholder 3"/>
          <p:cNvSpPr>
            <a:spLocks noGrp="1"/>
          </p:cNvSpPr>
          <p:nvPr>
            <p:ph type="sldNum" sz="quarter" idx="10"/>
          </p:nvPr>
        </p:nvSpPr>
        <p:spPr/>
        <p:txBody>
          <a:bodyPr/>
          <a:lstStyle/>
          <a:p>
            <a:fld id="{0DE97A5A-979D-46C6-9E56-5DE849C2D2BB}" type="slidenum">
              <a:rPr lang="en-US" smtClean="0"/>
              <a:t>18</a:t>
            </a:fld>
            <a:endParaRPr lang="en-US" dirty="0"/>
          </a:p>
        </p:txBody>
      </p:sp>
    </p:spTree>
    <p:extLst>
      <p:ext uri="{BB962C8B-B14F-4D97-AF65-F5344CB8AC3E}">
        <p14:creationId xmlns:p14="http://schemas.microsoft.com/office/powerpoint/2010/main" val="2986022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001">
              <a:defRPr/>
            </a:pPr>
            <a:r>
              <a:rPr lang="en-US" sz="1000" dirty="0"/>
              <a:t>Helmets are the single most effective safety device available to reduce head injury and death from bicycle crashes and accidents related to other wheeled equipment. </a:t>
            </a:r>
          </a:p>
          <a:p>
            <a:pPr defTabSz="462001">
              <a:defRPr/>
            </a:pPr>
            <a:endParaRPr lang="en-US" sz="1000" dirty="0"/>
          </a:p>
          <a:p>
            <a:r>
              <a:rPr lang="en-US" sz="1000" dirty="0"/>
              <a:t>Helmets should be REMOVED once children are no longer using wheeled riding toys or wheeled equipment.</a:t>
            </a:r>
          </a:p>
          <a:p>
            <a:pPr marL="173250" indent="-173250">
              <a:buFont typeface="Arial" panose="020B0604020202020204" pitchFamily="34" charset="0"/>
              <a:buChar char="•"/>
            </a:pPr>
            <a:r>
              <a:rPr lang="en-US" sz="1000" dirty="0"/>
              <a:t>Helmets can be a potential strangulation hazard if they are worn for other activities such as playing on playground equipment or climbing trees.</a:t>
            </a:r>
          </a:p>
          <a:p>
            <a:pPr marL="173250" indent="-173250">
              <a:buFont typeface="Arial" panose="020B0604020202020204" pitchFamily="34" charset="0"/>
              <a:buChar char="•"/>
            </a:pPr>
            <a:r>
              <a:rPr lang="en-US" sz="1000" dirty="0"/>
              <a:t>Helmets can be a potential strangulation hazard if they are worn incorrectly. </a:t>
            </a:r>
          </a:p>
          <a:p>
            <a:pPr lvl="0"/>
            <a:endParaRPr lang="en-US" sz="1000" dirty="0"/>
          </a:p>
          <a:p>
            <a:pPr lvl="0"/>
            <a:r>
              <a:rPr lang="en-US" sz="1000" dirty="0"/>
              <a:t>Babies younger than 1 year have relatively weak neck structures. Infants are just learning to sit unsupported and have not developed sufficient bone mass and muscle tone to enable them to sit with their backs straight. Having infants sitting in a slumped or curled position for prolonged periods can be dangerous. Having infants younger</a:t>
            </a:r>
            <a:r>
              <a:rPr lang="en-US" sz="1000" baseline="0" dirty="0"/>
              <a:t> than </a:t>
            </a:r>
            <a:r>
              <a:rPr lang="en-US" sz="1000" dirty="0"/>
              <a:t>1 wear a bike helmet can strain their neck muscles and can be harmful. </a:t>
            </a:r>
          </a:p>
          <a:p>
            <a:pPr lvl="1"/>
            <a:endParaRPr lang="en-US" sz="1000" dirty="0"/>
          </a:p>
          <a:p>
            <a:pPr lvl="0"/>
            <a:r>
              <a:rPr lang="en-US" sz="1000" dirty="0"/>
              <a:t>All children ages 1 and older should wear properly fitted and approved helmets while riding toys with wheels or using any wheeled equipment.</a:t>
            </a:r>
          </a:p>
          <a:p>
            <a:pPr lvl="0"/>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19</a:t>
            </a:fld>
            <a:endParaRPr lang="en-US" dirty="0"/>
          </a:p>
        </p:txBody>
      </p:sp>
    </p:spTree>
    <p:extLst>
      <p:ext uri="{BB962C8B-B14F-4D97-AF65-F5344CB8AC3E}">
        <p14:creationId xmlns:p14="http://schemas.microsoft.com/office/powerpoint/2010/main" val="298602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and thank participants</a:t>
            </a:r>
            <a:r>
              <a:rPr lang="en-US" baseline="0" dirty="0"/>
              <a:t> </a:t>
            </a:r>
            <a:r>
              <a:rPr lang="en-US" dirty="0"/>
              <a:t>for coming.</a:t>
            </a:r>
          </a:p>
          <a:p>
            <a:endParaRPr lang="en-US" dirty="0"/>
          </a:p>
          <a:p>
            <a:r>
              <a:rPr lang="en-US" dirty="0"/>
              <a:t>Introduce yourself.</a:t>
            </a:r>
          </a:p>
          <a:p>
            <a:endParaRPr lang="en-US" dirty="0"/>
          </a:p>
          <a:p>
            <a:r>
              <a:rPr lang="en-US" dirty="0"/>
              <a:t>Connect with participants</a:t>
            </a:r>
            <a:r>
              <a:rPr lang="en-US" baseline="0" dirty="0"/>
              <a:t> and get an idea of who they are. </a:t>
            </a:r>
          </a:p>
          <a:p>
            <a:endParaRPr lang="en-US" baseline="0" dirty="0"/>
          </a:p>
          <a:p>
            <a:r>
              <a:rPr lang="en-US" dirty="0"/>
              <a:t>If</a:t>
            </a:r>
            <a:r>
              <a:rPr lang="en-US" baseline="0" dirty="0"/>
              <a:t> the group is small enough, ask participants to introduce themselves, tell where they work, and describe their type of early care and education facility and their role. </a:t>
            </a:r>
          </a:p>
          <a:p>
            <a:endParaRPr lang="en-US" baseline="0" dirty="0"/>
          </a:p>
          <a:p>
            <a:r>
              <a:rPr lang="en-US" baseline="0" dirty="0"/>
              <a:t>Alternatively, ask participants to raise their hands if they are center directors, early care and education workers, Head Start providers, family child care providers, parents, grandparents, etc.</a:t>
            </a:r>
          </a:p>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2</a:t>
            </a:fld>
            <a:endParaRPr lang="en-US" dirty="0"/>
          </a:p>
        </p:txBody>
      </p:sp>
    </p:spTree>
    <p:extLst>
      <p:ext uri="{BB962C8B-B14F-4D97-AF65-F5344CB8AC3E}">
        <p14:creationId xmlns:p14="http://schemas.microsoft.com/office/powerpoint/2010/main" val="508068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001">
              <a:defRPr/>
            </a:pPr>
            <a:r>
              <a:rPr lang="en-US" sz="1000" baseline="0" dirty="0"/>
              <a:t>Helmets should be worn even for short trips. </a:t>
            </a:r>
          </a:p>
          <a:p>
            <a:pPr defTabSz="462001">
              <a:defRPr/>
            </a:pPr>
            <a:endParaRPr lang="en-US" sz="1000" baseline="0" dirty="0"/>
          </a:p>
          <a:p>
            <a:pPr defTabSz="462001">
              <a:defRPr/>
            </a:pPr>
            <a:r>
              <a:rPr lang="en-US" sz="1000" dirty="0"/>
              <a:t>The AAP does NOT recommend skateboard</a:t>
            </a:r>
            <a:r>
              <a:rPr lang="en-US" sz="1000" baseline="0" dirty="0"/>
              <a:t> use by young children. </a:t>
            </a:r>
          </a:p>
          <a:p>
            <a:pPr defTabSz="462001">
              <a:defRPr/>
            </a:pPr>
            <a:r>
              <a:rPr lang="en-US" baseline="0" dirty="0"/>
              <a:t> </a:t>
            </a:r>
          </a:p>
        </p:txBody>
      </p:sp>
      <p:sp>
        <p:nvSpPr>
          <p:cNvPr id="4" name="Slide Number Placeholder 3"/>
          <p:cNvSpPr>
            <a:spLocks noGrp="1"/>
          </p:cNvSpPr>
          <p:nvPr>
            <p:ph type="sldNum" sz="quarter" idx="10"/>
          </p:nvPr>
        </p:nvSpPr>
        <p:spPr/>
        <p:txBody>
          <a:bodyPr/>
          <a:lstStyle/>
          <a:p>
            <a:fld id="{0DE97A5A-979D-46C6-9E56-5DE849C2D2BB}" type="slidenum">
              <a:rPr lang="en-US" smtClean="0"/>
              <a:t>20</a:t>
            </a:fld>
            <a:endParaRPr lang="en-US" dirty="0"/>
          </a:p>
        </p:txBody>
      </p:sp>
    </p:spTree>
    <p:extLst>
      <p:ext uri="{BB962C8B-B14F-4D97-AF65-F5344CB8AC3E}">
        <p14:creationId xmlns:p14="http://schemas.microsoft.com/office/powerpoint/2010/main" val="2986022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Adjust the Straps</a:t>
            </a:r>
          </a:p>
          <a:p>
            <a:r>
              <a:rPr lang="en-US" sz="1000" dirty="0"/>
              <a:t>Eyes: The child should be able to see the front edge of the helmet.</a:t>
            </a:r>
          </a:p>
          <a:p>
            <a:endParaRPr lang="en-US" sz="1000" dirty="0"/>
          </a:p>
          <a:p>
            <a:endParaRPr lang="en-US" sz="1000" dirty="0"/>
          </a:p>
          <a:p>
            <a:r>
              <a:rPr lang="en-US" sz="1000" b="1" dirty="0"/>
              <a:t>Sources</a:t>
            </a:r>
          </a:p>
          <a:p>
            <a:pPr marL="173250" indent="-173250">
              <a:buFont typeface="Arial" panose="020B0604020202020204" pitchFamily="34" charset="0"/>
              <a:buChar char="•"/>
            </a:pPr>
            <a:r>
              <a:rPr lang="en-US" sz="1000" dirty="0"/>
              <a:t>Safe Kids Worldwide. </a:t>
            </a:r>
            <a:r>
              <a:rPr lang="en-US" sz="1000" i="1" dirty="0"/>
              <a:t>Does Your Bicycle Helmet Fit Properly? </a:t>
            </a:r>
            <a:r>
              <a:rPr lang="en-US" sz="1000" dirty="0"/>
              <a:t>(</a:t>
            </a:r>
            <a:r>
              <a:rPr lang="en-US" sz="1000" u="sng" dirty="0">
                <a:hlinkClick r:id="rId3"/>
              </a:rPr>
              <a:t>http://www.safekids.org/sites/default/files/documents/Helmet%20Fit%20Test%202013.pdf</a:t>
            </a:r>
            <a:r>
              <a:rPr lang="en-US" sz="1000" u="sng" dirty="0"/>
              <a:t>)</a:t>
            </a:r>
          </a:p>
          <a:p>
            <a:pPr marL="173250" indent="-173250">
              <a:buFont typeface="Arial" panose="020B0604020202020204" pitchFamily="34" charset="0"/>
              <a:buChar char="•"/>
            </a:pPr>
            <a:r>
              <a:rPr lang="en-US" sz="1000" u="none" dirty="0"/>
              <a:t>Safe Kids World</a:t>
            </a:r>
            <a:r>
              <a:rPr lang="en-US" sz="1000" u="none" baseline="0" dirty="0"/>
              <a:t>wide. </a:t>
            </a:r>
            <a:r>
              <a:rPr lang="en-US" sz="1000" i="1" u="none" baseline="0" dirty="0"/>
              <a:t>Bike Helmet Fit Test</a:t>
            </a:r>
            <a:r>
              <a:rPr lang="en-US" sz="1000" u="none" baseline="0" dirty="0"/>
              <a:t>. (</a:t>
            </a:r>
            <a:r>
              <a:rPr lang="en-US" sz="1000" u="sng" dirty="0">
                <a:hlinkClick r:id="rId4"/>
              </a:rPr>
              <a:t>http://www.safekids.org/video/bike-helmet-fit-test</a:t>
            </a:r>
            <a:r>
              <a:rPr lang="en-US" sz="1000" u="sng" dirty="0"/>
              <a:t>)</a:t>
            </a:r>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21</a:t>
            </a:fld>
            <a:endParaRPr lang="en-US" dirty="0"/>
          </a:p>
        </p:txBody>
      </p:sp>
    </p:spTree>
    <p:extLst>
      <p:ext uri="{BB962C8B-B14F-4D97-AF65-F5344CB8AC3E}">
        <p14:creationId xmlns:p14="http://schemas.microsoft.com/office/powerpoint/2010/main" val="2986022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Adjust the Straps</a:t>
            </a:r>
          </a:p>
          <a:p>
            <a:r>
              <a:rPr lang="en-US" sz="1000" dirty="0"/>
              <a:t>Ears: The sliders should be moved up to just under the ear lobes.</a:t>
            </a:r>
          </a:p>
          <a:p>
            <a:endParaRPr lang="en-US" sz="1000" b="1" dirty="0"/>
          </a:p>
          <a:p>
            <a:endParaRPr lang="en-US" sz="1000" b="1" dirty="0"/>
          </a:p>
          <a:p>
            <a:r>
              <a:rPr lang="en-US" sz="1000" b="1" dirty="0"/>
              <a:t>Sources</a:t>
            </a:r>
          </a:p>
          <a:p>
            <a:pPr marL="173250" indent="-173250">
              <a:buFont typeface="Arial" panose="020B0604020202020204" pitchFamily="34" charset="0"/>
              <a:buChar char="•"/>
            </a:pPr>
            <a:r>
              <a:rPr lang="en-US" sz="1000" dirty="0"/>
              <a:t>Safe Kids Worldwide. </a:t>
            </a:r>
            <a:r>
              <a:rPr lang="en-US" sz="1000" i="1" dirty="0"/>
              <a:t>Does Your Bicycle Helmet Fit Properly? </a:t>
            </a:r>
            <a:r>
              <a:rPr lang="en-US" sz="1000" dirty="0"/>
              <a:t>(</a:t>
            </a:r>
            <a:r>
              <a:rPr lang="en-US" sz="1000" u="sng" dirty="0">
                <a:hlinkClick r:id="rId3"/>
              </a:rPr>
              <a:t>http://www.safekids.org/sites/default/files/documents/Helmet%20Fit%20Test%202013.pdf</a:t>
            </a:r>
            <a:r>
              <a:rPr lang="en-US" sz="1000" u="sng" dirty="0"/>
              <a:t>)</a:t>
            </a:r>
          </a:p>
          <a:p>
            <a:pPr marL="173250" indent="-173250">
              <a:buFont typeface="Arial" panose="020B0604020202020204" pitchFamily="34" charset="0"/>
              <a:buChar char="•"/>
            </a:pPr>
            <a:r>
              <a:rPr lang="en-US" sz="1000" u="none" dirty="0"/>
              <a:t>Safe Kids World</a:t>
            </a:r>
            <a:r>
              <a:rPr lang="en-US" sz="1000" u="none" baseline="0" dirty="0"/>
              <a:t>wide. </a:t>
            </a:r>
            <a:r>
              <a:rPr lang="en-US" sz="1000" i="1" u="none" baseline="0" dirty="0"/>
              <a:t>Bike Helmet Fit Test</a:t>
            </a:r>
            <a:r>
              <a:rPr lang="en-US" sz="1000" u="none" baseline="0" dirty="0"/>
              <a:t>. </a:t>
            </a:r>
            <a:r>
              <a:rPr lang="en-US" sz="1000" u="none" dirty="0"/>
              <a:t>(</a:t>
            </a:r>
            <a:r>
              <a:rPr lang="en-US" sz="1000" u="sng" dirty="0">
                <a:hlinkClick r:id="rId4"/>
              </a:rPr>
              <a:t>http://www.safekids.org/video/bike-helmet-fit-test</a:t>
            </a:r>
            <a:r>
              <a:rPr lang="en-US" u="sng" dirty="0"/>
              <a:t>)</a:t>
            </a:r>
            <a:endParaRPr lang="en-US" dirty="0"/>
          </a:p>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22</a:t>
            </a:fld>
            <a:endParaRPr lang="en-US" dirty="0"/>
          </a:p>
        </p:txBody>
      </p:sp>
    </p:spTree>
    <p:extLst>
      <p:ext uri="{BB962C8B-B14F-4D97-AF65-F5344CB8AC3E}">
        <p14:creationId xmlns:p14="http://schemas.microsoft.com/office/powerpoint/2010/main" val="2986022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Adjust the Straps</a:t>
            </a:r>
          </a:p>
          <a:p>
            <a:r>
              <a:rPr lang="en-US" sz="1000" dirty="0"/>
              <a:t>Mouth: The chin strap should fit snugly enough that opening the mouth widely will move the helmet. </a:t>
            </a:r>
          </a:p>
          <a:p>
            <a:endParaRPr lang="en-US" sz="1000" dirty="0"/>
          </a:p>
          <a:p>
            <a:endParaRPr lang="en-US" sz="1000" dirty="0"/>
          </a:p>
          <a:p>
            <a:r>
              <a:rPr lang="en-US" sz="1000" b="1" dirty="0"/>
              <a:t>Sources</a:t>
            </a:r>
          </a:p>
          <a:p>
            <a:pPr marL="173250" indent="-173250">
              <a:buFont typeface="Arial" panose="020B0604020202020204" pitchFamily="34" charset="0"/>
              <a:buChar char="•"/>
            </a:pPr>
            <a:r>
              <a:rPr lang="en-US" sz="1000" dirty="0"/>
              <a:t>Safe Kids Worldwide. </a:t>
            </a:r>
            <a:r>
              <a:rPr lang="en-US" sz="1000" i="1" dirty="0"/>
              <a:t>Does Your Bicycle Helmet Fit Properly?  </a:t>
            </a:r>
            <a:r>
              <a:rPr lang="en-US" sz="1000" dirty="0"/>
              <a:t>(</a:t>
            </a:r>
            <a:r>
              <a:rPr lang="en-US" sz="1000" u="sng" dirty="0">
                <a:hlinkClick r:id="rId3"/>
              </a:rPr>
              <a:t>http://www.safekids.org/sites/default/files/documents/Helmet%20Fit%20Test%202013.pdf</a:t>
            </a:r>
            <a:r>
              <a:rPr lang="en-US" sz="1000" u="sng" dirty="0"/>
              <a:t>)</a:t>
            </a:r>
          </a:p>
          <a:p>
            <a:pPr marL="173250" indent="-173250">
              <a:buFont typeface="Arial" panose="020B0604020202020204" pitchFamily="34" charset="0"/>
              <a:buChar char="•"/>
            </a:pPr>
            <a:r>
              <a:rPr lang="en-US" sz="1000" u="none" dirty="0"/>
              <a:t>Safe Kids World</a:t>
            </a:r>
            <a:r>
              <a:rPr lang="en-US" sz="1000" u="none" baseline="0" dirty="0"/>
              <a:t>wide. </a:t>
            </a:r>
            <a:r>
              <a:rPr lang="en-US" sz="1000" i="1" u="none" baseline="0" dirty="0"/>
              <a:t>Bike Helmet Fit Test</a:t>
            </a:r>
            <a:r>
              <a:rPr lang="en-US" sz="1000" u="none" baseline="0" dirty="0"/>
              <a:t>. (</a:t>
            </a:r>
            <a:r>
              <a:rPr lang="en-US" sz="1000" u="sng" dirty="0">
                <a:hlinkClick r:id="rId4"/>
              </a:rPr>
              <a:t>http://www.safekids.org/video/bike-helmet-fit-test</a:t>
            </a:r>
            <a:r>
              <a:rPr lang="en-US" sz="1000" u="sng" dirty="0"/>
              <a:t>)</a:t>
            </a:r>
            <a:endParaRPr lang="en-US" sz="1000" dirty="0"/>
          </a:p>
          <a:p>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23</a:t>
            </a:fld>
            <a:endParaRPr lang="en-US" dirty="0"/>
          </a:p>
        </p:txBody>
      </p:sp>
    </p:spTree>
    <p:extLst>
      <p:ext uri="{BB962C8B-B14F-4D97-AF65-F5344CB8AC3E}">
        <p14:creationId xmlns:p14="http://schemas.microsoft.com/office/powerpoint/2010/main" val="2986022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dirty="0"/>
              <a:t>Bike helmets should be replaced if they have been involved in a crash, </a:t>
            </a:r>
            <a:r>
              <a:rPr lang="en-US" sz="1000" baseline="0" dirty="0"/>
              <a:t>the</a:t>
            </a:r>
            <a:r>
              <a:rPr lang="en-US" sz="1000" dirty="0"/>
              <a:t> helmet is cracked, the straps are broken, the helmet can no longer be worn properly, or according to recommendations by the manufacturer.</a:t>
            </a:r>
          </a:p>
        </p:txBody>
      </p:sp>
      <p:sp>
        <p:nvSpPr>
          <p:cNvPr id="4" name="Slide Number Placeholder 3"/>
          <p:cNvSpPr>
            <a:spLocks noGrp="1"/>
          </p:cNvSpPr>
          <p:nvPr>
            <p:ph type="sldNum" sz="quarter" idx="10"/>
          </p:nvPr>
        </p:nvSpPr>
        <p:spPr/>
        <p:txBody>
          <a:bodyPr/>
          <a:lstStyle/>
          <a:p>
            <a:fld id="{0DE97A5A-979D-46C6-9E56-5DE849C2D2BB}" type="slidenum">
              <a:rPr lang="en-US" smtClean="0"/>
              <a:t>24</a:t>
            </a:fld>
            <a:endParaRPr lang="en-US" dirty="0"/>
          </a:p>
        </p:txBody>
      </p:sp>
    </p:spTree>
    <p:extLst>
      <p:ext uri="{BB962C8B-B14F-4D97-AF65-F5344CB8AC3E}">
        <p14:creationId xmlns:p14="http://schemas.microsoft.com/office/powerpoint/2010/main" val="2986022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00" dirty="0"/>
              <a:t>Concern regarding the spreading of head lice in sharing helmets should not override the practice of using helmets. The prevention of a potential brain injury heavily outweighs a possible case of head lice. </a:t>
            </a:r>
          </a:p>
          <a:p>
            <a:pPr lvl="0"/>
            <a:endParaRPr lang="en-US" sz="1000" dirty="0"/>
          </a:p>
          <a:p>
            <a:pPr lvl="0"/>
            <a:r>
              <a:rPr lang="en-US" sz="1000" dirty="0"/>
              <a:t>While it is best practice for each child to have his or her own helmet, this may not be possible. If helmets need to be shared, it is recommended that the helmets be cleaned between users.</a:t>
            </a:r>
          </a:p>
          <a:p>
            <a:pPr lvl="0"/>
            <a:endParaRPr lang="en-US" sz="1000" dirty="0"/>
          </a:p>
          <a:p>
            <a:pPr lvl="0"/>
            <a:r>
              <a:rPr lang="en-US" sz="1000" dirty="0"/>
              <a:t>Wiping the lining with a damp cloth (with</a:t>
            </a:r>
            <a:r>
              <a:rPr lang="en-US" sz="1000" baseline="0" dirty="0"/>
              <a:t> mild detergent) </a:t>
            </a:r>
            <a:r>
              <a:rPr lang="en-US" sz="1000" dirty="0"/>
              <a:t>should remove any head lice, nits, or fungal spores. Another option is to use surgical</a:t>
            </a:r>
            <a:r>
              <a:rPr lang="en-US" sz="1000" baseline="0" dirty="0"/>
              <a:t> hats under the helmet.</a:t>
            </a:r>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25</a:t>
            </a:fld>
            <a:endParaRPr lang="en-US" dirty="0"/>
          </a:p>
        </p:txBody>
      </p:sp>
    </p:spTree>
    <p:extLst>
      <p:ext uri="{BB962C8B-B14F-4D97-AF65-F5344CB8AC3E}">
        <p14:creationId xmlns:p14="http://schemas.microsoft.com/office/powerpoint/2010/main" val="2986022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26</a:t>
            </a:fld>
            <a:endParaRPr lang="en-US" dirty="0"/>
          </a:p>
        </p:txBody>
      </p:sp>
    </p:spTree>
    <p:extLst>
      <p:ext uri="{BB962C8B-B14F-4D97-AF65-F5344CB8AC3E}">
        <p14:creationId xmlns:p14="http://schemas.microsoft.com/office/powerpoint/2010/main" val="612963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001">
              <a:defRPr/>
            </a:pPr>
            <a:r>
              <a:rPr lang="en-US" sz="1000" b="1" dirty="0"/>
              <a:t>Role Model and Teach Good Behavior </a:t>
            </a:r>
            <a:r>
              <a:rPr lang="en-US" sz="1000" dirty="0"/>
              <a:t>(Safe Kids Bike Safety Tips)</a:t>
            </a:r>
            <a:endParaRPr lang="en-US" sz="1000" b="0" dirty="0"/>
          </a:p>
          <a:p>
            <a:pPr defTabSz="462001">
              <a:defRPr/>
            </a:pPr>
            <a:r>
              <a:rPr lang="en-US" sz="1000" dirty="0"/>
              <a:t>Children learn by watching the adults around them! It's important for early care and education workers and parents to model safe behavior.  </a:t>
            </a:r>
          </a:p>
          <a:p>
            <a:pPr defTabSz="462001">
              <a:defRPr/>
            </a:pPr>
            <a:endParaRPr lang="en-US" sz="1000" dirty="0"/>
          </a:p>
          <a:p>
            <a:pPr defTabSz="462001">
              <a:defRPr/>
            </a:pPr>
            <a:r>
              <a:rPr lang="en-US" sz="1000" b="1" dirty="0"/>
              <a:t>Wear a Helmet</a:t>
            </a:r>
          </a:p>
          <a:p>
            <a:pPr defTabSz="462001">
              <a:defRPr/>
            </a:pPr>
            <a:r>
              <a:rPr lang="en-US" sz="1000" dirty="0"/>
              <a:t>Early care and education workers should also wear helmets when using bicycles or other wheeled equipment. A child who rides with companions wearing helmets or adults in general is more likely to wear a helmet.</a:t>
            </a:r>
          </a:p>
          <a:p>
            <a:pPr defTabSz="462001">
              <a:defRPr/>
            </a:pPr>
            <a:endParaRPr lang="en-US" sz="1000" dirty="0"/>
          </a:p>
          <a:p>
            <a:pPr defTabSz="462001">
              <a:defRPr/>
            </a:pPr>
            <a:r>
              <a:rPr lang="en-US" sz="1000" dirty="0"/>
              <a:t>Start the habit of putting on a helmet when children are young so that you do not have to work to correct the behavior later in life!</a:t>
            </a:r>
          </a:p>
          <a:p>
            <a:pPr defTabSz="462001">
              <a:defRPr/>
            </a:pPr>
            <a:endParaRPr lang="en-US" sz="1000" dirty="0"/>
          </a:p>
          <a:p>
            <a:pPr defTabSz="462001">
              <a:defRPr/>
            </a:pPr>
            <a:r>
              <a:rPr lang="en-US" sz="1000" b="1" dirty="0"/>
              <a:t>Stay Alert</a:t>
            </a:r>
          </a:p>
          <a:p>
            <a:pPr defTabSz="462001">
              <a:defRPr/>
            </a:pPr>
            <a:r>
              <a:rPr lang="en-US" sz="1000" dirty="0"/>
              <a:t>No matter where you ride, teach children to stay alert and watch for cars and trucks and for what might be ahead.</a:t>
            </a:r>
            <a:endParaRPr lang="en-US" sz="1000" b="1" dirty="0"/>
          </a:p>
          <a:p>
            <a:endParaRPr lang="en-US" sz="1000" b="1" dirty="0"/>
          </a:p>
        </p:txBody>
      </p:sp>
      <p:sp>
        <p:nvSpPr>
          <p:cNvPr id="4" name="Slide Number Placeholder 3"/>
          <p:cNvSpPr>
            <a:spLocks noGrp="1"/>
          </p:cNvSpPr>
          <p:nvPr>
            <p:ph type="sldNum" sz="quarter" idx="10"/>
          </p:nvPr>
        </p:nvSpPr>
        <p:spPr/>
        <p:txBody>
          <a:bodyPr/>
          <a:lstStyle/>
          <a:p>
            <a:fld id="{0DE97A5A-979D-46C6-9E56-5DE849C2D2BB}" type="slidenum">
              <a:rPr lang="en-US" smtClean="0"/>
              <a:t>27</a:t>
            </a:fld>
            <a:endParaRPr lang="en-US" dirty="0"/>
          </a:p>
        </p:txBody>
      </p:sp>
    </p:spTree>
    <p:extLst>
      <p:ext uri="{BB962C8B-B14F-4D97-AF65-F5344CB8AC3E}">
        <p14:creationId xmlns:p14="http://schemas.microsoft.com/office/powerpoint/2010/main" val="2986022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Teach children street safety when using a bicycle. This can be done at the center or home in the driveway or parking lot using pretend roads (chalk) and play stop signs or signals.  </a:t>
            </a:r>
          </a:p>
          <a:p>
            <a:pPr lvl="0"/>
            <a:endParaRPr lang="en-US" dirty="0"/>
          </a:p>
          <a:p>
            <a:pPr lvl="0"/>
            <a:endParaRPr lang="en-US" dirty="0"/>
          </a:p>
          <a:p>
            <a:pPr lvl="0"/>
            <a:r>
              <a:rPr lang="en-US" dirty="0"/>
              <a:t>Remind children to:</a:t>
            </a:r>
          </a:p>
          <a:p>
            <a:pPr marL="173250" indent="-173250" defTabSz="462001">
              <a:buFont typeface="Arial" panose="020B0604020202020204" pitchFamily="34" charset="0"/>
              <a:buChar char="•"/>
              <a:defRPr/>
            </a:pPr>
            <a:r>
              <a:rPr lang="en-US" dirty="0"/>
              <a:t>Make eye contact with drivers. Bikers should make sure drivers are paying attention and are going to stop before they cross the street. </a:t>
            </a:r>
          </a:p>
          <a:p>
            <a:pPr marL="173250" indent="-173250">
              <a:buFont typeface="Arial" panose="020B0604020202020204" pitchFamily="34" charset="0"/>
              <a:buChar char="•"/>
            </a:pPr>
            <a:r>
              <a:rPr lang="en-US" dirty="0"/>
              <a:t>Ride on the right side of the road, with traffic, not against it. Stay as far to the right as possible. Use sidewalks whenever possible. </a:t>
            </a:r>
          </a:p>
          <a:p>
            <a:pPr marL="173250" indent="-173250">
              <a:buFont typeface="Arial" panose="020B0604020202020204" pitchFamily="34" charset="0"/>
              <a:buChar char="•"/>
            </a:pPr>
            <a:r>
              <a:rPr lang="en-US" dirty="0"/>
              <a:t>Always cross at intersections. Look back and yield to traffic coming from behind before turning left.</a:t>
            </a:r>
          </a:p>
          <a:p>
            <a:pPr marL="173250" indent="-173250">
              <a:buFont typeface="Arial" panose="020B0604020202020204" pitchFamily="34" charset="0"/>
              <a:buChar char="•"/>
            </a:pPr>
            <a:r>
              <a:rPr lang="en-US" dirty="0"/>
              <a:t>Use appropriate hand signals when turning and obey traffic signals, stopping at all stop signs and stoplights. </a:t>
            </a:r>
          </a:p>
          <a:p>
            <a:pPr marL="173250" indent="-173250">
              <a:buFont typeface="Arial" panose="020B0604020202020204" pitchFamily="34" charset="0"/>
              <a:buChar char="•"/>
            </a:pPr>
            <a:r>
              <a:rPr lang="en-US" dirty="0"/>
              <a:t>Stop and look left, right, and left again before entering a street or crossing an intersection. </a:t>
            </a:r>
          </a:p>
          <a:p>
            <a:endParaRPr lang="en-US" dirty="0"/>
          </a:p>
          <a:p>
            <a:endParaRPr lang="en-US" dirty="0"/>
          </a:p>
          <a:p>
            <a:r>
              <a:rPr lang="en-US" b="1" dirty="0"/>
              <a:t>Source</a:t>
            </a:r>
          </a:p>
          <a:p>
            <a:pPr lvl="0"/>
            <a:r>
              <a:rPr lang="en-US" dirty="0"/>
              <a:t>Safety Town Model.</a:t>
            </a:r>
            <a:r>
              <a:rPr lang="en-US" baseline="0" dirty="0"/>
              <a:t> (http://www.a2schools.org/Page/5004)</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28</a:t>
            </a:fld>
            <a:endParaRPr lang="en-US" dirty="0"/>
          </a:p>
        </p:txBody>
      </p:sp>
    </p:spTree>
    <p:extLst>
      <p:ext uri="{BB962C8B-B14F-4D97-AF65-F5344CB8AC3E}">
        <p14:creationId xmlns:p14="http://schemas.microsoft.com/office/powerpoint/2010/main" val="2986022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Use best practices to develop policies for your center. You can use the best practices presented in this module to develop policies. </a:t>
            </a:r>
          </a:p>
          <a:p>
            <a:endParaRPr lang="en-US" sz="1000" dirty="0"/>
          </a:p>
          <a:p>
            <a:pPr defTabSz="924001">
              <a:defRPr/>
            </a:pPr>
            <a:r>
              <a:rPr lang="en-US" sz="1000" dirty="0"/>
              <a:t>You can work with a pediatrician, Head Start health manager, or a child</a:t>
            </a:r>
            <a:r>
              <a:rPr lang="en-US" sz="1000" baseline="0" dirty="0"/>
              <a:t> care </a:t>
            </a:r>
            <a:r>
              <a:rPr lang="en-US" sz="1000" dirty="0"/>
              <a:t>health consultant if you need help or have questions. Work with local experts.</a:t>
            </a:r>
          </a:p>
          <a:p>
            <a:endParaRPr lang="en-US" sz="1000" dirty="0"/>
          </a:p>
          <a:p>
            <a:r>
              <a:rPr lang="en-US" sz="1000" dirty="0"/>
              <a:t>Take advantage of discounted or free helmets for your center. Visit Helmets.org, which has information on free helmets (</a:t>
            </a:r>
            <a:r>
              <a:rPr lang="en-US" sz="1000" u="sng" dirty="0">
                <a:hlinkClick r:id="rId3"/>
              </a:rPr>
              <a:t>http://www.bhsi.org/cheapies.htm</a:t>
            </a:r>
            <a:r>
              <a:rPr lang="en-US" sz="1000" u="sng" dirty="0"/>
              <a:t>).</a:t>
            </a:r>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29</a:t>
            </a:fld>
            <a:endParaRPr lang="en-US" dirty="0"/>
          </a:p>
        </p:txBody>
      </p:sp>
    </p:spTree>
    <p:extLst>
      <p:ext uri="{BB962C8B-B14F-4D97-AF65-F5344CB8AC3E}">
        <p14:creationId xmlns:p14="http://schemas.microsoft.com/office/powerpoint/2010/main" val="2400177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Review learning objectives with participants.</a:t>
            </a:r>
          </a:p>
          <a:p>
            <a:endParaRPr lang="en-US" sz="1000" dirty="0"/>
          </a:p>
          <a:p>
            <a:r>
              <a:rPr lang="en-US" sz="1000" dirty="0"/>
              <a:t>By the end of today’s lecture, you will be able to:</a:t>
            </a:r>
          </a:p>
          <a:p>
            <a:pPr marL="173250" indent="-173250" fontAlgn="base">
              <a:buFont typeface="Arial" panose="020B0604020202020204" pitchFamily="34" charset="0"/>
              <a:buChar char="•"/>
            </a:pPr>
            <a:r>
              <a:rPr lang="en-US" sz="1000" dirty="0"/>
              <a:t>Understand the risks associated with use of wheeled toys by young children</a:t>
            </a:r>
          </a:p>
          <a:p>
            <a:pPr marL="173250" indent="-173250" fontAlgn="base">
              <a:buFont typeface="Arial" panose="020B0604020202020204" pitchFamily="34" charset="0"/>
              <a:buChar char="•"/>
            </a:pPr>
            <a:r>
              <a:rPr lang="en-US" sz="1000" dirty="0"/>
              <a:t>State when helmets should be used</a:t>
            </a:r>
          </a:p>
          <a:p>
            <a:pPr marL="173250" indent="-173250" fontAlgn="base">
              <a:buFont typeface="Arial" panose="020B0604020202020204" pitchFamily="34" charset="0"/>
              <a:buChar char="•"/>
            </a:pPr>
            <a:r>
              <a:rPr lang="en-US" sz="1000" dirty="0"/>
              <a:t>Explain how to check proper helmet fit</a:t>
            </a:r>
          </a:p>
          <a:p>
            <a:pPr marL="173250" indent="-173250" fontAlgn="base">
              <a:buFont typeface="Arial" panose="020B0604020202020204" pitchFamily="34" charset="0"/>
              <a:buChar char="•"/>
            </a:pPr>
            <a:r>
              <a:rPr lang="en-US" sz="1000" dirty="0"/>
              <a:t>State at least 2 concepts to teach children about wheeled toy safety</a:t>
            </a:r>
          </a:p>
          <a:p>
            <a:endParaRPr lang="en-US" sz="1000" dirty="0"/>
          </a:p>
          <a:p>
            <a:endParaRPr lang="en-US" sz="1000" dirty="0"/>
          </a:p>
          <a:p>
            <a:endParaRPr lang="en-US" sz="1000" dirty="0"/>
          </a:p>
          <a:p>
            <a:r>
              <a:rPr lang="en-US" sz="1000" b="1" dirty="0"/>
              <a:t>Design note: </a:t>
            </a:r>
            <a:r>
              <a:rPr lang="en-US" sz="1000" dirty="0"/>
              <a:t>There is no participant manual. The slides will be used to create the participant handout (without speaker notes). The learning objectives need to be on the screen so participants can refer to them.</a:t>
            </a:r>
          </a:p>
        </p:txBody>
      </p:sp>
      <p:sp>
        <p:nvSpPr>
          <p:cNvPr id="4" name="Slide Number Placeholder 3"/>
          <p:cNvSpPr>
            <a:spLocks noGrp="1"/>
          </p:cNvSpPr>
          <p:nvPr>
            <p:ph type="sldNum" sz="quarter" idx="10"/>
          </p:nvPr>
        </p:nvSpPr>
        <p:spPr/>
        <p:txBody>
          <a:bodyPr/>
          <a:lstStyle/>
          <a:p>
            <a:fld id="{0DE97A5A-979D-46C6-9E56-5DE849C2D2BB}" type="slidenum">
              <a:rPr lang="en-US" smtClean="0"/>
              <a:t>3</a:t>
            </a:fld>
            <a:endParaRPr lang="en-US" dirty="0"/>
          </a:p>
        </p:txBody>
      </p:sp>
    </p:spTree>
    <p:extLst>
      <p:ext uri="{BB962C8B-B14F-4D97-AF65-F5344CB8AC3E}">
        <p14:creationId xmlns:p14="http://schemas.microsoft.com/office/powerpoint/2010/main" val="3920534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All playground injuries should be documented (as with any injury) using the Child Injury Report Form for Indoor and Outdoor Injuries. This form can be found in Appendix DD of </a:t>
            </a:r>
            <a:r>
              <a:rPr lang="en-US" sz="1000" i="1" dirty="0"/>
              <a:t>Caring for Our Children</a:t>
            </a:r>
            <a:r>
              <a:rPr lang="en-US" sz="1000" dirty="0"/>
              <a:t> or you can use the injury report form required by your state licensing entity or your program.</a:t>
            </a:r>
          </a:p>
          <a:p>
            <a:endParaRPr lang="en-US" sz="1000" dirty="0"/>
          </a:p>
          <a:p>
            <a:r>
              <a:rPr lang="en-US" sz="1000" dirty="0"/>
              <a:t>For Head Start Programs: You can also use the CFOC Incident Report Form, Appendix CC, which sometimes works better for early care and education programs, as it has language that aligns with injuries in early care and education programs.</a:t>
            </a:r>
          </a:p>
          <a:p>
            <a:endParaRPr lang="en-US" sz="1000" dirty="0"/>
          </a:p>
          <a:p>
            <a:r>
              <a:rPr lang="en-US" sz="1000" dirty="0"/>
              <a:t>Injury reports are important because they can be used to look for patterns of injuries and figure out the causes, so that the same injuries don‘t happen over and over again.</a:t>
            </a:r>
          </a:p>
          <a:p>
            <a:endParaRPr lang="en-US" sz="1000" dirty="0"/>
          </a:p>
          <a:p>
            <a:endParaRPr lang="en-US" sz="1000" dirty="0"/>
          </a:p>
          <a:p>
            <a:r>
              <a:rPr lang="en-US" sz="1000" b="1" dirty="0"/>
              <a:t>Sources</a:t>
            </a:r>
          </a:p>
          <a:p>
            <a:pPr marL="178274" indent="-178274" defTabSz="950793">
              <a:buFont typeface="Arial" panose="020B0604020202020204" pitchFamily="34" charset="0"/>
              <a:buChar char="•"/>
              <a:defRPr/>
            </a:pPr>
            <a:r>
              <a:rPr lang="en-US" sz="1000" i="1" dirty="0"/>
              <a:t>CFOC Appendix CC </a:t>
            </a:r>
            <a:r>
              <a:rPr lang="en-US" sz="1000" dirty="0"/>
              <a:t>– Incident Report Form. (http://cfoc.nrckids.org/WebFiles/AppendicesUpload/AppendixCC.pdf)</a:t>
            </a:r>
          </a:p>
          <a:p>
            <a:pPr marL="178274" indent="-178274" defTabSz="950793">
              <a:buFont typeface="Arial" panose="020B0604020202020204" pitchFamily="34" charset="0"/>
              <a:buChar char="•"/>
              <a:defRPr/>
            </a:pPr>
            <a:r>
              <a:rPr lang="en-US" sz="1000" i="1" dirty="0"/>
              <a:t>CFOC Appendix DD </a:t>
            </a:r>
            <a:r>
              <a:rPr lang="en-US" sz="1000" dirty="0"/>
              <a:t>– Child Injury Report Form for Indoor and Outdoor Injuries. (http://cfoc.nrckids.org/WebFiles/AppendicesUpload/AppendixDD.pdf)</a:t>
            </a:r>
          </a:p>
        </p:txBody>
      </p:sp>
      <p:sp>
        <p:nvSpPr>
          <p:cNvPr id="4" name="Slide Number Placeholder 3"/>
          <p:cNvSpPr>
            <a:spLocks noGrp="1"/>
          </p:cNvSpPr>
          <p:nvPr>
            <p:ph type="sldNum" sz="quarter" idx="10"/>
          </p:nvPr>
        </p:nvSpPr>
        <p:spPr/>
        <p:txBody>
          <a:bodyPr/>
          <a:lstStyle/>
          <a:p>
            <a:fld id="{0DE97A5A-979D-46C6-9E56-5DE849C2D2BB}" type="slidenum">
              <a:rPr lang="en-US" smtClean="0"/>
              <a:t>30</a:t>
            </a:fld>
            <a:endParaRPr lang="en-US" dirty="0"/>
          </a:p>
        </p:txBody>
      </p:sp>
    </p:spTree>
    <p:extLst>
      <p:ext uri="{BB962C8B-B14F-4D97-AF65-F5344CB8AC3E}">
        <p14:creationId xmlns:p14="http://schemas.microsoft.com/office/powerpoint/2010/main" val="3247380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Source</a:t>
            </a:r>
          </a:p>
          <a:p>
            <a:r>
              <a:rPr lang="en-US" sz="1000" i="1" dirty="0"/>
              <a:t>CFOC Standard 6.4.2.1 </a:t>
            </a:r>
            <a:r>
              <a:rPr lang="en-US" sz="1000" dirty="0"/>
              <a:t>– Riding toys with wheels</a:t>
            </a:r>
            <a:r>
              <a:rPr lang="en-US" sz="1000" baseline="0" dirty="0"/>
              <a:t> and wheeled equipment. (http://cfoc.nrckids.org/StandardView/6.4.2.1)</a:t>
            </a:r>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31</a:t>
            </a:fld>
            <a:endParaRPr lang="en-US" dirty="0"/>
          </a:p>
        </p:txBody>
      </p:sp>
    </p:spTree>
    <p:extLst>
      <p:ext uri="{BB962C8B-B14F-4D97-AF65-F5344CB8AC3E}">
        <p14:creationId xmlns:p14="http://schemas.microsoft.com/office/powerpoint/2010/main" val="83384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32</a:t>
            </a:fld>
            <a:endParaRPr lang="en-US" dirty="0"/>
          </a:p>
        </p:txBody>
      </p:sp>
    </p:spTree>
    <p:extLst>
      <p:ext uri="{BB962C8B-B14F-4D97-AF65-F5344CB8AC3E}">
        <p14:creationId xmlns:p14="http://schemas.microsoft.com/office/powerpoint/2010/main" val="2986022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itchFamily="18" charset="0"/>
              </a:rPr>
              <a:t>C. Everett Koop helped raise injury prevention as a public health issue.</a:t>
            </a:r>
          </a:p>
        </p:txBody>
      </p:sp>
      <p:sp>
        <p:nvSpPr>
          <p:cNvPr id="4" name="Slide Number Placeholder 3"/>
          <p:cNvSpPr>
            <a:spLocks noGrp="1"/>
          </p:cNvSpPr>
          <p:nvPr>
            <p:ph type="sldNum" sz="quarter" idx="10"/>
          </p:nvPr>
        </p:nvSpPr>
        <p:spPr/>
        <p:txBody>
          <a:bodyPr/>
          <a:lstStyle/>
          <a:p>
            <a:fld id="{0DE97A5A-979D-46C6-9E56-5DE849C2D2BB}" type="slidenum">
              <a:rPr lang="en-US" smtClean="0"/>
              <a:t>4</a:t>
            </a:fld>
            <a:endParaRPr lang="en-US" dirty="0"/>
          </a:p>
        </p:txBody>
      </p:sp>
    </p:spTree>
    <p:extLst>
      <p:ext uri="{BB962C8B-B14F-4D97-AF65-F5344CB8AC3E}">
        <p14:creationId xmlns:p14="http://schemas.microsoft.com/office/powerpoint/2010/main" val="1620109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rgbClr val="FF0000"/>
                </a:solidFill>
              </a:rPr>
              <a:t>When it comes to public health, many people focus on diseases. But the fact is that more people die each year from injury and violence than from diseases. In fact, the number one cause of death and disability among children alone in the United States is from injuries. Most injuries are preventable AND predictable.</a:t>
            </a:r>
          </a:p>
          <a:p>
            <a:endParaRPr lang="en-US" sz="1000" b="1" dirty="0">
              <a:ea typeface="MS PGothic" charset="0"/>
            </a:endParaRPr>
          </a:p>
          <a:p>
            <a:endParaRPr lang="en-US" sz="1000" b="1" dirty="0">
              <a:ea typeface="MS PGothic" charset="0"/>
            </a:endParaRPr>
          </a:p>
          <a:p>
            <a:pPr defTabSz="967521">
              <a:defRPr/>
            </a:pPr>
            <a:r>
              <a:rPr lang="en-US" sz="1000" b="1" dirty="0"/>
              <a:t>Source</a:t>
            </a:r>
          </a:p>
          <a:p>
            <a:pPr marL="0" indent="0" defTabSz="967521">
              <a:buFont typeface="Arial" panose="020B0604020202020204" pitchFamily="34" charset="0"/>
              <a:buNone/>
              <a:defRPr/>
            </a:pPr>
            <a:r>
              <a:rPr lang="en-US" sz="1000" dirty="0"/>
              <a:t>Centers for Disease Control and Prevention. </a:t>
            </a:r>
            <a:r>
              <a:rPr lang="en-US" sz="1000" i="1" dirty="0"/>
              <a:t>Injury Prevention and Control. </a:t>
            </a:r>
            <a:r>
              <a:rPr lang="en-US" sz="1000" dirty="0"/>
              <a:t>2015. (http://www.cdc.gov/injury/overview/leading_cod.html)</a:t>
            </a:r>
          </a:p>
          <a:p>
            <a:pPr defTabSz="967521">
              <a:defRPr/>
            </a:pPr>
            <a:endParaRPr lang="en-US" sz="1400" dirty="0">
              <a:latin typeface="Arial" charset="0"/>
            </a:endParaRPr>
          </a:p>
          <a:p>
            <a:endParaRPr lang="en-US" sz="1400" dirty="0"/>
          </a:p>
          <a:p>
            <a:pPr defTabSz="967521">
              <a:defRPr/>
            </a:pPr>
            <a:endParaRPr lang="en-US" sz="1300" dirty="0">
              <a:latin typeface="Arial" charset="0"/>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5</a:t>
            </a:fld>
            <a:endParaRPr lang="en-US" dirty="0"/>
          </a:p>
        </p:txBody>
      </p:sp>
    </p:spTree>
    <p:extLst>
      <p:ext uri="{BB962C8B-B14F-4D97-AF65-F5344CB8AC3E}">
        <p14:creationId xmlns:p14="http://schemas.microsoft.com/office/powerpoint/2010/main" val="3942948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001">
              <a:defRPr/>
            </a:pPr>
            <a:r>
              <a:rPr lang="en-US" sz="1000" dirty="0"/>
              <a:t>More than 9,000 children die each year from injuries, which is equal to 150 school buses all loaded with children.</a:t>
            </a:r>
          </a:p>
          <a:p>
            <a:endParaRPr lang="en-US" sz="1000" dirty="0">
              <a:ea typeface="MS PGothic" charset="0"/>
            </a:endParaRPr>
          </a:p>
          <a:p>
            <a:pPr defTabSz="924001">
              <a:defRPr/>
            </a:pPr>
            <a:r>
              <a:rPr lang="en-US" sz="1000" dirty="0"/>
              <a:t>However, injury deaths are only part of the tragic story. Each year, millions of children are injured and have to live with these injuries for a period of time; sometimes their injuries have a lifelong effect.</a:t>
            </a:r>
          </a:p>
          <a:p>
            <a:endParaRPr lang="en-US" sz="1000" dirty="0">
              <a:ea typeface="MS PGothic" charset="0"/>
            </a:endParaRPr>
          </a:p>
          <a:p>
            <a:pPr defTabSz="924001">
              <a:defRPr/>
            </a:pPr>
            <a:r>
              <a:rPr lang="en-US" sz="1000" dirty="0">
                <a:ea typeface="MS PGothic" charset="0"/>
              </a:rPr>
              <a:t>With a fatal injury, family, friends, coworkers, employers, and other members of the child’s community feel the loss. With a nonfatal injury, family members must often care for the injured child, which can cause stress, time away from work, and lost income. </a:t>
            </a:r>
          </a:p>
          <a:p>
            <a:pPr defTabSz="924001">
              <a:defRPr/>
            </a:pPr>
            <a:endParaRPr lang="en-US" sz="1000" dirty="0">
              <a:ea typeface="MS PGothic" charset="0"/>
            </a:endParaRPr>
          </a:p>
          <a:p>
            <a:pPr defTabSz="924001">
              <a:defRPr/>
            </a:pPr>
            <a:r>
              <a:rPr lang="en-US" sz="1000" dirty="0">
                <a:ea typeface="MS PGothic" charset="0"/>
              </a:rPr>
              <a:t>Injuries to children can result in major expenses, including medical costs for the injured child and loss of wages for the parent/caregiver.</a:t>
            </a:r>
          </a:p>
          <a:p>
            <a:endParaRPr lang="en-US" sz="1000" dirty="0">
              <a:ea typeface="MS PGothic" charset="0"/>
            </a:endParaRPr>
          </a:p>
          <a:p>
            <a:pPr defTabSz="924001">
              <a:defRPr/>
            </a:pPr>
            <a:r>
              <a:rPr lang="en-US" sz="1000" dirty="0">
                <a:ea typeface="MS PGothic" charset="0"/>
              </a:rPr>
              <a:t>The consequences of these fatal and nonfatal injuries to children have a physical and emotional cost to the individual and our society. An injury affects more than just the injured child—it affects many others involved in the child’s life. The community also feels the cost burden of child injuries, as does the state and the nation. </a:t>
            </a:r>
          </a:p>
          <a:p>
            <a:endParaRPr lang="en-US" sz="1000" dirty="0"/>
          </a:p>
          <a:p>
            <a:r>
              <a:rPr lang="en-US" sz="1000" dirty="0"/>
              <a:t>For children,</a:t>
            </a:r>
            <a:r>
              <a:rPr lang="en-US" sz="1000" b="1" dirty="0"/>
              <a:t> </a:t>
            </a:r>
            <a:r>
              <a:rPr lang="en-US" sz="1000" dirty="0"/>
              <a:t>even minor injuries cause pain and may limit their activities. Major injuries may involve hospitalizations, emergency room visits, and multiple doctors’ visits. Sometimes the injury can lead to one or more of the following: physical limitations, stress, depression, constant pain, and a major change in their lifestyle or quality of life.  </a:t>
            </a:r>
          </a:p>
          <a:p>
            <a:pPr defTabSz="924001">
              <a:defRPr/>
            </a:pPr>
            <a:endParaRPr lang="en-US" sz="1000" dirty="0"/>
          </a:p>
          <a:p>
            <a:pPr defTabSz="924001">
              <a:defRPr/>
            </a:pPr>
            <a:endParaRPr lang="en-US" sz="1000" dirty="0"/>
          </a:p>
          <a:p>
            <a:pPr defTabSz="924001">
              <a:defRPr/>
            </a:pPr>
            <a:r>
              <a:rPr lang="en-US" sz="1000" b="1" dirty="0"/>
              <a:t>Source</a:t>
            </a:r>
            <a:endParaRPr lang="en-US" sz="1000" dirty="0"/>
          </a:p>
          <a:p>
            <a:pPr marL="0" indent="0" defTabSz="924001">
              <a:buFont typeface="Arial" panose="020B0604020202020204" pitchFamily="34" charset="0"/>
              <a:buNone/>
              <a:defRPr/>
            </a:pPr>
            <a:r>
              <a:rPr lang="en-US" sz="1000" dirty="0"/>
              <a:t>Centers for Disease Control and Prevention, Vital Signs 2012</a:t>
            </a:r>
          </a:p>
          <a:p>
            <a:pPr defTabSz="924001">
              <a:defRPr/>
            </a:pPr>
            <a:endParaRPr lang="en-US" dirty="0"/>
          </a:p>
          <a:p>
            <a:endParaRPr lang="en-US" dirty="0"/>
          </a:p>
        </p:txBody>
      </p:sp>
      <p:sp>
        <p:nvSpPr>
          <p:cNvPr id="4" name="Slide Number Placeholder 3"/>
          <p:cNvSpPr>
            <a:spLocks noGrp="1"/>
          </p:cNvSpPr>
          <p:nvPr>
            <p:ph type="sldNum" sz="quarter" idx="10"/>
          </p:nvPr>
        </p:nvSpPr>
        <p:spPr/>
        <p:txBody>
          <a:bodyPr/>
          <a:lstStyle/>
          <a:p>
            <a:fld id="{0DE97A5A-979D-46C6-9E56-5DE849C2D2BB}" type="slidenum">
              <a:rPr lang="en-US" smtClean="0"/>
              <a:t>6</a:t>
            </a:fld>
            <a:endParaRPr lang="en-US" dirty="0"/>
          </a:p>
        </p:txBody>
      </p:sp>
    </p:spTree>
    <p:extLst>
      <p:ext uri="{BB962C8B-B14F-4D97-AF65-F5344CB8AC3E}">
        <p14:creationId xmlns:p14="http://schemas.microsoft.com/office/powerpoint/2010/main" val="369832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001">
              <a:defRPr/>
            </a:pPr>
            <a:r>
              <a:rPr lang="en-US" sz="1000" dirty="0"/>
              <a:t>Injuries are the main cause of death and disability among children in the United States. Ten percent of those injuries in young children (preschool ages 0-5) happens in the early care and education setting.</a:t>
            </a:r>
          </a:p>
          <a:p>
            <a:pPr defTabSz="924001">
              <a:defRPr/>
            </a:pPr>
            <a:endParaRPr lang="en-US" sz="1000" dirty="0"/>
          </a:p>
          <a:p>
            <a:pPr defTabSz="924001">
              <a:defRPr/>
            </a:pPr>
            <a:r>
              <a:rPr lang="en-US" sz="1000" dirty="0"/>
              <a:t>Injuries are NOT accidents, as that implies or suggests that they occur randomly and could not be prevented. But we know that is not true, because we know that most common injuries among children are preventable and predictable. </a:t>
            </a:r>
          </a:p>
          <a:p>
            <a:endParaRPr lang="en-US" sz="1000" dirty="0"/>
          </a:p>
          <a:p>
            <a:pPr defTabSz="924001">
              <a:defRPr/>
            </a:pPr>
            <a:endParaRPr lang="en-US" sz="1000" b="1" dirty="0"/>
          </a:p>
          <a:p>
            <a:pPr defTabSz="924001">
              <a:defRPr/>
            </a:pPr>
            <a:endParaRPr lang="en-US" sz="1000" b="1" dirty="0"/>
          </a:p>
          <a:p>
            <a:pPr defTabSz="924001">
              <a:defRPr/>
            </a:pPr>
            <a:r>
              <a:rPr lang="en-US" sz="1000" b="1" dirty="0"/>
              <a:t>Source</a:t>
            </a:r>
          </a:p>
          <a:p>
            <a:pPr marL="0" indent="0" defTabSz="924001">
              <a:buFont typeface="Arial" panose="020B0604020202020204" pitchFamily="34" charset="0"/>
              <a:buNone/>
              <a:defRPr/>
            </a:pPr>
            <a:r>
              <a:rPr lang="en-US" sz="1000" dirty="0" err="1"/>
              <a:t>Hashikawa</a:t>
            </a:r>
            <a:r>
              <a:rPr lang="en-US" sz="1000" dirty="0"/>
              <a:t> AN, Newton MF, Cunningham RM, Stevens MW. Unintentional injuries in child care centers in the United States: A systematic review. </a:t>
            </a:r>
            <a:r>
              <a:rPr lang="en-US" sz="1000" i="1" dirty="0"/>
              <a:t>Journal of Child Health Care.</a:t>
            </a:r>
            <a:r>
              <a:rPr lang="en-US" sz="1000" dirty="0"/>
              <a:t> 2015 Mar;19(1):93-105. doi: 10.1177/1367493513501020. Epub 2013 Oct 3.</a:t>
            </a:r>
            <a:endParaRPr lang="en-US" sz="1000" b="1" dirty="0"/>
          </a:p>
          <a:p>
            <a:endParaRPr lang="en-US" sz="1400" b="1" dirty="0">
              <a:latin typeface="Times New Roman" charset="0"/>
              <a:ea typeface="MS PGothic" charset="0"/>
            </a:endParaRPr>
          </a:p>
        </p:txBody>
      </p:sp>
      <p:sp>
        <p:nvSpPr>
          <p:cNvPr id="4" name="Slide Number Placeholder 3"/>
          <p:cNvSpPr>
            <a:spLocks noGrp="1"/>
          </p:cNvSpPr>
          <p:nvPr>
            <p:ph type="sldNum" sz="quarter" idx="10"/>
          </p:nvPr>
        </p:nvSpPr>
        <p:spPr/>
        <p:txBody>
          <a:bodyPr/>
          <a:lstStyle/>
          <a:p>
            <a:fld id="{0DE97A5A-979D-46C6-9E56-5DE849C2D2BB}" type="slidenum">
              <a:rPr lang="en-US" smtClean="0"/>
              <a:t>7</a:t>
            </a:fld>
            <a:endParaRPr lang="en-US" dirty="0"/>
          </a:p>
        </p:txBody>
      </p:sp>
    </p:spTree>
    <p:extLst>
      <p:ext uri="{BB962C8B-B14F-4D97-AF65-F5344CB8AC3E}">
        <p14:creationId xmlns:p14="http://schemas.microsoft.com/office/powerpoint/2010/main" val="1963670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001">
              <a:defRPr/>
            </a:pPr>
            <a:r>
              <a:rPr lang="en-US" sz="1000" dirty="0"/>
              <a:t>Show the video </a:t>
            </a:r>
            <a:r>
              <a:rPr lang="en-US" sz="1000" i="1" dirty="0"/>
              <a:t>Imagine a World Where Every Kid Is a Safe Kid. </a:t>
            </a:r>
            <a:r>
              <a:rPr lang="en-US" sz="1000" dirty="0"/>
              <a:t>Help each child reach his or her full potential by reducing preventable injuries. </a:t>
            </a:r>
          </a:p>
          <a:p>
            <a:pPr defTabSz="924001">
              <a:defRPr/>
            </a:pPr>
            <a:endParaRPr lang="en-US" sz="1000" dirty="0"/>
          </a:p>
          <a:p>
            <a:pPr defTabSz="924001">
              <a:defRPr/>
            </a:pPr>
            <a:r>
              <a:rPr lang="en-US" sz="1000" dirty="0">
                <a:solidFill>
                  <a:schemeClr val="bg1"/>
                </a:solidFill>
                <a:hlinkClick r:id="rId3"/>
              </a:rPr>
              <a:t>http://www.safekids.org/video/imagine-world-where-every-kid-safe-kid</a:t>
            </a:r>
            <a:endParaRPr lang="en-US" sz="1000" dirty="0">
              <a:solidFill>
                <a:schemeClr val="bg1"/>
              </a:solidFill>
            </a:endParaRPr>
          </a:p>
          <a:p>
            <a:pPr defTabSz="924001">
              <a:defRPr/>
            </a:pPr>
            <a:endParaRPr lang="en-US" dirty="0"/>
          </a:p>
          <a:p>
            <a:pPr defTabSz="924001">
              <a:defRPr/>
            </a:pPr>
            <a:endParaRPr lang="en-US" b="0" dirty="0"/>
          </a:p>
        </p:txBody>
      </p:sp>
      <p:sp>
        <p:nvSpPr>
          <p:cNvPr id="4" name="Slide Number Placeholder 3"/>
          <p:cNvSpPr>
            <a:spLocks noGrp="1"/>
          </p:cNvSpPr>
          <p:nvPr>
            <p:ph type="sldNum" sz="quarter" idx="10"/>
          </p:nvPr>
        </p:nvSpPr>
        <p:spPr/>
        <p:txBody>
          <a:bodyPr/>
          <a:lstStyle/>
          <a:p>
            <a:fld id="{0DE97A5A-979D-46C6-9E56-5DE849C2D2BB}" type="slidenum">
              <a:rPr lang="en-US" smtClean="0"/>
              <a:t>8</a:t>
            </a:fld>
            <a:endParaRPr lang="en-US" dirty="0"/>
          </a:p>
        </p:txBody>
      </p:sp>
    </p:spTree>
    <p:extLst>
      <p:ext uri="{BB962C8B-B14F-4D97-AF65-F5344CB8AC3E}">
        <p14:creationId xmlns:p14="http://schemas.microsoft.com/office/powerpoint/2010/main" val="2358765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i="1" dirty="0"/>
              <a:t>Caring for Our</a:t>
            </a:r>
            <a:r>
              <a:rPr lang="en-US" sz="1000" i="1" baseline="0" dirty="0"/>
              <a:t> Children </a:t>
            </a:r>
            <a:r>
              <a:rPr lang="en-US" sz="1000" baseline="0" dirty="0"/>
              <a:t>contains standards for injury prevention and safety practices.</a:t>
            </a:r>
            <a:endParaRPr lang="en-US" sz="1000" dirty="0"/>
          </a:p>
        </p:txBody>
      </p:sp>
      <p:sp>
        <p:nvSpPr>
          <p:cNvPr id="4" name="Slide Number Placeholder 3"/>
          <p:cNvSpPr>
            <a:spLocks noGrp="1"/>
          </p:cNvSpPr>
          <p:nvPr>
            <p:ph type="sldNum" sz="quarter" idx="10"/>
          </p:nvPr>
        </p:nvSpPr>
        <p:spPr/>
        <p:txBody>
          <a:bodyPr/>
          <a:lstStyle/>
          <a:p>
            <a:fld id="{0DE97A5A-979D-46C6-9E56-5DE849C2D2BB}" type="slidenum">
              <a:rPr lang="en-US" smtClean="0"/>
              <a:t>9</a:t>
            </a:fld>
            <a:endParaRPr lang="en-US" dirty="0"/>
          </a:p>
        </p:txBody>
      </p:sp>
    </p:spTree>
    <p:extLst>
      <p:ext uri="{BB962C8B-B14F-4D97-AF65-F5344CB8AC3E}">
        <p14:creationId xmlns:p14="http://schemas.microsoft.com/office/powerpoint/2010/main" val="3304588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763" y="-52388"/>
            <a:ext cx="9220197" cy="51863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V:\PROJECTS\AAP\Healthy Futures CCSIP\Working\Review Site\PPT\16-9\HF_WHITE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133350"/>
            <a:ext cx="1265564" cy="6288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4852988" y="-61914"/>
            <a:ext cx="4367212" cy="4389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0749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2848761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137256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274384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32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84045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369246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356986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37764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288975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97113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9F22F-DD97-4824-A9E7-57917BCF2433}" type="datetimeFigureOut">
              <a:rPr lang="en-US" smtClean="0"/>
              <a:t>12/19/2017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83036" y="3638550"/>
            <a:ext cx="2133600" cy="273844"/>
          </a:xfrm>
          <a:prstGeom prst="rect">
            <a:avLst/>
          </a:prstGeom>
        </p:spPr>
        <p:txBody>
          <a:bodyPr/>
          <a:lstStyle/>
          <a:p>
            <a:fld id="{33E70F7D-163D-465D-B4C9-B310F3A2AA10}" type="slidenum">
              <a:rPr lang="en-US" smtClean="0"/>
              <a:t>‹#›</a:t>
            </a:fld>
            <a:endParaRPr lang="en-US" dirty="0"/>
          </a:p>
        </p:txBody>
      </p:sp>
    </p:spTree>
    <p:extLst>
      <p:ext uri="{BB962C8B-B14F-4D97-AF65-F5344CB8AC3E}">
        <p14:creationId xmlns:p14="http://schemas.microsoft.com/office/powerpoint/2010/main" val="359859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0" y="-19050"/>
            <a:ext cx="9220199"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57150"/>
            <a:ext cx="6781800" cy="8001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441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D39F22F-DD97-4824-A9E7-57917BCF2433}" type="datetimeFigureOut">
              <a:rPr lang="en-US" smtClean="0"/>
              <a:t>12/19/2017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026" name="Picture 2" descr="V:\PROJECTS\AAP\Healthy Futures CCSIP\Working\Review Site\PPT\16-9\HF_WHITE_LOG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49836" y="114065"/>
            <a:ext cx="1265564" cy="62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79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healthychildren.org" TargetMode="External"/><Relationship Id="rId7" Type="http://schemas.openxmlformats.org/officeDocument/2006/relationships/hyperlink" Target="https://www.cpsc.gov/"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www.childrenssafetynetwork.org/" TargetMode="External"/><Relationship Id="rId5" Type="http://schemas.openxmlformats.org/officeDocument/2006/relationships/hyperlink" Target="http://www.cdc.gov/motorvehiclesafety" TargetMode="External"/><Relationship Id="rId4" Type="http://schemas.openxmlformats.org/officeDocument/2006/relationships/hyperlink" Target="http://www.safekids.org"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w4hoIhOxRok"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cfoc.nrckid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2400" y="1809750"/>
            <a:ext cx="4191000" cy="914400"/>
          </a:xfrm>
          <a:prstGeom prst="rect">
            <a:avLst/>
          </a:prstGeom>
        </p:spPr>
        <p:txBody>
          <a:bodyPr>
            <a:normAutofit/>
          </a:bodyPr>
          <a:lstStyle>
            <a:lvl1pPr algn="l" defTabSz="914400" rtl="0" eaLnBrk="1" latinLnBrk="0" hangingPunct="1">
              <a:spcBef>
                <a:spcPct val="0"/>
              </a:spcBef>
              <a:buNone/>
              <a:defRPr sz="2200" kern="1200">
                <a:solidFill>
                  <a:schemeClr val="bg1"/>
                </a:solidFill>
                <a:latin typeface="Arial" panose="020B0604020202020204" pitchFamily="34" charset="0"/>
                <a:ea typeface="+mj-ea"/>
                <a:cs typeface="Arial" panose="020B0604020202020204" pitchFamily="34" charset="0"/>
              </a:defRPr>
            </a:lvl1pPr>
          </a:lstStyle>
          <a:p>
            <a:r>
              <a:rPr lang="en-US" dirty="0"/>
              <a:t>Keeping Children Safe in Early Care and Education Settings </a:t>
            </a:r>
          </a:p>
        </p:txBody>
      </p:sp>
      <p:sp>
        <p:nvSpPr>
          <p:cNvPr id="10" name="Subtitle 2"/>
          <p:cNvSpPr txBox="1">
            <a:spLocks/>
          </p:cNvSpPr>
          <p:nvPr/>
        </p:nvSpPr>
        <p:spPr>
          <a:xfrm>
            <a:off x="152400" y="2800350"/>
            <a:ext cx="4419600" cy="1295400"/>
          </a:xfrm>
          <a:prstGeom prst="rect">
            <a:avLst/>
          </a:prstGeom>
        </p:spPr>
        <p:txBody>
          <a:bodyPr>
            <a:normAutofit/>
          </a:bodyPr>
          <a:lstStyle>
            <a:lvl1pPr marL="342900" indent="-3429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200" b="1" dirty="0">
                <a:solidFill>
                  <a:srgbClr val="FBD999"/>
                </a:solidFill>
              </a:rPr>
              <a:t>Helmet Safety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843" y="-64428"/>
            <a:ext cx="4398264" cy="4398264"/>
          </a:xfrm>
          <a:prstGeom prst="rect">
            <a:avLst/>
          </a:prstGeom>
        </p:spPr>
      </p:pic>
    </p:spTree>
    <p:extLst>
      <p:ext uri="{BB962C8B-B14F-4D97-AF65-F5344CB8AC3E}">
        <p14:creationId xmlns:p14="http://schemas.microsoft.com/office/powerpoint/2010/main" val="1545823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57150"/>
            <a:ext cx="6781800" cy="800100"/>
          </a:xfrm>
        </p:spPr>
        <p:txBody>
          <a:bodyPr/>
          <a:lstStyle/>
          <a:p>
            <a:r>
              <a:rPr lang="en-US" dirty="0"/>
              <a:t>Injuries</a:t>
            </a:r>
          </a:p>
        </p:txBody>
      </p:sp>
      <p:sp>
        <p:nvSpPr>
          <p:cNvPr id="3" name="Content Placeholder 2"/>
          <p:cNvSpPr>
            <a:spLocks noGrp="1"/>
          </p:cNvSpPr>
          <p:nvPr>
            <p:ph idx="1"/>
          </p:nvPr>
        </p:nvSpPr>
        <p:spPr>
          <a:xfrm>
            <a:off x="304800" y="1329592"/>
            <a:ext cx="4800600" cy="2861072"/>
          </a:xfrm>
        </p:spPr>
        <p:txBody>
          <a:bodyPr>
            <a:noAutofit/>
          </a:bodyPr>
          <a:lstStyle/>
          <a:p>
            <a:r>
              <a:rPr lang="en-US" sz="2200" dirty="0"/>
              <a:t>Pediatric first aid kit </a:t>
            </a:r>
          </a:p>
          <a:p>
            <a:r>
              <a:rPr lang="en-US" sz="2200" dirty="0"/>
              <a:t>Pediatric CPR and first aid training</a:t>
            </a:r>
          </a:p>
          <a:p>
            <a:r>
              <a:rPr lang="en-US" sz="2200" dirty="0"/>
              <a:t>Communication device for emergencies (911)</a:t>
            </a:r>
          </a:p>
          <a:p>
            <a:r>
              <a:rPr lang="en-US" sz="2200" dirty="0"/>
              <a:t>Document and notify parents and state licensing agency</a:t>
            </a:r>
          </a:p>
          <a:p>
            <a:r>
              <a:rPr lang="en-US" sz="2200" dirty="0"/>
              <a:t>Report serious injuries to appropriate authorities</a:t>
            </a:r>
          </a:p>
          <a:p>
            <a:pPr>
              <a:buSzPct val="80000"/>
            </a:pPr>
            <a:endParaRPr lang="en-US" sz="2200" dirty="0">
              <a:latin typeface="Arial" charset="0"/>
              <a:ea typeface="MS PGothic" charset="0"/>
              <a:cs typeface="Arial"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352550"/>
            <a:ext cx="3346708" cy="3053923"/>
          </a:xfrm>
          <a:prstGeom prst="rect">
            <a:avLst/>
          </a:prstGeom>
        </p:spPr>
      </p:pic>
    </p:spTree>
    <p:extLst>
      <p:ext uri="{BB962C8B-B14F-4D97-AF65-F5344CB8AC3E}">
        <p14:creationId xmlns:p14="http://schemas.microsoft.com/office/powerpoint/2010/main" val="226079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Early Care and Education Provider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1" y="948462"/>
            <a:ext cx="4818612" cy="3813048"/>
          </a:xfrm>
          <a:prstGeom prst="rect">
            <a:avLst/>
          </a:prstGeom>
        </p:spPr>
      </p:pic>
      <p:sp>
        <p:nvSpPr>
          <p:cNvPr id="7" name="Content Placeholder 2"/>
          <p:cNvSpPr>
            <a:spLocks noGrp="1"/>
          </p:cNvSpPr>
          <p:nvPr>
            <p:ph sz="half" idx="1"/>
          </p:nvPr>
        </p:nvSpPr>
        <p:spPr>
          <a:xfrm>
            <a:off x="304800" y="1581150"/>
            <a:ext cx="3657600" cy="2319137"/>
          </a:xfrm>
        </p:spPr>
        <p:txBody>
          <a:bodyPr>
            <a:normAutofit lnSpcReduction="10000"/>
          </a:bodyPr>
          <a:lstStyle/>
          <a:p>
            <a:pPr marL="0" indent="0">
              <a:buNone/>
            </a:pPr>
            <a:endParaRPr lang="en-US" dirty="0"/>
          </a:p>
          <a:p>
            <a:r>
              <a:rPr lang="en-US" sz="2200" dirty="0"/>
              <a:t>Relationship with family and child</a:t>
            </a:r>
          </a:p>
          <a:p>
            <a:endParaRPr lang="en-US" sz="2200" dirty="0"/>
          </a:p>
          <a:p>
            <a:r>
              <a:rPr lang="en-US" sz="2200" dirty="0"/>
              <a:t>Model safety for children and families</a:t>
            </a:r>
          </a:p>
        </p:txBody>
      </p:sp>
    </p:spTree>
    <p:extLst>
      <p:ext uri="{BB962C8B-B14F-4D97-AF65-F5344CB8AC3E}">
        <p14:creationId xmlns:p14="http://schemas.microsoft.com/office/powerpoint/2010/main" val="84454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14010"/>
            <a:ext cx="9241275" cy="5175504"/>
            <a:chOff x="0" y="-14010"/>
            <a:chExt cx="9241275" cy="5175504"/>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10"/>
              <a:ext cx="9241275" cy="5175504"/>
            </a:xfrm>
            <a:prstGeom prst="rect">
              <a:avLst/>
            </a:prstGeom>
          </p:spPr>
        </p:pic>
        <p:cxnSp>
          <p:nvCxnSpPr>
            <p:cNvPr id="19" name="Straight Connector 18"/>
            <p:cNvCxnSpPr/>
            <p:nvPr/>
          </p:nvCxnSpPr>
          <p:spPr>
            <a:xfrm>
              <a:off x="0" y="971550"/>
              <a:ext cx="9241275" cy="0"/>
            </a:xfrm>
            <a:prstGeom prst="line">
              <a:avLst/>
            </a:prstGeom>
            <a:ln w="158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0" name="Picture 2" descr="V:\PROJECTS\AAP\Healthy Futures CCSIP\Working\Review Site\PPT\16-9\HF_WHITE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6036" y="114065"/>
              <a:ext cx="1265564" cy="6288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V:\PROJECTS\AAP\Healthy Futures CCSIP\Working\Review Site\PPT\16-9\AAP_WHITE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7001" y="4781550"/>
              <a:ext cx="1679839" cy="25717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1"/>
          <p:cNvSpPr txBox="1">
            <a:spLocks/>
          </p:cNvSpPr>
          <p:nvPr/>
        </p:nvSpPr>
        <p:spPr>
          <a:xfrm>
            <a:off x="726626" y="2344341"/>
            <a:ext cx="8193087" cy="1021556"/>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cap="all">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The problem</a:t>
            </a:r>
          </a:p>
        </p:txBody>
      </p:sp>
    </p:spTree>
    <p:extLst>
      <p:ext uri="{BB962C8B-B14F-4D97-AF65-F5344CB8AC3E}">
        <p14:creationId xmlns:p14="http://schemas.microsoft.com/office/powerpoint/2010/main" val="3035610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Tricycle-Related Injuries</a:t>
            </a:r>
            <a:endParaRPr lang="en-US" dirty="0"/>
          </a:p>
        </p:txBody>
      </p:sp>
      <p:sp>
        <p:nvSpPr>
          <p:cNvPr id="3" name="Content Placeholder 2"/>
          <p:cNvSpPr>
            <a:spLocks noGrp="1"/>
          </p:cNvSpPr>
          <p:nvPr>
            <p:ph sz="half" idx="1"/>
          </p:nvPr>
        </p:nvSpPr>
        <p:spPr>
          <a:xfrm>
            <a:off x="457200" y="1352550"/>
            <a:ext cx="5257800" cy="1371600"/>
          </a:xfrm>
        </p:spPr>
        <p:txBody>
          <a:bodyPr>
            <a:noAutofit/>
          </a:bodyPr>
          <a:lstStyle/>
          <a:p>
            <a:pPr marL="0" indent="0">
              <a:buNone/>
            </a:pPr>
            <a:r>
              <a:rPr lang="en-US" sz="2200" dirty="0"/>
              <a:t>Among tricycle-related injuries, the ____ is the most commonly injured body part.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193" y="1049618"/>
            <a:ext cx="2492545" cy="3655732"/>
          </a:xfrm>
          <a:prstGeom prst="rect">
            <a:avLst/>
          </a:prstGeom>
        </p:spPr>
      </p:pic>
      <p:sp>
        <p:nvSpPr>
          <p:cNvPr id="5" name="TextBox 4"/>
          <p:cNvSpPr txBox="1"/>
          <p:nvPr/>
        </p:nvSpPr>
        <p:spPr>
          <a:xfrm>
            <a:off x="2667000" y="2647950"/>
            <a:ext cx="1524000" cy="1446550"/>
          </a:xfrm>
          <a:prstGeom prst="rect">
            <a:avLst/>
          </a:prstGeom>
          <a:noFill/>
        </p:spPr>
        <p:txBody>
          <a:bodyPr wrap="square" rtlCol="0">
            <a:spAutoFit/>
          </a:bodyPr>
          <a:lstStyle/>
          <a:p>
            <a:pPr marL="457200" indent="-457200">
              <a:buFont typeface="+mj-lt"/>
              <a:buAutoNum type="alphaUcPeriod"/>
            </a:pPr>
            <a:r>
              <a:rPr lang="en-US" sz="2200" dirty="0">
                <a:latin typeface="Arial" panose="020B0604020202020204" pitchFamily="34" charset="0"/>
                <a:cs typeface="Arial" panose="020B0604020202020204" pitchFamily="34" charset="0"/>
              </a:rPr>
              <a:t>hand</a:t>
            </a:r>
          </a:p>
          <a:p>
            <a:pPr marL="457200" indent="-457200">
              <a:buFont typeface="+mj-lt"/>
              <a:buAutoNum type="alphaUcPeriod"/>
            </a:pPr>
            <a:r>
              <a:rPr lang="en-US" sz="2200" dirty="0">
                <a:latin typeface="Arial" panose="020B0604020202020204" pitchFamily="34" charset="0"/>
                <a:cs typeface="Arial" panose="020B0604020202020204" pitchFamily="34" charset="0"/>
              </a:rPr>
              <a:t>knee</a:t>
            </a:r>
          </a:p>
          <a:p>
            <a:pPr marL="457200" indent="-457200">
              <a:buFont typeface="+mj-lt"/>
              <a:buAutoNum type="alphaUcPeriod"/>
            </a:pPr>
            <a:r>
              <a:rPr lang="en-US" sz="2200" dirty="0">
                <a:latin typeface="Arial" panose="020B0604020202020204" pitchFamily="34" charset="0"/>
                <a:cs typeface="Arial" panose="020B0604020202020204" pitchFamily="34" charset="0"/>
              </a:rPr>
              <a:t>ankle</a:t>
            </a:r>
          </a:p>
          <a:p>
            <a:pPr marL="457200" indent="-457200">
              <a:buFont typeface="+mj-lt"/>
              <a:buAutoNum type="alphaUcPeriod"/>
            </a:pPr>
            <a:r>
              <a:rPr lang="en-US" sz="2200" dirty="0">
                <a:latin typeface="Arial" panose="020B0604020202020204" pitchFamily="34" charset="0"/>
                <a:cs typeface="Arial" panose="020B0604020202020204" pitchFamily="34" charset="0"/>
              </a:rPr>
              <a:t>head</a:t>
            </a:r>
          </a:p>
        </p:txBody>
      </p:sp>
    </p:spTree>
    <p:extLst>
      <p:ext uri="{BB962C8B-B14F-4D97-AF65-F5344CB8AC3E}">
        <p14:creationId xmlns:p14="http://schemas.microsoft.com/office/powerpoint/2010/main" val="1900939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Tricycle-Related Injuries</a:t>
            </a:r>
            <a:endParaRPr lang="en-US" dirty="0"/>
          </a:p>
        </p:txBody>
      </p:sp>
      <p:sp>
        <p:nvSpPr>
          <p:cNvPr id="3" name="Content Placeholder 2"/>
          <p:cNvSpPr>
            <a:spLocks noGrp="1"/>
          </p:cNvSpPr>
          <p:nvPr>
            <p:ph sz="half" idx="1"/>
          </p:nvPr>
        </p:nvSpPr>
        <p:spPr>
          <a:xfrm>
            <a:off x="457200" y="1352550"/>
            <a:ext cx="5257800" cy="1371600"/>
          </a:xfrm>
        </p:spPr>
        <p:txBody>
          <a:bodyPr>
            <a:noAutofit/>
          </a:bodyPr>
          <a:lstStyle/>
          <a:p>
            <a:pPr marL="0" indent="0" fontAlgn="base">
              <a:buNone/>
            </a:pPr>
            <a:r>
              <a:rPr lang="en-US" sz="2200" dirty="0"/>
              <a:t>Among tricycle-related injuries, the </a:t>
            </a:r>
            <a:r>
              <a:rPr lang="en-US" sz="2200" b="1" u="sng" dirty="0">
                <a:solidFill>
                  <a:srgbClr val="FF0000"/>
                </a:solidFill>
              </a:rPr>
              <a:t>head</a:t>
            </a:r>
          </a:p>
          <a:p>
            <a:pPr marL="0" lvl="0" indent="0" fontAlgn="base">
              <a:buNone/>
            </a:pPr>
            <a:r>
              <a:rPr lang="en-US" sz="2200" dirty="0"/>
              <a:t>is the most commonly injured body part.</a:t>
            </a:r>
          </a:p>
        </p:txBody>
      </p:sp>
      <p:sp>
        <p:nvSpPr>
          <p:cNvPr id="5" name="TextBox 4"/>
          <p:cNvSpPr txBox="1"/>
          <p:nvPr/>
        </p:nvSpPr>
        <p:spPr>
          <a:xfrm>
            <a:off x="2667000" y="2647950"/>
            <a:ext cx="1524000" cy="1446550"/>
          </a:xfrm>
          <a:prstGeom prst="rect">
            <a:avLst/>
          </a:prstGeom>
          <a:noFill/>
        </p:spPr>
        <p:txBody>
          <a:bodyPr wrap="square" rtlCol="0">
            <a:spAutoFit/>
          </a:bodyPr>
          <a:lstStyle/>
          <a:p>
            <a:pPr marL="457200" indent="-457200">
              <a:buFont typeface="+mj-lt"/>
              <a:buAutoNum type="alphaUcPeriod"/>
            </a:pPr>
            <a:r>
              <a:rPr lang="en-US" sz="2200" dirty="0">
                <a:latin typeface="Arial" panose="020B0604020202020204" pitchFamily="34" charset="0"/>
                <a:cs typeface="Arial" panose="020B0604020202020204" pitchFamily="34" charset="0"/>
              </a:rPr>
              <a:t>hand</a:t>
            </a:r>
          </a:p>
          <a:p>
            <a:pPr marL="457200" indent="-457200">
              <a:buFont typeface="+mj-lt"/>
              <a:buAutoNum type="alphaUcPeriod"/>
            </a:pPr>
            <a:r>
              <a:rPr lang="en-US" sz="2200" dirty="0">
                <a:latin typeface="Arial" panose="020B0604020202020204" pitchFamily="34" charset="0"/>
                <a:cs typeface="Arial" panose="020B0604020202020204" pitchFamily="34" charset="0"/>
              </a:rPr>
              <a:t>knee</a:t>
            </a:r>
          </a:p>
          <a:p>
            <a:pPr marL="457200" indent="-457200">
              <a:buFont typeface="+mj-lt"/>
              <a:buAutoNum type="alphaUcPeriod"/>
            </a:pPr>
            <a:r>
              <a:rPr lang="en-US" sz="2200" dirty="0">
                <a:latin typeface="Arial" panose="020B0604020202020204" pitchFamily="34" charset="0"/>
                <a:cs typeface="Arial" panose="020B0604020202020204" pitchFamily="34" charset="0"/>
              </a:rPr>
              <a:t>ankle</a:t>
            </a:r>
          </a:p>
          <a:p>
            <a:pPr marL="457200" indent="-457200">
              <a:buFont typeface="+mj-lt"/>
              <a:buAutoNum type="alphaUcPeriod"/>
            </a:pPr>
            <a:r>
              <a:rPr lang="en-US" sz="2200" b="1" dirty="0">
                <a:solidFill>
                  <a:srgbClr val="FF0000"/>
                </a:solidFill>
                <a:latin typeface="Arial" panose="020B0604020202020204" pitchFamily="34" charset="0"/>
                <a:cs typeface="Arial" panose="020B0604020202020204" pitchFamily="34" charset="0"/>
              </a:rPr>
              <a:t>head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049618"/>
            <a:ext cx="2492545" cy="3655732"/>
          </a:xfrm>
          <a:prstGeom prst="rect">
            <a:avLst/>
          </a:prstGeom>
        </p:spPr>
      </p:pic>
    </p:spTree>
    <p:extLst>
      <p:ext uri="{BB962C8B-B14F-4D97-AF65-F5344CB8AC3E}">
        <p14:creationId xmlns:p14="http://schemas.microsoft.com/office/powerpoint/2010/main" val="1410827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Wheeled Toys</a:t>
            </a:r>
            <a:endParaRPr lang="en-US" dirty="0"/>
          </a:p>
        </p:txBody>
      </p:sp>
      <p:sp>
        <p:nvSpPr>
          <p:cNvPr id="3" name="Content Placeholder 2"/>
          <p:cNvSpPr>
            <a:spLocks noGrp="1"/>
          </p:cNvSpPr>
          <p:nvPr>
            <p:ph sz="half" idx="1"/>
          </p:nvPr>
        </p:nvSpPr>
        <p:spPr>
          <a:xfrm>
            <a:off x="457200" y="1603536"/>
            <a:ext cx="5638800" cy="2590800"/>
          </a:xfrm>
        </p:spPr>
        <p:txBody>
          <a:bodyPr>
            <a:noAutofit/>
          </a:bodyPr>
          <a:lstStyle/>
          <a:p>
            <a:r>
              <a:rPr lang="en-US" sz="2200" dirty="0"/>
              <a:t>Helmets: most effective safety device to prevent injury</a:t>
            </a:r>
          </a:p>
          <a:p>
            <a:r>
              <a:rPr lang="en-US" sz="2200" dirty="0"/>
              <a:t>Wheeled toys (</a:t>
            </a:r>
            <a:r>
              <a:rPr lang="en-US" sz="2200" dirty="0" err="1"/>
              <a:t>eg</a:t>
            </a:r>
            <a:r>
              <a:rPr lang="en-US" sz="2200" dirty="0"/>
              <a:t>, bicycles/tricycles, skates): leading cause of head injuries for children</a:t>
            </a:r>
          </a:p>
          <a:p>
            <a:r>
              <a:rPr lang="en-US" sz="2200" dirty="0"/>
              <a:t>600 children injured per day</a:t>
            </a:r>
          </a:p>
          <a:p>
            <a:r>
              <a:rPr lang="en-US" sz="2200" dirty="0"/>
              <a:t>Only ½ of children wear helmets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123950"/>
            <a:ext cx="2362200" cy="3549973"/>
          </a:xfrm>
          <a:prstGeom prst="rect">
            <a:avLst/>
          </a:prstGeom>
        </p:spPr>
      </p:pic>
    </p:spTree>
    <p:extLst>
      <p:ext uri="{BB962C8B-B14F-4D97-AF65-F5344CB8AC3E}">
        <p14:creationId xmlns:p14="http://schemas.microsoft.com/office/powerpoint/2010/main" val="110948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6781800" cy="800100"/>
          </a:xfrm>
        </p:spPr>
        <p:txBody>
          <a:bodyPr>
            <a:normAutofit/>
          </a:bodyPr>
          <a:lstStyle/>
          <a:p>
            <a:r>
              <a:rPr lang="en-US" sz="2400" dirty="0"/>
              <a:t>2015 Study: Tricycle Injuries</a:t>
            </a:r>
            <a:endParaRPr lang="en-US" dirty="0"/>
          </a:p>
        </p:txBody>
      </p:sp>
      <p:sp>
        <p:nvSpPr>
          <p:cNvPr id="3" name="Content Placeholder 2"/>
          <p:cNvSpPr>
            <a:spLocks noGrp="1"/>
          </p:cNvSpPr>
          <p:nvPr>
            <p:ph sz="half" idx="1"/>
          </p:nvPr>
        </p:nvSpPr>
        <p:spPr>
          <a:xfrm>
            <a:off x="381000" y="1352550"/>
            <a:ext cx="4953000" cy="3394472"/>
          </a:xfrm>
        </p:spPr>
        <p:txBody>
          <a:bodyPr>
            <a:noAutofit/>
          </a:bodyPr>
          <a:lstStyle/>
          <a:p>
            <a:pPr lvl="0" fontAlgn="base"/>
            <a:r>
              <a:rPr lang="en-US" sz="2200" dirty="0"/>
              <a:t>2012: Most common cause of </a:t>
            </a:r>
            <a:br>
              <a:rPr lang="en-US" sz="2200" dirty="0"/>
            </a:br>
            <a:r>
              <a:rPr lang="en-US" sz="2200" dirty="0"/>
              <a:t>toy-related deaths</a:t>
            </a:r>
          </a:p>
          <a:p>
            <a:pPr fontAlgn="base"/>
            <a:r>
              <a:rPr lang="en-US" sz="2200" dirty="0"/>
              <a:t>~5,000 tricycle-related injuries </a:t>
            </a:r>
            <a:br>
              <a:rPr lang="en-US" sz="2200" dirty="0"/>
            </a:br>
            <a:r>
              <a:rPr lang="en-US" sz="2200" dirty="0"/>
              <a:t>per year</a:t>
            </a:r>
          </a:p>
          <a:p>
            <a:pPr fontAlgn="base"/>
            <a:r>
              <a:rPr lang="en-US" sz="2200" dirty="0"/>
              <a:t>The head is the most frequently injured body part</a:t>
            </a:r>
          </a:p>
          <a:p>
            <a:pPr lvl="1" fontAlgn="base"/>
            <a:r>
              <a:rPr lang="en-US" sz="2200" dirty="0"/>
              <a:t>Most likely part to endure internal organ damage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8226" y="1127047"/>
            <a:ext cx="1524000" cy="201880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8600" y="3393060"/>
            <a:ext cx="1083758" cy="98465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1756" y="3107101"/>
            <a:ext cx="1709931" cy="161544"/>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t="50494" r="69453"/>
          <a:stretch/>
        </p:blipFill>
        <p:spPr>
          <a:xfrm>
            <a:off x="5634604" y="3137427"/>
            <a:ext cx="1086479" cy="1528410"/>
          </a:xfrm>
          <a:prstGeom prst="rect">
            <a:avLst/>
          </a:prstGeom>
        </p:spPr>
      </p:pic>
    </p:spTree>
    <p:extLst>
      <p:ext uri="{BB962C8B-B14F-4D97-AF65-F5344CB8AC3E}">
        <p14:creationId xmlns:p14="http://schemas.microsoft.com/office/powerpoint/2010/main" val="24587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57800" y="952500"/>
            <a:ext cx="3956304" cy="380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2400" dirty="0"/>
              <a:t>2015 Study: Tricycle Injuries</a:t>
            </a:r>
            <a:endParaRPr lang="en-US" dirty="0"/>
          </a:p>
        </p:txBody>
      </p:sp>
      <p:sp>
        <p:nvSpPr>
          <p:cNvPr id="3" name="Content Placeholder 2"/>
          <p:cNvSpPr>
            <a:spLocks noGrp="1"/>
          </p:cNvSpPr>
          <p:nvPr>
            <p:ph sz="half" idx="1"/>
          </p:nvPr>
        </p:nvSpPr>
        <p:spPr>
          <a:xfrm>
            <a:off x="457200" y="1352550"/>
            <a:ext cx="4191000" cy="3394472"/>
          </a:xfrm>
        </p:spPr>
        <p:txBody>
          <a:bodyPr>
            <a:noAutofit/>
          </a:bodyPr>
          <a:lstStyle/>
          <a:p>
            <a:r>
              <a:rPr lang="en-US" sz="2200" dirty="0"/>
              <a:t>Most common</a:t>
            </a:r>
          </a:p>
          <a:p>
            <a:pPr lvl="1"/>
            <a:r>
              <a:rPr lang="en-US" sz="2200" dirty="0"/>
              <a:t>Type: Lacerations</a:t>
            </a:r>
          </a:p>
          <a:p>
            <a:pPr lvl="2"/>
            <a:r>
              <a:rPr lang="en-US" sz="2200" dirty="0"/>
              <a:t>3 to 5-year-olds: internal organ damage</a:t>
            </a:r>
          </a:p>
          <a:p>
            <a:pPr lvl="1"/>
            <a:r>
              <a:rPr lang="en-US" sz="2200" dirty="0"/>
              <a:t>Body part: Head </a:t>
            </a:r>
          </a:p>
          <a:p>
            <a:pPr lvl="1"/>
            <a:r>
              <a:rPr lang="en-US" sz="2200" dirty="0"/>
              <a:t>Fracture: Elbow</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1123950"/>
            <a:ext cx="2438400" cy="333034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5640" y="1169670"/>
            <a:ext cx="365760" cy="3657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3072" y="2266950"/>
            <a:ext cx="365760" cy="365760"/>
          </a:xfrm>
          <a:prstGeom prst="rect">
            <a:avLst/>
          </a:prstGeom>
        </p:spPr>
      </p:pic>
    </p:spTree>
    <p:extLst>
      <p:ext uri="{BB962C8B-B14F-4D97-AF65-F5344CB8AC3E}">
        <p14:creationId xmlns:p14="http://schemas.microsoft.com/office/powerpoint/2010/main" val="229994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81800" cy="952500"/>
          </a:xfrm>
        </p:spPr>
        <p:txBody>
          <a:bodyPr>
            <a:normAutofit/>
          </a:bodyPr>
          <a:lstStyle/>
          <a:p>
            <a:r>
              <a:rPr lang="en-US" sz="2400" dirty="0"/>
              <a:t>American Academy of Pediatrics</a:t>
            </a:r>
            <a:endParaRPr lang="en-US" dirty="0"/>
          </a:p>
        </p:txBody>
      </p:sp>
      <p:sp>
        <p:nvSpPr>
          <p:cNvPr id="3" name="Content Placeholder 2"/>
          <p:cNvSpPr>
            <a:spLocks noGrp="1"/>
          </p:cNvSpPr>
          <p:nvPr>
            <p:ph sz="half" idx="1"/>
          </p:nvPr>
        </p:nvSpPr>
        <p:spPr>
          <a:xfrm>
            <a:off x="304800" y="1200150"/>
            <a:ext cx="4648200" cy="3394472"/>
          </a:xfrm>
        </p:spPr>
        <p:txBody>
          <a:bodyPr>
            <a:noAutofit/>
          </a:bodyPr>
          <a:lstStyle/>
          <a:p>
            <a:r>
              <a:rPr lang="en-US" sz="2200" dirty="0"/>
              <a:t>Tricycles</a:t>
            </a:r>
          </a:p>
          <a:p>
            <a:pPr lvl="1"/>
            <a:r>
              <a:rPr lang="en-US" sz="2200" dirty="0"/>
              <a:t>Age 3: Balance and coordination to ride </a:t>
            </a:r>
          </a:p>
          <a:p>
            <a:pPr lvl="1"/>
            <a:r>
              <a:rPr lang="en-US" sz="2200" dirty="0"/>
              <a:t>Low to ground + big wheels = safest</a:t>
            </a:r>
          </a:p>
          <a:p>
            <a:r>
              <a:rPr lang="en-US" sz="2200" dirty="0"/>
              <a:t>Supervision: Away from pools </a:t>
            </a:r>
            <a:br>
              <a:rPr lang="en-US" sz="2200" dirty="0"/>
            </a:br>
            <a:r>
              <a:rPr lang="en-US" sz="2200" dirty="0"/>
              <a:t>and streets</a:t>
            </a:r>
          </a:p>
          <a:p>
            <a:r>
              <a:rPr lang="en-US" sz="2200" dirty="0"/>
              <a:t>Older than age 1 + riding wheeled toys = helmet </a:t>
            </a:r>
          </a:p>
        </p:txBody>
      </p:sp>
      <p:pic>
        <p:nvPicPr>
          <p:cNvPr id="5" name="Picture 4"/>
          <p:cNvPicPr>
            <a:picLocks noChangeAspect="1"/>
          </p:cNvPicPr>
          <p:nvPr/>
        </p:nvPicPr>
        <p:blipFill>
          <a:blip r:embed="rId3"/>
          <a:stretch>
            <a:fillRect/>
          </a:stretch>
        </p:blipFill>
        <p:spPr>
          <a:xfrm>
            <a:off x="6705600" y="1129837"/>
            <a:ext cx="2286000" cy="3445735"/>
          </a:xfrm>
          <a:prstGeom prst="rect">
            <a:avLst/>
          </a:prstGeom>
        </p:spPr>
      </p:pic>
    </p:spTree>
    <p:extLst>
      <p:ext uri="{BB962C8B-B14F-4D97-AF65-F5344CB8AC3E}">
        <p14:creationId xmlns:p14="http://schemas.microsoft.com/office/powerpoint/2010/main" val="305207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81800" cy="952500"/>
          </a:xfrm>
        </p:spPr>
        <p:txBody>
          <a:bodyPr>
            <a:normAutofit/>
          </a:bodyPr>
          <a:lstStyle/>
          <a:p>
            <a:r>
              <a:rPr lang="en-US" sz="2400" dirty="0"/>
              <a:t>Helmet</a:t>
            </a:r>
            <a:endParaRPr lang="en-US" dirty="0"/>
          </a:p>
        </p:txBody>
      </p:sp>
      <p:sp>
        <p:nvSpPr>
          <p:cNvPr id="3" name="Content Placeholder 2"/>
          <p:cNvSpPr>
            <a:spLocks noGrp="1"/>
          </p:cNvSpPr>
          <p:nvPr>
            <p:ph sz="half" idx="1"/>
          </p:nvPr>
        </p:nvSpPr>
        <p:spPr>
          <a:xfrm>
            <a:off x="152400" y="1352550"/>
            <a:ext cx="5410200" cy="3394472"/>
          </a:xfrm>
        </p:spPr>
        <p:txBody>
          <a:bodyPr>
            <a:noAutofit/>
          </a:bodyPr>
          <a:lstStyle/>
          <a:p>
            <a:r>
              <a:rPr lang="en-US" sz="2200" dirty="0"/>
              <a:t>Most effective way to reduce injury</a:t>
            </a:r>
          </a:p>
          <a:p>
            <a:pPr lvl="0"/>
            <a:r>
              <a:rPr lang="en-US" sz="2200" dirty="0"/>
              <a:t>Recommended: Older than age 1</a:t>
            </a:r>
          </a:p>
          <a:p>
            <a:pPr lvl="0"/>
            <a:r>
              <a:rPr lang="en-US" sz="2200" dirty="0"/>
              <a:t>Remove after use</a:t>
            </a:r>
          </a:p>
          <a:p>
            <a:pPr lvl="1"/>
            <a:r>
              <a:rPr lang="en-US" sz="2200" dirty="0"/>
              <a:t>Strangulation risk</a:t>
            </a:r>
          </a:p>
          <a:p>
            <a:pPr lvl="2"/>
            <a:r>
              <a:rPr lang="en-US" sz="2200" dirty="0"/>
              <a:t>Playground equipment </a:t>
            </a:r>
          </a:p>
          <a:p>
            <a:pPr lvl="2"/>
            <a:r>
              <a:rPr lang="en-US" sz="2200" dirty="0"/>
              <a:t>Climbing trees</a:t>
            </a:r>
          </a:p>
          <a:p>
            <a:pPr lvl="2"/>
            <a:r>
              <a:rPr lang="en-US" sz="2200" dirty="0"/>
              <a:t>Worn incorrectly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9719" y="1504950"/>
            <a:ext cx="3946849" cy="2571750"/>
          </a:xfrm>
          <a:prstGeom prst="rect">
            <a:avLst/>
          </a:prstGeom>
        </p:spPr>
      </p:pic>
    </p:spTree>
    <p:extLst>
      <p:ext uri="{BB962C8B-B14F-4D97-AF65-F5344CB8AC3E}">
        <p14:creationId xmlns:p14="http://schemas.microsoft.com/office/powerpoint/2010/main" val="134708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Keeping Children Safe From Injuries</a:t>
            </a:r>
            <a:br>
              <a:rPr lang="en-US" dirty="0"/>
            </a:br>
            <a:r>
              <a:rPr lang="en-US" dirty="0"/>
              <a:t>in Early Care and Education Settings </a:t>
            </a:r>
          </a:p>
        </p:txBody>
      </p:sp>
      <p:pic>
        <p:nvPicPr>
          <p:cNvPr id="7" name="Picture 3" descr="V:\PROJECTS\AAP\Healthy Futures CCSIP\Working\Review Site\PPT\16-9\AAP_WHITE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38150"/>
            <a:ext cx="1679839" cy="25717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457200" y="1234678"/>
            <a:ext cx="8229600" cy="3394472"/>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200" b="1"/>
              <a:t>Welcome</a:t>
            </a:r>
          </a:p>
          <a:p>
            <a:endParaRPr lang="en-US"/>
          </a:p>
          <a:p>
            <a:r>
              <a:rPr lang="en-US" sz="2400"/>
              <a:t>Date</a:t>
            </a:r>
          </a:p>
          <a:p>
            <a:r>
              <a:rPr lang="en-US" sz="2400"/>
              <a:t>Location</a:t>
            </a:r>
          </a:p>
          <a:p>
            <a:r>
              <a:rPr lang="en-US" sz="2400"/>
              <a:t>PRESENTER INFORMATION HERE</a:t>
            </a:r>
            <a:endParaRPr lang="en-US" sz="24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57004"/>
            <a:ext cx="9220200" cy="786496"/>
          </a:xfrm>
          <a:prstGeom prst="rect">
            <a:avLst/>
          </a:prstGeom>
        </p:spPr>
      </p:pic>
    </p:spTree>
    <p:extLst>
      <p:ext uri="{BB962C8B-B14F-4D97-AF65-F5344CB8AC3E}">
        <p14:creationId xmlns:p14="http://schemas.microsoft.com/office/powerpoint/2010/main" val="1923334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81800" cy="952500"/>
          </a:xfrm>
        </p:spPr>
        <p:txBody>
          <a:bodyPr>
            <a:normAutofit/>
          </a:bodyPr>
          <a:lstStyle/>
          <a:p>
            <a:r>
              <a:rPr lang="en-US" sz="2400" dirty="0"/>
              <a:t>Wearing a Helmet</a:t>
            </a:r>
            <a:endParaRPr lang="en-US" dirty="0"/>
          </a:p>
        </p:txBody>
      </p:sp>
      <p:sp>
        <p:nvSpPr>
          <p:cNvPr id="3" name="Content Placeholder 2"/>
          <p:cNvSpPr>
            <a:spLocks noGrp="1"/>
          </p:cNvSpPr>
          <p:nvPr>
            <p:ph sz="half" idx="1"/>
          </p:nvPr>
        </p:nvSpPr>
        <p:spPr>
          <a:xfrm>
            <a:off x="304800" y="1077388"/>
            <a:ext cx="4800600" cy="3552454"/>
          </a:xfrm>
        </p:spPr>
        <p:txBody>
          <a:bodyPr>
            <a:noAutofit/>
          </a:bodyPr>
          <a:lstStyle/>
          <a:p>
            <a:r>
              <a:rPr lang="en-US" sz="2200" dirty="0"/>
              <a:t>A child should wear a helmet when riding any wheeled toys</a:t>
            </a:r>
          </a:p>
          <a:p>
            <a:pPr lvl="1"/>
            <a:r>
              <a:rPr lang="en-US" sz="2200" dirty="0"/>
              <a:t>Bicycles</a:t>
            </a:r>
          </a:p>
          <a:p>
            <a:pPr lvl="1"/>
            <a:r>
              <a:rPr lang="en-US" sz="2200" dirty="0"/>
              <a:t>Tricycles</a:t>
            </a:r>
          </a:p>
          <a:p>
            <a:pPr lvl="1"/>
            <a:r>
              <a:rPr lang="en-US" sz="2200" dirty="0"/>
              <a:t>Scooters</a:t>
            </a:r>
          </a:p>
          <a:p>
            <a:pPr lvl="1"/>
            <a:r>
              <a:rPr lang="en-US" sz="2200" dirty="0"/>
              <a:t>Training skates</a:t>
            </a:r>
          </a:p>
          <a:p>
            <a:pPr marL="57150" indent="0">
              <a:buNone/>
            </a:pPr>
            <a:endParaRPr lang="en-US" sz="2200" dirty="0"/>
          </a:p>
          <a:p>
            <a:pPr marL="57150" indent="0">
              <a:buNone/>
            </a:pPr>
            <a:r>
              <a:rPr lang="en-US" sz="2200" dirty="0"/>
              <a:t>*Skateboards are </a:t>
            </a:r>
            <a:r>
              <a:rPr lang="en-US" sz="2200" b="1" dirty="0"/>
              <a:t>NOT</a:t>
            </a:r>
            <a:r>
              <a:rPr lang="en-US" sz="2200" dirty="0"/>
              <a:t> recommended for young children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3778" y="936446"/>
            <a:ext cx="2543339" cy="3822192"/>
          </a:xfrm>
          <a:prstGeom prst="rect">
            <a:avLst/>
          </a:prstGeom>
        </p:spPr>
      </p:pic>
    </p:spTree>
    <p:extLst>
      <p:ext uri="{BB962C8B-B14F-4D97-AF65-F5344CB8AC3E}">
        <p14:creationId xmlns:p14="http://schemas.microsoft.com/office/powerpoint/2010/main" val="1692935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81800" cy="952500"/>
          </a:xfrm>
        </p:spPr>
        <p:txBody>
          <a:bodyPr>
            <a:normAutofit/>
          </a:bodyPr>
          <a:lstStyle/>
          <a:p>
            <a:r>
              <a:rPr lang="en-US" sz="2400" dirty="0"/>
              <a:t>Fit Test: Eyes</a:t>
            </a:r>
            <a:endParaRPr lang="en-US" dirty="0"/>
          </a:p>
        </p:txBody>
      </p:sp>
      <p:sp>
        <p:nvSpPr>
          <p:cNvPr id="3" name="Content Placeholder 2"/>
          <p:cNvSpPr>
            <a:spLocks noGrp="1"/>
          </p:cNvSpPr>
          <p:nvPr>
            <p:ph sz="half" idx="1"/>
          </p:nvPr>
        </p:nvSpPr>
        <p:spPr>
          <a:xfrm>
            <a:off x="152399" y="1809750"/>
            <a:ext cx="3268579" cy="1676400"/>
          </a:xfrm>
        </p:spPr>
        <p:txBody>
          <a:bodyPr>
            <a:noAutofit/>
          </a:bodyPr>
          <a:lstStyle/>
          <a:p>
            <a:pPr marL="0" indent="0" algn="ctr">
              <a:buNone/>
            </a:pPr>
            <a:r>
              <a:rPr lang="en-US" sz="2200" b="1" dirty="0"/>
              <a:t>   </a:t>
            </a:r>
            <a:r>
              <a:rPr lang="en-US" sz="2200" b="1" u="sng" dirty="0"/>
              <a:t>Eyes</a:t>
            </a:r>
          </a:p>
          <a:p>
            <a:pPr marL="457200" lvl="1" indent="0" algn="ctr">
              <a:buNone/>
            </a:pPr>
            <a:r>
              <a:rPr lang="en-US" sz="2200" dirty="0"/>
              <a:t>No more than 2 fingers above eyebrows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4599" y="1077946"/>
            <a:ext cx="5397021" cy="3516676"/>
          </a:xfrm>
          <a:prstGeom prst="rect">
            <a:avLst/>
          </a:prstGeom>
        </p:spPr>
      </p:pic>
    </p:spTree>
    <p:extLst>
      <p:ext uri="{BB962C8B-B14F-4D97-AF65-F5344CB8AC3E}">
        <p14:creationId xmlns:p14="http://schemas.microsoft.com/office/powerpoint/2010/main" val="3403316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81800" cy="952500"/>
          </a:xfrm>
        </p:spPr>
        <p:txBody>
          <a:bodyPr>
            <a:normAutofit/>
          </a:bodyPr>
          <a:lstStyle/>
          <a:p>
            <a:r>
              <a:rPr lang="en-US" sz="2400" dirty="0"/>
              <a:t>Fit Test: Ears</a:t>
            </a:r>
            <a:endParaRPr lang="en-US" dirty="0"/>
          </a:p>
        </p:txBody>
      </p:sp>
      <p:sp>
        <p:nvSpPr>
          <p:cNvPr id="3" name="Content Placeholder 2"/>
          <p:cNvSpPr>
            <a:spLocks noGrp="1"/>
          </p:cNvSpPr>
          <p:nvPr>
            <p:ph sz="half" idx="1"/>
          </p:nvPr>
        </p:nvSpPr>
        <p:spPr>
          <a:xfrm>
            <a:off x="-4011" y="2038350"/>
            <a:ext cx="3429000" cy="1524000"/>
          </a:xfrm>
        </p:spPr>
        <p:txBody>
          <a:bodyPr>
            <a:noAutofit/>
          </a:bodyPr>
          <a:lstStyle/>
          <a:p>
            <a:pPr marL="0" indent="0" algn="ctr">
              <a:buNone/>
            </a:pPr>
            <a:r>
              <a:rPr lang="en-US" sz="2200" b="1" dirty="0"/>
              <a:t>  </a:t>
            </a:r>
            <a:r>
              <a:rPr lang="en-US" sz="2200" b="1" u="sng" dirty="0"/>
              <a:t>Ears</a:t>
            </a:r>
          </a:p>
          <a:p>
            <a:pPr marL="457200" lvl="1" indent="0" algn="ctr">
              <a:buNone/>
            </a:pPr>
            <a:r>
              <a:rPr lang="en-US" sz="2200" dirty="0"/>
              <a:t>Straps should form </a:t>
            </a:r>
          </a:p>
          <a:p>
            <a:pPr marL="457200" lvl="1" indent="0" algn="ctr">
              <a:buNone/>
            </a:pPr>
            <a:r>
              <a:rPr lang="en-US" sz="2200" dirty="0"/>
              <a:t>a V under ears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6951" y="1090169"/>
            <a:ext cx="5547049" cy="3614434"/>
          </a:xfrm>
          <a:prstGeom prst="rect">
            <a:avLst/>
          </a:prstGeom>
        </p:spPr>
      </p:pic>
    </p:spTree>
    <p:extLst>
      <p:ext uri="{BB962C8B-B14F-4D97-AF65-F5344CB8AC3E}">
        <p14:creationId xmlns:p14="http://schemas.microsoft.com/office/powerpoint/2010/main" val="3192651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81800" cy="952500"/>
          </a:xfrm>
        </p:spPr>
        <p:txBody>
          <a:bodyPr>
            <a:normAutofit/>
          </a:bodyPr>
          <a:lstStyle/>
          <a:p>
            <a:r>
              <a:rPr lang="en-US" sz="2400" dirty="0"/>
              <a:t>Fit Test: Mouth</a:t>
            </a:r>
            <a:endParaRPr lang="en-US" dirty="0"/>
          </a:p>
        </p:txBody>
      </p:sp>
      <p:sp>
        <p:nvSpPr>
          <p:cNvPr id="3" name="Content Placeholder 2"/>
          <p:cNvSpPr>
            <a:spLocks noGrp="1"/>
          </p:cNvSpPr>
          <p:nvPr>
            <p:ph sz="half" idx="1"/>
          </p:nvPr>
        </p:nvSpPr>
        <p:spPr>
          <a:xfrm>
            <a:off x="76200" y="1962150"/>
            <a:ext cx="3276600" cy="1600200"/>
          </a:xfrm>
        </p:spPr>
        <p:txBody>
          <a:bodyPr>
            <a:noAutofit/>
          </a:bodyPr>
          <a:lstStyle/>
          <a:p>
            <a:pPr marL="0" indent="0" algn="ctr">
              <a:buNone/>
            </a:pPr>
            <a:r>
              <a:rPr lang="en-US" sz="2200" b="1" u="sng" dirty="0"/>
              <a:t>Mouth</a:t>
            </a:r>
          </a:p>
          <a:p>
            <a:pPr marL="457200" lvl="1" indent="0">
              <a:buNone/>
            </a:pPr>
            <a:r>
              <a:rPr lang="en-US" sz="2200" dirty="0"/>
              <a:t>No more than 1‒2 fingers between chin and strap (buckled)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751" y="1065343"/>
            <a:ext cx="5623249" cy="3664085"/>
          </a:xfrm>
          <a:prstGeom prst="rect">
            <a:avLst/>
          </a:prstGeom>
        </p:spPr>
      </p:pic>
    </p:spTree>
    <p:extLst>
      <p:ext uri="{BB962C8B-B14F-4D97-AF65-F5344CB8AC3E}">
        <p14:creationId xmlns:p14="http://schemas.microsoft.com/office/powerpoint/2010/main" val="404506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81800" cy="952500"/>
          </a:xfrm>
        </p:spPr>
        <p:txBody>
          <a:bodyPr>
            <a:normAutofit/>
          </a:bodyPr>
          <a:lstStyle/>
          <a:p>
            <a:r>
              <a:rPr lang="en-US" sz="2400" dirty="0"/>
              <a:t>When to Replace</a:t>
            </a:r>
            <a:endParaRPr lang="en-US" dirty="0"/>
          </a:p>
        </p:txBody>
      </p:sp>
      <p:sp>
        <p:nvSpPr>
          <p:cNvPr id="3" name="Content Placeholder 2"/>
          <p:cNvSpPr>
            <a:spLocks noGrp="1"/>
          </p:cNvSpPr>
          <p:nvPr>
            <p:ph sz="half" idx="1"/>
          </p:nvPr>
        </p:nvSpPr>
        <p:spPr>
          <a:xfrm>
            <a:off x="304800" y="1825992"/>
            <a:ext cx="4800600" cy="2057400"/>
          </a:xfrm>
        </p:spPr>
        <p:txBody>
          <a:bodyPr>
            <a:noAutofit/>
          </a:bodyPr>
          <a:lstStyle/>
          <a:p>
            <a:pPr lvl="0"/>
            <a:r>
              <a:rPr lang="en-US" sz="2200" dirty="0"/>
              <a:t>Crashed</a:t>
            </a:r>
          </a:p>
          <a:p>
            <a:pPr lvl="0"/>
            <a:r>
              <a:rPr lang="en-US" sz="2200" dirty="0"/>
              <a:t>Cracked</a:t>
            </a:r>
          </a:p>
          <a:p>
            <a:pPr lvl="0"/>
            <a:r>
              <a:rPr lang="en-US" sz="2200" dirty="0"/>
              <a:t>Broken straps</a:t>
            </a:r>
          </a:p>
          <a:p>
            <a:pPr lvl="0"/>
            <a:r>
              <a:rPr lang="en-US" sz="2200" dirty="0"/>
              <a:t>Recommended by manufacturer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7010" y="948168"/>
            <a:ext cx="3969748" cy="3813048"/>
          </a:xfrm>
          <a:prstGeom prst="rect">
            <a:avLst/>
          </a:prstGeom>
        </p:spPr>
      </p:pic>
    </p:spTree>
    <p:extLst>
      <p:ext uri="{BB962C8B-B14F-4D97-AF65-F5344CB8AC3E}">
        <p14:creationId xmlns:p14="http://schemas.microsoft.com/office/powerpoint/2010/main" val="3755032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81800" cy="952500"/>
          </a:xfrm>
        </p:spPr>
        <p:txBody>
          <a:bodyPr>
            <a:normAutofit/>
          </a:bodyPr>
          <a:lstStyle/>
          <a:p>
            <a:r>
              <a:rPr lang="en-US" sz="2400" dirty="0"/>
              <a:t>Cleaning</a:t>
            </a:r>
            <a:endParaRPr lang="en-US" dirty="0"/>
          </a:p>
        </p:txBody>
      </p:sp>
      <p:sp>
        <p:nvSpPr>
          <p:cNvPr id="3" name="Content Placeholder 2"/>
          <p:cNvSpPr>
            <a:spLocks noGrp="1"/>
          </p:cNvSpPr>
          <p:nvPr>
            <p:ph sz="half" idx="1"/>
          </p:nvPr>
        </p:nvSpPr>
        <p:spPr>
          <a:xfrm>
            <a:off x="152400" y="1581150"/>
            <a:ext cx="4495800" cy="2667000"/>
          </a:xfrm>
        </p:spPr>
        <p:txBody>
          <a:bodyPr>
            <a:noAutofit/>
          </a:bodyPr>
          <a:lstStyle/>
          <a:p>
            <a:pPr lvl="0"/>
            <a:r>
              <a:rPr lang="en-US" sz="2200" dirty="0"/>
              <a:t>Brain injury vs head lice</a:t>
            </a:r>
          </a:p>
          <a:p>
            <a:r>
              <a:rPr lang="en-US" sz="2200" dirty="0"/>
              <a:t>Best practice: Use own helmet</a:t>
            </a:r>
          </a:p>
          <a:p>
            <a:pPr lvl="1"/>
            <a:r>
              <a:rPr lang="en-US" sz="2200" dirty="0"/>
              <a:t>If shared: Clean between users (mild detergent)</a:t>
            </a:r>
          </a:p>
          <a:p>
            <a:pPr lvl="1"/>
            <a:r>
              <a:rPr lang="en-US" sz="2200" dirty="0"/>
              <a:t>Can use surgical hats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496" y="949703"/>
            <a:ext cx="2540427" cy="3813048"/>
          </a:xfrm>
          <a:prstGeom prst="rect">
            <a:avLst/>
          </a:prstGeom>
        </p:spPr>
      </p:pic>
    </p:spTree>
    <p:extLst>
      <p:ext uri="{BB962C8B-B14F-4D97-AF65-F5344CB8AC3E}">
        <p14:creationId xmlns:p14="http://schemas.microsoft.com/office/powerpoint/2010/main" val="2355346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4010"/>
            <a:ext cx="9241275" cy="5175504"/>
            <a:chOff x="0" y="-14010"/>
            <a:chExt cx="9241275" cy="5175504"/>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010"/>
              <a:ext cx="9241275" cy="5175504"/>
            </a:xfrm>
            <a:prstGeom prst="rect">
              <a:avLst/>
            </a:prstGeom>
          </p:spPr>
        </p:pic>
        <p:cxnSp>
          <p:nvCxnSpPr>
            <p:cNvPr id="9" name="Straight Connector 8"/>
            <p:cNvCxnSpPr/>
            <p:nvPr/>
          </p:nvCxnSpPr>
          <p:spPr>
            <a:xfrm>
              <a:off x="0" y="971550"/>
              <a:ext cx="9241275" cy="0"/>
            </a:xfrm>
            <a:prstGeom prst="line">
              <a:avLst/>
            </a:prstGeom>
            <a:ln w="158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V:\PROJECTS\AAP\Healthy Futures CCSIP\Working\Review Site\PPT\16-9\HF_WHITE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6036" y="114065"/>
              <a:ext cx="1265564" cy="6288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V:\PROJECTS\AAP\Healthy Futures CCSIP\Working\Review Site\PPT\16-9\AAP_WHITE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7001" y="4781550"/>
              <a:ext cx="1679839" cy="257174"/>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itle 1"/>
          <p:cNvSpPr txBox="1">
            <a:spLocks/>
          </p:cNvSpPr>
          <p:nvPr/>
        </p:nvSpPr>
        <p:spPr>
          <a:xfrm>
            <a:off x="726626" y="2344341"/>
            <a:ext cx="8193087" cy="1021556"/>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cap="all">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Teaching kids AND FAMILIES</a:t>
            </a:r>
          </a:p>
        </p:txBody>
      </p:sp>
    </p:spTree>
    <p:extLst>
      <p:ext uri="{BB962C8B-B14F-4D97-AF65-F5344CB8AC3E}">
        <p14:creationId xmlns:p14="http://schemas.microsoft.com/office/powerpoint/2010/main" val="15882817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81800" cy="952500"/>
          </a:xfrm>
        </p:spPr>
        <p:txBody>
          <a:bodyPr>
            <a:normAutofit/>
          </a:bodyPr>
          <a:lstStyle/>
          <a:p>
            <a:r>
              <a:rPr lang="en-US" sz="2400" dirty="0"/>
              <a:t>Wheel Safety</a:t>
            </a:r>
            <a:endParaRPr lang="en-US" dirty="0"/>
          </a:p>
        </p:txBody>
      </p:sp>
      <p:sp>
        <p:nvSpPr>
          <p:cNvPr id="3" name="Content Placeholder 2"/>
          <p:cNvSpPr>
            <a:spLocks noGrp="1"/>
          </p:cNvSpPr>
          <p:nvPr>
            <p:ph sz="half" idx="1"/>
          </p:nvPr>
        </p:nvSpPr>
        <p:spPr>
          <a:xfrm>
            <a:off x="304801" y="1809750"/>
            <a:ext cx="4343400" cy="1768890"/>
          </a:xfrm>
        </p:spPr>
        <p:txBody>
          <a:bodyPr>
            <a:noAutofit/>
          </a:bodyPr>
          <a:lstStyle/>
          <a:p>
            <a:r>
              <a:rPr lang="en-US" sz="2200" dirty="0"/>
              <a:t>Role model</a:t>
            </a:r>
          </a:p>
          <a:p>
            <a:r>
              <a:rPr lang="en-US" sz="2200" dirty="0"/>
              <a:t>Wear helmets</a:t>
            </a:r>
          </a:p>
          <a:p>
            <a:pPr lvl="1"/>
            <a:r>
              <a:rPr lang="en-US" sz="2200" dirty="0"/>
              <a:t>Start habit early</a:t>
            </a:r>
          </a:p>
          <a:p>
            <a:r>
              <a:rPr lang="en-US" sz="2200" dirty="0"/>
              <a:t>Stay alert</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992" y="1555004"/>
            <a:ext cx="3791608" cy="2464545"/>
          </a:xfrm>
          <a:prstGeom prst="rect">
            <a:avLst/>
          </a:prstGeom>
        </p:spPr>
      </p:pic>
    </p:spTree>
    <p:extLst>
      <p:ext uri="{BB962C8B-B14F-4D97-AF65-F5344CB8AC3E}">
        <p14:creationId xmlns:p14="http://schemas.microsoft.com/office/powerpoint/2010/main" val="3980597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781800" cy="952500"/>
          </a:xfrm>
        </p:spPr>
        <p:txBody>
          <a:bodyPr>
            <a:normAutofit/>
          </a:bodyPr>
          <a:lstStyle/>
          <a:p>
            <a:r>
              <a:rPr lang="en-US" sz="2400" dirty="0"/>
              <a:t>Rules of the Road: Simulating Safety</a:t>
            </a:r>
            <a:endParaRPr lang="en-US" dirty="0"/>
          </a:p>
        </p:txBody>
      </p:sp>
      <p:sp>
        <p:nvSpPr>
          <p:cNvPr id="3" name="Content Placeholder 2"/>
          <p:cNvSpPr>
            <a:spLocks noGrp="1"/>
          </p:cNvSpPr>
          <p:nvPr>
            <p:ph sz="half" idx="1"/>
          </p:nvPr>
        </p:nvSpPr>
        <p:spPr>
          <a:xfrm>
            <a:off x="152400" y="1352550"/>
            <a:ext cx="5114925" cy="2209800"/>
          </a:xfrm>
        </p:spPr>
        <p:txBody>
          <a:bodyPr>
            <a:noAutofit/>
          </a:bodyPr>
          <a:lstStyle/>
          <a:p>
            <a:r>
              <a:rPr lang="en-US" sz="2200" dirty="0"/>
              <a:t>Set up pretend “roads” (chalk) and stop signs/signals:</a:t>
            </a:r>
          </a:p>
          <a:p>
            <a:r>
              <a:rPr lang="en-US" sz="2200" dirty="0"/>
              <a:t>Teach kids to stay to the right</a:t>
            </a:r>
          </a:p>
          <a:p>
            <a:r>
              <a:rPr lang="en-US" sz="2200" dirty="0"/>
              <a:t>Use sidewalks </a:t>
            </a:r>
          </a:p>
          <a:p>
            <a:r>
              <a:rPr lang="en-US" sz="2200" dirty="0"/>
              <a:t>Cross at intersections</a:t>
            </a:r>
          </a:p>
          <a:p>
            <a:r>
              <a:rPr lang="en-US" sz="2200" dirty="0"/>
              <a:t>Stop at lights and stop signs</a:t>
            </a:r>
          </a:p>
          <a:p>
            <a:r>
              <a:rPr lang="en-US" sz="2200" dirty="0"/>
              <a:t>Stop: Look left, right, and left again</a:t>
            </a:r>
          </a:p>
        </p:txBody>
      </p:sp>
      <p:pic>
        <p:nvPicPr>
          <p:cNvPr id="2052" name="Picture 4" descr="http://tse1.mm.bing.net/th?&amp;id=OIP.M45c7251caab55158c613c99db9e8d0bdo0&amp;w=229&amp;h=300&amp;c=0&amp;pid=1.9&amp;rs=0&amp;p=0&amp;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123950"/>
            <a:ext cx="261747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52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57800" y="952500"/>
            <a:ext cx="3956304" cy="380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6781800" cy="952500"/>
          </a:xfrm>
        </p:spPr>
        <p:txBody>
          <a:bodyPr>
            <a:normAutofit/>
          </a:bodyPr>
          <a:lstStyle/>
          <a:p>
            <a:r>
              <a:rPr lang="en-US" sz="2400" dirty="0"/>
              <a:t>Develop Policies and Know Local Resources</a:t>
            </a:r>
          </a:p>
        </p:txBody>
      </p:sp>
      <p:sp>
        <p:nvSpPr>
          <p:cNvPr id="3" name="Content Placeholder 2"/>
          <p:cNvSpPr>
            <a:spLocks noGrp="1"/>
          </p:cNvSpPr>
          <p:nvPr>
            <p:ph sz="half" idx="1"/>
          </p:nvPr>
        </p:nvSpPr>
        <p:spPr>
          <a:xfrm>
            <a:off x="228600" y="1391923"/>
            <a:ext cx="4800600" cy="3325809"/>
          </a:xfrm>
        </p:spPr>
        <p:txBody>
          <a:bodyPr>
            <a:noAutofit/>
          </a:bodyPr>
          <a:lstStyle/>
          <a:p>
            <a:r>
              <a:rPr lang="en-US" sz="2200" dirty="0"/>
              <a:t>Use best practices </a:t>
            </a:r>
          </a:p>
          <a:p>
            <a:r>
              <a:rPr lang="en-US" sz="2200" dirty="0"/>
              <a:t>Work with local experts</a:t>
            </a:r>
          </a:p>
          <a:p>
            <a:r>
              <a:rPr lang="en-US" sz="2200" dirty="0"/>
              <a:t>Pediatrician</a:t>
            </a:r>
          </a:p>
          <a:p>
            <a:r>
              <a:rPr lang="en-US" sz="2200" dirty="0"/>
              <a:t>Safe Kids Coalition</a:t>
            </a:r>
          </a:p>
          <a:p>
            <a:r>
              <a:rPr lang="en-US" sz="2200" dirty="0"/>
              <a:t>Bike shops or clubs</a:t>
            </a:r>
          </a:p>
          <a:p>
            <a:r>
              <a:rPr lang="en-US" sz="2200" dirty="0"/>
              <a:t>Schools</a:t>
            </a:r>
          </a:p>
          <a:p>
            <a:r>
              <a:rPr lang="en-US" sz="2200" dirty="0"/>
              <a:t>Find discounted or free helmets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814" y="1391923"/>
            <a:ext cx="3700275" cy="2829236"/>
          </a:xfrm>
          <a:prstGeom prst="rect">
            <a:avLst/>
          </a:prstGeom>
        </p:spPr>
      </p:pic>
    </p:spTree>
    <p:extLst>
      <p:ext uri="{BB962C8B-B14F-4D97-AF65-F5344CB8AC3E}">
        <p14:creationId xmlns:p14="http://schemas.microsoft.com/office/powerpoint/2010/main" val="343972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Learning Objectives</a:t>
            </a:r>
            <a:endParaRPr lang="en-US" dirty="0"/>
          </a:p>
        </p:txBody>
      </p:sp>
      <p:sp>
        <p:nvSpPr>
          <p:cNvPr id="3" name="Content Placeholder 2"/>
          <p:cNvSpPr>
            <a:spLocks noGrp="1"/>
          </p:cNvSpPr>
          <p:nvPr>
            <p:ph sz="half" idx="1"/>
          </p:nvPr>
        </p:nvSpPr>
        <p:spPr>
          <a:xfrm>
            <a:off x="457200" y="1352550"/>
            <a:ext cx="7848600" cy="3394472"/>
          </a:xfrm>
        </p:spPr>
        <p:txBody>
          <a:bodyPr>
            <a:noAutofit/>
          </a:bodyPr>
          <a:lstStyle/>
          <a:p>
            <a:pPr lvl="0" fontAlgn="base"/>
            <a:r>
              <a:rPr lang="en-US" sz="2200" dirty="0"/>
              <a:t>Understand the risks associated with use of wheeled toys by young children</a:t>
            </a:r>
          </a:p>
          <a:p>
            <a:pPr lvl="0" fontAlgn="base"/>
            <a:r>
              <a:rPr lang="en-US" sz="2200" dirty="0"/>
              <a:t>State when helmets should be used</a:t>
            </a:r>
          </a:p>
          <a:p>
            <a:pPr lvl="0" fontAlgn="base"/>
            <a:r>
              <a:rPr lang="en-US" sz="2200" dirty="0"/>
              <a:t>Explain how to check proper helmet fit</a:t>
            </a:r>
          </a:p>
          <a:p>
            <a:pPr lvl="0" fontAlgn="base"/>
            <a:r>
              <a:rPr lang="en-US" sz="2200" dirty="0"/>
              <a:t>State at least 2 concepts to teach children about wheeled toy safety</a:t>
            </a:r>
          </a:p>
        </p:txBody>
      </p:sp>
    </p:spTree>
    <p:extLst>
      <p:ext uri="{BB962C8B-B14F-4D97-AF65-F5344CB8AC3E}">
        <p14:creationId xmlns:p14="http://schemas.microsoft.com/office/powerpoint/2010/main" val="2918089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All Injuries</a:t>
            </a:r>
          </a:p>
        </p:txBody>
      </p:sp>
      <p:sp>
        <p:nvSpPr>
          <p:cNvPr id="3" name="Content Placeholder 2"/>
          <p:cNvSpPr>
            <a:spLocks noGrp="1"/>
          </p:cNvSpPr>
          <p:nvPr>
            <p:ph sz="half" idx="1"/>
          </p:nvPr>
        </p:nvSpPr>
        <p:spPr>
          <a:xfrm>
            <a:off x="457200" y="1809749"/>
            <a:ext cx="4038600" cy="1828801"/>
          </a:xfrm>
        </p:spPr>
        <p:txBody>
          <a:bodyPr>
            <a:normAutofit/>
          </a:bodyPr>
          <a:lstStyle/>
          <a:p>
            <a:r>
              <a:rPr lang="en-US" sz="2200" dirty="0"/>
              <a:t>Prevent future injuries: </a:t>
            </a:r>
          </a:p>
          <a:p>
            <a:pPr lvl="1"/>
            <a:r>
              <a:rPr lang="en-US" sz="2200" dirty="0"/>
              <a:t>Review past reports</a:t>
            </a:r>
          </a:p>
          <a:p>
            <a:pPr lvl="1"/>
            <a:r>
              <a:rPr lang="en-US" sz="2200" dirty="0"/>
              <a:t>Look for patterns</a:t>
            </a:r>
          </a:p>
          <a:p>
            <a:pPr lvl="1"/>
            <a:r>
              <a:rPr lang="en-US" sz="2200" dirty="0"/>
              <a:t>Figure out the causes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97425" y="951178"/>
            <a:ext cx="4351707" cy="380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4785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Summary</a:t>
            </a:r>
            <a:endParaRPr lang="en-US" dirty="0"/>
          </a:p>
        </p:txBody>
      </p:sp>
      <p:sp>
        <p:nvSpPr>
          <p:cNvPr id="3" name="Content Placeholder 2"/>
          <p:cNvSpPr>
            <a:spLocks noGrp="1"/>
          </p:cNvSpPr>
          <p:nvPr>
            <p:ph sz="half" idx="1"/>
          </p:nvPr>
        </p:nvSpPr>
        <p:spPr>
          <a:xfrm>
            <a:off x="466165" y="1657350"/>
            <a:ext cx="7924800" cy="1981200"/>
          </a:xfrm>
        </p:spPr>
        <p:txBody>
          <a:bodyPr>
            <a:noAutofit/>
          </a:bodyPr>
          <a:lstStyle/>
          <a:p>
            <a:pPr lvl="0" fontAlgn="base"/>
            <a:r>
              <a:rPr lang="en-US" sz="2200" dirty="0"/>
              <a:t>Wheeled toys: Leading cause of head injury </a:t>
            </a:r>
          </a:p>
          <a:p>
            <a:pPr lvl="0" fontAlgn="base"/>
            <a:r>
              <a:rPr lang="en-US" sz="2200" dirty="0"/>
              <a:t>Helmet use with any wheeled equipment</a:t>
            </a:r>
          </a:p>
          <a:p>
            <a:pPr lvl="0" fontAlgn="base"/>
            <a:r>
              <a:rPr lang="en-US" sz="2200" dirty="0"/>
              <a:t>Helmet fit: Eyes, ears, mouth</a:t>
            </a:r>
          </a:p>
          <a:p>
            <a:pPr lvl="0" fontAlgn="base"/>
            <a:r>
              <a:rPr lang="en-US" sz="2200" dirty="0"/>
              <a:t>Role model and teach children about helmet safety</a:t>
            </a:r>
          </a:p>
        </p:txBody>
      </p:sp>
    </p:spTree>
    <p:extLst>
      <p:ext uri="{BB962C8B-B14F-4D97-AF65-F5344CB8AC3E}">
        <p14:creationId xmlns:p14="http://schemas.microsoft.com/office/powerpoint/2010/main" val="3509778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Resources</a:t>
            </a:r>
            <a:endParaRPr lang="en-US" dirty="0"/>
          </a:p>
        </p:txBody>
      </p:sp>
      <p:sp>
        <p:nvSpPr>
          <p:cNvPr id="3" name="Content Placeholder 2"/>
          <p:cNvSpPr>
            <a:spLocks noGrp="1"/>
          </p:cNvSpPr>
          <p:nvPr>
            <p:ph sz="half" idx="1"/>
          </p:nvPr>
        </p:nvSpPr>
        <p:spPr>
          <a:xfrm>
            <a:off x="304800" y="971550"/>
            <a:ext cx="6781800" cy="3394472"/>
          </a:xfrm>
        </p:spPr>
        <p:txBody>
          <a:bodyPr>
            <a:noAutofit/>
          </a:bodyPr>
          <a:lstStyle/>
          <a:p>
            <a:pPr lvl="0"/>
            <a:r>
              <a:rPr lang="en-US" sz="1700" dirty="0"/>
              <a:t>American Academy of Pediatrics:</a:t>
            </a:r>
            <a:br>
              <a:rPr lang="en-US" sz="1700" dirty="0"/>
            </a:br>
            <a:r>
              <a:rPr lang="en-US" sz="1700" u="sng" dirty="0">
                <a:hlinkClick r:id="rId3"/>
              </a:rPr>
              <a:t>http://www.healthychildren.org</a:t>
            </a:r>
            <a:endParaRPr lang="en-US" sz="1700" dirty="0"/>
          </a:p>
          <a:p>
            <a:pPr lvl="0"/>
            <a:r>
              <a:rPr lang="en-US" sz="1700" dirty="0"/>
              <a:t>Safe Kids Worldwide—A global organization dedicated to preventing injuries in children: </a:t>
            </a:r>
            <a:br>
              <a:rPr lang="en-US" sz="1700" dirty="0"/>
            </a:br>
            <a:r>
              <a:rPr lang="en-US" sz="1700" u="sng" dirty="0">
                <a:hlinkClick r:id="rId4"/>
              </a:rPr>
              <a:t>http://www.safekids.org</a:t>
            </a:r>
            <a:endParaRPr lang="en-US" sz="1700" dirty="0"/>
          </a:p>
          <a:p>
            <a:pPr lvl="0"/>
            <a:r>
              <a:rPr lang="en-US" sz="1700" dirty="0"/>
              <a:t>Centers for Disease Control and Prevention:</a:t>
            </a:r>
            <a:br>
              <a:rPr lang="en-US" sz="1700" dirty="0"/>
            </a:br>
            <a:r>
              <a:rPr lang="en-US" sz="1700" u="sng" dirty="0">
                <a:hlinkClick r:id="rId5"/>
              </a:rPr>
              <a:t>http://www.cdc.gov/motorvehiclesafety</a:t>
            </a:r>
            <a:endParaRPr lang="en-US" sz="1700" dirty="0"/>
          </a:p>
          <a:p>
            <a:pPr lvl="0"/>
            <a:r>
              <a:rPr lang="en-US" sz="1700" dirty="0"/>
              <a:t>Children’s Safety Network (CSN)—A national resource center for the prevention of childhood injuries and violence:</a:t>
            </a:r>
            <a:br>
              <a:rPr lang="en-US" sz="1700" dirty="0"/>
            </a:br>
            <a:r>
              <a:rPr lang="en-US" sz="1700" u="sng" dirty="0">
                <a:hlinkClick r:id="rId6"/>
              </a:rPr>
              <a:t>http://www.childrenssafetynetwork.org</a:t>
            </a:r>
            <a:endParaRPr lang="en-US" sz="1700" u="sng" dirty="0"/>
          </a:p>
          <a:p>
            <a:r>
              <a:rPr lang="en-US" sz="1700" dirty="0"/>
              <a:t>Consumer Product Safety Commission:</a:t>
            </a:r>
            <a:br>
              <a:rPr lang="en-US" sz="1700" dirty="0"/>
            </a:br>
            <a:r>
              <a:rPr lang="en-US" sz="1700" u="sng" dirty="0">
                <a:hlinkClick r:id="rId7"/>
              </a:rPr>
              <a:t>https://www.cpsc.gov/</a:t>
            </a:r>
            <a:endParaRPr lang="en-US" sz="1700" dirty="0"/>
          </a:p>
          <a:p>
            <a:pPr lvl="1"/>
            <a:endParaRPr lang="en-US" sz="1800" dirty="0"/>
          </a:p>
        </p:txBody>
      </p:sp>
    </p:spTree>
    <p:extLst>
      <p:ext uri="{BB962C8B-B14F-4D97-AF65-F5344CB8AC3E}">
        <p14:creationId xmlns:p14="http://schemas.microsoft.com/office/powerpoint/2010/main" val="2935117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887" y="114300"/>
            <a:ext cx="8229600" cy="857250"/>
          </a:xfrm>
        </p:spPr>
        <p:txBody>
          <a:bodyPr/>
          <a:lstStyle/>
          <a:p>
            <a:r>
              <a:rPr lang="en-US" dirty="0"/>
              <a:t>Acknowledgments</a:t>
            </a:r>
          </a:p>
        </p:txBody>
      </p:sp>
      <p:sp>
        <p:nvSpPr>
          <p:cNvPr id="3" name="Content Placeholder 2"/>
          <p:cNvSpPr>
            <a:spLocks noGrp="1"/>
          </p:cNvSpPr>
          <p:nvPr>
            <p:ph idx="1"/>
          </p:nvPr>
        </p:nvSpPr>
        <p:spPr>
          <a:xfrm>
            <a:off x="462887" y="1085851"/>
            <a:ext cx="8229600" cy="3623072"/>
          </a:xfrm>
        </p:spPr>
        <p:txBody>
          <a:bodyPr>
            <a:noAutofit/>
          </a:bodyPr>
          <a:lstStyle/>
          <a:p>
            <a:r>
              <a:rPr lang="en-US" sz="1600" dirty="0"/>
              <a:t>This curriculum has been developed by the American Academy of Pediatrics (AAP). The authors and contributors are expert authorities in the field of pediatrics. </a:t>
            </a:r>
          </a:p>
          <a:p>
            <a:r>
              <a:rPr lang="en-US" sz="1600" dirty="0"/>
              <a:t>The recommendations in this curriculum do not indicate an exclusive course of treatment or serve as a standard of medical care. Variations, taking into account individual circumstances, may be appropriate. </a:t>
            </a:r>
          </a:p>
          <a:p>
            <a:r>
              <a:rPr lang="en-US" sz="1600" dirty="0"/>
              <a:t>Listing of resources does not imply an endorsement by the AAP. The AAP is not responsible for the content of resources mentioned in this curriculum. </a:t>
            </a:r>
          </a:p>
          <a:p>
            <a:r>
              <a:rPr lang="en-US" sz="1600" dirty="0"/>
              <a:t>Website addresses are as current as possible but may change at any time. </a:t>
            </a:r>
          </a:p>
          <a:p>
            <a:pPr lvl="0"/>
            <a:r>
              <a:rPr lang="en-US" sz="1600" dirty="0"/>
              <a:t>Support for the Heathy Futures curricula has been </a:t>
            </a:r>
            <a:r>
              <a:rPr lang="en-US" sz="1600"/>
              <a:t>provided through </a:t>
            </a:r>
            <a:r>
              <a:rPr lang="en-US" sz="1600" dirty="0"/>
              <a:t>funding from Johnson &amp; Johnson Consumer Inc.</a:t>
            </a:r>
          </a:p>
          <a:p>
            <a:endParaRPr lang="en-US" sz="1600" dirty="0"/>
          </a:p>
        </p:txBody>
      </p:sp>
    </p:spTree>
    <p:extLst>
      <p:ext uri="{BB962C8B-B14F-4D97-AF65-F5344CB8AC3E}">
        <p14:creationId xmlns:p14="http://schemas.microsoft.com/office/powerpoint/2010/main" val="4045201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Acknowledgments</a:t>
            </a:r>
          </a:p>
        </p:txBody>
      </p:sp>
      <p:sp>
        <p:nvSpPr>
          <p:cNvPr id="3" name="Content Placeholder 2"/>
          <p:cNvSpPr>
            <a:spLocks noGrp="1"/>
          </p:cNvSpPr>
          <p:nvPr>
            <p:ph idx="1"/>
          </p:nvPr>
        </p:nvSpPr>
        <p:spPr>
          <a:xfrm>
            <a:off x="421340" y="1123949"/>
            <a:ext cx="4303059" cy="3505199"/>
          </a:xfrm>
        </p:spPr>
        <p:txBody>
          <a:bodyPr numCol="1">
            <a:normAutofit fontScale="62500" lnSpcReduction="20000"/>
          </a:bodyPr>
          <a:lstStyle/>
          <a:p>
            <a:pPr marL="0" lvl="1" indent="0">
              <a:lnSpc>
                <a:spcPct val="120000"/>
              </a:lnSpc>
              <a:buNone/>
            </a:pPr>
            <a:r>
              <a:rPr lang="en-US" sz="1900" b="1" dirty="0"/>
              <a:t>Project Advisor</a:t>
            </a:r>
          </a:p>
          <a:p>
            <a:pPr marL="0" lvl="1" indent="0">
              <a:lnSpc>
                <a:spcPct val="120000"/>
              </a:lnSpc>
              <a:buNone/>
            </a:pPr>
            <a:r>
              <a:rPr lang="en-US" sz="1900" dirty="0"/>
              <a:t>Andrew N. Hashikawa, MD, MS, FAAP –</a:t>
            </a:r>
          </a:p>
          <a:p>
            <a:pPr marL="0" lvl="1" indent="0">
              <a:lnSpc>
                <a:spcPct val="120000"/>
              </a:lnSpc>
              <a:buNone/>
            </a:pPr>
            <a:r>
              <a:rPr lang="en-US" sz="1900" i="1" dirty="0"/>
              <a:t>AAP Early Childhood Champion (Michigan)</a:t>
            </a:r>
            <a:br>
              <a:rPr lang="en-US" sz="1900" i="1" dirty="0"/>
            </a:br>
            <a:r>
              <a:rPr lang="en-US" sz="1900" dirty="0"/>
              <a:t>University of Michigan Injury Center </a:t>
            </a:r>
          </a:p>
          <a:p>
            <a:pPr marL="0" lvl="1" indent="0">
              <a:lnSpc>
                <a:spcPct val="120000"/>
              </a:lnSpc>
              <a:buNone/>
            </a:pPr>
            <a:r>
              <a:rPr lang="en-US" sz="1900" i="1" dirty="0"/>
              <a:t>(Assistant Professor)</a:t>
            </a:r>
          </a:p>
          <a:p>
            <a:pPr marL="0" lvl="1" indent="0">
              <a:lnSpc>
                <a:spcPct val="120000"/>
              </a:lnSpc>
              <a:buNone/>
            </a:pPr>
            <a:r>
              <a:rPr lang="en-US" sz="1900" b="1" dirty="0"/>
              <a:t>  </a:t>
            </a:r>
          </a:p>
          <a:p>
            <a:pPr marL="0" lvl="1" indent="0">
              <a:lnSpc>
                <a:spcPct val="120000"/>
              </a:lnSpc>
              <a:buNone/>
            </a:pPr>
            <a:r>
              <a:rPr lang="en-US" sz="1900" b="1" dirty="0"/>
              <a:t>Curriculum Content Consultant</a:t>
            </a:r>
          </a:p>
          <a:p>
            <a:pPr marL="0" lvl="1" indent="0">
              <a:lnSpc>
                <a:spcPct val="120000"/>
              </a:lnSpc>
              <a:buNone/>
            </a:pPr>
            <a:r>
              <a:rPr lang="en-US" sz="1900" dirty="0"/>
              <a:t>Amy Teddy – </a:t>
            </a:r>
            <a:r>
              <a:rPr lang="en-US" sz="1900" i="1" dirty="0"/>
              <a:t>Child Safety &amp; Injury Prevention Expert (University of Michigan)</a:t>
            </a:r>
          </a:p>
          <a:p>
            <a:pPr marL="0" lvl="1" indent="0">
              <a:lnSpc>
                <a:spcPct val="120000"/>
              </a:lnSpc>
              <a:buNone/>
            </a:pPr>
            <a:endParaRPr lang="en-US" sz="1900" b="1" dirty="0"/>
          </a:p>
          <a:p>
            <a:pPr marL="0" lvl="1" indent="0">
              <a:lnSpc>
                <a:spcPct val="120000"/>
              </a:lnSpc>
              <a:buNone/>
            </a:pPr>
            <a:r>
              <a:rPr lang="en-US" sz="1900" b="1" dirty="0"/>
              <a:t>Steering Committee</a:t>
            </a:r>
          </a:p>
          <a:p>
            <a:pPr marL="0" lvl="1" indent="0">
              <a:lnSpc>
                <a:spcPct val="120000"/>
              </a:lnSpc>
              <a:buNone/>
            </a:pPr>
            <a:r>
              <a:rPr lang="en-US" sz="1900" dirty="0"/>
              <a:t>Danette Glassy, MD, FAAP </a:t>
            </a:r>
          </a:p>
          <a:p>
            <a:pPr marL="0" lvl="1" indent="0">
              <a:lnSpc>
                <a:spcPct val="120000"/>
              </a:lnSpc>
              <a:buNone/>
            </a:pPr>
            <a:r>
              <a:rPr lang="en-US" sz="1900" i="1" dirty="0"/>
              <a:t> AAP Council  on Early Childhood Member</a:t>
            </a:r>
          </a:p>
          <a:p>
            <a:pPr marL="0" lvl="1" indent="0">
              <a:lnSpc>
                <a:spcPct val="120000"/>
              </a:lnSpc>
              <a:buNone/>
            </a:pPr>
            <a:r>
              <a:rPr lang="en-US" sz="1900" dirty="0"/>
              <a:t>Nancy Topping-Tailby, MSW, LICSW </a:t>
            </a:r>
          </a:p>
          <a:p>
            <a:pPr marL="0" lvl="1" indent="0">
              <a:lnSpc>
                <a:spcPct val="120000"/>
              </a:lnSpc>
              <a:buNone/>
            </a:pPr>
            <a:r>
              <a:rPr lang="en-US" sz="1900" i="1" dirty="0"/>
              <a:t> National Center on Early Childhood Health &amp; Wellness</a:t>
            </a:r>
          </a:p>
          <a:p>
            <a:pPr marL="0" lvl="1" indent="0">
              <a:lnSpc>
                <a:spcPct val="120000"/>
              </a:lnSpc>
              <a:buNone/>
            </a:pPr>
            <a:r>
              <a:rPr lang="en-US" sz="1900" dirty="0"/>
              <a:t>Susan Pollack, MD, FAAP</a:t>
            </a:r>
          </a:p>
          <a:p>
            <a:pPr marL="0" lvl="1" indent="0">
              <a:buNone/>
            </a:pPr>
            <a:endParaRPr lang="en-US" sz="1600" b="1" dirty="0"/>
          </a:p>
          <a:p>
            <a:pPr marL="0" lvl="1" indent="0">
              <a:buNone/>
            </a:pPr>
            <a:endParaRPr lang="en-US" sz="1600" dirty="0"/>
          </a:p>
        </p:txBody>
      </p:sp>
      <p:sp>
        <p:nvSpPr>
          <p:cNvPr id="4" name="Content Placeholder 2"/>
          <p:cNvSpPr txBox="1">
            <a:spLocks/>
          </p:cNvSpPr>
          <p:nvPr/>
        </p:nvSpPr>
        <p:spPr>
          <a:xfrm>
            <a:off x="4724400" y="1123950"/>
            <a:ext cx="3886200" cy="3505199"/>
          </a:xfrm>
          <a:prstGeom prst="rect">
            <a:avLst/>
          </a:prstGeom>
        </p:spPr>
        <p:txBody>
          <a:bodyPr vert="horz" lIns="91440" tIns="45720" rIns="91440" bIns="45720" numCol="1" rtlCol="0">
            <a:normAutofit/>
          </a:bodyPr>
          <a:lstStyle>
            <a:lvl1pPr marL="342900" indent="-342900" algn="l" defTabSz="914400" rtl="0" eaLnBrk="1" latinLnBrk="0" hangingPunct="1">
              <a:lnSpc>
                <a:spcPct val="100000"/>
              </a:lnSpc>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Font typeface="Arial" panose="020B0604020202020204" pitchFamily="34" charset="0"/>
              <a:buNone/>
            </a:pPr>
            <a:r>
              <a:rPr lang="en-US" sz="1200" b="1" dirty="0"/>
              <a:t>AAP Committee, Section, Council Reviewers</a:t>
            </a:r>
          </a:p>
          <a:p>
            <a:pPr marL="0" lvl="1" indent="0">
              <a:buFont typeface="Arial" panose="020B0604020202020204" pitchFamily="34" charset="0"/>
              <a:buNone/>
            </a:pPr>
            <a:r>
              <a:rPr lang="en-US" sz="1200" dirty="0"/>
              <a:t>Council on Early Childhood</a:t>
            </a:r>
          </a:p>
          <a:p>
            <a:pPr marL="0" lvl="1" indent="0">
              <a:buFont typeface="Arial" panose="020B0604020202020204" pitchFamily="34" charset="0"/>
              <a:buNone/>
            </a:pPr>
            <a:r>
              <a:rPr lang="en-US" sz="1200" dirty="0"/>
              <a:t>Council on Injury, Violence, and Poison Prevention</a:t>
            </a:r>
          </a:p>
          <a:p>
            <a:pPr marL="0" lvl="1" indent="0">
              <a:buFont typeface="Arial" panose="020B0604020202020204" pitchFamily="34" charset="0"/>
              <a:buNone/>
            </a:pPr>
            <a:r>
              <a:rPr lang="en-US" sz="1200" dirty="0"/>
              <a:t>Disaster Preparedness Advisory Council</a:t>
            </a:r>
          </a:p>
          <a:p>
            <a:pPr marL="0" lvl="1" indent="0">
              <a:buFont typeface="Arial" panose="020B0604020202020204" pitchFamily="34" charset="0"/>
              <a:buNone/>
            </a:pPr>
            <a:endParaRPr lang="en-US" sz="1200" dirty="0"/>
          </a:p>
          <a:p>
            <a:pPr marL="0" lvl="1" indent="0">
              <a:buNone/>
            </a:pPr>
            <a:r>
              <a:rPr lang="en-US" sz="1200" b="1" dirty="0"/>
              <a:t>University of Michigan Contributor/Reviewer</a:t>
            </a:r>
          </a:p>
          <a:p>
            <a:pPr marL="0" lvl="1" indent="0">
              <a:buFont typeface="Arial" panose="020B0604020202020204" pitchFamily="34" charset="0"/>
              <a:buNone/>
            </a:pPr>
            <a:r>
              <a:rPr lang="en-US" sz="1200" dirty="0"/>
              <a:t>Aviva Alpert, MD</a:t>
            </a:r>
          </a:p>
        </p:txBody>
      </p:sp>
    </p:spTree>
    <p:extLst>
      <p:ext uri="{BB962C8B-B14F-4D97-AF65-F5344CB8AC3E}">
        <p14:creationId xmlns:p14="http://schemas.microsoft.com/office/powerpoint/2010/main" val="2396743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 Information</a:t>
            </a:r>
          </a:p>
        </p:txBody>
      </p:sp>
      <p:sp>
        <p:nvSpPr>
          <p:cNvPr id="3" name="Content Placeholder 2"/>
          <p:cNvSpPr>
            <a:spLocks noGrp="1"/>
          </p:cNvSpPr>
          <p:nvPr>
            <p:ph idx="1"/>
          </p:nvPr>
        </p:nvSpPr>
        <p:spPr>
          <a:xfrm>
            <a:off x="457200" y="1200151"/>
            <a:ext cx="8229600" cy="3394472"/>
          </a:xfrm>
        </p:spPr>
        <p:txBody>
          <a:bodyPr/>
          <a:lstStyle/>
          <a:p>
            <a:pPr marL="0" indent="0">
              <a:buNone/>
            </a:pPr>
            <a:r>
              <a:rPr lang="en-US" dirty="0"/>
              <a:t>Copyright©2016 American Academy of Pediatrics. All rights reserved. Specific permission is granted to duplicate this curriculum for distribution to child care providers for educational, noncommercial purposes. </a:t>
            </a:r>
          </a:p>
        </p:txBody>
      </p:sp>
    </p:spTree>
    <p:extLst>
      <p:ext uri="{BB962C8B-B14F-4D97-AF65-F5344CB8AC3E}">
        <p14:creationId xmlns:p14="http://schemas.microsoft.com/office/powerpoint/2010/main" val="2960243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4648200" cy="3394472"/>
          </a:xfrm>
        </p:spPr>
        <p:txBody>
          <a:bodyPr>
            <a:normAutofit/>
          </a:bodyPr>
          <a:lstStyle/>
          <a:p>
            <a:pPr marL="0" indent="0">
              <a:buNone/>
              <a:defRPr/>
            </a:pPr>
            <a:r>
              <a:rPr lang="en-US" sz="2600" i="1" dirty="0"/>
              <a:t>“If a disease were killing our children in the proportions that injuries are, people would be outraged and demand that this killer be stopped.”</a:t>
            </a:r>
          </a:p>
          <a:p>
            <a:pPr marL="0" indent="0">
              <a:buNone/>
              <a:defRPr/>
            </a:pPr>
            <a:endParaRPr lang="en-US" sz="1400" dirty="0"/>
          </a:p>
          <a:p>
            <a:pPr marL="0" indent="0" algn="r">
              <a:buNone/>
              <a:defRPr/>
            </a:pPr>
            <a:r>
              <a:rPr lang="en-US" sz="2400" dirty="0"/>
              <a:t>C. Everett Koop, MD</a:t>
            </a:r>
          </a:p>
          <a:p>
            <a:pPr marL="0" indent="0" algn="r">
              <a:buNone/>
              <a:defRPr/>
            </a:pPr>
            <a:r>
              <a:rPr lang="en-US" sz="2400" dirty="0"/>
              <a:t>Former US Surgeon General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050" y="943248"/>
            <a:ext cx="2734499" cy="3813048"/>
          </a:xfrm>
          <a:prstGeom prst="rect">
            <a:avLst/>
          </a:prstGeom>
        </p:spPr>
      </p:pic>
    </p:spTree>
    <p:extLst>
      <p:ext uri="{BB962C8B-B14F-4D97-AF65-F5344CB8AC3E}">
        <p14:creationId xmlns:p14="http://schemas.microsoft.com/office/powerpoint/2010/main" val="213706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347304" y="1242221"/>
            <a:ext cx="6162261" cy="33107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5"/>
          <p:cNvSpPr txBox="1">
            <a:spLocks/>
          </p:cNvSpPr>
          <p:nvPr/>
        </p:nvSpPr>
        <p:spPr>
          <a:xfrm>
            <a:off x="152400" y="38100"/>
            <a:ext cx="7467600" cy="857250"/>
          </a:xfrm>
          <a:prstGeom prst="rect">
            <a:avLst/>
          </a:prstGeom>
        </p:spPr>
        <p:txBody>
          <a:bodyPr vert="horz" lIns="91440" tIns="45720" rIns="91440" bIns="45720" rtlCol="0" anchor="ctr">
            <a:normAutofit fontScale="90000"/>
          </a:bodyPr>
          <a:lstStyle>
            <a:lvl1pPr algn="l" defTabSz="914400" rtl="0" eaLnBrk="1" latinLnBrk="0" hangingPunct="1">
              <a:spcBef>
                <a:spcPct val="0"/>
              </a:spcBef>
              <a:buNone/>
              <a:defRPr sz="2200" b="1" kern="1200">
                <a:solidFill>
                  <a:schemeClr val="bg1"/>
                </a:solidFill>
                <a:latin typeface="Arial" panose="020B0604020202020204" pitchFamily="34" charset="0"/>
                <a:ea typeface="+mj-ea"/>
                <a:cs typeface="Arial" panose="020B0604020202020204" pitchFamily="34" charset="0"/>
              </a:defRPr>
            </a:lvl1pPr>
          </a:lstStyle>
          <a:p>
            <a:r>
              <a:rPr lang="en-US" dirty="0">
                <a:latin typeface="Arial" charset="0"/>
                <a:ea typeface="MS PGothic" charset="0"/>
                <a:cs typeface="Arial" charset="0"/>
              </a:rPr>
              <a:t>Injury Deaths Compared to Other Leading Causes of Death </a:t>
            </a:r>
            <a:br>
              <a:rPr lang="en-US" b="0" dirty="0">
                <a:latin typeface="Arial" charset="0"/>
                <a:ea typeface="MS PGothic" charset="0"/>
                <a:cs typeface="Arial" charset="0"/>
              </a:rPr>
            </a:br>
            <a:r>
              <a:rPr lang="en-US" sz="1400" b="0" dirty="0">
                <a:latin typeface="Arial" charset="0"/>
                <a:ea typeface="MS PGothic" charset="0"/>
                <a:cs typeface="Arial" charset="0"/>
              </a:rPr>
              <a:t>(Ages 1–44, United States, 2013)</a:t>
            </a:r>
          </a:p>
        </p:txBody>
      </p:sp>
    </p:spTree>
    <p:extLst>
      <p:ext uri="{BB962C8B-B14F-4D97-AF65-F5344CB8AC3E}">
        <p14:creationId xmlns:p14="http://schemas.microsoft.com/office/powerpoint/2010/main" val="291352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Injury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297" y="1208037"/>
            <a:ext cx="6423433" cy="3260825"/>
          </a:xfrm>
          <a:prstGeom prst="rect">
            <a:avLst/>
          </a:prstGeom>
        </p:spPr>
      </p:pic>
    </p:spTree>
    <p:extLst>
      <p:ext uri="{BB962C8B-B14F-4D97-AF65-F5344CB8AC3E}">
        <p14:creationId xmlns:p14="http://schemas.microsoft.com/office/powerpoint/2010/main" val="3492028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57150"/>
            <a:ext cx="6781800" cy="800100"/>
          </a:xfrm>
        </p:spPr>
        <p:txBody>
          <a:bodyPr/>
          <a:lstStyle/>
          <a:p>
            <a:r>
              <a:rPr lang="en-US" dirty="0"/>
              <a:t>Injuries Among Children</a:t>
            </a:r>
          </a:p>
        </p:txBody>
      </p:sp>
      <p:sp>
        <p:nvSpPr>
          <p:cNvPr id="3" name="Content Placeholder 2"/>
          <p:cNvSpPr>
            <a:spLocks noGrp="1"/>
          </p:cNvSpPr>
          <p:nvPr>
            <p:ph idx="1"/>
          </p:nvPr>
        </p:nvSpPr>
        <p:spPr>
          <a:xfrm>
            <a:off x="304800" y="1276350"/>
            <a:ext cx="7315200" cy="2861072"/>
          </a:xfrm>
        </p:spPr>
        <p:txBody>
          <a:bodyPr>
            <a:noAutofit/>
          </a:bodyPr>
          <a:lstStyle/>
          <a:p>
            <a:pPr marL="0" indent="0">
              <a:buSzPct val="80000"/>
              <a:buNone/>
            </a:pPr>
            <a:endParaRPr lang="en-US" sz="2200" dirty="0">
              <a:latin typeface="Arial" charset="0"/>
              <a:ea typeface="MS PGothic" charset="0"/>
              <a:cs typeface="Arial" charset="0"/>
            </a:endParaRPr>
          </a:p>
          <a:p>
            <a:pPr>
              <a:buSzPct val="80000"/>
            </a:pPr>
            <a:r>
              <a:rPr lang="en-US" sz="2200" dirty="0">
                <a:latin typeface="Arial" charset="0"/>
                <a:ea typeface="MS PGothic" charset="0"/>
                <a:cs typeface="Arial" charset="0"/>
              </a:rPr>
              <a:t>Leading cause of death and disability</a:t>
            </a:r>
          </a:p>
          <a:p>
            <a:pPr lvl="1">
              <a:buSzPct val="80000"/>
            </a:pPr>
            <a:r>
              <a:rPr lang="en-US" sz="2200" dirty="0">
                <a:latin typeface="Arial" charset="0"/>
                <a:ea typeface="MS PGothic" charset="0"/>
                <a:cs typeface="Arial" charset="0"/>
              </a:rPr>
              <a:t>10% of injuries in preschoolers happen in early care and education settings</a:t>
            </a:r>
          </a:p>
          <a:p>
            <a:pPr>
              <a:buSzPct val="80000"/>
            </a:pPr>
            <a:r>
              <a:rPr lang="en-US" sz="2200" dirty="0">
                <a:latin typeface="Arial" charset="0"/>
                <a:ea typeface="MS PGothic" charset="0"/>
                <a:cs typeface="Arial" charset="0"/>
              </a:rPr>
              <a:t>Not accidents</a:t>
            </a:r>
          </a:p>
          <a:p>
            <a:pPr lvl="1">
              <a:buSzPct val="80000"/>
            </a:pPr>
            <a:r>
              <a:rPr lang="en-US" sz="2200" dirty="0">
                <a:latin typeface="Arial" charset="0"/>
                <a:ea typeface="MS PGothic" charset="0"/>
                <a:cs typeface="Arial" charset="0"/>
              </a:rPr>
              <a:t>Preventable and predictable</a:t>
            </a:r>
          </a:p>
          <a:p>
            <a:pPr marL="0" indent="0">
              <a:buSzPct val="80000"/>
              <a:buNone/>
            </a:pPr>
            <a:endParaRPr lang="en-US" sz="2200" dirty="0">
              <a:latin typeface="Arial" charset="0"/>
              <a:ea typeface="MS PGothic" charset="0"/>
              <a:cs typeface="Arial" charset="0"/>
            </a:endParaRPr>
          </a:p>
        </p:txBody>
      </p:sp>
    </p:spTree>
    <p:extLst>
      <p:ext uri="{BB962C8B-B14F-4D97-AF65-F5344CB8AC3E}">
        <p14:creationId xmlns:p14="http://schemas.microsoft.com/office/powerpoint/2010/main" val="1954904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Imagine</a:t>
            </a:r>
          </a:p>
        </p:txBody>
      </p:sp>
      <p:pic>
        <p:nvPicPr>
          <p:cNvPr id="7" name="w4hoIhOxRok"/>
          <p:cNvPicPr>
            <a:picLocks noRot="1" noChangeAspect="1"/>
          </p:cNvPicPr>
          <p:nvPr>
            <a:videoFile r:link="rId1"/>
          </p:nvPr>
        </p:nvPicPr>
        <p:blipFill>
          <a:blip r:embed="rId4"/>
          <a:stretch>
            <a:fillRect/>
          </a:stretch>
        </p:blipFill>
        <p:spPr>
          <a:xfrm>
            <a:off x="1821960" y="1079590"/>
            <a:ext cx="5656632" cy="35096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0429" y="1415187"/>
            <a:ext cx="4179693" cy="2832963"/>
          </a:xfrm>
          <a:prstGeom prst="rect">
            <a:avLst/>
          </a:prstGeom>
        </p:spPr>
      </p:pic>
    </p:spTree>
    <p:extLst>
      <p:ext uri="{BB962C8B-B14F-4D97-AF65-F5344CB8AC3E}">
        <p14:creationId xmlns:p14="http://schemas.microsoft.com/office/powerpoint/2010/main" val="2762737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Caring for Our Children </a:t>
            </a:r>
            <a:r>
              <a:rPr lang="en-US" dirty="0"/>
              <a:t>Standards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24654" y="1047750"/>
            <a:ext cx="2813946" cy="3639371"/>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3"/>
          <p:cNvSpPr>
            <a:spLocks noGrp="1"/>
          </p:cNvSpPr>
          <p:nvPr>
            <p:ph sz="half" idx="2"/>
          </p:nvPr>
        </p:nvSpPr>
        <p:spPr>
          <a:xfrm>
            <a:off x="4191000" y="1310878"/>
            <a:ext cx="4724400" cy="3394472"/>
          </a:xfrm>
        </p:spPr>
        <p:txBody>
          <a:bodyPr>
            <a:noAutofit/>
          </a:bodyPr>
          <a:lstStyle/>
          <a:p>
            <a:r>
              <a:rPr lang="en-US" sz="2200" i="1" dirty="0"/>
              <a:t>Caring for Our Children: National Health and Safety Performance Standards—Guidelines for Early Care and Education Programs (CFOC)</a:t>
            </a:r>
          </a:p>
          <a:p>
            <a:r>
              <a:rPr lang="en-US" sz="2200" dirty="0"/>
              <a:t>3</a:t>
            </a:r>
            <a:r>
              <a:rPr lang="en-US" sz="2200" baseline="30000" dirty="0"/>
              <a:t>rd</a:t>
            </a:r>
            <a:r>
              <a:rPr lang="en-US" sz="2200" dirty="0"/>
              <a:t> edition</a:t>
            </a:r>
          </a:p>
          <a:p>
            <a:r>
              <a:rPr lang="en-US" sz="2200" dirty="0"/>
              <a:t>Available at </a:t>
            </a:r>
            <a:r>
              <a:rPr lang="en-US" sz="2200" dirty="0">
                <a:solidFill>
                  <a:srgbClr val="0070C0"/>
                </a:solidFill>
                <a:hlinkClick r:id="rId4"/>
              </a:rPr>
              <a:t>http://cfoc.nrckids.org</a:t>
            </a:r>
            <a:endParaRPr lang="en-US" sz="2200" dirty="0">
              <a:solidFill>
                <a:srgbClr val="0070C0"/>
              </a:solidFill>
            </a:endParaRPr>
          </a:p>
          <a:p>
            <a:pPr marL="0" indent="0">
              <a:buNone/>
            </a:pPr>
            <a:r>
              <a:rPr lang="en-US" sz="2200" dirty="0"/>
              <a:t>     (free download and purchase </a:t>
            </a:r>
          </a:p>
          <a:p>
            <a:pPr marL="0" indent="0">
              <a:buNone/>
            </a:pPr>
            <a:r>
              <a:rPr lang="en-US" sz="2200" dirty="0"/>
              <a:t>       options)</a:t>
            </a:r>
          </a:p>
        </p:txBody>
      </p:sp>
    </p:spTree>
    <p:extLst>
      <p:ext uri="{BB962C8B-B14F-4D97-AF65-F5344CB8AC3E}">
        <p14:creationId xmlns:p14="http://schemas.microsoft.com/office/powerpoint/2010/main" val="3424522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18558</TotalTime>
  <Words>4350</Words>
  <Application>Microsoft Office PowerPoint</Application>
  <PresentationFormat>On-screen Show (16:9)</PresentationFormat>
  <Paragraphs>445</Paragraphs>
  <Slides>35</Slides>
  <Notes>32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MS PGothic</vt:lpstr>
      <vt:lpstr>Arial</vt:lpstr>
      <vt:lpstr>Calibri</vt:lpstr>
      <vt:lpstr>Times New Roman</vt:lpstr>
      <vt:lpstr>Office Theme</vt:lpstr>
      <vt:lpstr>PowerPoint Presentation</vt:lpstr>
      <vt:lpstr>Keeping Children Safe From Injuries in Early Care and Education Settings </vt:lpstr>
      <vt:lpstr>Learning Objectives</vt:lpstr>
      <vt:lpstr>PowerPoint Presentation</vt:lpstr>
      <vt:lpstr>PowerPoint Presentation</vt:lpstr>
      <vt:lpstr>Injury</vt:lpstr>
      <vt:lpstr>Injuries Among Children</vt:lpstr>
      <vt:lpstr>Imagine</vt:lpstr>
      <vt:lpstr>Caring for Our Children Standards</vt:lpstr>
      <vt:lpstr>Injuries</vt:lpstr>
      <vt:lpstr>The Early Care and Education Provider</vt:lpstr>
      <vt:lpstr>PowerPoint Presentation</vt:lpstr>
      <vt:lpstr>Tricycle-Related Injuries</vt:lpstr>
      <vt:lpstr>Tricycle-Related Injuries</vt:lpstr>
      <vt:lpstr>Wheeled Toys</vt:lpstr>
      <vt:lpstr>2015 Study: Tricycle Injuries</vt:lpstr>
      <vt:lpstr>2015 Study: Tricycle Injuries</vt:lpstr>
      <vt:lpstr>American Academy of Pediatrics</vt:lpstr>
      <vt:lpstr>Helmet</vt:lpstr>
      <vt:lpstr>Wearing a Helmet</vt:lpstr>
      <vt:lpstr>Fit Test: Eyes</vt:lpstr>
      <vt:lpstr>Fit Test: Ears</vt:lpstr>
      <vt:lpstr>Fit Test: Mouth</vt:lpstr>
      <vt:lpstr>When to Replace</vt:lpstr>
      <vt:lpstr>Cleaning</vt:lpstr>
      <vt:lpstr>PowerPoint Presentation</vt:lpstr>
      <vt:lpstr>Wheel Safety</vt:lpstr>
      <vt:lpstr>Rules of the Road: Simulating Safety</vt:lpstr>
      <vt:lpstr>Develop Policies and Know Local Resources</vt:lpstr>
      <vt:lpstr>Document All Injuries</vt:lpstr>
      <vt:lpstr>Summary</vt:lpstr>
      <vt:lpstr>Resources</vt:lpstr>
      <vt:lpstr>Acknowledgments</vt:lpstr>
      <vt:lpstr>Acknowledgments</vt:lpstr>
      <vt:lpstr>Copyright Information</vt:lpstr>
    </vt:vector>
  </TitlesOfParts>
  <Company>JBS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Echevarria</dc:creator>
  <cp:lastModifiedBy>Crane, Mary</cp:lastModifiedBy>
  <cp:revision>579</cp:revision>
  <cp:lastPrinted>2016-01-13T19:15:01Z</cp:lastPrinted>
  <dcterms:created xsi:type="dcterms:W3CDTF">2015-05-18T13:35:05Z</dcterms:created>
  <dcterms:modified xsi:type="dcterms:W3CDTF">2017-12-19T18:22:19Z</dcterms:modified>
</cp:coreProperties>
</file>